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0"/>
  </p:notesMasterIdLst>
  <p:sldIdLst>
    <p:sldId id="256" r:id="rId2"/>
    <p:sldId id="257" r:id="rId3"/>
    <p:sldId id="258" r:id="rId4"/>
    <p:sldId id="259" r:id="rId5"/>
    <p:sldId id="260" r:id="rId6"/>
    <p:sldId id="261" r:id="rId7"/>
    <p:sldId id="262" r:id="rId8"/>
    <p:sldId id="264" r:id="rId9"/>
    <p:sldId id="265" r:id="rId10"/>
    <p:sldId id="263" r:id="rId11"/>
    <p:sldId id="267" r:id="rId12"/>
    <p:sldId id="266" r:id="rId13"/>
    <p:sldId id="270" r:id="rId14"/>
    <p:sldId id="268" r:id="rId15"/>
    <p:sldId id="269"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D3363"/>
    <a:srgbClr val="6858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906" y="5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3D5BE0-07CF-4816-A860-F599D02C3792}" type="datetimeFigureOut">
              <a:rPr lang="en-US" smtClean="0"/>
              <a:pPr/>
              <a:t>1/21/2014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157C2D-373B-4782-AD87-B7CD8D84B1C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7</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12</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15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16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17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18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19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57C2B50-F448-40C6-8729-3D7EA8D3E79E}" type="datetimeFigureOut">
              <a:rPr lang="en-US" smtClean="0"/>
              <a:pPr/>
              <a:t>1/21/2014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51407-EB47-488B-BED6-81B942DC91B1}" type="slidenum">
              <a:rPr lang="en-US" smtClean="0"/>
              <a:pPr/>
              <a:t>‹#›</a:t>
            </a:fld>
            <a:endParaRPr lang="en-US"/>
          </a:p>
        </p:txBody>
      </p:sp>
      <p:sp>
        <p:nvSpPr>
          <p:cNvPr id="7" name="Rectangle 6"/>
          <p:cNvSpPr/>
          <p:nvPr userDrawn="1"/>
        </p:nvSpPr>
        <p:spPr>
          <a:xfrm>
            <a:off x="0" y="0"/>
            <a:ext cx="9144000" cy="6858000"/>
          </a:xfrm>
          <a:prstGeom prst="rect">
            <a:avLst/>
          </a:prstGeom>
          <a:solidFill>
            <a:schemeClr val="tx1">
              <a:lumMod val="85000"/>
              <a:lumOff val="15000"/>
            </a:schemeClr>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cSld>
  <p:clrMapOvr>
    <a:masterClrMapping/>
  </p:clrMapOvr>
  <p:transition spd="med">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7C2B50-F448-40C6-8729-3D7EA8D3E79E}" type="datetimeFigureOut">
              <a:rPr lang="en-US" smtClean="0"/>
              <a:pPr/>
              <a:t>1/21/2014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7C2B50-F448-40C6-8729-3D7EA8D3E79E}" type="datetimeFigureOut">
              <a:rPr lang="en-US" smtClean="0"/>
              <a:pPr/>
              <a:t>1/21/2014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6">
                    <a:lumMod val="60000"/>
                    <a:lumOff val="40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bg1">
                    <a:lumMod val="95000"/>
                  </a:schemeClr>
                </a:solidFill>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657C2B50-F448-40C6-8729-3D7EA8D3E79E}" type="datetimeFigureOut">
              <a:rPr lang="en-US" smtClean="0"/>
              <a:pPr/>
              <a:t>1/21/2014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51407-EB47-488B-BED6-81B942DC91B1}" type="slidenum">
              <a:rPr lang="en-US" smtClean="0"/>
              <a:pPr/>
              <a:t>‹#›</a:t>
            </a:fld>
            <a:endParaRPr lang="en-US"/>
          </a:p>
        </p:txBody>
      </p:sp>
      <p:pic>
        <p:nvPicPr>
          <p:cNvPr id="8" name="Picture 2" descr="C:\Users\pmadd\Desktop\logo_1_bw_tif-1024x495.jpg"/>
          <p:cNvPicPr>
            <a:picLocks noChangeAspect="1" noChangeArrowheads="1"/>
          </p:cNvPicPr>
          <p:nvPr userDrawn="1"/>
        </p:nvPicPr>
        <p:blipFill>
          <a:blip r:embed="rId2" cstate="print">
            <a:clrChange>
              <a:clrFrom>
                <a:srgbClr val="FEFEFE"/>
              </a:clrFrom>
              <a:clrTo>
                <a:srgbClr val="FEFEFE">
                  <a:alpha val="0"/>
                </a:srgbClr>
              </a:clrTo>
            </a:clrChange>
            <a:lum bright="70000" contrast="-70000"/>
          </a:blip>
          <a:srcRect/>
          <a:stretch>
            <a:fillRect/>
          </a:stretch>
        </p:blipFill>
        <p:spPr bwMode="auto">
          <a:xfrm>
            <a:off x="7649094" y="6172200"/>
            <a:ext cx="1418706" cy="685800"/>
          </a:xfrm>
          <a:prstGeom prst="rect">
            <a:avLst/>
          </a:prstGeom>
          <a:noFill/>
        </p:spPr>
      </p:pic>
    </p:spTree>
  </p:cSld>
  <p:clrMapOvr>
    <a:masterClrMapping/>
  </p:clrMapOvr>
  <p:transition spd="med">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57C2B50-F448-40C6-8729-3D7EA8D3E79E}" type="datetimeFigureOut">
              <a:rPr lang="en-US" smtClean="0"/>
              <a:pPr/>
              <a:t>1/21/2014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57C2B50-F448-40C6-8729-3D7EA8D3E79E}" type="datetimeFigureOut">
              <a:rPr lang="en-US" smtClean="0"/>
              <a:pPr/>
              <a:t>1/21/2014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57C2B50-F448-40C6-8729-3D7EA8D3E79E}" type="datetimeFigureOut">
              <a:rPr lang="en-US" smtClean="0"/>
              <a:pPr/>
              <a:t>1/21/2014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57C2B50-F448-40C6-8729-3D7EA8D3E79E}" type="datetimeFigureOut">
              <a:rPr lang="en-US" smtClean="0"/>
              <a:pPr/>
              <a:t>1/21/2014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7C2B50-F448-40C6-8729-3D7EA8D3E79E}" type="datetimeFigureOut">
              <a:rPr lang="en-US" smtClean="0"/>
              <a:pPr/>
              <a:t>1/21/2014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7C2B50-F448-40C6-8729-3D7EA8D3E79E}" type="datetimeFigureOut">
              <a:rPr lang="en-US" smtClean="0"/>
              <a:pPr/>
              <a:t>1/21/2014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7C2B50-F448-40C6-8729-3D7EA8D3E79E}" type="datetimeFigureOut">
              <a:rPr lang="en-US" smtClean="0"/>
              <a:pPr/>
              <a:t>1/21/2014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7C2B50-F448-40C6-8729-3D7EA8D3E79E}" type="datetimeFigureOut">
              <a:rPr lang="en-US" smtClean="0"/>
              <a:pPr/>
              <a:t>1/21/2014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851407-EB47-488B-BED6-81B942DC91B1}" type="slidenum">
              <a:rPr lang="en-US" smtClean="0"/>
              <a:pPr/>
              <a:t>‹#›</a:t>
            </a:fld>
            <a:endParaRPr lang="en-US"/>
          </a:p>
        </p:txBody>
      </p:sp>
      <p:sp>
        <p:nvSpPr>
          <p:cNvPr id="7" name="Rectangle 6"/>
          <p:cNvSpPr/>
          <p:nvPr userDrawn="1"/>
        </p:nvSpPr>
        <p:spPr>
          <a:xfrm>
            <a:off x="0" y="0"/>
            <a:ext cx="9144000" cy="6858000"/>
          </a:xfrm>
          <a:prstGeom prst="rect">
            <a:avLst/>
          </a:prstGeom>
          <a:solidFill>
            <a:schemeClr val="tx1">
              <a:lumMod val="65000"/>
              <a:lumOff val="35000"/>
            </a:schemeClr>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fade/>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gif"/><Relationship Id="rId7"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40.jpeg"/></Relationships>
</file>

<file path=ppt/slides/_rels/slide22.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2.jpeg"/><Relationship Id="rId7" Type="http://schemas.openxmlformats.org/officeDocument/2006/relationships/image" Target="../media/image46.jpeg"/><Relationship Id="rId12" Type="http://schemas.openxmlformats.org/officeDocument/2006/relationships/image" Target="../media/image51.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5.jpeg"/><Relationship Id="rId11" Type="http://schemas.openxmlformats.org/officeDocument/2006/relationships/image" Target="../media/image50.jpeg"/><Relationship Id="rId5" Type="http://schemas.openxmlformats.org/officeDocument/2006/relationships/image" Target="../media/image44.jpeg"/><Relationship Id="rId10" Type="http://schemas.openxmlformats.org/officeDocument/2006/relationships/image" Target="../media/image49.jpeg"/><Relationship Id="rId4" Type="http://schemas.openxmlformats.org/officeDocument/2006/relationships/image" Target="../media/image43.jpeg"/><Relationship Id="rId9" Type="http://schemas.openxmlformats.org/officeDocument/2006/relationships/image" Target="../media/image48.jpeg"/></Relationships>
</file>

<file path=ppt/slides/_rels/slide23.xml.rels><?xml version="1.0" encoding="UTF-8" standalone="yes"?>
<Relationships xmlns="http://schemas.openxmlformats.org/package/2006/relationships"><Relationship Id="rId3" Type="http://schemas.openxmlformats.org/officeDocument/2006/relationships/image" Target="../media/image52.gif"/><Relationship Id="rId7" Type="http://schemas.openxmlformats.org/officeDocument/2006/relationships/image" Target="../media/image56.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2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2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2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029200" y="3992940"/>
            <a:ext cx="4014240" cy="1569660"/>
          </a:xfrm>
          <a:prstGeom prst="rect">
            <a:avLst/>
          </a:prstGeom>
        </p:spPr>
        <p:txBody>
          <a:bodyPr wrap="none">
            <a:spAutoFit/>
          </a:bodyPr>
          <a:lstStyle/>
          <a:p>
            <a:r>
              <a:rPr lang="en-US" sz="9600" dirty="0" smtClean="0">
                <a:solidFill>
                  <a:srgbClr val="CD3363"/>
                </a:solidFill>
                <a:latin typeface="Modern No. 20" pitchFamily="18" charset="0"/>
              </a:rPr>
              <a:t>Women</a:t>
            </a:r>
            <a:endParaRPr lang="en-US" sz="9600" dirty="0">
              <a:solidFill>
                <a:srgbClr val="CD3363"/>
              </a:solidFill>
              <a:latin typeface="Modern No. 20" pitchFamily="18" charset="0"/>
            </a:endParaRPr>
          </a:p>
        </p:txBody>
      </p:sp>
      <p:pic>
        <p:nvPicPr>
          <p:cNvPr id="1026" name="Picture 2" descr="C:\Users\pmadd\Desktop\edy-cartoon-business-woman-tutorials1.png"/>
          <p:cNvPicPr>
            <a:picLocks noChangeAspect="1" noChangeArrowheads="1"/>
          </p:cNvPicPr>
          <p:nvPr/>
        </p:nvPicPr>
        <p:blipFill>
          <a:blip r:embed="rId2" cstate="print"/>
          <a:srcRect/>
          <a:stretch>
            <a:fillRect/>
          </a:stretch>
        </p:blipFill>
        <p:spPr bwMode="auto">
          <a:xfrm>
            <a:off x="-1828800" y="-304800"/>
            <a:ext cx="8372475" cy="9725025"/>
          </a:xfrm>
          <a:prstGeom prst="rect">
            <a:avLst/>
          </a:prstGeom>
          <a:noFill/>
        </p:spPr>
      </p:pic>
      <p:sp>
        <p:nvSpPr>
          <p:cNvPr id="6" name="TextBox 5"/>
          <p:cNvSpPr txBox="1"/>
          <p:nvPr/>
        </p:nvSpPr>
        <p:spPr>
          <a:xfrm>
            <a:off x="5410200" y="1752600"/>
            <a:ext cx="3429000" cy="2308324"/>
          </a:xfrm>
          <a:prstGeom prst="rect">
            <a:avLst/>
          </a:prstGeom>
          <a:noFill/>
        </p:spPr>
        <p:txBody>
          <a:bodyPr wrap="square" rtlCol="0">
            <a:spAutoFit/>
          </a:bodyPr>
          <a:lstStyle/>
          <a:p>
            <a:pPr algn="ctr"/>
            <a:r>
              <a:rPr lang="en-US" sz="4800" dirty="0" smtClean="0">
                <a:solidFill>
                  <a:schemeClr val="accent6">
                    <a:lumMod val="60000"/>
                    <a:lumOff val="40000"/>
                  </a:schemeClr>
                </a:solidFill>
                <a:latin typeface="GillSans Light" pitchFamily="34" charset="0"/>
              </a:rPr>
              <a:t>Professional Dress Guidelines </a:t>
            </a:r>
          </a:p>
        </p:txBody>
      </p:sp>
      <p:pic>
        <p:nvPicPr>
          <p:cNvPr id="2" name="Picture 2" descr="C:\Users\pmadd\Desktop\logo_1_bw_tif-1024x495.jpg"/>
          <p:cNvPicPr>
            <a:picLocks noChangeAspect="1" noChangeArrowheads="1"/>
          </p:cNvPicPr>
          <p:nvPr/>
        </p:nvPicPr>
        <p:blipFill>
          <a:blip r:embed="rId3" cstate="print">
            <a:clrChange>
              <a:clrFrom>
                <a:srgbClr val="FEFEFE"/>
              </a:clrFrom>
              <a:clrTo>
                <a:srgbClr val="FEFEFE">
                  <a:alpha val="0"/>
                </a:srgbClr>
              </a:clrTo>
            </a:clrChange>
            <a:lum bright="70000" contrast="-70000"/>
          </a:blip>
          <a:srcRect/>
          <a:stretch>
            <a:fillRect/>
          </a:stretch>
        </p:blipFill>
        <p:spPr bwMode="auto">
          <a:xfrm>
            <a:off x="5791200" y="457200"/>
            <a:ext cx="2679778" cy="1295400"/>
          </a:xfrm>
          <a:prstGeom prst="rect">
            <a:avLst/>
          </a:prstGeom>
          <a:noFill/>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from="(-#ppt_w/2)" to="(#ppt_x)" calcmode="lin" valueType="num">
                                      <p:cBhvr>
                                        <p:cTn id="7" dur="600" fill="hold">
                                          <p:stCondLst>
                                            <p:cond delay="0"/>
                                          </p:stCondLst>
                                        </p:cTn>
                                        <p:tgtEl>
                                          <p:spTgt spid="8"/>
                                        </p:tgtEl>
                                        <p:attrNameLst>
                                          <p:attrName>ppt_x</p:attrName>
                                        </p:attrNameLst>
                                      </p:cBhvr>
                                    </p:anim>
                                    <p:anim from="0" to="-1.0" calcmode="lin" valueType="num">
                                      <p:cBhvr>
                                        <p:cTn id="8" dur="200" decel="50000" autoRev="1" fill="hold">
                                          <p:stCondLst>
                                            <p:cond delay="600"/>
                                          </p:stCondLst>
                                        </p:cTn>
                                        <p:tgtEl>
                                          <p:spTgt spid="8"/>
                                        </p:tgtEl>
                                        <p:attrNameLst>
                                          <p:attrName>xshear</p:attrName>
                                        </p:attrNameLst>
                                      </p:cBhvr>
                                    </p:anim>
                                    <p:animScale>
                                      <p:cBhvr>
                                        <p:cTn id="9" dur="200" decel="100000" autoRev="1" fill="hold">
                                          <p:stCondLst>
                                            <p:cond delay="600"/>
                                          </p:stCondLst>
                                        </p:cTn>
                                        <p:tgtEl>
                                          <p:spTgt spid="8"/>
                                        </p:tgtEl>
                                      </p:cBhvr>
                                      <p:from x="100000" y="100000"/>
                                      <p:to x="80000" y="100000"/>
                                    </p:animScale>
                                    <p:anim by="(#ppt_h/3+#ppt_w*0.1)" calcmode="lin" valueType="num">
                                      <p:cBhvr additive="sum">
                                        <p:cTn id="10" dur="200" decel="100000" autoRev="1" fill="hold">
                                          <p:stCondLst>
                                            <p:cond delay="600"/>
                                          </p:stCondLst>
                                        </p:cTn>
                                        <p:tgtEl>
                                          <p:spTgt spid="8"/>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371600" y="533400"/>
            <a:ext cx="6705600" cy="502920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905000" y="1371600"/>
            <a:ext cx="5715000" cy="3046988"/>
          </a:xfrm>
          <a:prstGeom prst="rect">
            <a:avLst/>
          </a:prstGeom>
          <a:noFill/>
        </p:spPr>
        <p:txBody>
          <a:bodyPr wrap="square" rtlCol="0">
            <a:spAutoFit/>
          </a:bodyPr>
          <a:lstStyle/>
          <a:p>
            <a:pPr algn="ctr"/>
            <a:r>
              <a:rPr lang="en-US" sz="4800" b="1" dirty="0" smtClean="0">
                <a:solidFill>
                  <a:schemeClr val="bg1"/>
                </a:solidFill>
                <a:latin typeface="GillSans Light" pitchFamily="34" charset="0"/>
              </a:rPr>
              <a:t>Skirts must be an </a:t>
            </a:r>
            <a:r>
              <a:rPr lang="en-US" sz="4800" b="1" dirty="0" smtClean="0">
                <a:solidFill>
                  <a:srgbClr val="CD3363"/>
                </a:solidFill>
                <a:latin typeface="GillSans Light" pitchFamily="34" charset="0"/>
              </a:rPr>
              <a:t>appropriate length</a:t>
            </a:r>
            <a:r>
              <a:rPr lang="en-US" sz="4800" b="1" dirty="0" smtClean="0">
                <a:solidFill>
                  <a:schemeClr val="bg1"/>
                </a:solidFill>
                <a:latin typeface="GillSans Light" pitchFamily="34" charset="0"/>
              </a:rPr>
              <a:t>- No more than 3 inches above the knee!</a:t>
            </a:r>
            <a:endParaRPr lang="en-US" sz="4800" b="1" dirty="0">
              <a:solidFill>
                <a:schemeClr val="bg1"/>
              </a:solidFill>
              <a:latin typeface="GillSans Light"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1000"/>
                                        <p:tgtEl>
                                          <p:spTgt spid="4"/>
                                        </p:tgtEl>
                                      </p:cBhvr>
                                    </p:animEffect>
                                  </p:childTnLst>
                                </p:cTn>
                              </p:par>
                            </p:childTnLst>
                          </p:cTn>
                        </p:par>
                        <p:par>
                          <p:cTn id="8" fill="hold">
                            <p:stCondLst>
                              <p:cond delay="1000"/>
                            </p:stCondLst>
                            <p:childTnLst>
                              <p:par>
                                <p:cTn id="9" presetID="12"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slide(fromBottom)">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371600" y="533400"/>
            <a:ext cx="6705600" cy="502920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905000" y="1371600"/>
            <a:ext cx="5715000" cy="1569660"/>
          </a:xfrm>
          <a:prstGeom prst="rect">
            <a:avLst/>
          </a:prstGeom>
          <a:noFill/>
        </p:spPr>
        <p:txBody>
          <a:bodyPr wrap="square" rtlCol="0">
            <a:spAutoFit/>
          </a:bodyPr>
          <a:lstStyle/>
          <a:p>
            <a:pPr algn="ctr"/>
            <a:r>
              <a:rPr lang="en-US" sz="4800" b="1" dirty="0" smtClean="0">
                <a:solidFill>
                  <a:schemeClr val="bg1"/>
                </a:solidFill>
                <a:latin typeface="GillSans Light" pitchFamily="34" charset="0"/>
              </a:rPr>
              <a:t>Post-It Notes are 3 inches by 3 inches.</a:t>
            </a:r>
            <a:endParaRPr lang="en-US" sz="4800" b="1" dirty="0">
              <a:solidFill>
                <a:schemeClr val="bg1"/>
              </a:solidFill>
              <a:latin typeface="GillSans Light" pitchFamily="34" charset="0"/>
            </a:endParaRPr>
          </a:p>
        </p:txBody>
      </p:sp>
      <p:sp>
        <p:nvSpPr>
          <p:cNvPr id="6" name="TextBox 5"/>
          <p:cNvSpPr txBox="1"/>
          <p:nvPr/>
        </p:nvSpPr>
        <p:spPr>
          <a:xfrm>
            <a:off x="1752600" y="2819400"/>
            <a:ext cx="5943600" cy="2308324"/>
          </a:xfrm>
          <a:prstGeom prst="rect">
            <a:avLst/>
          </a:prstGeom>
          <a:noFill/>
        </p:spPr>
        <p:txBody>
          <a:bodyPr wrap="square" rtlCol="0">
            <a:spAutoFit/>
          </a:bodyPr>
          <a:lstStyle/>
          <a:p>
            <a:pPr algn="ctr"/>
            <a:r>
              <a:rPr lang="en-US" sz="4800" b="1" dirty="0" smtClean="0">
                <a:solidFill>
                  <a:srgbClr val="CD3363"/>
                </a:solidFill>
                <a:latin typeface="GillSans Light" pitchFamily="34" charset="0"/>
              </a:rPr>
              <a:t>You can use a Post-It Note to check your skirt!</a:t>
            </a:r>
            <a:endParaRPr lang="en-US" sz="4800" b="1" dirty="0">
              <a:solidFill>
                <a:srgbClr val="CD3363"/>
              </a:solidFill>
              <a:latin typeface="GillSans Light" pitchFamily="34" charset="0"/>
            </a:endParaRPr>
          </a:p>
        </p:txBody>
      </p:sp>
      <p:pic>
        <p:nvPicPr>
          <p:cNvPr id="23556" name="Picture 4" descr="C:\Users\pmadd\Desktop\post-it-pad.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581400" y="3124200"/>
            <a:ext cx="8086725" cy="5389044"/>
          </a:xfrm>
          <a:prstGeom prst="rect">
            <a:avLst/>
          </a:prstGeom>
          <a:noFill/>
        </p:spPr>
      </p:pic>
      <p:pic>
        <p:nvPicPr>
          <p:cNvPr id="23557" name="Picture 5" descr="C:\Users\pmadd\Desktop\edy-cartoon-business-woman-suit.png"/>
          <p:cNvPicPr>
            <a:picLocks noChangeAspect="1" noChangeArrowheads="1"/>
          </p:cNvPicPr>
          <p:nvPr/>
        </p:nvPicPr>
        <p:blipFill>
          <a:blip r:embed="rId3" cstate="print"/>
          <a:srcRect/>
          <a:stretch>
            <a:fillRect/>
          </a:stretch>
        </p:blipFill>
        <p:spPr bwMode="auto">
          <a:xfrm>
            <a:off x="-4114800" y="-533400"/>
            <a:ext cx="9525001" cy="10591801"/>
          </a:xfrm>
          <a:prstGeom prst="rect">
            <a:avLst/>
          </a:prstGeom>
          <a:noFill/>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1000"/>
                                        <p:tgtEl>
                                          <p:spTgt spid="4"/>
                                        </p:tgtEl>
                                      </p:cBhvr>
                                    </p:animEffect>
                                  </p:childTnLst>
                                </p:cTn>
                              </p:par>
                            </p:childTnLst>
                          </p:cTn>
                        </p:par>
                        <p:par>
                          <p:cTn id="8" fill="hold">
                            <p:stCondLst>
                              <p:cond delay="1000"/>
                            </p:stCondLst>
                            <p:childTnLst>
                              <p:par>
                                <p:cTn id="9" presetID="12"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slide(fromBottom)">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4"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slide(fromBottom)">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a:r>
              <a:rPr lang="en-US" sz="12000" dirty="0" smtClean="0">
                <a:latin typeface="Modern No. 20" pitchFamily="18" charset="0"/>
              </a:rPr>
              <a:t>Shoes</a:t>
            </a:r>
            <a:endParaRPr lang="en-US" sz="12000" dirty="0">
              <a:latin typeface="Modern No. 20" pitchFamily="18" charset="0"/>
            </a:endParaRPr>
          </a:p>
        </p:txBody>
      </p:sp>
      <p:pic>
        <p:nvPicPr>
          <p:cNvPr id="24578" name="Picture 2" descr="C:\Users\pmadd\Desktop\shoelady702-store_2270_36985429.gif"/>
          <p:cNvPicPr>
            <a:picLocks noChangeAspect="1" noChangeArrowheads="1"/>
          </p:cNvPicPr>
          <p:nvPr/>
        </p:nvPicPr>
        <p:blipFill>
          <a:blip r:embed="rId3" cstate="print"/>
          <a:srcRect/>
          <a:stretch>
            <a:fillRect/>
          </a:stretch>
        </p:blipFill>
        <p:spPr bwMode="auto">
          <a:xfrm>
            <a:off x="457200" y="3581400"/>
            <a:ext cx="1752600" cy="2477680"/>
          </a:xfrm>
          <a:prstGeom prst="rect">
            <a:avLst/>
          </a:prstGeom>
          <a:noFill/>
        </p:spPr>
      </p:pic>
      <p:pic>
        <p:nvPicPr>
          <p:cNvPr id="24579" name="Picture 3" descr="C:\Users\pmadd\Desktop\womens-dress-shoes.jpg"/>
          <p:cNvPicPr>
            <a:picLocks noChangeAspect="1" noChangeArrowheads="1"/>
          </p:cNvPicPr>
          <p:nvPr/>
        </p:nvPicPr>
        <p:blipFill>
          <a:blip r:embed="rId4" cstate="print"/>
          <a:srcRect/>
          <a:stretch>
            <a:fillRect/>
          </a:stretch>
        </p:blipFill>
        <p:spPr bwMode="auto">
          <a:xfrm>
            <a:off x="2743200" y="3581400"/>
            <a:ext cx="2286000" cy="2438400"/>
          </a:xfrm>
          <a:prstGeom prst="rect">
            <a:avLst/>
          </a:prstGeom>
          <a:noFill/>
        </p:spPr>
      </p:pic>
      <p:pic>
        <p:nvPicPr>
          <p:cNvPr id="24580" name="Picture 4" descr="C:\Users\pmadd\Desktop\free-shipping-women-shoes-women-dress-shoes-high-heel-shoes-black-red-sole-heels-genuine-leather.jpg"/>
          <p:cNvPicPr>
            <a:picLocks noChangeAspect="1" noChangeArrowheads="1"/>
          </p:cNvPicPr>
          <p:nvPr/>
        </p:nvPicPr>
        <p:blipFill>
          <a:blip r:embed="rId5" cstate="print"/>
          <a:srcRect/>
          <a:stretch>
            <a:fillRect/>
          </a:stretch>
        </p:blipFill>
        <p:spPr bwMode="auto">
          <a:xfrm>
            <a:off x="5638800" y="3581400"/>
            <a:ext cx="2819400" cy="2424113"/>
          </a:xfrm>
          <a:prstGeom prst="rect">
            <a:avLst/>
          </a:prstGeom>
          <a:noFill/>
        </p:spPr>
      </p:pic>
      <p:pic>
        <p:nvPicPr>
          <p:cNvPr id="24581" name="Picture 5" descr="C:\Users\pmadd\Desktop\images.jpg"/>
          <p:cNvPicPr>
            <a:picLocks noChangeAspect="1" noChangeArrowheads="1"/>
          </p:cNvPicPr>
          <p:nvPr/>
        </p:nvPicPr>
        <p:blipFill>
          <a:blip r:embed="rId6" cstate="print"/>
          <a:srcRect/>
          <a:stretch>
            <a:fillRect/>
          </a:stretch>
        </p:blipFill>
        <p:spPr bwMode="auto">
          <a:xfrm>
            <a:off x="457200" y="1600200"/>
            <a:ext cx="1743795" cy="1751580"/>
          </a:xfrm>
          <a:prstGeom prst="rect">
            <a:avLst/>
          </a:prstGeom>
          <a:noFill/>
        </p:spPr>
      </p:pic>
      <p:pic>
        <p:nvPicPr>
          <p:cNvPr id="24582" name="Picture 6" descr="C:\Users\pmadd\Desktop\151134694_ladies_flat_dress_shoes_s.jpg"/>
          <p:cNvPicPr>
            <a:picLocks noChangeAspect="1" noChangeArrowheads="1"/>
          </p:cNvPicPr>
          <p:nvPr/>
        </p:nvPicPr>
        <p:blipFill>
          <a:blip r:embed="rId7" cstate="print"/>
          <a:srcRect b="14304"/>
          <a:stretch>
            <a:fillRect/>
          </a:stretch>
        </p:blipFill>
        <p:spPr bwMode="auto">
          <a:xfrm>
            <a:off x="5638800" y="1600200"/>
            <a:ext cx="2819400" cy="1752600"/>
          </a:xfrm>
          <a:prstGeom prst="rect">
            <a:avLst/>
          </a:prstGeom>
          <a:noFill/>
        </p:spPr>
      </p:pic>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586" name="AutoShape 10"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4587" name="Picture 11" descr="C:\Users\pmadd\Desktop\images.jpg"/>
          <p:cNvPicPr>
            <a:picLocks noChangeAspect="1" noChangeArrowheads="1"/>
          </p:cNvPicPr>
          <p:nvPr/>
        </p:nvPicPr>
        <p:blipFill>
          <a:blip r:embed="rId8" cstate="print"/>
          <a:srcRect/>
          <a:stretch>
            <a:fillRect/>
          </a:stretch>
        </p:blipFill>
        <p:spPr bwMode="auto">
          <a:xfrm>
            <a:off x="2743200" y="1600200"/>
            <a:ext cx="2286000" cy="1772590"/>
          </a:xfrm>
          <a:prstGeom prst="rect">
            <a:avLst/>
          </a:prstGeom>
          <a:noFill/>
        </p:spPr>
      </p:pic>
      <p:sp>
        <p:nvSpPr>
          <p:cNvPr id="8" name="TextBox 7"/>
          <p:cNvSpPr txBox="1"/>
          <p:nvPr/>
        </p:nvSpPr>
        <p:spPr>
          <a:xfrm>
            <a:off x="0" y="2895600"/>
            <a:ext cx="9144000" cy="2554545"/>
          </a:xfrm>
          <a:prstGeom prst="rect">
            <a:avLst/>
          </a:prstGeom>
          <a:solidFill>
            <a:srgbClr val="CD3363"/>
          </a:solidFill>
        </p:spPr>
        <p:txBody>
          <a:bodyPr wrap="square" rtlCol="0">
            <a:spAutoFit/>
          </a:bodyPr>
          <a:lstStyle/>
          <a:p>
            <a:r>
              <a:rPr lang="en-US" sz="16000" dirty="0" smtClean="0">
                <a:solidFill>
                  <a:schemeClr val="bg1"/>
                </a:solidFill>
                <a:latin typeface="Modern No. 20" pitchFamily="18" charset="0"/>
              </a:rPr>
              <a:t>Acceptable</a:t>
            </a:r>
            <a:endParaRPr lang="en-US" sz="17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524000" y="304800"/>
            <a:ext cx="7391400" cy="571500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514600" y="990600"/>
            <a:ext cx="5715000" cy="2308324"/>
          </a:xfrm>
          <a:prstGeom prst="rect">
            <a:avLst/>
          </a:prstGeom>
          <a:noFill/>
        </p:spPr>
        <p:txBody>
          <a:bodyPr wrap="square" rtlCol="0">
            <a:spAutoFit/>
          </a:bodyPr>
          <a:lstStyle/>
          <a:p>
            <a:pPr algn="ctr"/>
            <a:r>
              <a:rPr lang="en-US" sz="4800" b="1" dirty="0" smtClean="0">
                <a:solidFill>
                  <a:schemeClr val="bg1"/>
                </a:solidFill>
                <a:latin typeface="GillSans Light" pitchFamily="34" charset="0"/>
              </a:rPr>
              <a:t>A good rule of thumb when it comes to shoes-</a:t>
            </a:r>
            <a:endParaRPr lang="en-US" sz="4800" b="1" dirty="0">
              <a:solidFill>
                <a:schemeClr val="bg1"/>
              </a:solidFill>
              <a:latin typeface="GillSans Light" pitchFamily="34" charset="0"/>
            </a:endParaRPr>
          </a:p>
        </p:txBody>
      </p:sp>
      <p:pic>
        <p:nvPicPr>
          <p:cNvPr id="30723" name="Picture 3" descr="C:\Users\pmadd\Desktop\edy-cartoon-business-woman-tutorials1.png"/>
          <p:cNvPicPr>
            <a:picLocks noChangeAspect="1" noChangeArrowheads="1"/>
          </p:cNvPicPr>
          <p:nvPr/>
        </p:nvPicPr>
        <p:blipFill>
          <a:blip r:embed="rId2" cstate="print"/>
          <a:srcRect/>
          <a:stretch>
            <a:fillRect/>
          </a:stretch>
        </p:blipFill>
        <p:spPr bwMode="auto">
          <a:xfrm>
            <a:off x="-1143000" y="1143000"/>
            <a:ext cx="5179837" cy="6016625"/>
          </a:xfrm>
          <a:prstGeom prst="rect">
            <a:avLst/>
          </a:prstGeom>
          <a:noFill/>
        </p:spPr>
      </p:pic>
      <p:sp>
        <p:nvSpPr>
          <p:cNvPr id="6" name="TextBox 5"/>
          <p:cNvSpPr txBox="1"/>
          <p:nvPr/>
        </p:nvSpPr>
        <p:spPr>
          <a:xfrm>
            <a:off x="2590800" y="2971800"/>
            <a:ext cx="5715000" cy="2308324"/>
          </a:xfrm>
          <a:prstGeom prst="rect">
            <a:avLst/>
          </a:prstGeom>
          <a:noFill/>
        </p:spPr>
        <p:txBody>
          <a:bodyPr wrap="square" rtlCol="0">
            <a:spAutoFit/>
          </a:bodyPr>
          <a:lstStyle/>
          <a:p>
            <a:pPr algn="ctr"/>
            <a:r>
              <a:rPr lang="en-US" sz="4800" b="1" dirty="0" smtClean="0">
                <a:solidFill>
                  <a:srgbClr val="CD3363"/>
                </a:solidFill>
                <a:latin typeface="GillSans Light" pitchFamily="34" charset="0"/>
              </a:rPr>
              <a:t>Nothing over-the-top, keep it </a:t>
            </a:r>
            <a:r>
              <a:rPr lang="en-US" sz="4800" b="1" u="sng" dirty="0" smtClean="0">
                <a:solidFill>
                  <a:srgbClr val="CD3363"/>
                </a:solidFill>
                <a:latin typeface="GillSans Light" pitchFamily="34" charset="0"/>
              </a:rPr>
              <a:t>simple</a:t>
            </a:r>
            <a:r>
              <a:rPr lang="en-US" sz="4800" b="1" dirty="0" smtClean="0">
                <a:solidFill>
                  <a:srgbClr val="CD3363"/>
                </a:solidFill>
                <a:latin typeface="GillSans Light" pitchFamily="34" charset="0"/>
              </a:rPr>
              <a:t>, </a:t>
            </a:r>
            <a:r>
              <a:rPr lang="en-US" sz="4800" b="1" u="sng" dirty="0" smtClean="0">
                <a:solidFill>
                  <a:srgbClr val="CD3363"/>
                </a:solidFill>
                <a:latin typeface="GillSans Light" pitchFamily="34" charset="0"/>
              </a:rPr>
              <a:t>neutral</a:t>
            </a:r>
            <a:r>
              <a:rPr lang="en-US" sz="4800" b="1" dirty="0" smtClean="0">
                <a:solidFill>
                  <a:srgbClr val="CD3363"/>
                </a:solidFill>
                <a:latin typeface="GillSans Light" pitchFamily="34" charset="0"/>
              </a:rPr>
              <a:t>, and </a:t>
            </a:r>
            <a:r>
              <a:rPr lang="en-US" sz="4800" b="1" u="sng" dirty="0" smtClean="0">
                <a:solidFill>
                  <a:srgbClr val="CD3363"/>
                </a:solidFill>
                <a:latin typeface="GillSans Light" pitchFamily="34" charset="0"/>
              </a:rPr>
              <a:t>classy</a:t>
            </a:r>
            <a:r>
              <a:rPr lang="en-US" sz="4800" b="1" dirty="0" smtClean="0">
                <a:solidFill>
                  <a:srgbClr val="CD3363"/>
                </a:solidFill>
                <a:latin typeface="GillSans Light" pitchFamily="34" charset="0"/>
              </a:rPr>
              <a:t>.</a:t>
            </a:r>
            <a:endParaRPr lang="en-US" sz="4800" b="1" dirty="0">
              <a:solidFill>
                <a:srgbClr val="CD3363"/>
              </a:solidFill>
              <a:latin typeface="GillSans Light"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1000"/>
                                        <p:tgtEl>
                                          <p:spTgt spid="4"/>
                                        </p:tgtEl>
                                      </p:cBhvr>
                                    </p:animEffect>
                                  </p:childTnLst>
                                </p:cTn>
                              </p:par>
                            </p:childTnLst>
                          </p:cTn>
                        </p:par>
                        <p:par>
                          <p:cTn id="8" fill="hold">
                            <p:stCondLst>
                              <p:cond delay="1000"/>
                            </p:stCondLst>
                            <p:childTnLst>
                              <p:par>
                                <p:cTn id="9" presetID="12"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slide(fromBottom)">
                                      <p:cBhvr>
                                        <p:cTn id="11" dur="500"/>
                                        <p:tgtEl>
                                          <p:spTgt spid="5"/>
                                        </p:tgtEl>
                                      </p:cBhvr>
                                    </p:animEffect>
                                  </p:childTnLst>
                                </p:cTn>
                              </p:par>
                            </p:childTnLst>
                          </p:cTn>
                        </p:par>
                        <p:par>
                          <p:cTn id="12" fill="hold">
                            <p:stCondLst>
                              <p:cond delay="1500"/>
                            </p:stCondLst>
                            <p:childTnLst>
                              <p:par>
                                <p:cTn id="13" presetID="12" presetClass="entr" presetSubtype="4"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slide(fromBottom)">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Users\pmadd\Desktop\edy-cartoon-business-woman-suit.png"/>
          <p:cNvPicPr>
            <a:picLocks noChangeAspect="1" noChangeArrowheads="1"/>
          </p:cNvPicPr>
          <p:nvPr/>
        </p:nvPicPr>
        <p:blipFill>
          <a:blip r:embed="rId2" cstate="print"/>
          <a:srcRect/>
          <a:stretch>
            <a:fillRect/>
          </a:stretch>
        </p:blipFill>
        <p:spPr bwMode="auto">
          <a:xfrm>
            <a:off x="1981200" y="-762000"/>
            <a:ext cx="11676691" cy="11430001"/>
          </a:xfrm>
          <a:prstGeom prst="rect">
            <a:avLst/>
          </a:prstGeom>
          <a:noFill/>
        </p:spPr>
      </p:pic>
      <p:sp>
        <p:nvSpPr>
          <p:cNvPr id="6" name="Rectangle 5"/>
          <p:cNvSpPr/>
          <p:nvPr/>
        </p:nvSpPr>
        <p:spPr>
          <a:xfrm>
            <a:off x="0" y="1447800"/>
            <a:ext cx="5791200" cy="1600200"/>
          </a:xfrm>
          <a:prstGeom prst="rect">
            <a:avLst/>
          </a:prstGeom>
          <a:solidFill>
            <a:srgbClr val="CD33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0" y="3581400"/>
            <a:ext cx="2819400" cy="1600200"/>
          </a:xfrm>
          <a:prstGeom prst="rect">
            <a:avLst/>
          </a:prstGeom>
          <a:solidFill>
            <a:srgbClr val="CD33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0" y="1676400"/>
            <a:ext cx="6477000" cy="1323439"/>
          </a:xfrm>
          <a:prstGeom prst="rect">
            <a:avLst/>
          </a:prstGeom>
          <a:noFill/>
        </p:spPr>
        <p:txBody>
          <a:bodyPr wrap="square" rtlCol="0">
            <a:spAutoFit/>
          </a:bodyPr>
          <a:lstStyle/>
          <a:p>
            <a:r>
              <a:rPr lang="en-US" sz="8000" dirty="0" smtClean="0">
                <a:solidFill>
                  <a:schemeClr val="bg1"/>
                </a:solidFill>
                <a:latin typeface="Modern No. 20" pitchFamily="18" charset="0"/>
              </a:rPr>
              <a:t>Unacceptable</a:t>
            </a:r>
            <a:r>
              <a:rPr lang="en-US" dirty="0" smtClean="0"/>
              <a:t> </a:t>
            </a:r>
            <a:endParaRPr lang="en-US" dirty="0"/>
          </a:p>
        </p:txBody>
      </p:sp>
      <p:sp>
        <p:nvSpPr>
          <p:cNvPr id="9" name="TextBox 8"/>
          <p:cNvSpPr txBox="1"/>
          <p:nvPr/>
        </p:nvSpPr>
        <p:spPr>
          <a:xfrm>
            <a:off x="0" y="3733800"/>
            <a:ext cx="2895600" cy="1323439"/>
          </a:xfrm>
          <a:prstGeom prst="rect">
            <a:avLst/>
          </a:prstGeom>
          <a:noFill/>
        </p:spPr>
        <p:txBody>
          <a:bodyPr wrap="square" rtlCol="0">
            <a:spAutoFit/>
          </a:bodyPr>
          <a:lstStyle/>
          <a:p>
            <a:r>
              <a:rPr lang="en-US" sz="8000" dirty="0" smtClean="0">
                <a:solidFill>
                  <a:schemeClr val="bg1"/>
                </a:solidFill>
                <a:latin typeface="Modern No. 20" pitchFamily="18" charset="0"/>
              </a:rPr>
              <a:t>Attire</a:t>
            </a:r>
            <a:r>
              <a:rPr lang="en-US" dirty="0" smtClean="0"/>
              <a:t> </a:t>
            </a:r>
            <a:endParaRPr lang="en-US"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Bottom)">
                                      <p:cBhvr>
                                        <p:cTn id="7" dur="500"/>
                                        <p:tgtEl>
                                          <p:spTgt spid="8"/>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slide(fromBottom)">
                                      <p:cBhvr>
                                        <p:cTn id="10" dur="500"/>
                                        <p:tgtEl>
                                          <p:spTgt spid="6"/>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slide(fromBottom)">
                                      <p:cBhvr>
                                        <p:cTn id="13" dur="500"/>
                                        <p:tgtEl>
                                          <p:spTgt spid="9"/>
                                        </p:tgtEl>
                                      </p:cBhvr>
                                    </p:animEffect>
                                  </p:childTnLst>
                                </p:cTn>
                              </p:par>
                              <p:par>
                                <p:cTn id="14" presetID="12" presetClass="entr" presetSubtype="4"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slide(fromBottom)">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2770" name="Picture 2" descr="C:\Users\pmadd\Desktop\lbd.jpg"/>
          <p:cNvPicPr>
            <a:picLocks noChangeAspect="1" noChangeArrowheads="1"/>
          </p:cNvPicPr>
          <p:nvPr/>
        </p:nvPicPr>
        <p:blipFill>
          <a:blip r:embed="rId3" cstate="print"/>
          <a:srcRect l="33573" r="26747"/>
          <a:stretch>
            <a:fillRect/>
          </a:stretch>
        </p:blipFill>
        <p:spPr bwMode="auto">
          <a:xfrm>
            <a:off x="457200" y="666750"/>
            <a:ext cx="2362200" cy="6191250"/>
          </a:xfrm>
          <a:prstGeom prst="rect">
            <a:avLst/>
          </a:prstGeom>
          <a:noFill/>
        </p:spPr>
      </p:pic>
      <p:pic>
        <p:nvPicPr>
          <p:cNvPr id="32771" name="Picture 3" descr="C:\Users\pmadd\Desktop\images.jpg"/>
          <p:cNvPicPr>
            <a:picLocks noChangeAspect="1" noChangeArrowheads="1"/>
          </p:cNvPicPr>
          <p:nvPr/>
        </p:nvPicPr>
        <p:blipFill>
          <a:blip r:embed="rId4" cstate="print"/>
          <a:srcRect l="11488" r="18930"/>
          <a:stretch>
            <a:fillRect/>
          </a:stretch>
        </p:blipFill>
        <p:spPr bwMode="auto">
          <a:xfrm>
            <a:off x="3505200" y="607776"/>
            <a:ext cx="2667000" cy="6250224"/>
          </a:xfrm>
          <a:prstGeom prst="rect">
            <a:avLst/>
          </a:prstGeom>
          <a:noFill/>
        </p:spPr>
      </p:pic>
      <p:pic>
        <p:nvPicPr>
          <p:cNvPr id="32772" name="Picture 4" descr="C:\Users\pmadd\Desktop\6a014e5f29559d970c014e86224f6a970d-pi.png"/>
          <p:cNvPicPr>
            <a:picLocks noChangeAspect="1" noChangeArrowheads="1"/>
          </p:cNvPicPr>
          <p:nvPr/>
        </p:nvPicPr>
        <p:blipFill>
          <a:blip r:embed="rId5" cstate="print"/>
          <a:srcRect l="21905" r="15008"/>
          <a:stretch>
            <a:fillRect/>
          </a:stretch>
        </p:blipFill>
        <p:spPr bwMode="auto">
          <a:xfrm>
            <a:off x="6705600" y="609601"/>
            <a:ext cx="2362200" cy="6248400"/>
          </a:xfrm>
          <a:prstGeom prst="rect">
            <a:avLst/>
          </a:prstGeom>
          <a:noFill/>
        </p:spPr>
      </p:pic>
      <p:sp>
        <p:nvSpPr>
          <p:cNvPr id="15" name="TextBox 14"/>
          <p:cNvSpPr txBox="1"/>
          <p:nvPr/>
        </p:nvSpPr>
        <p:spPr>
          <a:xfrm>
            <a:off x="0" y="5029200"/>
            <a:ext cx="9144000" cy="523220"/>
          </a:xfrm>
          <a:prstGeom prst="rect">
            <a:avLst/>
          </a:prstGeom>
          <a:solidFill>
            <a:srgbClr val="CD3363"/>
          </a:solidFill>
          <a:ln>
            <a:noFill/>
          </a:ln>
        </p:spPr>
        <p:txBody>
          <a:bodyPr wrap="square" rtlCol="0">
            <a:spAutoFit/>
          </a:bodyPr>
          <a:lstStyle/>
          <a:p>
            <a:pPr algn="ctr"/>
            <a:r>
              <a:rPr lang="en-US" sz="2800" dirty="0" smtClean="0">
                <a:solidFill>
                  <a:schemeClr val="bg1"/>
                </a:solidFill>
                <a:latin typeface="GillSans Light" pitchFamily="34" charset="0"/>
              </a:rPr>
              <a:t>Skin tight or revealing clothing will not be tolerated.</a:t>
            </a:r>
            <a:endParaRPr lang="en-US" sz="2800" dirty="0">
              <a:solidFill>
                <a:schemeClr val="bg1"/>
              </a:solidFill>
              <a:latin typeface="GillSans Light" pitchFamily="34" charset="0"/>
            </a:endParaRPr>
          </a:p>
        </p:txBody>
      </p:sp>
      <p:sp>
        <p:nvSpPr>
          <p:cNvPr id="8" name="TextBox 7"/>
          <p:cNvSpPr txBox="1"/>
          <p:nvPr/>
        </p:nvSpPr>
        <p:spPr>
          <a:xfrm>
            <a:off x="0" y="3962400"/>
            <a:ext cx="9144000" cy="2092881"/>
          </a:xfrm>
          <a:prstGeom prst="rect">
            <a:avLst/>
          </a:prstGeom>
          <a:solidFill>
            <a:schemeClr val="accent6">
              <a:lumMod val="60000"/>
              <a:lumOff val="40000"/>
            </a:schemeClr>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3794" name="Picture 2" descr="C:\Users\pmadd\Desktop\Zipped-Cropped-Sleeve-Round-Neck-Mini-Dress.jpg"/>
          <p:cNvPicPr>
            <a:picLocks noChangeAspect="1" noChangeArrowheads="1"/>
          </p:cNvPicPr>
          <p:nvPr/>
        </p:nvPicPr>
        <p:blipFill>
          <a:blip r:embed="rId3" cstate="print"/>
          <a:srcRect l="11360"/>
          <a:stretch>
            <a:fillRect/>
          </a:stretch>
        </p:blipFill>
        <p:spPr bwMode="auto">
          <a:xfrm>
            <a:off x="2971800" y="609600"/>
            <a:ext cx="2972858" cy="5030788"/>
          </a:xfrm>
          <a:prstGeom prst="rect">
            <a:avLst/>
          </a:prstGeom>
          <a:noFill/>
        </p:spPr>
      </p:pic>
      <p:pic>
        <p:nvPicPr>
          <p:cNvPr id="33795" name="Picture 3" descr="C:\Users\pmadd\Desktop\Office_lady_pencil_skirt_formal_mini_straight.jpg"/>
          <p:cNvPicPr>
            <a:picLocks noChangeAspect="1" noChangeArrowheads="1"/>
          </p:cNvPicPr>
          <p:nvPr/>
        </p:nvPicPr>
        <p:blipFill>
          <a:blip r:embed="rId4" cstate="print"/>
          <a:srcRect r="14250"/>
          <a:stretch>
            <a:fillRect/>
          </a:stretch>
        </p:blipFill>
        <p:spPr bwMode="auto">
          <a:xfrm>
            <a:off x="6172200" y="609600"/>
            <a:ext cx="2751315" cy="5029200"/>
          </a:xfrm>
          <a:prstGeom prst="rect">
            <a:avLst/>
          </a:prstGeom>
          <a:noFill/>
        </p:spPr>
      </p:pic>
      <p:pic>
        <p:nvPicPr>
          <p:cNvPr id="33796" name="Picture 4" descr="C:\Users\pmadd\Desktop\2013-Autumn-Work-Wear-font-b-Ladies-b-font-In-Business-font-b-Suits-b-font.jpg"/>
          <p:cNvPicPr>
            <a:picLocks noChangeAspect="1" noChangeArrowheads="1"/>
          </p:cNvPicPr>
          <p:nvPr/>
        </p:nvPicPr>
        <p:blipFill>
          <a:blip r:embed="rId5" cstate="print"/>
          <a:srcRect l="28333" r="25667"/>
          <a:stretch>
            <a:fillRect/>
          </a:stretch>
        </p:blipFill>
        <p:spPr bwMode="auto">
          <a:xfrm>
            <a:off x="304800" y="609600"/>
            <a:ext cx="2362200" cy="5029200"/>
          </a:xfrm>
          <a:prstGeom prst="rect">
            <a:avLst/>
          </a:prstGeom>
          <a:noFill/>
        </p:spPr>
      </p:pic>
      <p:sp>
        <p:nvSpPr>
          <p:cNvPr id="15" name="TextBox 14"/>
          <p:cNvSpPr txBox="1"/>
          <p:nvPr/>
        </p:nvSpPr>
        <p:spPr>
          <a:xfrm>
            <a:off x="0" y="3200400"/>
            <a:ext cx="9144000" cy="954107"/>
          </a:xfrm>
          <a:prstGeom prst="rect">
            <a:avLst/>
          </a:prstGeom>
          <a:solidFill>
            <a:srgbClr val="CD3363"/>
          </a:solidFill>
          <a:ln>
            <a:noFill/>
          </a:ln>
        </p:spPr>
        <p:txBody>
          <a:bodyPr wrap="square" rtlCol="0">
            <a:spAutoFit/>
          </a:bodyPr>
          <a:lstStyle/>
          <a:p>
            <a:pPr algn="ctr"/>
            <a:r>
              <a:rPr lang="en-US" sz="2800" dirty="0" smtClean="0">
                <a:solidFill>
                  <a:schemeClr val="bg1"/>
                </a:solidFill>
                <a:latin typeface="GillSans Light" pitchFamily="34" charset="0"/>
              </a:rPr>
              <a:t>Skirts and dresses cannot be more than  </a:t>
            </a:r>
          </a:p>
          <a:p>
            <a:pPr algn="ctr"/>
            <a:r>
              <a:rPr lang="en-US" sz="2800" dirty="0" smtClean="0">
                <a:solidFill>
                  <a:schemeClr val="bg1"/>
                </a:solidFill>
                <a:latin typeface="GillSans Light" pitchFamily="34" charset="0"/>
              </a:rPr>
              <a:t>3 inches above the knee!</a:t>
            </a:r>
            <a:endParaRPr lang="en-US" sz="2800" dirty="0">
              <a:solidFill>
                <a:schemeClr val="bg1"/>
              </a:solidFill>
              <a:latin typeface="GillSans Light" pitchFamily="34" charset="0"/>
            </a:endParaRPr>
          </a:p>
        </p:txBody>
      </p:sp>
      <p:sp>
        <p:nvSpPr>
          <p:cNvPr id="8" name="TextBox 7"/>
          <p:cNvSpPr txBox="1"/>
          <p:nvPr/>
        </p:nvSpPr>
        <p:spPr>
          <a:xfrm>
            <a:off x="0" y="2667000"/>
            <a:ext cx="9144000" cy="2092881"/>
          </a:xfrm>
          <a:prstGeom prst="rect">
            <a:avLst/>
          </a:prstGeom>
          <a:solidFill>
            <a:schemeClr val="accent6">
              <a:lumMod val="60000"/>
              <a:lumOff val="40000"/>
            </a:schemeClr>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4818" name="Picture 2" descr="C:\Users\pmadd\Desktop\words-print-striped-short-sleeve-t-shirt.jpg"/>
          <p:cNvPicPr>
            <a:picLocks noChangeAspect="1" noChangeArrowheads="1"/>
          </p:cNvPicPr>
          <p:nvPr/>
        </p:nvPicPr>
        <p:blipFill>
          <a:blip r:embed="rId3" cstate="print"/>
          <a:srcRect l="18912" r="22459"/>
          <a:stretch>
            <a:fillRect/>
          </a:stretch>
        </p:blipFill>
        <p:spPr bwMode="auto">
          <a:xfrm>
            <a:off x="4953000" y="0"/>
            <a:ext cx="2362200" cy="6048375"/>
          </a:xfrm>
          <a:prstGeom prst="rect">
            <a:avLst/>
          </a:prstGeom>
          <a:noFill/>
        </p:spPr>
      </p:pic>
      <p:pic>
        <p:nvPicPr>
          <p:cNvPr id="34819" name="Picture 3" descr="C:\Users\pmadd\Desktop\blog2.jpg"/>
          <p:cNvPicPr>
            <a:picLocks noChangeAspect="1" noChangeArrowheads="1"/>
          </p:cNvPicPr>
          <p:nvPr/>
        </p:nvPicPr>
        <p:blipFill>
          <a:blip r:embed="rId4" cstate="print"/>
          <a:srcRect/>
          <a:stretch>
            <a:fillRect/>
          </a:stretch>
        </p:blipFill>
        <p:spPr bwMode="auto">
          <a:xfrm>
            <a:off x="1143000" y="0"/>
            <a:ext cx="2690110" cy="6019800"/>
          </a:xfrm>
          <a:prstGeom prst="rect">
            <a:avLst/>
          </a:prstGeom>
          <a:noFill/>
        </p:spPr>
      </p:pic>
      <p:sp>
        <p:nvSpPr>
          <p:cNvPr id="15" name="TextBox 14"/>
          <p:cNvSpPr txBox="1"/>
          <p:nvPr/>
        </p:nvSpPr>
        <p:spPr>
          <a:xfrm>
            <a:off x="0" y="4572000"/>
            <a:ext cx="9144000" cy="523220"/>
          </a:xfrm>
          <a:prstGeom prst="rect">
            <a:avLst/>
          </a:prstGeom>
          <a:solidFill>
            <a:srgbClr val="CD3363"/>
          </a:solidFill>
          <a:ln>
            <a:noFill/>
          </a:ln>
        </p:spPr>
        <p:txBody>
          <a:bodyPr wrap="square" rtlCol="0">
            <a:spAutoFit/>
          </a:bodyPr>
          <a:lstStyle/>
          <a:p>
            <a:pPr algn="ctr"/>
            <a:r>
              <a:rPr lang="en-US" sz="2800" dirty="0" smtClean="0">
                <a:solidFill>
                  <a:schemeClr val="bg1"/>
                </a:solidFill>
                <a:latin typeface="GillSans Light" pitchFamily="34" charset="0"/>
              </a:rPr>
              <a:t>Midriff clothing will not be tolerated!</a:t>
            </a:r>
            <a:endParaRPr lang="en-US" sz="2800" dirty="0">
              <a:solidFill>
                <a:schemeClr val="bg1"/>
              </a:solidFill>
              <a:latin typeface="GillSans Light" pitchFamily="34" charset="0"/>
            </a:endParaRPr>
          </a:p>
        </p:txBody>
      </p:sp>
      <p:sp>
        <p:nvSpPr>
          <p:cNvPr id="8" name="TextBox 7"/>
          <p:cNvSpPr txBox="1"/>
          <p:nvPr/>
        </p:nvSpPr>
        <p:spPr>
          <a:xfrm>
            <a:off x="0" y="3581400"/>
            <a:ext cx="9144000" cy="2092881"/>
          </a:xfrm>
          <a:prstGeom prst="rect">
            <a:avLst/>
          </a:prstGeom>
          <a:solidFill>
            <a:schemeClr val="accent6">
              <a:lumMod val="60000"/>
              <a:lumOff val="40000"/>
            </a:schemeClr>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5842" name="Picture 2" descr="C:\Users\pmadd\Desktop\rnr_ss12_17004.jpg"/>
          <p:cNvPicPr>
            <a:picLocks noChangeAspect="1" noChangeArrowheads="1"/>
          </p:cNvPicPr>
          <p:nvPr/>
        </p:nvPicPr>
        <p:blipFill>
          <a:blip r:embed="rId3" cstate="print"/>
          <a:srcRect l="8711" r="12886"/>
          <a:stretch>
            <a:fillRect/>
          </a:stretch>
        </p:blipFill>
        <p:spPr bwMode="auto">
          <a:xfrm>
            <a:off x="533400" y="457200"/>
            <a:ext cx="2743200" cy="5248275"/>
          </a:xfrm>
          <a:prstGeom prst="rect">
            <a:avLst/>
          </a:prstGeom>
          <a:noFill/>
        </p:spPr>
      </p:pic>
      <p:pic>
        <p:nvPicPr>
          <p:cNvPr id="35843" name="Picture 3" descr="C:\Users\pmadd\Desktop\pl689521-custom_lady_fitness_workout_suit_top_and_pant_women_s_athletic_apparel.jpg"/>
          <p:cNvPicPr>
            <a:picLocks noChangeAspect="1" noChangeArrowheads="1"/>
          </p:cNvPicPr>
          <p:nvPr/>
        </p:nvPicPr>
        <p:blipFill>
          <a:blip r:embed="rId4" cstate="print"/>
          <a:srcRect l="22059" r="53482"/>
          <a:stretch>
            <a:fillRect/>
          </a:stretch>
        </p:blipFill>
        <p:spPr bwMode="auto">
          <a:xfrm>
            <a:off x="3810000" y="457200"/>
            <a:ext cx="1999005" cy="5257800"/>
          </a:xfrm>
          <a:prstGeom prst="rect">
            <a:avLst/>
          </a:prstGeom>
          <a:noFill/>
        </p:spPr>
      </p:pic>
      <p:pic>
        <p:nvPicPr>
          <p:cNvPr id="35845" name="Picture 5" descr="C:\Users\pmadd\Desktop\Screen-Shot-2013-07-21-at-9.19.59-PM.png"/>
          <p:cNvPicPr>
            <a:picLocks noChangeAspect="1" noChangeArrowheads="1"/>
          </p:cNvPicPr>
          <p:nvPr/>
        </p:nvPicPr>
        <p:blipFill>
          <a:blip r:embed="rId5" cstate="print"/>
          <a:srcRect r="70464"/>
          <a:stretch>
            <a:fillRect/>
          </a:stretch>
        </p:blipFill>
        <p:spPr bwMode="auto">
          <a:xfrm>
            <a:off x="6400799" y="457200"/>
            <a:ext cx="2438401" cy="5257800"/>
          </a:xfrm>
          <a:prstGeom prst="rect">
            <a:avLst/>
          </a:prstGeom>
          <a:noFill/>
        </p:spPr>
      </p:pic>
      <p:sp>
        <p:nvSpPr>
          <p:cNvPr id="15" name="TextBox 14"/>
          <p:cNvSpPr txBox="1"/>
          <p:nvPr/>
        </p:nvSpPr>
        <p:spPr>
          <a:xfrm>
            <a:off x="0" y="4114800"/>
            <a:ext cx="9144000" cy="523220"/>
          </a:xfrm>
          <a:prstGeom prst="rect">
            <a:avLst/>
          </a:prstGeom>
          <a:solidFill>
            <a:srgbClr val="CD3363"/>
          </a:solidFill>
          <a:ln>
            <a:noFill/>
          </a:ln>
        </p:spPr>
        <p:txBody>
          <a:bodyPr wrap="square" rtlCol="0">
            <a:spAutoFit/>
          </a:bodyPr>
          <a:lstStyle/>
          <a:p>
            <a:pPr algn="ctr"/>
            <a:r>
              <a:rPr lang="en-US" sz="2800" dirty="0" smtClean="0">
                <a:solidFill>
                  <a:schemeClr val="bg1"/>
                </a:solidFill>
                <a:latin typeface="GillSans Light" pitchFamily="34" charset="0"/>
              </a:rPr>
              <a:t>Athletic clothing is not allowed!</a:t>
            </a:r>
            <a:endParaRPr lang="en-US" sz="2800" dirty="0">
              <a:solidFill>
                <a:schemeClr val="bg1"/>
              </a:solidFill>
              <a:latin typeface="GillSans Light" pitchFamily="34" charset="0"/>
            </a:endParaRPr>
          </a:p>
        </p:txBody>
      </p:sp>
      <p:sp>
        <p:nvSpPr>
          <p:cNvPr id="8" name="TextBox 7"/>
          <p:cNvSpPr txBox="1"/>
          <p:nvPr/>
        </p:nvSpPr>
        <p:spPr>
          <a:xfrm>
            <a:off x="0" y="3505200"/>
            <a:ext cx="9144000" cy="2092881"/>
          </a:xfrm>
          <a:prstGeom prst="rect">
            <a:avLst/>
          </a:prstGeom>
          <a:solidFill>
            <a:schemeClr val="accent6">
              <a:lumMod val="60000"/>
              <a:lumOff val="40000"/>
            </a:schemeClr>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6866" name="Picture 2" descr="C:\Users\pmadd\Desktop\images.jpg"/>
          <p:cNvPicPr>
            <a:picLocks noChangeAspect="1" noChangeArrowheads="1"/>
          </p:cNvPicPr>
          <p:nvPr/>
        </p:nvPicPr>
        <p:blipFill>
          <a:blip r:embed="rId3" cstate="print"/>
          <a:srcRect l="20660" r="21558"/>
          <a:stretch>
            <a:fillRect/>
          </a:stretch>
        </p:blipFill>
        <p:spPr bwMode="auto">
          <a:xfrm>
            <a:off x="3124200" y="1676400"/>
            <a:ext cx="2819400" cy="3654805"/>
          </a:xfrm>
          <a:prstGeom prst="rect">
            <a:avLst/>
          </a:prstGeom>
          <a:noFill/>
        </p:spPr>
      </p:pic>
      <p:pic>
        <p:nvPicPr>
          <p:cNvPr id="36867" name="Picture 3" descr="C:\Users\pmadd\Desktop\himym season 2 atlantic city bikini tshirt.jpg"/>
          <p:cNvPicPr>
            <a:picLocks noChangeAspect="1" noChangeArrowheads="1"/>
          </p:cNvPicPr>
          <p:nvPr/>
        </p:nvPicPr>
        <p:blipFill>
          <a:blip r:embed="rId4" cstate="print"/>
          <a:srcRect l="20848" r="40967"/>
          <a:stretch>
            <a:fillRect/>
          </a:stretch>
        </p:blipFill>
        <p:spPr bwMode="auto">
          <a:xfrm>
            <a:off x="228600" y="1676400"/>
            <a:ext cx="2639391" cy="3815443"/>
          </a:xfrm>
          <a:prstGeom prst="rect">
            <a:avLst/>
          </a:prstGeom>
          <a:noFill/>
        </p:spPr>
      </p:pic>
      <p:pic>
        <p:nvPicPr>
          <p:cNvPr id="36868" name="Picture 4" descr="C:\Users\pmadd\Desktop\BZ-T10-large-Corona.jpg"/>
          <p:cNvPicPr>
            <a:picLocks noChangeAspect="1" noChangeArrowheads="1"/>
          </p:cNvPicPr>
          <p:nvPr/>
        </p:nvPicPr>
        <p:blipFill>
          <a:blip r:embed="rId5" cstate="print"/>
          <a:srcRect l="11862" r="13009"/>
          <a:stretch>
            <a:fillRect/>
          </a:stretch>
        </p:blipFill>
        <p:spPr bwMode="auto">
          <a:xfrm>
            <a:off x="6248400" y="1676400"/>
            <a:ext cx="2667000" cy="3505200"/>
          </a:xfrm>
          <a:prstGeom prst="rect">
            <a:avLst/>
          </a:prstGeom>
          <a:noFill/>
        </p:spPr>
      </p:pic>
      <p:sp>
        <p:nvSpPr>
          <p:cNvPr id="15" name="TextBox 14"/>
          <p:cNvSpPr txBox="1"/>
          <p:nvPr/>
        </p:nvSpPr>
        <p:spPr>
          <a:xfrm>
            <a:off x="0" y="5105400"/>
            <a:ext cx="9144000" cy="954107"/>
          </a:xfrm>
          <a:prstGeom prst="rect">
            <a:avLst/>
          </a:prstGeom>
          <a:solidFill>
            <a:srgbClr val="CD3363"/>
          </a:solidFill>
          <a:ln>
            <a:noFill/>
          </a:ln>
        </p:spPr>
        <p:txBody>
          <a:bodyPr wrap="square" rtlCol="0">
            <a:spAutoFit/>
          </a:bodyPr>
          <a:lstStyle/>
          <a:p>
            <a:pPr algn="ctr"/>
            <a:r>
              <a:rPr lang="en-US" sz="2800" dirty="0" smtClean="0">
                <a:solidFill>
                  <a:schemeClr val="bg1"/>
                </a:solidFill>
                <a:latin typeface="GillSans Light" pitchFamily="34" charset="0"/>
              </a:rPr>
              <a:t>Clothing that is suggestive, obscene, or promotes illegal substances will not be tolerated. </a:t>
            </a:r>
            <a:endParaRPr lang="en-US" sz="2800" dirty="0">
              <a:solidFill>
                <a:schemeClr val="bg1"/>
              </a:solidFill>
              <a:latin typeface="GillSans Light" pitchFamily="34" charset="0"/>
            </a:endParaRPr>
          </a:p>
        </p:txBody>
      </p:sp>
      <p:sp>
        <p:nvSpPr>
          <p:cNvPr id="8" name="TextBox 7"/>
          <p:cNvSpPr txBox="1"/>
          <p:nvPr/>
        </p:nvSpPr>
        <p:spPr>
          <a:xfrm>
            <a:off x="0" y="3962400"/>
            <a:ext cx="9144000" cy="2092881"/>
          </a:xfrm>
          <a:prstGeom prst="rect">
            <a:avLst/>
          </a:prstGeom>
          <a:solidFill>
            <a:schemeClr val="accent6">
              <a:lumMod val="60000"/>
              <a:lumOff val="40000"/>
            </a:schemeClr>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madd\Desktop\edy-cartoon-business-woman-suit.png"/>
          <p:cNvPicPr>
            <a:picLocks noChangeAspect="1" noChangeArrowheads="1"/>
          </p:cNvPicPr>
          <p:nvPr/>
        </p:nvPicPr>
        <p:blipFill>
          <a:blip r:embed="rId2" cstate="print"/>
          <a:srcRect/>
          <a:stretch>
            <a:fillRect/>
          </a:stretch>
        </p:blipFill>
        <p:spPr bwMode="auto">
          <a:xfrm>
            <a:off x="-1828800" y="0"/>
            <a:ext cx="6527023" cy="7258050"/>
          </a:xfrm>
          <a:prstGeom prst="rect">
            <a:avLst/>
          </a:prstGeom>
          <a:noFill/>
        </p:spPr>
      </p:pic>
      <p:sp>
        <p:nvSpPr>
          <p:cNvPr id="2051" name="Rectangle 3"/>
          <p:cNvSpPr>
            <a:spLocks noChangeArrowheads="1"/>
          </p:cNvSpPr>
          <p:nvPr/>
        </p:nvSpPr>
        <p:spPr bwMode="auto">
          <a:xfrm>
            <a:off x="3276600" y="565666"/>
            <a:ext cx="51816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lumMod val="95000"/>
                  </a:schemeClr>
                </a:solidFill>
                <a:effectLst/>
                <a:latin typeface="GillSans Light" pitchFamily="34" charset="0"/>
                <a:ea typeface="Calibri" pitchFamily="34" charset="0"/>
                <a:cs typeface="Arial" pitchFamily="34" charset="0"/>
              </a:rPr>
              <a:t>Professional appearance is an important aspect of the overall preparation of BPA  members for the business world. So students represent Oklahoma BPA and the National BPA Association in a professional and business-like manner with the highest of professional standards this dress code has been established.</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lumMod val="95000"/>
                  </a:schemeClr>
                </a:solidFill>
                <a:effectLst/>
                <a:latin typeface="GillSans Light" pitchFamily="34" charset="0"/>
                <a:ea typeface="Calibri" pitchFamily="34" charset="0"/>
                <a:cs typeface="Arial" pitchFamily="34" charset="0"/>
              </a:rPr>
              <a:t>  </a:t>
            </a:r>
            <a:endParaRPr kumimoji="0" lang="en-US" sz="2400" b="0" i="0" u="none" strike="noStrike" cap="none" normalizeH="0" baseline="0" dirty="0" smtClean="0">
              <a:ln>
                <a:noFill/>
              </a:ln>
              <a:solidFill>
                <a:schemeClr val="bg1">
                  <a:lumMod val="95000"/>
                </a:schemeClr>
              </a:solidFill>
              <a:effectLst/>
              <a:latin typeface="GillSans Light"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bg1">
                    <a:lumMod val="95000"/>
                  </a:schemeClr>
                </a:solidFill>
                <a:effectLst/>
                <a:latin typeface="GillSans Light" pitchFamily="34" charset="0"/>
                <a:ea typeface="Calibri" pitchFamily="34" charset="0"/>
                <a:cs typeface="Arial" pitchFamily="34" charset="0"/>
              </a:rPr>
              <a:t>It is the responsibility of the chapter advisors to ensure students adhere and comply with the established dress code. Students, advisors, and chaperones must follow the dress code. </a:t>
            </a:r>
            <a:endParaRPr kumimoji="0" lang="en-US" sz="2400" b="0" i="0" u="none" strike="noStrike" cap="none" normalizeH="0" baseline="0" dirty="0" smtClean="0">
              <a:ln>
                <a:noFill/>
              </a:ln>
              <a:solidFill>
                <a:schemeClr val="bg1">
                  <a:lumMod val="95000"/>
                </a:schemeClr>
              </a:solidFill>
              <a:effectLst/>
              <a:latin typeface="GillSans Light" pitchFamily="34" charset="0"/>
              <a:cs typeface="Arial" pitchFamily="34" charset="0"/>
            </a:endParaRPr>
          </a:p>
        </p:txBody>
      </p:sp>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7890" name="Picture 2" descr="C:\Users\pmadd\Desktop\mesh-inset-dress-forever-21-usa.jpg"/>
          <p:cNvPicPr>
            <a:picLocks noChangeAspect="1" noChangeArrowheads="1"/>
          </p:cNvPicPr>
          <p:nvPr/>
        </p:nvPicPr>
        <p:blipFill>
          <a:blip r:embed="rId3" cstate="print"/>
          <a:srcRect l="16591" r="10227"/>
          <a:stretch>
            <a:fillRect/>
          </a:stretch>
        </p:blipFill>
        <p:spPr bwMode="auto">
          <a:xfrm>
            <a:off x="3429000" y="3810000"/>
            <a:ext cx="1828800" cy="3048000"/>
          </a:xfrm>
          <a:prstGeom prst="rect">
            <a:avLst/>
          </a:prstGeom>
          <a:noFill/>
        </p:spPr>
      </p:pic>
      <p:pic>
        <p:nvPicPr>
          <p:cNvPr id="37891" name="Picture 3" descr="C:\Users\pmadd\Desktop\belted-sleeveless-dress.jpg"/>
          <p:cNvPicPr>
            <a:picLocks noChangeAspect="1" noChangeArrowheads="1"/>
          </p:cNvPicPr>
          <p:nvPr/>
        </p:nvPicPr>
        <p:blipFill>
          <a:blip r:embed="rId4" cstate="print"/>
          <a:srcRect l="13550" r="18699"/>
          <a:stretch>
            <a:fillRect/>
          </a:stretch>
        </p:blipFill>
        <p:spPr bwMode="auto">
          <a:xfrm>
            <a:off x="5715000" y="533400"/>
            <a:ext cx="3048000" cy="5486400"/>
          </a:xfrm>
          <a:prstGeom prst="rect">
            <a:avLst/>
          </a:prstGeom>
          <a:noFill/>
        </p:spPr>
      </p:pic>
      <p:pic>
        <p:nvPicPr>
          <p:cNvPr id="37892" name="Picture 4" descr="C:\Users\pmadd\Desktop\forever21-black-lace-dress.jpg"/>
          <p:cNvPicPr>
            <a:picLocks noChangeAspect="1" noChangeArrowheads="1"/>
          </p:cNvPicPr>
          <p:nvPr/>
        </p:nvPicPr>
        <p:blipFill>
          <a:blip r:embed="rId5" cstate="print"/>
          <a:srcRect l="21209" r="17815"/>
          <a:stretch>
            <a:fillRect/>
          </a:stretch>
        </p:blipFill>
        <p:spPr bwMode="auto">
          <a:xfrm>
            <a:off x="381000" y="533400"/>
            <a:ext cx="2705100" cy="5410200"/>
          </a:xfrm>
          <a:prstGeom prst="rect">
            <a:avLst/>
          </a:prstGeom>
          <a:noFill/>
        </p:spPr>
      </p:pic>
      <p:pic>
        <p:nvPicPr>
          <p:cNvPr id="37893" name="Picture 5" descr="C:\Users\pmadd\Desktop\images.jpg"/>
          <p:cNvPicPr>
            <a:picLocks noChangeAspect="1" noChangeArrowheads="1"/>
          </p:cNvPicPr>
          <p:nvPr/>
        </p:nvPicPr>
        <p:blipFill>
          <a:blip r:embed="rId6" cstate="print"/>
          <a:srcRect l="11170" r="7846"/>
          <a:stretch>
            <a:fillRect/>
          </a:stretch>
        </p:blipFill>
        <p:spPr bwMode="auto">
          <a:xfrm>
            <a:off x="3429000" y="533400"/>
            <a:ext cx="1828800" cy="3026979"/>
          </a:xfrm>
          <a:prstGeom prst="rect">
            <a:avLst/>
          </a:prstGeom>
          <a:noFill/>
        </p:spPr>
      </p:pic>
      <p:sp>
        <p:nvSpPr>
          <p:cNvPr id="15" name="TextBox 14"/>
          <p:cNvSpPr txBox="1"/>
          <p:nvPr/>
        </p:nvSpPr>
        <p:spPr>
          <a:xfrm>
            <a:off x="0" y="5562600"/>
            <a:ext cx="9144000" cy="523220"/>
          </a:xfrm>
          <a:prstGeom prst="rect">
            <a:avLst/>
          </a:prstGeom>
          <a:solidFill>
            <a:srgbClr val="CD3363"/>
          </a:solidFill>
          <a:ln>
            <a:noFill/>
          </a:ln>
        </p:spPr>
        <p:txBody>
          <a:bodyPr wrap="square" rtlCol="0">
            <a:spAutoFit/>
          </a:bodyPr>
          <a:lstStyle/>
          <a:p>
            <a:pPr algn="ctr"/>
            <a:r>
              <a:rPr lang="en-US" sz="2800" dirty="0" smtClean="0">
                <a:solidFill>
                  <a:schemeClr val="bg1"/>
                </a:solidFill>
                <a:latin typeface="GillSans Light" pitchFamily="34" charset="0"/>
              </a:rPr>
              <a:t>Sleeveless or see-through clothing is not allowed!</a:t>
            </a:r>
            <a:endParaRPr lang="en-US" sz="2800" dirty="0">
              <a:solidFill>
                <a:schemeClr val="bg1"/>
              </a:solidFill>
              <a:latin typeface="GillSans Light" pitchFamily="34" charset="0"/>
            </a:endParaRPr>
          </a:p>
        </p:txBody>
      </p:sp>
      <p:sp>
        <p:nvSpPr>
          <p:cNvPr id="8" name="TextBox 7"/>
          <p:cNvSpPr txBox="1"/>
          <p:nvPr/>
        </p:nvSpPr>
        <p:spPr>
          <a:xfrm>
            <a:off x="0" y="4765119"/>
            <a:ext cx="9144000" cy="2092881"/>
          </a:xfrm>
          <a:prstGeom prst="rect">
            <a:avLst/>
          </a:prstGeom>
          <a:solidFill>
            <a:schemeClr val="accent6">
              <a:lumMod val="60000"/>
              <a:lumOff val="40000"/>
            </a:schemeClr>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8914" name="Picture 2" descr="C:\Users\pmadd\Desktop\images.jpg"/>
          <p:cNvPicPr>
            <a:picLocks noChangeAspect="1" noChangeArrowheads="1"/>
          </p:cNvPicPr>
          <p:nvPr/>
        </p:nvPicPr>
        <p:blipFill>
          <a:blip r:embed="rId3" cstate="print"/>
          <a:srcRect l="7660" r="15745"/>
          <a:stretch>
            <a:fillRect/>
          </a:stretch>
        </p:blipFill>
        <p:spPr bwMode="auto">
          <a:xfrm>
            <a:off x="6553200" y="1066800"/>
            <a:ext cx="2286000" cy="3810000"/>
          </a:xfrm>
          <a:prstGeom prst="rect">
            <a:avLst/>
          </a:prstGeom>
          <a:noFill/>
        </p:spPr>
      </p:pic>
      <p:pic>
        <p:nvPicPr>
          <p:cNvPr id="38915" name="Picture 3" descr="C:\Users\pmadd\Desktop\strapless-homecoming-dress-featuring-peaked-sweetheart-and-artful-cut-out_1376576950385.jpg"/>
          <p:cNvPicPr>
            <a:picLocks noChangeAspect="1" noChangeArrowheads="1"/>
          </p:cNvPicPr>
          <p:nvPr/>
        </p:nvPicPr>
        <p:blipFill>
          <a:blip r:embed="rId4" cstate="print"/>
          <a:srcRect/>
          <a:stretch>
            <a:fillRect/>
          </a:stretch>
        </p:blipFill>
        <p:spPr bwMode="auto">
          <a:xfrm>
            <a:off x="3124200" y="1066800"/>
            <a:ext cx="3048000" cy="4572000"/>
          </a:xfrm>
          <a:prstGeom prst="rect">
            <a:avLst/>
          </a:prstGeom>
          <a:noFill/>
        </p:spPr>
      </p:pic>
      <p:pic>
        <p:nvPicPr>
          <p:cNvPr id="38916" name="Picture 4" descr="C:\Users\pmadd\Desktop\chic-bateau-neckline-mini-graduation-dress-with-cut-out-design_1358471630279.jpg"/>
          <p:cNvPicPr>
            <a:picLocks noChangeAspect="1" noChangeArrowheads="1"/>
          </p:cNvPicPr>
          <p:nvPr/>
        </p:nvPicPr>
        <p:blipFill>
          <a:blip r:embed="rId5" cstate="print"/>
          <a:srcRect/>
          <a:stretch>
            <a:fillRect/>
          </a:stretch>
        </p:blipFill>
        <p:spPr bwMode="auto">
          <a:xfrm>
            <a:off x="304800" y="1066800"/>
            <a:ext cx="2438400" cy="3733800"/>
          </a:xfrm>
          <a:prstGeom prst="rect">
            <a:avLst/>
          </a:prstGeom>
          <a:noFill/>
        </p:spPr>
      </p:pic>
      <p:sp>
        <p:nvSpPr>
          <p:cNvPr id="15" name="TextBox 14"/>
          <p:cNvSpPr txBox="1"/>
          <p:nvPr/>
        </p:nvSpPr>
        <p:spPr>
          <a:xfrm>
            <a:off x="0" y="5105400"/>
            <a:ext cx="9144000" cy="954107"/>
          </a:xfrm>
          <a:prstGeom prst="rect">
            <a:avLst/>
          </a:prstGeom>
          <a:solidFill>
            <a:srgbClr val="CD3363"/>
          </a:solidFill>
          <a:ln>
            <a:noFill/>
          </a:ln>
        </p:spPr>
        <p:txBody>
          <a:bodyPr wrap="square" rtlCol="0">
            <a:spAutoFit/>
          </a:bodyPr>
          <a:lstStyle/>
          <a:p>
            <a:pPr algn="ctr"/>
            <a:r>
              <a:rPr lang="en-US" sz="2800" dirty="0" smtClean="0">
                <a:solidFill>
                  <a:schemeClr val="bg1"/>
                </a:solidFill>
                <a:latin typeface="GillSans Light" pitchFamily="34" charset="0"/>
              </a:rPr>
              <a:t>Strapless, low cut shirts, or shirts with cut outs </a:t>
            </a:r>
          </a:p>
          <a:p>
            <a:pPr algn="ctr"/>
            <a:r>
              <a:rPr lang="en-US" sz="2800" dirty="0" smtClean="0">
                <a:solidFill>
                  <a:schemeClr val="bg1"/>
                </a:solidFill>
                <a:latin typeface="GillSans Light" pitchFamily="34" charset="0"/>
              </a:rPr>
              <a:t>will not be tolerated.</a:t>
            </a:r>
            <a:endParaRPr lang="en-US" sz="2800" dirty="0">
              <a:solidFill>
                <a:schemeClr val="bg1"/>
              </a:solidFill>
              <a:latin typeface="GillSans Light" pitchFamily="34" charset="0"/>
            </a:endParaRPr>
          </a:p>
        </p:txBody>
      </p:sp>
      <p:sp>
        <p:nvSpPr>
          <p:cNvPr id="8" name="TextBox 7"/>
          <p:cNvSpPr txBox="1"/>
          <p:nvPr/>
        </p:nvSpPr>
        <p:spPr>
          <a:xfrm>
            <a:off x="0" y="4038600"/>
            <a:ext cx="9144000" cy="2092881"/>
          </a:xfrm>
          <a:prstGeom prst="rect">
            <a:avLst/>
          </a:prstGeom>
          <a:solidFill>
            <a:schemeClr val="accent6">
              <a:lumMod val="60000"/>
              <a:lumOff val="40000"/>
            </a:schemeClr>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48" name="Picture 12" descr="C:\Users\pmadd\Desktop\TOMS_572.jpg"/>
          <p:cNvPicPr>
            <a:picLocks noChangeAspect="1" noChangeArrowheads="1"/>
          </p:cNvPicPr>
          <p:nvPr/>
        </p:nvPicPr>
        <p:blipFill>
          <a:blip r:embed="rId3" cstate="print"/>
          <a:srcRect/>
          <a:stretch>
            <a:fillRect/>
          </a:stretch>
        </p:blipFill>
        <p:spPr bwMode="auto">
          <a:xfrm>
            <a:off x="4191000" y="4267200"/>
            <a:ext cx="2927426" cy="2590800"/>
          </a:xfrm>
          <a:prstGeom prst="rect">
            <a:avLst/>
          </a:prstGeom>
          <a:noFill/>
        </p:spPr>
      </p:pic>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9938" name="Picture 2" descr="C:\Users\pmadd\Desktop\Witty-Black-Womens-Designer.jpg"/>
          <p:cNvPicPr>
            <a:picLocks noChangeAspect="1" noChangeArrowheads="1"/>
          </p:cNvPicPr>
          <p:nvPr/>
        </p:nvPicPr>
        <p:blipFill>
          <a:blip r:embed="rId4" cstate="print"/>
          <a:srcRect/>
          <a:stretch>
            <a:fillRect/>
          </a:stretch>
        </p:blipFill>
        <p:spPr bwMode="auto">
          <a:xfrm>
            <a:off x="1" y="1"/>
            <a:ext cx="2209800" cy="2209800"/>
          </a:xfrm>
          <a:prstGeom prst="rect">
            <a:avLst/>
          </a:prstGeom>
          <a:noFill/>
        </p:spPr>
      </p:pic>
      <p:pic>
        <p:nvPicPr>
          <p:cNvPr id="39939" name="Picture 3" descr="C:\Users\pmadd\Desktop\open-toe-shoes.jpg"/>
          <p:cNvPicPr>
            <a:picLocks noChangeAspect="1" noChangeArrowheads="1"/>
          </p:cNvPicPr>
          <p:nvPr/>
        </p:nvPicPr>
        <p:blipFill>
          <a:blip r:embed="rId5" cstate="print"/>
          <a:srcRect/>
          <a:stretch>
            <a:fillRect/>
          </a:stretch>
        </p:blipFill>
        <p:spPr bwMode="auto">
          <a:xfrm>
            <a:off x="2209801" y="0"/>
            <a:ext cx="2438400" cy="2220501"/>
          </a:xfrm>
          <a:prstGeom prst="rect">
            <a:avLst/>
          </a:prstGeom>
          <a:noFill/>
        </p:spPr>
      </p:pic>
      <p:pic>
        <p:nvPicPr>
          <p:cNvPr id="39940" name="Picture 4" descr="C:\Users\pmadd\Desktop\elegant-studded-pointed-toe-flats.jpg"/>
          <p:cNvPicPr>
            <a:picLocks noChangeAspect="1" noChangeArrowheads="1"/>
          </p:cNvPicPr>
          <p:nvPr/>
        </p:nvPicPr>
        <p:blipFill>
          <a:blip r:embed="rId6" cstate="print"/>
          <a:srcRect t="30787" b="17559"/>
          <a:stretch>
            <a:fillRect/>
          </a:stretch>
        </p:blipFill>
        <p:spPr bwMode="auto">
          <a:xfrm>
            <a:off x="4648200" y="0"/>
            <a:ext cx="3242914" cy="2209800"/>
          </a:xfrm>
          <a:prstGeom prst="rect">
            <a:avLst/>
          </a:prstGeom>
          <a:noFill/>
        </p:spPr>
      </p:pic>
      <p:pic>
        <p:nvPicPr>
          <p:cNvPr id="39941" name="Picture 5" descr="C:\Users\pmadd\Desktop\piclet.jpg"/>
          <p:cNvPicPr>
            <a:picLocks noChangeAspect="1" noChangeArrowheads="1"/>
          </p:cNvPicPr>
          <p:nvPr/>
        </p:nvPicPr>
        <p:blipFill>
          <a:blip r:embed="rId7" cstate="print"/>
          <a:srcRect/>
          <a:stretch>
            <a:fillRect/>
          </a:stretch>
        </p:blipFill>
        <p:spPr bwMode="auto">
          <a:xfrm>
            <a:off x="6476429" y="0"/>
            <a:ext cx="2667571" cy="4343401"/>
          </a:xfrm>
          <a:prstGeom prst="rect">
            <a:avLst/>
          </a:prstGeom>
          <a:noFill/>
        </p:spPr>
      </p:pic>
      <p:pic>
        <p:nvPicPr>
          <p:cNvPr id="39942" name="Picture 6" descr="C:\Users\pmadd\Desktop\images.jpg"/>
          <p:cNvPicPr>
            <a:picLocks noChangeAspect="1" noChangeArrowheads="1"/>
          </p:cNvPicPr>
          <p:nvPr/>
        </p:nvPicPr>
        <p:blipFill>
          <a:blip r:embed="rId8" cstate="print"/>
          <a:srcRect/>
          <a:stretch>
            <a:fillRect/>
          </a:stretch>
        </p:blipFill>
        <p:spPr bwMode="auto">
          <a:xfrm>
            <a:off x="0" y="2209800"/>
            <a:ext cx="2143125" cy="2143125"/>
          </a:xfrm>
          <a:prstGeom prst="rect">
            <a:avLst/>
          </a:prstGeom>
          <a:noFill/>
        </p:spPr>
      </p:pic>
      <p:pic>
        <p:nvPicPr>
          <p:cNvPr id="39943" name="Picture 7" descr="C:\Users\pmadd\Desktop\Prada-leopard.jpg"/>
          <p:cNvPicPr>
            <a:picLocks noChangeAspect="1" noChangeArrowheads="1"/>
          </p:cNvPicPr>
          <p:nvPr/>
        </p:nvPicPr>
        <p:blipFill>
          <a:blip r:embed="rId9" cstate="print"/>
          <a:srcRect/>
          <a:stretch>
            <a:fillRect/>
          </a:stretch>
        </p:blipFill>
        <p:spPr bwMode="auto">
          <a:xfrm>
            <a:off x="2133600" y="2209800"/>
            <a:ext cx="2057400" cy="2133599"/>
          </a:xfrm>
          <a:prstGeom prst="rect">
            <a:avLst/>
          </a:prstGeom>
          <a:noFill/>
        </p:spPr>
      </p:pic>
      <p:pic>
        <p:nvPicPr>
          <p:cNvPr id="39944" name="Picture 8" descr="C:\Users\pmadd\Desktop\product-hugerect-100304-43733-1366814450-6ba670606dfa8b6ee5f12a420125ce2f.jpg"/>
          <p:cNvPicPr>
            <a:picLocks noChangeAspect="1" noChangeArrowheads="1"/>
          </p:cNvPicPr>
          <p:nvPr/>
        </p:nvPicPr>
        <p:blipFill>
          <a:blip r:embed="rId10" cstate="print"/>
          <a:srcRect/>
          <a:stretch>
            <a:fillRect/>
          </a:stretch>
        </p:blipFill>
        <p:spPr bwMode="auto">
          <a:xfrm>
            <a:off x="4191000" y="2209800"/>
            <a:ext cx="2390449" cy="2133600"/>
          </a:xfrm>
          <a:prstGeom prst="rect">
            <a:avLst/>
          </a:prstGeom>
          <a:noFill/>
        </p:spPr>
      </p:pic>
      <p:pic>
        <p:nvPicPr>
          <p:cNvPr id="39945" name="Picture 9" descr="C:\Users\pmadd\Desktop\uggs.jpg"/>
          <p:cNvPicPr>
            <a:picLocks noChangeAspect="1" noChangeArrowheads="1"/>
          </p:cNvPicPr>
          <p:nvPr/>
        </p:nvPicPr>
        <p:blipFill>
          <a:blip r:embed="rId11" cstate="print"/>
          <a:srcRect/>
          <a:stretch>
            <a:fillRect/>
          </a:stretch>
        </p:blipFill>
        <p:spPr bwMode="auto">
          <a:xfrm>
            <a:off x="0" y="4267200"/>
            <a:ext cx="4800600" cy="2590800"/>
          </a:xfrm>
          <a:prstGeom prst="rect">
            <a:avLst/>
          </a:prstGeom>
          <a:noFill/>
        </p:spPr>
      </p:pic>
      <p:pic>
        <p:nvPicPr>
          <p:cNvPr id="39946" name="Picture 10" descr="C:\Users\pmadd\Desktop\a2f0b994-5266-4eb5-ae24-7d3114f8e272__L.jpg"/>
          <p:cNvPicPr>
            <a:picLocks noChangeAspect="1" noChangeArrowheads="1"/>
          </p:cNvPicPr>
          <p:nvPr/>
        </p:nvPicPr>
        <p:blipFill>
          <a:blip r:embed="rId12" cstate="print"/>
          <a:srcRect/>
          <a:stretch>
            <a:fillRect/>
          </a:stretch>
        </p:blipFill>
        <p:spPr bwMode="auto">
          <a:xfrm>
            <a:off x="6623050" y="4337050"/>
            <a:ext cx="2520950" cy="2520950"/>
          </a:xfrm>
          <a:prstGeom prst="rect">
            <a:avLst/>
          </a:prstGeom>
          <a:noFill/>
        </p:spPr>
      </p:pic>
      <p:sp>
        <p:nvSpPr>
          <p:cNvPr id="8" name="TextBox 7"/>
          <p:cNvSpPr txBox="1"/>
          <p:nvPr/>
        </p:nvSpPr>
        <p:spPr>
          <a:xfrm>
            <a:off x="0" y="2209800"/>
            <a:ext cx="9144000" cy="2092881"/>
          </a:xfrm>
          <a:prstGeom prst="rect">
            <a:avLst/>
          </a:prstGeom>
          <a:solidFill>
            <a:schemeClr val="accent6">
              <a:lumMod val="60000"/>
              <a:lumOff val="40000"/>
            </a:schemeClr>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0962" name="Picture 2" descr="C:\Users\pmadd\Desktop\1303422150-green-flip-flops-3.gif"/>
          <p:cNvPicPr>
            <a:picLocks noChangeAspect="1" noChangeArrowheads="1"/>
          </p:cNvPicPr>
          <p:nvPr/>
        </p:nvPicPr>
        <p:blipFill>
          <a:blip r:embed="rId3" cstate="print"/>
          <a:srcRect/>
          <a:stretch>
            <a:fillRect/>
          </a:stretch>
        </p:blipFill>
        <p:spPr bwMode="auto">
          <a:xfrm>
            <a:off x="0" y="0"/>
            <a:ext cx="3810000" cy="2895600"/>
          </a:xfrm>
          <a:prstGeom prst="rect">
            <a:avLst/>
          </a:prstGeom>
          <a:noFill/>
        </p:spPr>
      </p:pic>
      <p:pic>
        <p:nvPicPr>
          <p:cNvPr id="40963" name="Picture 3" descr="C:\Users\pmadd\Desktop\dune-merry-wedges.jpg"/>
          <p:cNvPicPr>
            <a:picLocks noChangeAspect="1" noChangeArrowheads="1"/>
          </p:cNvPicPr>
          <p:nvPr/>
        </p:nvPicPr>
        <p:blipFill>
          <a:blip r:embed="rId4" cstate="print"/>
          <a:srcRect/>
          <a:stretch>
            <a:fillRect/>
          </a:stretch>
        </p:blipFill>
        <p:spPr bwMode="auto">
          <a:xfrm>
            <a:off x="3429000" y="1"/>
            <a:ext cx="5715000" cy="2895599"/>
          </a:xfrm>
          <a:prstGeom prst="rect">
            <a:avLst/>
          </a:prstGeom>
          <a:noFill/>
        </p:spPr>
      </p:pic>
      <p:pic>
        <p:nvPicPr>
          <p:cNvPr id="40964" name="Picture 4" descr="C:\Users\pmadd\Desktop\3434135.jpg"/>
          <p:cNvPicPr>
            <a:picLocks noChangeAspect="1" noChangeArrowheads="1"/>
          </p:cNvPicPr>
          <p:nvPr/>
        </p:nvPicPr>
        <p:blipFill>
          <a:blip r:embed="rId5" cstate="print"/>
          <a:srcRect t="22173" b="27273"/>
          <a:stretch>
            <a:fillRect/>
          </a:stretch>
        </p:blipFill>
        <p:spPr bwMode="auto">
          <a:xfrm>
            <a:off x="0" y="2895600"/>
            <a:ext cx="3900237" cy="2286000"/>
          </a:xfrm>
          <a:prstGeom prst="rect">
            <a:avLst/>
          </a:prstGeom>
          <a:noFill/>
        </p:spPr>
      </p:pic>
      <p:pic>
        <p:nvPicPr>
          <p:cNvPr id="40966" name="Picture 6" descr="C:\Users\pmadd\Desktop\52344.jpg"/>
          <p:cNvPicPr>
            <a:picLocks noChangeAspect="1" noChangeArrowheads="1"/>
          </p:cNvPicPr>
          <p:nvPr/>
        </p:nvPicPr>
        <p:blipFill>
          <a:blip r:embed="rId6" cstate="print"/>
          <a:srcRect/>
          <a:stretch>
            <a:fillRect/>
          </a:stretch>
        </p:blipFill>
        <p:spPr bwMode="auto">
          <a:xfrm>
            <a:off x="2053637" y="5029200"/>
            <a:ext cx="2024650" cy="1828800"/>
          </a:xfrm>
          <a:prstGeom prst="rect">
            <a:avLst/>
          </a:prstGeom>
          <a:noFill/>
        </p:spPr>
      </p:pic>
      <p:sp>
        <p:nvSpPr>
          <p:cNvPr id="15" name="TextBox 14"/>
          <p:cNvSpPr txBox="1"/>
          <p:nvPr/>
        </p:nvSpPr>
        <p:spPr>
          <a:xfrm>
            <a:off x="3886200" y="2895600"/>
            <a:ext cx="5257800" cy="3908762"/>
          </a:xfrm>
          <a:prstGeom prst="rect">
            <a:avLst/>
          </a:prstGeom>
          <a:solidFill>
            <a:srgbClr val="CD3363"/>
          </a:solidFill>
          <a:ln>
            <a:noFill/>
          </a:ln>
        </p:spPr>
        <p:txBody>
          <a:bodyPr wrap="square" rtlCol="0">
            <a:spAutoFit/>
          </a:bodyPr>
          <a:lstStyle/>
          <a:p>
            <a:pPr algn="ctr"/>
            <a:r>
              <a:rPr lang="en-US" sz="2800" dirty="0" smtClean="0">
                <a:solidFill>
                  <a:schemeClr val="bg1"/>
                </a:solidFill>
                <a:latin typeface="GillSans Light" pitchFamily="34" charset="0"/>
              </a:rPr>
              <a:t>Unacceptable Shoes: </a:t>
            </a:r>
          </a:p>
          <a:p>
            <a:pPr algn="ctr"/>
            <a:r>
              <a:rPr lang="en-US" sz="2000" dirty="0" smtClean="0">
                <a:solidFill>
                  <a:schemeClr val="bg1"/>
                </a:solidFill>
                <a:latin typeface="GillSans Light" pitchFamily="34" charset="0"/>
              </a:rPr>
              <a:t>Flip Flops</a:t>
            </a:r>
          </a:p>
          <a:p>
            <a:pPr algn="ctr"/>
            <a:r>
              <a:rPr lang="en-US" sz="2000" dirty="0" smtClean="0">
                <a:solidFill>
                  <a:schemeClr val="bg1"/>
                </a:solidFill>
                <a:latin typeface="GillSans Light" pitchFamily="34" charset="0"/>
              </a:rPr>
              <a:t>Open Toe</a:t>
            </a:r>
          </a:p>
          <a:p>
            <a:pPr algn="ctr"/>
            <a:r>
              <a:rPr lang="en-US" sz="2000" dirty="0" smtClean="0">
                <a:solidFill>
                  <a:schemeClr val="bg1"/>
                </a:solidFill>
                <a:latin typeface="GillSans Light" pitchFamily="34" charset="0"/>
              </a:rPr>
              <a:t>Open Heel</a:t>
            </a:r>
          </a:p>
          <a:p>
            <a:pPr algn="ctr"/>
            <a:r>
              <a:rPr lang="en-US" sz="2000" dirty="0" smtClean="0">
                <a:solidFill>
                  <a:schemeClr val="bg1"/>
                </a:solidFill>
                <a:latin typeface="GillSans Light" pitchFamily="34" charset="0"/>
              </a:rPr>
              <a:t>Boat Shoes</a:t>
            </a:r>
          </a:p>
          <a:p>
            <a:pPr algn="ctr"/>
            <a:r>
              <a:rPr lang="en-US" sz="2000" dirty="0" smtClean="0">
                <a:solidFill>
                  <a:schemeClr val="bg1"/>
                </a:solidFill>
                <a:latin typeface="GillSans Light" pitchFamily="34" charset="0"/>
              </a:rPr>
              <a:t>Canvas Shoes</a:t>
            </a:r>
          </a:p>
          <a:p>
            <a:pPr algn="ctr"/>
            <a:r>
              <a:rPr lang="en-US" sz="2000" dirty="0" smtClean="0">
                <a:solidFill>
                  <a:schemeClr val="bg1"/>
                </a:solidFill>
                <a:latin typeface="GillSans Light" pitchFamily="34" charset="0"/>
              </a:rPr>
              <a:t>Platform Heels</a:t>
            </a:r>
          </a:p>
          <a:p>
            <a:pPr algn="ctr"/>
            <a:r>
              <a:rPr lang="en-US" sz="2000" dirty="0" smtClean="0">
                <a:solidFill>
                  <a:schemeClr val="bg1"/>
                </a:solidFill>
                <a:latin typeface="GillSans Light" pitchFamily="34" charset="0"/>
              </a:rPr>
              <a:t>Tennis Shoes</a:t>
            </a:r>
          </a:p>
          <a:p>
            <a:pPr algn="ctr"/>
            <a:r>
              <a:rPr lang="en-US" sz="2000" dirty="0" smtClean="0">
                <a:solidFill>
                  <a:schemeClr val="bg1"/>
                </a:solidFill>
                <a:latin typeface="GillSans Light" pitchFamily="34" charset="0"/>
              </a:rPr>
              <a:t>Casual Shoes</a:t>
            </a:r>
          </a:p>
          <a:p>
            <a:pPr algn="ctr"/>
            <a:r>
              <a:rPr lang="en-US" sz="2000" dirty="0" smtClean="0">
                <a:solidFill>
                  <a:schemeClr val="bg1"/>
                </a:solidFill>
                <a:latin typeface="GillSans Light" pitchFamily="34" charset="0"/>
              </a:rPr>
              <a:t>Studded Shoes</a:t>
            </a:r>
          </a:p>
          <a:p>
            <a:pPr algn="ctr"/>
            <a:r>
              <a:rPr lang="en-US" sz="2000" dirty="0" err="1" smtClean="0">
                <a:solidFill>
                  <a:schemeClr val="bg1"/>
                </a:solidFill>
                <a:latin typeface="GillSans Light" pitchFamily="34" charset="0"/>
              </a:rPr>
              <a:t>Slingbacks</a:t>
            </a:r>
            <a:endParaRPr lang="en-US" sz="2000" dirty="0" smtClean="0">
              <a:solidFill>
                <a:schemeClr val="bg1"/>
              </a:solidFill>
              <a:latin typeface="GillSans Light" pitchFamily="34" charset="0"/>
            </a:endParaRPr>
          </a:p>
          <a:p>
            <a:pPr algn="ctr"/>
            <a:r>
              <a:rPr lang="en-US" sz="2000" dirty="0" smtClean="0">
                <a:solidFill>
                  <a:schemeClr val="bg1"/>
                </a:solidFill>
                <a:latin typeface="GillSans Light" pitchFamily="34" charset="0"/>
              </a:rPr>
              <a:t>Inappropriately High Boots</a:t>
            </a:r>
            <a:endParaRPr lang="en-US" sz="2000" dirty="0">
              <a:solidFill>
                <a:schemeClr val="bg1"/>
              </a:solidFill>
              <a:latin typeface="GillSans Light" pitchFamily="34" charset="0"/>
            </a:endParaRPr>
          </a:p>
        </p:txBody>
      </p:sp>
      <p:pic>
        <p:nvPicPr>
          <p:cNvPr id="40965" name="Picture 5" descr="C:\Users\pmadd\Desktop\images.jpg"/>
          <p:cNvPicPr>
            <a:picLocks noChangeAspect="1" noChangeArrowheads="1"/>
          </p:cNvPicPr>
          <p:nvPr/>
        </p:nvPicPr>
        <p:blipFill>
          <a:blip r:embed="rId7" cstate="print"/>
          <a:srcRect/>
          <a:stretch>
            <a:fillRect/>
          </a:stretch>
        </p:blipFill>
        <p:spPr bwMode="auto">
          <a:xfrm>
            <a:off x="-228600" y="5105400"/>
            <a:ext cx="2286000" cy="1752600"/>
          </a:xfrm>
          <a:prstGeom prst="rect">
            <a:avLst/>
          </a:prstGeom>
          <a:noFill/>
        </p:spPr>
      </p:pic>
      <p:sp>
        <p:nvSpPr>
          <p:cNvPr id="8" name="TextBox 7"/>
          <p:cNvSpPr txBox="1"/>
          <p:nvPr/>
        </p:nvSpPr>
        <p:spPr>
          <a:xfrm>
            <a:off x="0" y="457200"/>
            <a:ext cx="9144000" cy="2092881"/>
          </a:xfrm>
          <a:prstGeom prst="rect">
            <a:avLst/>
          </a:prstGeom>
          <a:solidFill>
            <a:schemeClr val="accent6">
              <a:lumMod val="60000"/>
              <a:lumOff val="40000"/>
            </a:schemeClr>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1986" name="Picture 2" descr="C:\Users\pmadd\Desktop\507820468_499.jpg"/>
          <p:cNvPicPr>
            <a:picLocks noChangeAspect="1" noChangeArrowheads="1"/>
          </p:cNvPicPr>
          <p:nvPr/>
        </p:nvPicPr>
        <p:blipFill>
          <a:blip r:embed="rId3" cstate="print"/>
          <a:srcRect t="49575" r="61479"/>
          <a:stretch>
            <a:fillRect/>
          </a:stretch>
        </p:blipFill>
        <p:spPr bwMode="auto">
          <a:xfrm>
            <a:off x="304800" y="457200"/>
            <a:ext cx="2672943" cy="3429000"/>
          </a:xfrm>
          <a:prstGeom prst="rect">
            <a:avLst/>
          </a:prstGeom>
          <a:noFill/>
        </p:spPr>
      </p:pic>
      <p:pic>
        <p:nvPicPr>
          <p:cNvPr id="41987" name="Picture 3" descr="C:\Users\pmadd\Desktop\1211-cn-elin-knit-sweater-leggings-black.jpg"/>
          <p:cNvPicPr>
            <a:picLocks noChangeAspect="1" noChangeArrowheads="1"/>
          </p:cNvPicPr>
          <p:nvPr/>
        </p:nvPicPr>
        <p:blipFill>
          <a:blip r:embed="rId4" cstate="print"/>
          <a:srcRect/>
          <a:stretch>
            <a:fillRect/>
          </a:stretch>
        </p:blipFill>
        <p:spPr bwMode="auto">
          <a:xfrm>
            <a:off x="3200400" y="457200"/>
            <a:ext cx="3362325" cy="5486400"/>
          </a:xfrm>
          <a:prstGeom prst="rect">
            <a:avLst/>
          </a:prstGeom>
          <a:noFill/>
        </p:spPr>
      </p:pic>
      <p:pic>
        <p:nvPicPr>
          <p:cNvPr id="41988" name="Picture 4" descr="C:\Users\pmadd\Desktop\images.jpg"/>
          <p:cNvPicPr>
            <a:picLocks noChangeAspect="1" noChangeArrowheads="1"/>
          </p:cNvPicPr>
          <p:nvPr/>
        </p:nvPicPr>
        <p:blipFill>
          <a:blip r:embed="rId5" cstate="print"/>
          <a:srcRect l="5337" t="45583"/>
          <a:stretch>
            <a:fillRect/>
          </a:stretch>
        </p:blipFill>
        <p:spPr bwMode="auto">
          <a:xfrm>
            <a:off x="304800" y="4114800"/>
            <a:ext cx="2703038" cy="1874838"/>
          </a:xfrm>
          <a:prstGeom prst="rect">
            <a:avLst/>
          </a:prstGeom>
          <a:noFill/>
        </p:spPr>
      </p:pic>
      <p:pic>
        <p:nvPicPr>
          <p:cNvPr id="41989" name="Picture 5" descr="C:\Users\pmadd\Desktop\images.jpg"/>
          <p:cNvPicPr>
            <a:picLocks noChangeAspect="1" noChangeArrowheads="1"/>
          </p:cNvPicPr>
          <p:nvPr/>
        </p:nvPicPr>
        <p:blipFill>
          <a:blip r:embed="rId6" cstate="print"/>
          <a:srcRect l="16628" r="20093"/>
          <a:stretch>
            <a:fillRect/>
          </a:stretch>
        </p:blipFill>
        <p:spPr bwMode="auto">
          <a:xfrm>
            <a:off x="6705600" y="439737"/>
            <a:ext cx="2209800" cy="4360863"/>
          </a:xfrm>
          <a:prstGeom prst="rect">
            <a:avLst/>
          </a:prstGeom>
          <a:noFill/>
        </p:spPr>
      </p:pic>
      <p:sp>
        <p:nvSpPr>
          <p:cNvPr id="15" name="TextBox 14"/>
          <p:cNvSpPr txBox="1"/>
          <p:nvPr/>
        </p:nvSpPr>
        <p:spPr>
          <a:xfrm>
            <a:off x="0" y="5029200"/>
            <a:ext cx="9144000" cy="707886"/>
          </a:xfrm>
          <a:prstGeom prst="rect">
            <a:avLst/>
          </a:prstGeom>
          <a:solidFill>
            <a:srgbClr val="CD3363"/>
          </a:solidFill>
          <a:ln>
            <a:noFill/>
          </a:ln>
        </p:spPr>
        <p:txBody>
          <a:bodyPr wrap="square" rtlCol="0">
            <a:spAutoFit/>
          </a:bodyPr>
          <a:lstStyle/>
          <a:p>
            <a:pPr algn="ctr"/>
            <a:r>
              <a:rPr lang="en-US" sz="2000" dirty="0" smtClean="0">
                <a:solidFill>
                  <a:schemeClr val="bg1"/>
                </a:solidFill>
                <a:latin typeface="GillSans Light" pitchFamily="34" charset="0"/>
              </a:rPr>
              <a:t>Baggy pants, leggings, patterned tights, and fishnet are not allowed.</a:t>
            </a:r>
          </a:p>
          <a:p>
            <a:pPr algn="ctr"/>
            <a:r>
              <a:rPr lang="en-US" sz="2000" dirty="0" smtClean="0">
                <a:solidFill>
                  <a:schemeClr val="bg1"/>
                </a:solidFill>
                <a:latin typeface="GillSans Light" pitchFamily="34" charset="0"/>
              </a:rPr>
              <a:t> Pants must be worn at the waist.</a:t>
            </a:r>
            <a:endParaRPr lang="en-US" sz="2000" dirty="0">
              <a:solidFill>
                <a:schemeClr val="bg1"/>
              </a:solidFill>
              <a:latin typeface="GillSans Light" pitchFamily="34" charset="0"/>
            </a:endParaRPr>
          </a:p>
        </p:txBody>
      </p:sp>
      <p:sp>
        <p:nvSpPr>
          <p:cNvPr id="8" name="TextBox 7"/>
          <p:cNvSpPr txBox="1"/>
          <p:nvPr/>
        </p:nvSpPr>
        <p:spPr>
          <a:xfrm>
            <a:off x="0" y="4038600"/>
            <a:ext cx="9144000" cy="2092881"/>
          </a:xfrm>
          <a:prstGeom prst="rect">
            <a:avLst/>
          </a:prstGeom>
          <a:solidFill>
            <a:schemeClr val="accent6">
              <a:lumMod val="60000"/>
              <a:lumOff val="40000"/>
            </a:schemeClr>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3010" name="Picture 2" descr="C:\Users\pmadd\Desktop\Tropical+Floral+Reebok+Women%27s+Hineck+Swimwear.jpg"/>
          <p:cNvPicPr>
            <a:picLocks noChangeAspect="1" noChangeArrowheads="1"/>
          </p:cNvPicPr>
          <p:nvPr/>
        </p:nvPicPr>
        <p:blipFill>
          <a:blip r:embed="rId3" cstate="print"/>
          <a:srcRect l="12785" r="10504"/>
          <a:stretch>
            <a:fillRect/>
          </a:stretch>
        </p:blipFill>
        <p:spPr bwMode="auto">
          <a:xfrm>
            <a:off x="1219200" y="1143000"/>
            <a:ext cx="2743200" cy="4648200"/>
          </a:xfrm>
          <a:prstGeom prst="rect">
            <a:avLst/>
          </a:prstGeom>
          <a:noFill/>
        </p:spPr>
      </p:pic>
      <p:pic>
        <p:nvPicPr>
          <p:cNvPr id="43011" name="Picture 3" descr="C:\Users\pmadd\Desktop\Winter-Sleepwear-Pajama-Shirt-For-Women-Night-Dress-3.jpg"/>
          <p:cNvPicPr>
            <a:picLocks noChangeAspect="1" noChangeArrowheads="1"/>
          </p:cNvPicPr>
          <p:nvPr/>
        </p:nvPicPr>
        <p:blipFill>
          <a:blip r:embed="rId4" cstate="print"/>
          <a:srcRect/>
          <a:stretch>
            <a:fillRect/>
          </a:stretch>
        </p:blipFill>
        <p:spPr bwMode="auto">
          <a:xfrm>
            <a:off x="4724400" y="1143000"/>
            <a:ext cx="3048000" cy="4724400"/>
          </a:xfrm>
          <a:prstGeom prst="rect">
            <a:avLst/>
          </a:prstGeom>
          <a:noFill/>
        </p:spPr>
      </p:pic>
      <p:sp>
        <p:nvSpPr>
          <p:cNvPr id="15" name="TextBox 14"/>
          <p:cNvSpPr txBox="1"/>
          <p:nvPr/>
        </p:nvSpPr>
        <p:spPr>
          <a:xfrm>
            <a:off x="0" y="4648200"/>
            <a:ext cx="9144000" cy="400110"/>
          </a:xfrm>
          <a:prstGeom prst="rect">
            <a:avLst/>
          </a:prstGeom>
          <a:solidFill>
            <a:srgbClr val="CD3363"/>
          </a:solidFill>
          <a:ln>
            <a:noFill/>
          </a:ln>
        </p:spPr>
        <p:txBody>
          <a:bodyPr wrap="square" rtlCol="0">
            <a:spAutoFit/>
          </a:bodyPr>
          <a:lstStyle/>
          <a:p>
            <a:pPr algn="ctr"/>
            <a:r>
              <a:rPr lang="en-US" sz="2000" dirty="0" smtClean="0">
                <a:solidFill>
                  <a:schemeClr val="bg1"/>
                </a:solidFill>
                <a:latin typeface="GillSans Light" pitchFamily="34" charset="0"/>
              </a:rPr>
              <a:t>Swimwear and sleepwear are not allowed. </a:t>
            </a:r>
            <a:endParaRPr lang="en-US" sz="2000" dirty="0">
              <a:solidFill>
                <a:schemeClr val="bg1"/>
              </a:solidFill>
              <a:latin typeface="GillSans Light" pitchFamily="34" charset="0"/>
            </a:endParaRPr>
          </a:p>
        </p:txBody>
      </p:sp>
      <p:sp>
        <p:nvSpPr>
          <p:cNvPr id="8" name="TextBox 7"/>
          <p:cNvSpPr txBox="1"/>
          <p:nvPr/>
        </p:nvSpPr>
        <p:spPr>
          <a:xfrm>
            <a:off x="0" y="4038600"/>
            <a:ext cx="9144000" cy="2092881"/>
          </a:xfrm>
          <a:prstGeom prst="rect">
            <a:avLst/>
          </a:prstGeom>
          <a:solidFill>
            <a:schemeClr val="accent6">
              <a:lumMod val="60000"/>
              <a:lumOff val="40000"/>
            </a:schemeClr>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4034" name="Picture 2" descr="C:\Users\pmadd\Desktop\alldenim.jpg"/>
          <p:cNvPicPr>
            <a:picLocks noChangeAspect="1" noChangeArrowheads="1"/>
          </p:cNvPicPr>
          <p:nvPr/>
        </p:nvPicPr>
        <p:blipFill>
          <a:blip r:embed="rId3" cstate="print"/>
          <a:srcRect b="26502"/>
          <a:stretch>
            <a:fillRect/>
          </a:stretch>
        </p:blipFill>
        <p:spPr bwMode="auto">
          <a:xfrm>
            <a:off x="0" y="0"/>
            <a:ext cx="9144000" cy="4754880"/>
          </a:xfrm>
          <a:prstGeom prst="rect">
            <a:avLst/>
          </a:prstGeom>
          <a:noFill/>
        </p:spPr>
      </p:pic>
      <p:sp>
        <p:nvSpPr>
          <p:cNvPr id="15" name="TextBox 14"/>
          <p:cNvSpPr txBox="1"/>
          <p:nvPr/>
        </p:nvSpPr>
        <p:spPr>
          <a:xfrm>
            <a:off x="0" y="4724400"/>
            <a:ext cx="9144000" cy="400110"/>
          </a:xfrm>
          <a:prstGeom prst="rect">
            <a:avLst/>
          </a:prstGeom>
          <a:solidFill>
            <a:srgbClr val="CD3363"/>
          </a:solidFill>
          <a:ln>
            <a:noFill/>
          </a:ln>
        </p:spPr>
        <p:txBody>
          <a:bodyPr wrap="square" rtlCol="0">
            <a:spAutoFit/>
          </a:bodyPr>
          <a:lstStyle/>
          <a:p>
            <a:pPr algn="ctr"/>
            <a:r>
              <a:rPr lang="en-US" sz="2000" dirty="0" smtClean="0">
                <a:solidFill>
                  <a:schemeClr val="bg1"/>
                </a:solidFill>
                <a:latin typeface="GillSans Light" pitchFamily="34" charset="0"/>
              </a:rPr>
              <a:t>Denim is not allowed at competition, on stage, or at any </a:t>
            </a:r>
            <a:r>
              <a:rPr lang="en-US" sz="2000" smtClean="0">
                <a:solidFill>
                  <a:schemeClr val="bg1"/>
                </a:solidFill>
                <a:latin typeface="GillSans Light" pitchFamily="34" charset="0"/>
              </a:rPr>
              <a:t>official BPA </a:t>
            </a:r>
            <a:r>
              <a:rPr lang="en-US" sz="2000" dirty="0" smtClean="0">
                <a:solidFill>
                  <a:schemeClr val="bg1"/>
                </a:solidFill>
                <a:latin typeface="GillSans Light" pitchFamily="34" charset="0"/>
              </a:rPr>
              <a:t>event. </a:t>
            </a:r>
            <a:endParaRPr lang="en-US" sz="2000" dirty="0">
              <a:solidFill>
                <a:schemeClr val="bg1"/>
              </a:solidFill>
              <a:latin typeface="GillSans Light" pitchFamily="34" charset="0"/>
            </a:endParaRPr>
          </a:p>
        </p:txBody>
      </p:sp>
      <p:sp>
        <p:nvSpPr>
          <p:cNvPr id="8" name="TextBox 7"/>
          <p:cNvSpPr txBox="1"/>
          <p:nvPr/>
        </p:nvSpPr>
        <p:spPr>
          <a:xfrm>
            <a:off x="0" y="3886200"/>
            <a:ext cx="9144000" cy="2092881"/>
          </a:xfrm>
          <a:prstGeom prst="rect">
            <a:avLst/>
          </a:prstGeom>
          <a:solidFill>
            <a:schemeClr val="accent6">
              <a:lumMod val="60000"/>
              <a:lumOff val="40000"/>
            </a:schemeClr>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2057400" y="533400"/>
            <a:ext cx="6705600" cy="502920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590800" y="1143000"/>
            <a:ext cx="5715000" cy="3785652"/>
          </a:xfrm>
          <a:prstGeom prst="rect">
            <a:avLst/>
          </a:prstGeom>
          <a:noFill/>
        </p:spPr>
        <p:txBody>
          <a:bodyPr wrap="square" rtlCol="0">
            <a:spAutoFit/>
          </a:bodyPr>
          <a:lstStyle/>
          <a:p>
            <a:pPr algn="ctr"/>
            <a:r>
              <a:rPr lang="en-US" sz="4800" b="1" dirty="0" smtClean="0">
                <a:solidFill>
                  <a:schemeClr val="bg1"/>
                </a:solidFill>
                <a:latin typeface="GillSans Light" pitchFamily="34" charset="0"/>
              </a:rPr>
              <a:t>Everyone wants to look cute, but sometimes looking cute is not the same as looking </a:t>
            </a:r>
            <a:r>
              <a:rPr lang="en-US" sz="4800" b="1" dirty="0" smtClean="0">
                <a:solidFill>
                  <a:srgbClr val="CD3363"/>
                </a:solidFill>
                <a:latin typeface="GillSans Light" pitchFamily="34" charset="0"/>
              </a:rPr>
              <a:t>professional</a:t>
            </a:r>
            <a:r>
              <a:rPr lang="en-US" sz="4800" b="1" dirty="0" smtClean="0">
                <a:solidFill>
                  <a:schemeClr val="bg1"/>
                </a:solidFill>
                <a:latin typeface="GillSans Light" pitchFamily="34" charset="0"/>
              </a:rPr>
              <a:t>. </a:t>
            </a:r>
            <a:endParaRPr lang="en-US" sz="4800" b="1" dirty="0">
              <a:solidFill>
                <a:schemeClr val="bg1"/>
              </a:solidFill>
              <a:latin typeface="GillSans Light" pitchFamily="34" charset="0"/>
            </a:endParaRPr>
          </a:p>
        </p:txBody>
      </p:sp>
      <p:sp>
        <p:nvSpPr>
          <p:cNvPr id="6" name="TextBox 5"/>
          <p:cNvSpPr txBox="1"/>
          <p:nvPr/>
        </p:nvSpPr>
        <p:spPr>
          <a:xfrm>
            <a:off x="1752600" y="2819400"/>
            <a:ext cx="5943600" cy="830997"/>
          </a:xfrm>
          <a:prstGeom prst="rect">
            <a:avLst/>
          </a:prstGeom>
          <a:noFill/>
        </p:spPr>
        <p:txBody>
          <a:bodyPr wrap="square" rtlCol="0">
            <a:spAutoFit/>
          </a:bodyPr>
          <a:lstStyle/>
          <a:p>
            <a:pPr algn="ctr"/>
            <a:endParaRPr lang="en-US" sz="4800" b="1" dirty="0">
              <a:solidFill>
                <a:srgbClr val="CD3363"/>
              </a:solidFill>
              <a:latin typeface="GillSans Light" pitchFamily="34" charset="0"/>
            </a:endParaRPr>
          </a:p>
        </p:txBody>
      </p:sp>
      <p:pic>
        <p:nvPicPr>
          <p:cNvPr id="23557" name="Picture 5" descr="C:\Users\pmadd\Desktop\edy-cartoon-business-woman-suit.png"/>
          <p:cNvPicPr>
            <a:picLocks noChangeAspect="1" noChangeArrowheads="1"/>
          </p:cNvPicPr>
          <p:nvPr/>
        </p:nvPicPr>
        <p:blipFill>
          <a:blip r:embed="rId2" cstate="print"/>
          <a:srcRect/>
          <a:stretch>
            <a:fillRect/>
          </a:stretch>
        </p:blipFill>
        <p:spPr bwMode="auto">
          <a:xfrm>
            <a:off x="-4038600" y="-533400"/>
            <a:ext cx="9525001" cy="10591801"/>
          </a:xfrm>
          <a:prstGeom prst="rect">
            <a:avLst/>
          </a:prstGeom>
          <a:noFill/>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1000"/>
                                        <p:tgtEl>
                                          <p:spTgt spid="4"/>
                                        </p:tgtEl>
                                      </p:cBhvr>
                                    </p:animEffect>
                                  </p:childTnLst>
                                </p:cTn>
                              </p:par>
                            </p:childTnLst>
                          </p:cTn>
                        </p:par>
                        <p:par>
                          <p:cTn id="8" fill="hold">
                            <p:stCondLst>
                              <p:cond delay="1000"/>
                            </p:stCondLst>
                            <p:childTnLst>
                              <p:par>
                                <p:cTn id="9" presetID="12"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slide(fromBottom)">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4" fill="hold" grpId="0" nodeType="clickEffect" nodePh="1">
                                  <p:stCondLst>
                                    <p:cond delay="0"/>
                                  </p:stCondLst>
                                  <p:endCondLst>
                                    <p:cond evt="begin" delay="0">
                                      <p:tn val="14"/>
                                    </p:cond>
                                  </p:endCondLst>
                                  <p:childTnLst>
                                    <p:set>
                                      <p:cBhvr>
                                        <p:cTn id="15" dur="1" fill="hold">
                                          <p:stCondLst>
                                            <p:cond delay="0"/>
                                          </p:stCondLst>
                                        </p:cTn>
                                        <p:tgtEl>
                                          <p:spTgt spid="6"/>
                                        </p:tgtEl>
                                        <p:attrNameLst>
                                          <p:attrName>style.visibility</p:attrName>
                                        </p:attrNameLst>
                                      </p:cBhvr>
                                      <p:to>
                                        <p:strVal val="visible"/>
                                      </p:to>
                                    </p:set>
                                    <p:animEffect transition="in" filter="slide(fromBottom)">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52600" y="2819400"/>
            <a:ext cx="5943600" cy="830997"/>
          </a:xfrm>
          <a:prstGeom prst="rect">
            <a:avLst/>
          </a:prstGeom>
          <a:noFill/>
        </p:spPr>
        <p:txBody>
          <a:bodyPr wrap="square" rtlCol="0">
            <a:spAutoFit/>
          </a:bodyPr>
          <a:lstStyle/>
          <a:p>
            <a:pPr algn="ctr"/>
            <a:endParaRPr lang="en-US" sz="4800" b="1" dirty="0">
              <a:solidFill>
                <a:srgbClr val="CD3363"/>
              </a:solidFill>
              <a:latin typeface="GillSans Light" pitchFamily="34" charset="0"/>
            </a:endParaRPr>
          </a:p>
        </p:txBody>
      </p:sp>
      <p:sp>
        <p:nvSpPr>
          <p:cNvPr id="7" name="TextBox 6"/>
          <p:cNvSpPr txBox="1"/>
          <p:nvPr/>
        </p:nvSpPr>
        <p:spPr>
          <a:xfrm>
            <a:off x="0" y="0"/>
            <a:ext cx="9144000" cy="7171194"/>
          </a:xfrm>
          <a:prstGeom prst="rect">
            <a:avLst/>
          </a:prstGeom>
          <a:solidFill>
            <a:srgbClr val="CD3363"/>
          </a:solidFill>
        </p:spPr>
        <p:txBody>
          <a:bodyPr wrap="square" rtlCol="0">
            <a:spAutoFit/>
          </a:bodyPr>
          <a:lstStyle/>
          <a:p>
            <a:pPr algn="ctr"/>
            <a:r>
              <a:rPr lang="en-US" sz="11500" dirty="0" smtClean="0">
                <a:solidFill>
                  <a:schemeClr val="bg1"/>
                </a:solidFill>
                <a:latin typeface="Modern No. 20" pitchFamily="18" charset="0"/>
              </a:rPr>
              <a:t>Be </a:t>
            </a:r>
            <a:r>
              <a:rPr lang="en-US" sz="11500" dirty="0" smtClean="0">
                <a:solidFill>
                  <a:schemeClr val="accent6">
                    <a:lumMod val="60000"/>
                    <a:lumOff val="40000"/>
                  </a:schemeClr>
                </a:solidFill>
                <a:latin typeface="Modern No. 20" pitchFamily="18" charset="0"/>
              </a:rPr>
              <a:t>conservative</a:t>
            </a:r>
            <a:r>
              <a:rPr lang="en-US" sz="11500" dirty="0" smtClean="0">
                <a:solidFill>
                  <a:schemeClr val="bg1"/>
                </a:solidFill>
                <a:latin typeface="Modern No. 20" pitchFamily="18" charset="0"/>
              </a:rPr>
              <a:t> and use </a:t>
            </a:r>
            <a:r>
              <a:rPr lang="en-US" sz="11500" dirty="0" smtClean="0">
                <a:solidFill>
                  <a:schemeClr val="accent6">
                    <a:lumMod val="60000"/>
                    <a:lumOff val="40000"/>
                  </a:schemeClr>
                </a:solidFill>
                <a:latin typeface="Modern No. 20" pitchFamily="18" charset="0"/>
              </a:rPr>
              <a:t>discretion.</a:t>
            </a:r>
            <a:endParaRPr lang="en-US" sz="11500" dirty="0">
              <a:solidFill>
                <a:schemeClr val="accent6">
                  <a:lumMod val="60000"/>
                  <a:lumOff val="40000"/>
                </a:schemeClr>
              </a:solidFill>
              <a:latin typeface="Modern No. 20" pitchFamily="18" charset="0"/>
            </a:endParaRPr>
          </a:p>
        </p:txBody>
      </p:sp>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pmadd\Desktop\edy-cartoon-business-woman-tutorials1.png"/>
          <p:cNvPicPr>
            <a:picLocks noChangeAspect="1" noChangeArrowheads="1"/>
          </p:cNvPicPr>
          <p:nvPr/>
        </p:nvPicPr>
        <p:blipFill>
          <a:blip r:embed="rId2" cstate="print"/>
          <a:srcRect/>
          <a:stretch>
            <a:fillRect/>
          </a:stretch>
        </p:blipFill>
        <p:spPr bwMode="auto">
          <a:xfrm flipH="1">
            <a:off x="2819400" y="-457200"/>
            <a:ext cx="9880625" cy="10432090"/>
          </a:xfrm>
          <a:prstGeom prst="rect">
            <a:avLst/>
          </a:prstGeom>
          <a:noFill/>
        </p:spPr>
      </p:pic>
      <p:sp>
        <p:nvSpPr>
          <p:cNvPr id="15363" name="Rectangle 3"/>
          <p:cNvSpPr>
            <a:spLocks noChangeArrowheads="1"/>
          </p:cNvSpPr>
          <p:nvPr/>
        </p:nvSpPr>
        <p:spPr bwMode="auto">
          <a:xfrm flipH="1">
            <a:off x="228600" y="762000"/>
            <a:ext cx="40386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2400" dirty="0">
                <a:solidFill>
                  <a:schemeClr val="bg1">
                    <a:lumMod val="95000"/>
                  </a:schemeClr>
                </a:solidFill>
                <a:latin typeface="GillSans Light" pitchFamily="34" charset="0"/>
                <a:ea typeface="Calibri" pitchFamily="34" charset="0"/>
                <a:cs typeface="Arial" pitchFamily="34" charset="0"/>
              </a:rPr>
              <a:t>Oklahoma </a:t>
            </a:r>
            <a:r>
              <a:rPr lang="en-US" sz="2400" dirty="0" smtClean="0">
                <a:solidFill>
                  <a:schemeClr val="bg1">
                    <a:lumMod val="95000"/>
                  </a:schemeClr>
                </a:solidFill>
                <a:latin typeface="GillSans Light" pitchFamily="34" charset="0"/>
                <a:ea typeface="Calibri" pitchFamily="34" charset="0"/>
                <a:cs typeface="Arial" pitchFamily="34" charset="0"/>
              </a:rPr>
              <a:t>BPA </a:t>
            </a:r>
            <a:r>
              <a:rPr lang="en-US" sz="2400" dirty="0">
                <a:solidFill>
                  <a:schemeClr val="bg1">
                    <a:lumMod val="95000"/>
                  </a:schemeClr>
                </a:solidFill>
                <a:latin typeface="GillSans Light" pitchFamily="34" charset="0"/>
                <a:ea typeface="Calibri" pitchFamily="34" charset="0"/>
                <a:cs typeface="Arial" pitchFamily="34" charset="0"/>
              </a:rPr>
              <a:t>does not require the official </a:t>
            </a:r>
            <a:r>
              <a:rPr lang="en-US" sz="2400" dirty="0" smtClean="0">
                <a:solidFill>
                  <a:schemeClr val="bg1">
                    <a:lumMod val="95000"/>
                  </a:schemeClr>
                </a:solidFill>
                <a:latin typeface="GillSans Light" pitchFamily="34" charset="0"/>
                <a:ea typeface="Calibri" pitchFamily="34" charset="0"/>
                <a:cs typeface="Arial" pitchFamily="34" charset="0"/>
              </a:rPr>
              <a:t>BPA </a:t>
            </a:r>
            <a:r>
              <a:rPr lang="en-US" sz="2400" dirty="0">
                <a:solidFill>
                  <a:schemeClr val="bg1">
                    <a:lumMod val="95000"/>
                  </a:schemeClr>
                </a:solidFill>
                <a:latin typeface="GillSans Light" pitchFamily="34" charset="0"/>
                <a:ea typeface="Calibri" pitchFamily="34" charset="0"/>
                <a:cs typeface="Arial" pitchFamily="34" charset="0"/>
              </a:rPr>
              <a:t>blazer for competition, and students not wearing the official </a:t>
            </a:r>
            <a:r>
              <a:rPr lang="en-US" sz="2400" dirty="0" smtClean="0">
                <a:solidFill>
                  <a:schemeClr val="bg1">
                    <a:lumMod val="95000"/>
                  </a:schemeClr>
                </a:solidFill>
                <a:latin typeface="GillSans Light" pitchFamily="34" charset="0"/>
                <a:ea typeface="Calibri" pitchFamily="34" charset="0"/>
                <a:cs typeface="Arial" pitchFamily="34" charset="0"/>
              </a:rPr>
              <a:t>BPA </a:t>
            </a:r>
            <a:r>
              <a:rPr lang="en-US" sz="2400" dirty="0">
                <a:solidFill>
                  <a:schemeClr val="bg1">
                    <a:lumMod val="95000"/>
                  </a:schemeClr>
                </a:solidFill>
                <a:latin typeface="GillSans Light" pitchFamily="34" charset="0"/>
                <a:ea typeface="Calibri" pitchFamily="34" charset="0"/>
                <a:cs typeface="Arial" pitchFamily="34" charset="0"/>
              </a:rPr>
              <a:t>blazer will not be penalized during any competition. However, strict adherence to these guidelines is mandatory for conference attendees while attending conference functions. These functions include, but are not limited to: competitions, official </a:t>
            </a:r>
            <a:r>
              <a:rPr lang="en-US" sz="2400" dirty="0" smtClean="0">
                <a:solidFill>
                  <a:schemeClr val="bg1">
                    <a:lumMod val="95000"/>
                  </a:schemeClr>
                </a:solidFill>
                <a:latin typeface="GillSans Light" pitchFamily="34" charset="0"/>
                <a:ea typeface="Calibri" pitchFamily="34" charset="0"/>
                <a:cs typeface="Arial" pitchFamily="34" charset="0"/>
              </a:rPr>
              <a:t>BPA </a:t>
            </a:r>
            <a:r>
              <a:rPr lang="en-US" sz="2400" dirty="0">
                <a:solidFill>
                  <a:schemeClr val="bg1">
                    <a:lumMod val="95000"/>
                  </a:schemeClr>
                </a:solidFill>
                <a:latin typeface="GillSans Light" pitchFamily="34" charset="0"/>
                <a:ea typeface="Calibri" pitchFamily="34" charset="0"/>
                <a:cs typeface="Arial" pitchFamily="34" charset="0"/>
              </a:rPr>
              <a:t>meetings, and award ceremonies. </a:t>
            </a:r>
          </a:p>
        </p:txBody>
      </p:sp>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descr="C:\Users\pmadd\Desktop\edy-cartoon-business-woman-suit.png"/>
          <p:cNvPicPr>
            <a:picLocks noChangeAspect="1" noChangeArrowheads="1"/>
          </p:cNvPicPr>
          <p:nvPr/>
        </p:nvPicPr>
        <p:blipFill>
          <a:blip r:embed="rId2" cstate="print"/>
          <a:srcRect/>
          <a:stretch>
            <a:fillRect/>
          </a:stretch>
        </p:blipFill>
        <p:spPr bwMode="auto">
          <a:xfrm>
            <a:off x="-3893326" y="-381000"/>
            <a:ext cx="10141728" cy="11277600"/>
          </a:xfrm>
          <a:prstGeom prst="rect">
            <a:avLst/>
          </a:prstGeom>
          <a:noFill/>
        </p:spPr>
      </p:pic>
      <p:sp>
        <p:nvSpPr>
          <p:cNvPr id="18434" name="Rectangle 2"/>
          <p:cNvSpPr>
            <a:spLocks noChangeArrowheads="1"/>
          </p:cNvSpPr>
          <p:nvPr/>
        </p:nvSpPr>
        <p:spPr bwMode="auto">
          <a:xfrm flipH="1">
            <a:off x="3048000" y="685800"/>
            <a:ext cx="5867400"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2000" dirty="0">
                <a:solidFill>
                  <a:schemeClr val="bg1">
                    <a:lumMod val="95000"/>
                  </a:schemeClr>
                </a:solidFill>
                <a:latin typeface="GillSans Light" pitchFamily="34" charset="0"/>
                <a:ea typeface="Calibri" pitchFamily="34" charset="0"/>
                <a:cs typeface="Arial" pitchFamily="34" charset="0"/>
              </a:rPr>
              <a:t>There are two divisions of dress code: Professional Dress and Business Casual. Professional dress is required while competing, while on stage, or attending any official Oklahoma </a:t>
            </a:r>
            <a:r>
              <a:rPr lang="en-US" sz="2000" dirty="0" smtClean="0">
                <a:solidFill>
                  <a:schemeClr val="bg1">
                    <a:lumMod val="95000"/>
                  </a:schemeClr>
                </a:solidFill>
                <a:latin typeface="GillSans Light" pitchFamily="34" charset="0"/>
                <a:ea typeface="Calibri" pitchFamily="34" charset="0"/>
                <a:cs typeface="Arial" pitchFamily="34" charset="0"/>
              </a:rPr>
              <a:t>BPA </a:t>
            </a:r>
            <a:r>
              <a:rPr lang="en-US" sz="2000" dirty="0">
                <a:solidFill>
                  <a:schemeClr val="bg1">
                    <a:lumMod val="95000"/>
                  </a:schemeClr>
                </a:solidFill>
                <a:latin typeface="GillSans Light" pitchFamily="34" charset="0"/>
                <a:ea typeface="Calibri" pitchFamily="34" charset="0"/>
                <a:cs typeface="Arial" pitchFamily="34" charset="0"/>
              </a:rPr>
              <a:t>meeting or event. Business Casual is designed for any time other than when professional dress is required. While on conference property students are required to adhere to this dress code at all times. When students are not competing, presenting, or attending an official Oklahoma </a:t>
            </a:r>
            <a:r>
              <a:rPr lang="en-US" sz="2000" dirty="0" smtClean="0">
                <a:solidFill>
                  <a:schemeClr val="bg1">
                    <a:lumMod val="95000"/>
                  </a:schemeClr>
                </a:solidFill>
                <a:latin typeface="GillSans Light" pitchFamily="34" charset="0"/>
                <a:ea typeface="Calibri" pitchFamily="34" charset="0"/>
                <a:cs typeface="Arial" pitchFamily="34" charset="0"/>
              </a:rPr>
              <a:t>BPA </a:t>
            </a:r>
            <a:r>
              <a:rPr lang="en-US" sz="2000" dirty="0">
                <a:solidFill>
                  <a:schemeClr val="bg1">
                    <a:lumMod val="95000"/>
                  </a:schemeClr>
                </a:solidFill>
                <a:latin typeface="GillSans Light" pitchFamily="34" charset="0"/>
                <a:ea typeface="Calibri" pitchFamily="34" charset="0"/>
                <a:cs typeface="Arial" pitchFamily="34" charset="0"/>
              </a:rPr>
              <a:t>function they must still dress in a manner that is appropriate representation of Oklahoma </a:t>
            </a:r>
            <a:r>
              <a:rPr lang="en-US" sz="2000" dirty="0" smtClean="0">
                <a:solidFill>
                  <a:schemeClr val="bg1">
                    <a:lumMod val="95000"/>
                  </a:schemeClr>
                </a:solidFill>
                <a:latin typeface="GillSans Light" pitchFamily="34" charset="0"/>
                <a:ea typeface="Calibri" pitchFamily="34" charset="0"/>
                <a:cs typeface="Arial" pitchFamily="34" charset="0"/>
              </a:rPr>
              <a:t>BPA. </a:t>
            </a:r>
            <a:r>
              <a:rPr lang="en-US" sz="2000" dirty="0">
                <a:solidFill>
                  <a:schemeClr val="bg1">
                    <a:lumMod val="95000"/>
                  </a:schemeClr>
                </a:solidFill>
                <a:latin typeface="GillSans Light" pitchFamily="34" charset="0"/>
                <a:ea typeface="Calibri" pitchFamily="34" charset="0"/>
                <a:cs typeface="Arial" pitchFamily="34" charset="0"/>
              </a:rPr>
              <a:t>Students not adhering to or in question of this official dress code policy will not be allowed on stage to receive an award.  All decisions are final by state staff regarding dress code. Judges will assess each contestant’s dress during competition. The student will </a:t>
            </a:r>
            <a:r>
              <a:rPr lang="en-US" sz="2000">
                <a:solidFill>
                  <a:schemeClr val="bg1">
                    <a:lumMod val="95000"/>
                  </a:schemeClr>
                </a:solidFill>
                <a:latin typeface="GillSans Light" pitchFamily="34" charset="0"/>
                <a:ea typeface="Calibri" pitchFamily="34" charset="0"/>
                <a:cs typeface="Arial" pitchFamily="34" charset="0"/>
              </a:rPr>
              <a:t>have </a:t>
            </a:r>
            <a:r>
              <a:rPr lang="en-US" sz="2000" smtClean="0">
                <a:solidFill>
                  <a:schemeClr val="bg1">
                    <a:lumMod val="95000"/>
                  </a:schemeClr>
                </a:solidFill>
                <a:latin typeface="GillSans Light" pitchFamily="34" charset="0"/>
                <a:ea typeface="Calibri" pitchFamily="34" charset="0"/>
                <a:cs typeface="Arial" pitchFamily="34" charset="0"/>
              </a:rPr>
              <a:t>a </a:t>
            </a:r>
            <a:r>
              <a:rPr lang="en-US" sz="2000" dirty="0">
                <a:solidFill>
                  <a:schemeClr val="bg1">
                    <a:lumMod val="95000"/>
                  </a:schemeClr>
                </a:solidFill>
                <a:latin typeface="GillSans Light" pitchFamily="34" charset="0"/>
                <a:ea typeface="Calibri" pitchFamily="34" charset="0"/>
                <a:cs typeface="Arial" pitchFamily="34" charset="0"/>
              </a:rPr>
              <a:t>point deduction for not following the appropriate dress code. </a:t>
            </a:r>
          </a:p>
        </p:txBody>
      </p:sp>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descr="C:\Users\pmadd\Desktop\edy-cartoon-business-woman-tutorials1.png"/>
          <p:cNvPicPr>
            <a:picLocks noChangeAspect="1" noChangeArrowheads="1"/>
          </p:cNvPicPr>
          <p:nvPr/>
        </p:nvPicPr>
        <p:blipFill>
          <a:blip r:embed="rId2" cstate="print"/>
          <a:srcRect/>
          <a:stretch>
            <a:fillRect/>
          </a:stretch>
        </p:blipFill>
        <p:spPr bwMode="auto">
          <a:xfrm>
            <a:off x="3733800" y="609600"/>
            <a:ext cx="8831690" cy="10258425"/>
          </a:xfrm>
          <a:prstGeom prst="rect">
            <a:avLst/>
          </a:prstGeom>
          <a:noFill/>
        </p:spPr>
      </p:pic>
      <p:sp>
        <p:nvSpPr>
          <p:cNvPr id="17410" name="Rectangle 2"/>
          <p:cNvSpPr>
            <a:spLocks noChangeArrowheads="1"/>
          </p:cNvSpPr>
          <p:nvPr/>
        </p:nvSpPr>
        <p:spPr bwMode="auto">
          <a:xfrm>
            <a:off x="381000" y="533400"/>
            <a:ext cx="54102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3200" dirty="0">
                <a:solidFill>
                  <a:schemeClr val="bg1">
                    <a:lumMod val="95000"/>
                  </a:schemeClr>
                </a:solidFill>
                <a:latin typeface="GillSans Light" pitchFamily="34" charset="0"/>
                <a:ea typeface="Calibri" pitchFamily="34" charset="0"/>
                <a:cs typeface="Arial" pitchFamily="34" charset="0"/>
              </a:rPr>
              <a:t>Local advisors, please review this dress code with your students prior to attending the conference. Oklahoma </a:t>
            </a:r>
            <a:r>
              <a:rPr lang="en-US" sz="3200" dirty="0" smtClean="0">
                <a:solidFill>
                  <a:schemeClr val="bg1">
                    <a:lumMod val="95000"/>
                  </a:schemeClr>
                </a:solidFill>
                <a:latin typeface="GillSans Light" pitchFamily="34" charset="0"/>
                <a:ea typeface="Calibri" pitchFamily="34" charset="0"/>
                <a:cs typeface="Arial" pitchFamily="34" charset="0"/>
              </a:rPr>
              <a:t>BPA </a:t>
            </a:r>
            <a:r>
              <a:rPr lang="en-US" sz="3200" dirty="0">
                <a:solidFill>
                  <a:schemeClr val="bg1">
                    <a:lumMod val="95000"/>
                  </a:schemeClr>
                </a:solidFill>
                <a:latin typeface="GillSans Light" pitchFamily="34" charset="0"/>
                <a:ea typeface="Calibri" pitchFamily="34" charset="0"/>
                <a:cs typeface="Arial" pitchFamily="34" charset="0"/>
              </a:rPr>
              <a:t>wants every student to have the opportunity to succeed and be recognized on stage, but students will be denied the privilege to attend events and appear on stage if they are dressed inappropriately. </a:t>
            </a:r>
          </a:p>
        </p:txBody>
      </p:sp>
      <p:sp>
        <p:nvSpPr>
          <p:cNvPr id="6" name="TextBox 5"/>
          <p:cNvSpPr txBox="1"/>
          <p:nvPr/>
        </p:nvSpPr>
        <p:spPr>
          <a:xfrm>
            <a:off x="0" y="1676400"/>
            <a:ext cx="9144000" cy="2708434"/>
          </a:xfrm>
          <a:prstGeom prst="rect">
            <a:avLst/>
          </a:prstGeom>
          <a:solidFill>
            <a:srgbClr val="CD3363"/>
          </a:solidFill>
        </p:spPr>
        <p:txBody>
          <a:bodyPr wrap="square" rtlCol="0">
            <a:spAutoFit/>
          </a:bodyPr>
          <a:lstStyle/>
          <a:p>
            <a:r>
              <a:rPr lang="en-US" sz="16000" dirty="0" smtClean="0">
                <a:solidFill>
                  <a:schemeClr val="accent6">
                    <a:lumMod val="60000"/>
                    <a:lumOff val="40000"/>
                  </a:schemeClr>
                </a:solidFill>
                <a:latin typeface="Modern No. 20" pitchFamily="18" charset="0"/>
              </a:rPr>
              <a:t>Important</a:t>
            </a:r>
            <a:r>
              <a:rPr lang="en-US" sz="17000" dirty="0" smtClean="0">
                <a:solidFill>
                  <a:schemeClr val="accent6">
                    <a:lumMod val="60000"/>
                    <a:lumOff val="40000"/>
                  </a:schemeClr>
                </a:solidFill>
                <a:latin typeface="Modern No. 20" pitchFamily="18" charset="0"/>
              </a:rPr>
              <a:t>!</a:t>
            </a:r>
            <a:endParaRPr lang="en-US" sz="17000" dirty="0">
              <a:solidFill>
                <a:schemeClr val="accent6">
                  <a:lumMod val="60000"/>
                  <a:lumOff val="40000"/>
                </a:schemeClr>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8" presetClass="entr" presetSubtype="0" accel="100000" fill="hold" grpId="1" nodeType="withEffect">
                                  <p:stCondLst>
                                    <p:cond delay="0"/>
                                  </p:stCondLst>
                                  <p:iterate type="lt">
                                    <p:tmPct val="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strVal val="#ppt_w*2.5"/>
                                          </p:val>
                                        </p:tav>
                                        <p:tav tm="100000">
                                          <p:val>
                                            <p:strVal val="#ppt_w"/>
                                          </p:val>
                                        </p:tav>
                                      </p:tavLst>
                                    </p:anim>
                                    <p:anim calcmode="lin" valueType="num">
                                      <p:cBhvr>
                                        <p:cTn id="8" dur="500" fill="hold"/>
                                        <p:tgtEl>
                                          <p:spTgt spid="6"/>
                                        </p:tgtEl>
                                        <p:attrNameLst>
                                          <p:attrName>ppt_h</p:attrName>
                                        </p:attrNameLst>
                                      </p:cBhvr>
                                      <p:tavLst>
                                        <p:tav tm="0">
                                          <p:val>
                                            <p:strVal val="#ppt_h*0.01"/>
                                          </p:val>
                                        </p:tav>
                                        <p:tav tm="100000">
                                          <p:val>
                                            <p:strVal val="#ppt_h"/>
                                          </p:val>
                                        </p:tav>
                                      </p:tavLst>
                                    </p:anim>
                                    <p:anim calcmode="lin" valueType="num">
                                      <p:cBhvr>
                                        <p:cTn id="9" dur="500" fill="hold"/>
                                        <p:tgtEl>
                                          <p:spTgt spid="6"/>
                                        </p:tgtEl>
                                        <p:attrNameLst>
                                          <p:attrName>ppt_x</p:attrName>
                                        </p:attrNameLst>
                                      </p:cBhvr>
                                      <p:tavLst>
                                        <p:tav tm="0">
                                          <p:val>
                                            <p:strVal val="#ppt_x"/>
                                          </p:val>
                                        </p:tav>
                                        <p:tav tm="100000">
                                          <p:val>
                                            <p:strVal val="#ppt_x"/>
                                          </p:val>
                                        </p:tav>
                                      </p:tavLst>
                                    </p:anim>
                                    <p:anim calcmode="lin" valueType="num">
                                      <p:cBhvr>
                                        <p:cTn id="10" dur="500" fill="hold"/>
                                        <p:tgtEl>
                                          <p:spTgt spid="6"/>
                                        </p:tgtEl>
                                        <p:attrNameLst>
                                          <p:attrName>ppt_y</p:attrName>
                                        </p:attrNameLst>
                                      </p:cBhvr>
                                      <p:tavLst>
                                        <p:tav tm="0">
                                          <p:val>
                                            <p:strVal val="#ppt_h+1"/>
                                          </p:val>
                                        </p:tav>
                                        <p:tav tm="100000">
                                          <p:val>
                                            <p:strVal val="#ppt_y"/>
                                          </p:val>
                                        </p:tav>
                                      </p:tavLst>
                                    </p:anim>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2" nodeType="clickEffect">
                                  <p:stCondLst>
                                    <p:cond delay="0"/>
                                  </p:stCondLst>
                                  <p:iterate type="lt">
                                    <p:tmPct val="0"/>
                                  </p:iterate>
                                  <p:childTnLst>
                                    <p:anim calcmode="lin" valueType="num">
                                      <p:cBhvr additive="base">
                                        <p:cTn id="15" dur="500"/>
                                        <p:tgtEl>
                                          <p:spTgt spid="6"/>
                                        </p:tgtEl>
                                        <p:attrNameLst>
                                          <p:attrName>ppt_x</p:attrName>
                                        </p:attrNameLst>
                                      </p:cBhvr>
                                      <p:tavLst>
                                        <p:tav tm="0">
                                          <p:val>
                                            <p:strVal val="ppt_x"/>
                                          </p:val>
                                        </p:tav>
                                        <p:tav tm="100000">
                                          <p:val>
                                            <p:strVal val="ppt_x"/>
                                          </p:val>
                                        </p:tav>
                                      </p:tavLst>
                                    </p:anim>
                                    <p:anim calcmode="lin" valueType="num">
                                      <p:cBhvr additive="base">
                                        <p:cTn id="16" dur="500"/>
                                        <p:tgtEl>
                                          <p:spTgt spid="6"/>
                                        </p:tgtEl>
                                        <p:attrNameLst>
                                          <p:attrName>ppt_y</p:attrName>
                                        </p:attrNameLst>
                                      </p:cBhvr>
                                      <p:tavLst>
                                        <p:tav tm="0">
                                          <p:val>
                                            <p:strVal val="ppt_y"/>
                                          </p:val>
                                        </p:tav>
                                        <p:tav tm="100000">
                                          <p:val>
                                            <p:strVal val="1+ppt_h/2"/>
                                          </p:val>
                                        </p:tav>
                                      </p:tavLst>
                                    </p:anim>
                                    <p:set>
                                      <p:cBhvr>
                                        <p:cTn id="1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animBg="1"/>
      <p:bldP spid="6" grpId="2"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descr="C:\Users\pmadd\Desktop\edy-cartoon-business-woman-tutorials1.png"/>
          <p:cNvPicPr>
            <a:picLocks noChangeAspect="1" noChangeArrowheads="1"/>
          </p:cNvPicPr>
          <p:nvPr/>
        </p:nvPicPr>
        <p:blipFill>
          <a:blip r:embed="rId2" cstate="print"/>
          <a:srcRect/>
          <a:stretch>
            <a:fillRect/>
          </a:stretch>
        </p:blipFill>
        <p:spPr bwMode="auto">
          <a:xfrm>
            <a:off x="-609600" y="1295400"/>
            <a:ext cx="5010150" cy="5819526"/>
          </a:xfrm>
          <a:prstGeom prst="rect">
            <a:avLst/>
          </a:prstGeom>
          <a:noFill/>
        </p:spPr>
      </p:pic>
      <p:sp>
        <p:nvSpPr>
          <p:cNvPr id="5" name="Rectangle 4"/>
          <p:cNvSpPr/>
          <p:nvPr/>
        </p:nvSpPr>
        <p:spPr>
          <a:xfrm>
            <a:off x="0" y="0"/>
            <a:ext cx="9144000" cy="2308324"/>
          </a:xfrm>
          <a:prstGeom prst="rect">
            <a:avLst/>
          </a:prstGeom>
        </p:spPr>
        <p:txBody>
          <a:bodyPr wrap="square">
            <a:spAutoFit/>
          </a:bodyPr>
          <a:lstStyle/>
          <a:p>
            <a:pPr algn="ctr"/>
            <a:r>
              <a:rPr lang="en-US" sz="7200" dirty="0" smtClean="0">
                <a:solidFill>
                  <a:schemeClr val="accent6">
                    <a:lumMod val="60000"/>
                    <a:lumOff val="40000"/>
                  </a:schemeClr>
                </a:solidFill>
                <a:latin typeface="Modern No. 20" pitchFamily="18" charset="0"/>
              </a:rPr>
              <a:t>Professional Dress </a:t>
            </a:r>
          </a:p>
          <a:p>
            <a:pPr algn="ctr"/>
            <a:r>
              <a:rPr lang="en-US" sz="7200" dirty="0" smtClean="0">
                <a:solidFill>
                  <a:schemeClr val="accent6">
                    <a:lumMod val="60000"/>
                    <a:lumOff val="40000"/>
                  </a:schemeClr>
                </a:solidFill>
                <a:latin typeface="Modern No. 20" pitchFamily="18" charset="0"/>
              </a:rPr>
              <a:t>Guidelines </a:t>
            </a:r>
          </a:p>
        </p:txBody>
      </p:sp>
      <p:sp>
        <p:nvSpPr>
          <p:cNvPr id="9" name="Rectangle 8"/>
          <p:cNvSpPr/>
          <p:nvPr/>
        </p:nvSpPr>
        <p:spPr>
          <a:xfrm>
            <a:off x="5867400" y="2590800"/>
            <a:ext cx="3276600" cy="762000"/>
          </a:xfrm>
          <a:prstGeom prst="rect">
            <a:avLst/>
          </a:prstGeom>
          <a:solidFill>
            <a:srgbClr val="CD336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0" name="Rectangle 9"/>
          <p:cNvSpPr/>
          <p:nvPr/>
        </p:nvSpPr>
        <p:spPr>
          <a:xfrm>
            <a:off x="6477000" y="3581400"/>
            <a:ext cx="2667000" cy="762000"/>
          </a:xfrm>
          <a:prstGeom prst="rect">
            <a:avLst/>
          </a:prstGeom>
          <a:solidFill>
            <a:srgbClr val="CD336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1" name="Rectangle 10"/>
          <p:cNvSpPr/>
          <p:nvPr/>
        </p:nvSpPr>
        <p:spPr>
          <a:xfrm>
            <a:off x="4876800" y="4572000"/>
            <a:ext cx="4267200" cy="1295400"/>
          </a:xfrm>
          <a:prstGeom prst="rect">
            <a:avLst/>
          </a:prstGeom>
          <a:solidFill>
            <a:srgbClr val="CD336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2" name="Rectangle 11"/>
          <p:cNvSpPr/>
          <p:nvPr/>
        </p:nvSpPr>
        <p:spPr>
          <a:xfrm>
            <a:off x="5987367" y="2590800"/>
            <a:ext cx="3156633" cy="769441"/>
          </a:xfrm>
          <a:prstGeom prst="rect">
            <a:avLst/>
          </a:prstGeom>
        </p:spPr>
        <p:txBody>
          <a:bodyPr wrap="none">
            <a:spAutoFit/>
          </a:bodyPr>
          <a:lstStyle/>
          <a:p>
            <a:r>
              <a:rPr lang="en-US" sz="4400" dirty="0" smtClean="0">
                <a:solidFill>
                  <a:schemeClr val="bg1"/>
                </a:solidFill>
                <a:latin typeface="GillSans Light" pitchFamily="34" charset="0"/>
              </a:rPr>
              <a:t>Competition </a:t>
            </a:r>
          </a:p>
        </p:txBody>
      </p:sp>
      <p:sp>
        <p:nvSpPr>
          <p:cNvPr id="13" name="Rectangle 12"/>
          <p:cNvSpPr/>
          <p:nvPr/>
        </p:nvSpPr>
        <p:spPr>
          <a:xfrm>
            <a:off x="6716732" y="3581400"/>
            <a:ext cx="2427268" cy="769441"/>
          </a:xfrm>
          <a:prstGeom prst="rect">
            <a:avLst/>
          </a:prstGeom>
        </p:spPr>
        <p:txBody>
          <a:bodyPr wrap="none">
            <a:spAutoFit/>
          </a:bodyPr>
          <a:lstStyle/>
          <a:p>
            <a:r>
              <a:rPr lang="en-US" sz="4400" dirty="0" smtClean="0">
                <a:solidFill>
                  <a:schemeClr val="bg1"/>
                </a:solidFill>
                <a:latin typeface="GillSans Light" pitchFamily="34" charset="0"/>
              </a:rPr>
              <a:t>On Stage </a:t>
            </a:r>
          </a:p>
        </p:txBody>
      </p:sp>
      <p:sp>
        <p:nvSpPr>
          <p:cNvPr id="14" name="Rectangle 13"/>
          <p:cNvSpPr/>
          <p:nvPr/>
        </p:nvSpPr>
        <p:spPr>
          <a:xfrm>
            <a:off x="4953000" y="4497050"/>
            <a:ext cx="4191000" cy="1446550"/>
          </a:xfrm>
          <a:prstGeom prst="rect">
            <a:avLst/>
          </a:prstGeom>
        </p:spPr>
        <p:txBody>
          <a:bodyPr wrap="square">
            <a:spAutoFit/>
          </a:bodyPr>
          <a:lstStyle/>
          <a:p>
            <a:pPr algn="r"/>
            <a:r>
              <a:rPr lang="en-US" sz="4400" dirty="0" smtClean="0">
                <a:solidFill>
                  <a:schemeClr val="bg1"/>
                </a:solidFill>
                <a:latin typeface="GillSans Light" pitchFamily="34" charset="0"/>
              </a:rPr>
              <a:t>Official Oklahoma BPA Events </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Bottom)">
                                      <p:cBhvr>
                                        <p:cTn id="7" dur="500"/>
                                        <p:tgtEl>
                                          <p:spTgt spid="9"/>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lide(fromBottom)">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slide(fromBottom)">
                                      <p:cBhvr>
                                        <p:cTn id="15" dur="500"/>
                                        <p:tgtEl>
                                          <p:spTgt spid="10"/>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slide(fromBottom)">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slide(fromBottom)">
                                      <p:cBhvr>
                                        <p:cTn id="23" dur="500"/>
                                        <p:tgtEl>
                                          <p:spTgt spid="11"/>
                                        </p:tgtEl>
                                      </p:cBhvr>
                                    </p:animEffect>
                                  </p:childTnLst>
                                </p:cTn>
                              </p:par>
                              <p:par>
                                <p:cTn id="24" presetID="12" presetClass="entr" presetSubtype="4"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slide(fromBottom)">
                                      <p:cBhvr>
                                        <p:cTn id="2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p:bldP spid="13"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3" name="Picture 7" descr="C:\Users\pmadd\Desktop\custom_2pc_suit_tahari_single_button_jacket_pant_suit.jpg"/>
          <p:cNvPicPr>
            <a:picLocks noChangeAspect="1" noChangeArrowheads="1"/>
          </p:cNvPicPr>
          <p:nvPr/>
        </p:nvPicPr>
        <p:blipFill>
          <a:blip r:embed="rId3" cstate="print"/>
          <a:srcRect l="21684" r="22556"/>
          <a:stretch>
            <a:fillRect/>
          </a:stretch>
        </p:blipFill>
        <p:spPr bwMode="auto">
          <a:xfrm>
            <a:off x="304800" y="1905000"/>
            <a:ext cx="2743200" cy="4953000"/>
          </a:xfrm>
          <a:prstGeom prst="rect">
            <a:avLst/>
          </a:prstGeom>
          <a:noFill/>
        </p:spPr>
      </p:pic>
      <p:sp>
        <p:nvSpPr>
          <p:cNvPr id="2" name="Title 1"/>
          <p:cNvSpPr>
            <a:spLocks noGrp="1"/>
          </p:cNvSpPr>
          <p:nvPr>
            <p:ph type="title"/>
          </p:nvPr>
        </p:nvSpPr>
        <p:spPr>
          <a:xfrm>
            <a:off x="914400" y="381000"/>
            <a:ext cx="8229600" cy="1143000"/>
          </a:xfrm>
        </p:spPr>
        <p:txBody>
          <a:bodyPr>
            <a:noAutofit/>
          </a:bodyPr>
          <a:lstStyle/>
          <a:p>
            <a:pPr algn="r"/>
            <a:r>
              <a:rPr lang="en-US" sz="12000" dirty="0" smtClean="0">
                <a:latin typeface="Modern No. 20" pitchFamily="18" charset="0"/>
              </a:rPr>
              <a:t>Pant Suit </a:t>
            </a:r>
            <a:endParaRPr lang="en-US" sz="12000" dirty="0">
              <a:latin typeface="Modern No. 20" pitchFamily="18" charset="0"/>
            </a:endParaRPr>
          </a:p>
        </p:txBody>
      </p:sp>
      <p:pic>
        <p:nvPicPr>
          <p:cNvPr id="19460" name="Picture 4" descr="C:\Users\pmadd\Desktop\502112_fpx.jpg"/>
          <p:cNvPicPr>
            <a:picLocks noChangeAspect="1" noChangeArrowheads="1"/>
          </p:cNvPicPr>
          <p:nvPr/>
        </p:nvPicPr>
        <p:blipFill>
          <a:blip r:embed="rId4" cstate="print"/>
          <a:srcRect l="20183" r="22936" b="-500"/>
          <a:stretch>
            <a:fillRect/>
          </a:stretch>
        </p:blipFill>
        <p:spPr bwMode="auto">
          <a:xfrm>
            <a:off x="6477000" y="1905000"/>
            <a:ext cx="2514600" cy="4953000"/>
          </a:xfrm>
          <a:prstGeom prst="rect">
            <a:avLst/>
          </a:prstGeom>
          <a:noFill/>
        </p:spPr>
      </p:pic>
      <p:pic>
        <p:nvPicPr>
          <p:cNvPr id="19461" name="Picture 5" descr="C:\Users\pmadd\Desktop\tahari_by_asl_suit_three_button_jacket_trouser_leg_pants_15998.jpg"/>
          <p:cNvPicPr>
            <a:picLocks noChangeAspect="1" noChangeArrowheads="1"/>
          </p:cNvPicPr>
          <p:nvPr/>
        </p:nvPicPr>
        <p:blipFill>
          <a:blip r:embed="rId5" cstate="print"/>
          <a:srcRect l="5263"/>
          <a:stretch>
            <a:fillRect/>
          </a:stretch>
        </p:blipFill>
        <p:spPr bwMode="auto">
          <a:xfrm>
            <a:off x="3352800" y="1929319"/>
            <a:ext cx="2743200" cy="4928681"/>
          </a:xfrm>
          <a:prstGeom prst="rect">
            <a:avLst/>
          </a:prstGeom>
          <a:noFill/>
        </p:spPr>
      </p:pic>
      <p:sp>
        <p:nvSpPr>
          <p:cNvPr id="8" name="TextBox 7"/>
          <p:cNvSpPr txBox="1"/>
          <p:nvPr/>
        </p:nvSpPr>
        <p:spPr>
          <a:xfrm>
            <a:off x="0" y="3276600"/>
            <a:ext cx="9144000" cy="2554545"/>
          </a:xfrm>
          <a:prstGeom prst="rect">
            <a:avLst/>
          </a:prstGeom>
          <a:solidFill>
            <a:srgbClr val="CD3363"/>
          </a:solidFill>
        </p:spPr>
        <p:txBody>
          <a:bodyPr wrap="square" rtlCol="0">
            <a:spAutoFit/>
          </a:bodyPr>
          <a:lstStyle/>
          <a:p>
            <a:r>
              <a:rPr lang="en-US" sz="16000" dirty="0" smtClean="0">
                <a:solidFill>
                  <a:schemeClr val="bg1"/>
                </a:solidFill>
                <a:latin typeface="Modern No. 20" pitchFamily="18" charset="0"/>
              </a:rPr>
              <a:t>Acceptable</a:t>
            </a:r>
            <a:endParaRPr lang="en-US" sz="17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descr="C:\Users\pmadd\Desktop\2012+0111+Calvin+Klein+Black+%26+Cream+Belted+Skirt+Suit.png"/>
          <p:cNvPicPr>
            <a:picLocks noChangeAspect="1" noChangeArrowheads="1"/>
          </p:cNvPicPr>
          <p:nvPr/>
        </p:nvPicPr>
        <p:blipFill>
          <a:blip r:embed="rId3" cstate="print"/>
          <a:srcRect l="9702" r="17622"/>
          <a:stretch>
            <a:fillRect/>
          </a:stretch>
        </p:blipFill>
        <p:spPr bwMode="auto">
          <a:xfrm>
            <a:off x="6440658" y="1752600"/>
            <a:ext cx="2550942" cy="5105400"/>
          </a:xfrm>
          <a:prstGeom prst="rect">
            <a:avLst/>
          </a:prstGeom>
          <a:noFill/>
        </p:spPr>
      </p:pic>
      <p:pic>
        <p:nvPicPr>
          <p:cNvPr id="20483" name="Picture 3" descr="C:\Users\pmadd\Desktop\zoom_variation_NA_view_RA1_2396x2792.jpg"/>
          <p:cNvPicPr>
            <a:picLocks noChangeAspect="1" noChangeArrowheads="1"/>
          </p:cNvPicPr>
          <p:nvPr/>
        </p:nvPicPr>
        <p:blipFill>
          <a:blip r:embed="rId4" cstate="print"/>
          <a:srcRect l="20923" r="23284"/>
          <a:stretch>
            <a:fillRect/>
          </a:stretch>
        </p:blipFill>
        <p:spPr bwMode="auto">
          <a:xfrm>
            <a:off x="3505200" y="1765300"/>
            <a:ext cx="2438400" cy="5092700"/>
          </a:xfrm>
          <a:prstGeom prst="rect">
            <a:avLst/>
          </a:prstGeom>
          <a:noFill/>
        </p:spPr>
      </p:pic>
      <p:pic>
        <p:nvPicPr>
          <p:cNvPr id="20482" name="Picture 2" descr="C:\Users\pmadd\Desktop\c4fb74f58bafcdcf0ee2d927fc168562.jpg"/>
          <p:cNvPicPr>
            <a:picLocks noChangeAspect="1" noChangeArrowheads="1"/>
          </p:cNvPicPr>
          <p:nvPr/>
        </p:nvPicPr>
        <p:blipFill>
          <a:blip r:embed="rId5" cstate="print"/>
          <a:srcRect l="14913" r="17981"/>
          <a:stretch>
            <a:fillRect/>
          </a:stretch>
        </p:blipFill>
        <p:spPr bwMode="auto">
          <a:xfrm>
            <a:off x="533400" y="1771839"/>
            <a:ext cx="2514600" cy="5086161"/>
          </a:xfrm>
          <a:prstGeom prst="rect">
            <a:avLst/>
          </a:prstGeom>
          <a:noFill/>
        </p:spPr>
      </p:pic>
      <p:sp>
        <p:nvSpPr>
          <p:cNvPr id="2" name="Title 1"/>
          <p:cNvSpPr>
            <a:spLocks noGrp="1"/>
          </p:cNvSpPr>
          <p:nvPr>
            <p:ph type="title"/>
          </p:nvPr>
        </p:nvSpPr>
        <p:spPr>
          <a:xfrm>
            <a:off x="914400" y="381000"/>
            <a:ext cx="8229600" cy="1143000"/>
          </a:xfrm>
        </p:spPr>
        <p:txBody>
          <a:bodyPr>
            <a:noAutofit/>
          </a:bodyPr>
          <a:lstStyle/>
          <a:p>
            <a:pPr algn="r"/>
            <a:r>
              <a:rPr lang="en-US" sz="12000" dirty="0" smtClean="0">
                <a:latin typeface="Modern No. 20" pitchFamily="18" charset="0"/>
              </a:rPr>
              <a:t>Skirt Suit </a:t>
            </a:r>
            <a:endParaRPr lang="en-US" sz="12000" dirty="0">
              <a:latin typeface="Modern No. 20" pitchFamily="18" charset="0"/>
            </a:endParaRPr>
          </a:p>
        </p:txBody>
      </p:sp>
      <p:sp>
        <p:nvSpPr>
          <p:cNvPr id="8" name="TextBox 7"/>
          <p:cNvSpPr txBox="1"/>
          <p:nvPr/>
        </p:nvSpPr>
        <p:spPr>
          <a:xfrm>
            <a:off x="0" y="3276600"/>
            <a:ext cx="9144000" cy="2554545"/>
          </a:xfrm>
          <a:prstGeom prst="rect">
            <a:avLst/>
          </a:prstGeom>
          <a:solidFill>
            <a:srgbClr val="CD3363"/>
          </a:solidFill>
        </p:spPr>
        <p:txBody>
          <a:bodyPr wrap="square" rtlCol="0">
            <a:spAutoFit/>
          </a:bodyPr>
          <a:lstStyle/>
          <a:p>
            <a:r>
              <a:rPr lang="en-US" sz="16000" dirty="0" smtClean="0">
                <a:solidFill>
                  <a:schemeClr val="bg1"/>
                </a:solidFill>
                <a:latin typeface="Modern No. 20" pitchFamily="18" charset="0"/>
              </a:rPr>
              <a:t>Acceptable</a:t>
            </a:r>
            <a:endParaRPr lang="en-US" sz="17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3" descr="C:\Users\pmadd\Desktop\AAAAC0vc3TsAAAAAAZjM7g.jpg"/>
          <p:cNvPicPr>
            <a:picLocks noChangeAspect="1" noChangeArrowheads="1"/>
          </p:cNvPicPr>
          <p:nvPr/>
        </p:nvPicPr>
        <p:blipFill>
          <a:blip r:embed="rId3" cstate="print"/>
          <a:srcRect l="22059" r="26471"/>
          <a:stretch>
            <a:fillRect/>
          </a:stretch>
        </p:blipFill>
        <p:spPr bwMode="auto">
          <a:xfrm>
            <a:off x="6400800" y="1676400"/>
            <a:ext cx="2667000" cy="5181600"/>
          </a:xfrm>
          <a:prstGeom prst="rect">
            <a:avLst/>
          </a:prstGeom>
          <a:noFill/>
        </p:spPr>
      </p:pic>
      <p:pic>
        <p:nvPicPr>
          <p:cNvPr id="21508" name="Picture 4" descr="C:\Users\pmadd\Desktop\Screen-Shot-2013-03-14-at-3.02.42-PM.png"/>
          <p:cNvPicPr>
            <a:picLocks noChangeAspect="1" noChangeArrowheads="1"/>
          </p:cNvPicPr>
          <p:nvPr/>
        </p:nvPicPr>
        <p:blipFill>
          <a:blip r:embed="rId4" cstate="print"/>
          <a:srcRect l="9266"/>
          <a:stretch>
            <a:fillRect/>
          </a:stretch>
        </p:blipFill>
        <p:spPr bwMode="auto">
          <a:xfrm>
            <a:off x="3781425" y="1676400"/>
            <a:ext cx="2009775" cy="5199757"/>
          </a:xfrm>
          <a:prstGeom prst="rect">
            <a:avLst/>
          </a:prstGeom>
          <a:noFill/>
        </p:spPr>
      </p:pic>
      <p:pic>
        <p:nvPicPr>
          <p:cNvPr id="21506" name="Picture 2" descr="C:\Users\pmadd\Desktop\SmartCasual-girl.jpg"/>
          <p:cNvPicPr>
            <a:picLocks noChangeAspect="1" noChangeArrowheads="1"/>
          </p:cNvPicPr>
          <p:nvPr/>
        </p:nvPicPr>
        <p:blipFill>
          <a:blip r:embed="rId5" cstate="print"/>
          <a:srcRect l="18451" t="-19" r="16976"/>
          <a:stretch>
            <a:fillRect/>
          </a:stretch>
        </p:blipFill>
        <p:spPr bwMode="auto">
          <a:xfrm>
            <a:off x="381000" y="1676400"/>
            <a:ext cx="2622014" cy="5181600"/>
          </a:xfrm>
          <a:prstGeom prst="rect">
            <a:avLst/>
          </a:prstGeom>
          <a:noFill/>
        </p:spPr>
      </p:pic>
      <p:sp>
        <p:nvSpPr>
          <p:cNvPr id="2" name="Title 1"/>
          <p:cNvSpPr>
            <a:spLocks noGrp="1"/>
          </p:cNvSpPr>
          <p:nvPr>
            <p:ph type="title"/>
          </p:nvPr>
        </p:nvSpPr>
        <p:spPr>
          <a:xfrm>
            <a:off x="914400" y="381000"/>
            <a:ext cx="8229600" cy="1143000"/>
          </a:xfrm>
        </p:spPr>
        <p:txBody>
          <a:bodyPr>
            <a:noAutofit/>
          </a:bodyPr>
          <a:lstStyle/>
          <a:p>
            <a:pPr algn="r"/>
            <a:r>
              <a:rPr lang="en-US" sz="12000" dirty="0" smtClean="0">
                <a:latin typeface="Modern No. 20" pitchFamily="18" charset="0"/>
              </a:rPr>
              <a:t>Coordinated</a:t>
            </a:r>
            <a:endParaRPr lang="en-US" sz="12000" dirty="0">
              <a:latin typeface="Modern No. 20" pitchFamily="18" charset="0"/>
            </a:endParaRPr>
          </a:p>
        </p:txBody>
      </p:sp>
      <p:sp>
        <p:nvSpPr>
          <p:cNvPr id="8" name="TextBox 7"/>
          <p:cNvSpPr txBox="1"/>
          <p:nvPr/>
        </p:nvSpPr>
        <p:spPr>
          <a:xfrm>
            <a:off x="0" y="3276600"/>
            <a:ext cx="9144000" cy="2554545"/>
          </a:xfrm>
          <a:prstGeom prst="rect">
            <a:avLst/>
          </a:prstGeom>
          <a:solidFill>
            <a:srgbClr val="CD3363"/>
          </a:solidFill>
        </p:spPr>
        <p:txBody>
          <a:bodyPr wrap="square" rtlCol="0">
            <a:spAutoFit/>
          </a:bodyPr>
          <a:lstStyle/>
          <a:p>
            <a:r>
              <a:rPr lang="en-US" sz="16000" dirty="0" smtClean="0">
                <a:solidFill>
                  <a:schemeClr val="bg1"/>
                </a:solidFill>
                <a:latin typeface="Modern No. 20" pitchFamily="18" charset="0"/>
              </a:rPr>
              <a:t>Acceptable</a:t>
            </a:r>
            <a:endParaRPr lang="en-US" sz="17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theme/theme1.xml><?xml version="1.0" encoding="utf-8"?>
<a:theme xmlns:a="http://schemas.openxmlformats.org/drawingml/2006/main" name="Office Theme">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273</TotalTime>
  <Words>640</Words>
  <Application>Microsoft Office PowerPoint</Application>
  <PresentationFormat>On-screen Show (4:3)</PresentationFormat>
  <Paragraphs>84</Paragraphs>
  <Slides>28</Slides>
  <Notes>16</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Slide 1</vt:lpstr>
      <vt:lpstr>Slide 2</vt:lpstr>
      <vt:lpstr>Slide 3</vt:lpstr>
      <vt:lpstr>Slide 4</vt:lpstr>
      <vt:lpstr>Slide 5</vt:lpstr>
      <vt:lpstr>Slide 6</vt:lpstr>
      <vt:lpstr>Pant Suit </vt:lpstr>
      <vt:lpstr>Skirt Suit </vt:lpstr>
      <vt:lpstr>Coordinated</vt:lpstr>
      <vt:lpstr>Slide 10</vt:lpstr>
      <vt:lpstr>Slide 11</vt:lpstr>
      <vt:lpstr>Shoes</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vector>
  </TitlesOfParts>
  <Company>ODCTE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Paxton Maddox</dc:creator>
  <cp:lastModifiedBy>Paxton Maddox</cp:lastModifiedBy>
  <cp:revision>30</cp:revision>
  <dcterms:created xsi:type="dcterms:W3CDTF">2014-01-17T19:24:14Z</dcterms:created>
  <dcterms:modified xsi:type="dcterms:W3CDTF">2014-01-21T17:26:39Z</dcterms:modified>
</cp:coreProperties>
</file>