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0" r:id="rId6"/>
    <p:sldId id="261" r:id="rId7"/>
    <p:sldId id="262" r:id="rId8"/>
    <p:sldId id="264" r:id="rId9"/>
    <p:sldId id="263" r:id="rId10"/>
    <p:sldId id="265" r:id="rId11"/>
    <p:sldId id="267" r:id="rId12"/>
    <p:sldId id="285" r:id="rId13"/>
    <p:sldId id="288" r:id="rId14"/>
    <p:sldId id="284" r:id="rId15"/>
    <p:sldId id="270" r:id="rId16"/>
    <p:sldId id="268" r:id="rId17"/>
    <p:sldId id="269" r:id="rId18"/>
    <p:sldId id="273" r:id="rId19"/>
    <p:sldId id="290" r:id="rId20"/>
    <p:sldId id="274" r:id="rId21"/>
    <p:sldId id="275" r:id="rId22"/>
    <p:sldId id="276" r:id="rId23"/>
    <p:sldId id="277" r:id="rId24"/>
    <p:sldId id="278" r:id="rId25"/>
    <p:sldId id="287" r:id="rId26"/>
    <p:sldId id="279" r:id="rId27"/>
    <p:sldId id="286"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866"/>
    <a:srgbClr val="CD33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660"/>
  </p:normalViewPr>
  <p:slideViewPr>
    <p:cSldViewPr>
      <p:cViewPr>
        <p:scale>
          <a:sx n="50" d="100"/>
          <a:sy n="50" d="100"/>
        </p:scale>
        <p:origin x="-2340" y="-12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D5BE0-07CF-4816-A860-F599D02C3792}" type="datetimeFigureOut">
              <a:rPr lang="en-US" smtClean="0"/>
              <a:pPr/>
              <a:t>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57C2D-373B-4782-AD87-B7CD8D84B1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7</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bg1">
              <a:lumMod val="95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7C2B50-F448-40C6-8729-3D7EA8D3E79E}"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pic>
        <p:nvPicPr>
          <p:cNvPr id="26626" name="Picture 2" descr="C:\Users\pmadd\Desktop\logo_1_bw_tif-1024x495.jpg"/>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7696200" y="6019800"/>
            <a:ext cx="1200150" cy="580151"/>
          </a:xfrm>
          <a:prstGeom prst="rect">
            <a:avLst/>
          </a:prstGeom>
          <a:noFill/>
        </p:spPr>
      </p:pic>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C2B50-F448-40C6-8729-3D7EA8D3E79E}"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7C2B50-F448-40C6-8729-3D7EA8D3E79E}"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7C2B50-F448-40C6-8729-3D7EA8D3E79E}"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7C2B50-F448-40C6-8729-3D7EA8D3E79E}"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C2B50-F448-40C6-8729-3D7EA8D3E79E}"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C2B50-F448-40C6-8729-3D7EA8D3E79E}" type="datetimeFigureOut">
              <a:rPr lang="en-US" smtClean="0"/>
              <a:pPr/>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bg1">
              <a:lumMod val="95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76800" y="4004608"/>
            <a:ext cx="2945037" cy="1938992"/>
          </a:xfrm>
          <a:prstGeom prst="rect">
            <a:avLst/>
          </a:prstGeom>
        </p:spPr>
        <p:txBody>
          <a:bodyPr wrap="none">
            <a:spAutoFit/>
          </a:bodyPr>
          <a:lstStyle/>
          <a:p>
            <a:r>
              <a:rPr lang="en-US" sz="12000" dirty="0" smtClean="0">
                <a:solidFill>
                  <a:schemeClr val="accent6"/>
                </a:solidFill>
                <a:latin typeface="Modern No. 20" pitchFamily="18" charset="0"/>
              </a:rPr>
              <a:t>Men</a:t>
            </a:r>
            <a:endParaRPr lang="en-US" sz="12000" dirty="0">
              <a:solidFill>
                <a:schemeClr val="accent6"/>
              </a:solidFill>
              <a:latin typeface="Modern No. 20" pitchFamily="18" charset="0"/>
            </a:endParaRPr>
          </a:p>
        </p:txBody>
      </p:sp>
      <p:sp>
        <p:nvSpPr>
          <p:cNvPr id="6" name="TextBox 5"/>
          <p:cNvSpPr txBox="1"/>
          <p:nvPr/>
        </p:nvSpPr>
        <p:spPr>
          <a:xfrm>
            <a:off x="4114800" y="2392740"/>
            <a:ext cx="4419600" cy="1569660"/>
          </a:xfrm>
          <a:prstGeom prst="rect">
            <a:avLst/>
          </a:prstGeom>
          <a:noFill/>
        </p:spPr>
        <p:txBody>
          <a:bodyPr wrap="square" rtlCol="0">
            <a:spAutoFit/>
          </a:bodyPr>
          <a:lstStyle/>
          <a:p>
            <a:pPr algn="ctr"/>
            <a:r>
              <a:rPr lang="en-US" sz="4800" dirty="0" smtClean="0">
                <a:solidFill>
                  <a:srgbClr val="685866"/>
                </a:solidFill>
                <a:latin typeface="GillSans Light" pitchFamily="34" charset="0"/>
              </a:rPr>
              <a:t>Professional Dress Guidelines </a:t>
            </a:r>
          </a:p>
        </p:txBody>
      </p:sp>
      <p:pic>
        <p:nvPicPr>
          <p:cNvPr id="1034" name="Picture 10"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0"/>
            <a:ext cx="8077200" cy="7601271"/>
          </a:xfrm>
          <a:prstGeom prst="rect">
            <a:avLst/>
          </a:prstGeom>
          <a:noFill/>
        </p:spPr>
      </p:pic>
      <p:pic>
        <p:nvPicPr>
          <p:cNvPr id="1035" name="Picture 11" descr="C:\Users\pmadd\Desktop\logo_1_bw_tif-1024x495.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95800" y="304800"/>
            <a:ext cx="3657600" cy="176807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pPr algn="r"/>
            <a:r>
              <a:rPr lang="en-US" sz="12000" dirty="0" smtClean="0">
                <a:solidFill>
                  <a:schemeClr val="accent6"/>
                </a:solidFill>
                <a:latin typeface="Modern No. 20" pitchFamily="18" charset="0"/>
              </a:rPr>
              <a:t>Necktie</a:t>
            </a:r>
            <a:endParaRPr lang="en-US" sz="12000" dirty="0">
              <a:solidFill>
                <a:schemeClr val="accent6"/>
              </a:solidFill>
              <a:latin typeface="Modern No. 20" pitchFamily="18" charset="0"/>
            </a:endParaRPr>
          </a:p>
        </p:txBody>
      </p:sp>
      <p:pic>
        <p:nvPicPr>
          <p:cNvPr id="14338" name="Picture 2" descr="C:\Users\pmadd\Desktop\paisley-tie-checkered-shirt.jpg"/>
          <p:cNvPicPr>
            <a:picLocks noChangeAspect="1" noChangeArrowheads="1"/>
          </p:cNvPicPr>
          <p:nvPr/>
        </p:nvPicPr>
        <p:blipFill>
          <a:blip r:embed="rId3" cstate="print"/>
          <a:srcRect/>
          <a:stretch>
            <a:fillRect/>
          </a:stretch>
        </p:blipFill>
        <p:spPr bwMode="auto">
          <a:xfrm>
            <a:off x="533400" y="457200"/>
            <a:ext cx="3333750" cy="3810000"/>
          </a:xfrm>
          <a:prstGeom prst="rect">
            <a:avLst/>
          </a:prstGeom>
          <a:noFill/>
        </p:spPr>
      </p:pic>
      <p:pic>
        <p:nvPicPr>
          <p:cNvPr id="14339" name="Picture 3" descr="C:\Users\pmadd\Desktop\Bowtie3.jpg"/>
          <p:cNvPicPr>
            <a:picLocks noChangeAspect="1" noChangeArrowheads="1"/>
          </p:cNvPicPr>
          <p:nvPr/>
        </p:nvPicPr>
        <p:blipFill>
          <a:blip r:embed="rId4" cstate="print"/>
          <a:srcRect/>
          <a:stretch>
            <a:fillRect/>
          </a:stretch>
        </p:blipFill>
        <p:spPr bwMode="auto">
          <a:xfrm>
            <a:off x="4495800" y="1295400"/>
            <a:ext cx="3911600" cy="2933700"/>
          </a:xfrm>
          <a:prstGeom prst="rect">
            <a:avLst/>
          </a:prstGeom>
          <a:noFill/>
        </p:spPr>
      </p:pic>
      <p:pic>
        <p:nvPicPr>
          <p:cNvPr id="14340" name="Picture 4" descr="C:\Users\pmadd\Desktop\images.jpg"/>
          <p:cNvPicPr>
            <a:picLocks noChangeAspect="1" noChangeArrowheads="1"/>
          </p:cNvPicPr>
          <p:nvPr/>
        </p:nvPicPr>
        <p:blipFill>
          <a:blip r:embed="rId5" cstate="print"/>
          <a:srcRect/>
          <a:stretch>
            <a:fillRect/>
          </a:stretch>
        </p:blipFill>
        <p:spPr bwMode="auto">
          <a:xfrm>
            <a:off x="533400" y="4495800"/>
            <a:ext cx="2143125" cy="2143125"/>
          </a:xfrm>
          <a:prstGeom prst="rect">
            <a:avLst/>
          </a:prstGeom>
          <a:noFill/>
        </p:spPr>
      </p:pic>
      <p:pic>
        <p:nvPicPr>
          <p:cNvPr id="14341" name="Picture 5" descr="C:\Users\pmadd\Desktop\eldredge-knot.jpg"/>
          <p:cNvPicPr>
            <a:picLocks noChangeAspect="1" noChangeArrowheads="1"/>
          </p:cNvPicPr>
          <p:nvPr/>
        </p:nvPicPr>
        <p:blipFill>
          <a:blip r:embed="rId6" cstate="print"/>
          <a:srcRect/>
          <a:stretch>
            <a:fillRect/>
          </a:stretch>
        </p:blipFill>
        <p:spPr bwMode="auto">
          <a:xfrm>
            <a:off x="3276600" y="4495800"/>
            <a:ext cx="2180096" cy="2176463"/>
          </a:xfrm>
          <a:prstGeom prst="rect">
            <a:avLst/>
          </a:prstGeom>
          <a:noFill/>
        </p:spPr>
      </p:pic>
      <p:sp>
        <p:nvSpPr>
          <p:cNvPr id="8" name="TextBox 7"/>
          <p:cNvSpPr txBox="1"/>
          <p:nvPr/>
        </p:nvSpPr>
        <p:spPr>
          <a:xfrm>
            <a:off x="0" y="32766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pmadd\Desktop\how_to_tie_bowti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 y="533400"/>
            <a:ext cx="8255000" cy="49403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madd\Desktop\how_to_tie_a_tie_small.jpg"/>
          <p:cNvPicPr>
            <a:picLocks noChangeAspect="1" noChangeArrowheads="1"/>
          </p:cNvPicPr>
          <p:nvPr/>
        </p:nvPicPr>
        <p:blipFill>
          <a:blip r:embed="rId2" cstate="print">
            <a:clrChange>
              <a:clrFrom>
                <a:srgbClr val="FFFFFF"/>
              </a:clrFrom>
              <a:clrTo>
                <a:srgbClr val="FFFFFF">
                  <a:alpha val="0"/>
                </a:srgbClr>
              </a:clrTo>
            </a:clrChange>
          </a:blip>
          <a:srcRect b="21053"/>
          <a:stretch>
            <a:fillRect/>
          </a:stretch>
        </p:blipFill>
        <p:spPr bwMode="auto">
          <a:xfrm>
            <a:off x="0" y="838200"/>
            <a:ext cx="8479014" cy="5257800"/>
          </a:xfrm>
          <a:prstGeom prst="rect">
            <a:avLst/>
          </a:prstGeom>
          <a:noFill/>
        </p:spPr>
      </p:pic>
      <p:sp>
        <p:nvSpPr>
          <p:cNvPr id="4" name="Rectangle 3"/>
          <p:cNvSpPr/>
          <p:nvPr/>
        </p:nvSpPr>
        <p:spPr>
          <a:xfrm>
            <a:off x="0" y="0"/>
            <a:ext cx="4455066" cy="923330"/>
          </a:xfrm>
          <a:prstGeom prst="rect">
            <a:avLst/>
          </a:prstGeom>
        </p:spPr>
        <p:txBody>
          <a:bodyPr wrap="none">
            <a:spAutoFit/>
          </a:bodyPr>
          <a:lstStyle/>
          <a:p>
            <a:r>
              <a:rPr lang="en-US" sz="5400" b="1" dirty="0" smtClean="0">
                <a:latin typeface="Modern No. 20" pitchFamily="18" charset="0"/>
              </a:rPr>
              <a:t>How to tie a tie</a:t>
            </a:r>
            <a:endParaRPr lang="en-US" sz="5400" b="1"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pPr algn="r"/>
            <a:r>
              <a:rPr lang="en-US" sz="12000" dirty="0" smtClean="0">
                <a:solidFill>
                  <a:schemeClr val="accent6"/>
                </a:solidFill>
                <a:latin typeface="Modern No. 20" pitchFamily="18" charset="0"/>
              </a:rPr>
              <a:t>Shoes</a:t>
            </a:r>
            <a:endParaRPr lang="en-US" sz="12000" dirty="0">
              <a:solidFill>
                <a:schemeClr val="accent6"/>
              </a:solidFill>
              <a:latin typeface="Modern No. 20" pitchFamily="18" charset="0"/>
            </a:endParaRPr>
          </a:p>
        </p:txBody>
      </p:sp>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586" name="AutoShape 10"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363" name="Picture 3" descr="C:\Users\pmadd\Desktop\mens-lace-up-dress-shoes_LRG.jpg"/>
          <p:cNvPicPr>
            <a:picLocks noChangeAspect="1" noChangeArrowheads="1"/>
          </p:cNvPicPr>
          <p:nvPr/>
        </p:nvPicPr>
        <p:blipFill>
          <a:blip r:embed="rId3" cstate="print"/>
          <a:srcRect/>
          <a:stretch>
            <a:fillRect/>
          </a:stretch>
        </p:blipFill>
        <p:spPr bwMode="auto">
          <a:xfrm>
            <a:off x="609600" y="533400"/>
            <a:ext cx="2667000" cy="2667000"/>
          </a:xfrm>
          <a:prstGeom prst="rect">
            <a:avLst/>
          </a:prstGeom>
          <a:noFill/>
        </p:spPr>
      </p:pic>
      <p:pic>
        <p:nvPicPr>
          <p:cNvPr id="15364" name="Picture 4" descr="C:\Users\pmadd\Desktop\f.jpg"/>
          <p:cNvPicPr>
            <a:picLocks noChangeAspect="1" noChangeArrowheads="1"/>
          </p:cNvPicPr>
          <p:nvPr/>
        </p:nvPicPr>
        <p:blipFill>
          <a:blip r:embed="rId4" cstate="print"/>
          <a:srcRect/>
          <a:stretch>
            <a:fillRect/>
          </a:stretch>
        </p:blipFill>
        <p:spPr bwMode="auto">
          <a:xfrm>
            <a:off x="3505200" y="1295400"/>
            <a:ext cx="3646968" cy="2133600"/>
          </a:xfrm>
          <a:prstGeom prst="rect">
            <a:avLst/>
          </a:prstGeom>
          <a:noFill/>
        </p:spPr>
      </p:pic>
      <p:pic>
        <p:nvPicPr>
          <p:cNvPr id="15365" name="Picture 5" descr="C:\Users\pmadd\Desktop\dress-boot-8.jpg"/>
          <p:cNvPicPr>
            <a:picLocks noChangeAspect="1" noChangeArrowheads="1"/>
          </p:cNvPicPr>
          <p:nvPr/>
        </p:nvPicPr>
        <p:blipFill>
          <a:blip r:embed="rId5" cstate="print"/>
          <a:srcRect/>
          <a:stretch>
            <a:fillRect/>
          </a:stretch>
        </p:blipFill>
        <p:spPr bwMode="auto">
          <a:xfrm>
            <a:off x="533400" y="3657600"/>
            <a:ext cx="3048000" cy="2286000"/>
          </a:xfrm>
          <a:prstGeom prst="rect">
            <a:avLst/>
          </a:prstGeom>
          <a:noFill/>
        </p:spPr>
      </p:pic>
      <p:pic>
        <p:nvPicPr>
          <p:cNvPr id="15366" name="Picture 6" descr="C:\Users\pmadd\Desktop\DT-SE-004.jpg"/>
          <p:cNvPicPr>
            <a:picLocks noChangeAspect="1" noChangeArrowheads="1"/>
          </p:cNvPicPr>
          <p:nvPr/>
        </p:nvPicPr>
        <p:blipFill>
          <a:blip r:embed="rId6" cstate="print"/>
          <a:srcRect/>
          <a:stretch>
            <a:fillRect/>
          </a:stretch>
        </p:blipFill>
        <p:spPr bwMode="auto">
          <a:xfrm>
            <a:off x="3810000" y="3657600"/>
            <a:ext cx="2362200" cy="2362200"/>
          </a:xfrm>
          <a:prstGeom prst="rect">
            <a:avLst/>
          </a:prstGeom>
          <a:noFill/>
        </p:spPr>
      </p:pic>
      <p:pic>
        <p:nvPicPr>
          <p:cNvPr id="1026" name="Picture 2" descr="C:\Users\pmadd\Desktop\bass-layton.jpg"/>
          <p:cNvPicPr>
            <a:picLocks noChangeAspect="1" noChangeArrowheads="1"/>
          </p:cNvPicPr>
          <p:nvPr/>
        </p:nvPicPr>
        <p:blipFill>
          <a:blip r:embed="rId7" cstate="print"/>
          <a:srcRect/>
          <a:stretch>
            <a:fillRect/>
          </a:stretch>
        </p:blipFill>
        <p:spPr bwMode="auto">
          <a:xfrm>
            <a:off x="6400800" y="3657600"/>
            <a:ext cx="2324100" cy="2324100"/>
          </a:xfrm>
          <a:prstGeom prst="rect">
            <a:avLst/>
          </a:prstGeom>
          <a:noFill/>
        </p:spPr>
      </p:pic>
      <p:sp>
        <p:nvSpPr>
          <p:cNvPr id="8" name="TextBox 7"/>
          <p:cNvSpPr txBox="1"/>
          <p:nvPr/>
        </p:nvSpPr>
        <p:spPr>
          <a:xfrm>
            <a:off x="0" y="27432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pmadd\Desktop\MCS_2572_WebLg.jpg"/>
          <p:cNvPicPr>
            <a:picLocks noChangeAspect="1" noChangeArrowheads="1"/>
          </p:cNvPicPr>
          <p:nvPr/>
        </p:nvPicPr>
        <p:blipFill>
          <a:blip r:embed="rId3" cstate="print">
            <a:clrChange>
              <a:clrFrom>
                <a:srgbClr val="FDFEFF"/>
              </a:clrFrom>
              <a:clrTo>
                <a:srgbClr val="FDFEFF">
                  <a:alpha val="0"/>
                </a:srgbClr>
              </a:clrTo>
            </a:clrChange>
          </a:blip>
          <a:srcRect/>
          <a:stretch>
            <a:fillRect/>
          </a:stretch>
        </p:blipFill>
        <p:spPr bwMode="auto">
          <a:xfrm>
            <a:off x="-152400" y="1295400"/>
            <a:ext cx="9296400" cy="8743950"/>
          </a:xfrm>
          <a:prstGeom prst="rect">
            <a:avLst/>
          </a:prstGeom>
          <a:noFill/>
        </p:spPr>
      </p:pic>
      <p:sp>
        <p:nvSpPr>
          <p:cNvPr id="2" name="Title 1"/>
          <p:cNvSpPr>
            <a:spLocks noGrp="1"/>
          </p:cNvSpPr>
          <p:nvPr>
            <p:ph type="title"/>
          </p:nvPr>
        </p:nvSpPr>
        <p:spPr>
          <a:xfrm>
            <a:off x="914400" y="0"/>
            <a:ext cx="8229600" cy="1143000"/>
          </a:xfrm>
        </p:spPr>
        <p:txBody>
          <a:bodyPr>
            <a:noAutofit/>
          </a:bodyPr>
          <a:lstStyle/>
          <a:p>
            <a:pPr algn="r"/>
            <a:r>
              <a:rPr lang="en-US" sz="12000" dirty="0" smtClean="0">
                <a:solidFill>
                  <a:schemeClr val="accent6"/>
                </a:solidFill>
                <a:latin typeface="Modern No. 20" pitchFamily="18" charset="0"/>
              </a:rPr>
              <a:t>Socks</a:t>
            </a:r>
            <a:endParaRPr lang="en-US" sz="12000" dirty="0">
              <a:solidFill>
                <a:schemeClr val="accent6"/>
              </a:solidFill>
              <a:latin typeface="Modern No. 20" pitchFamily="18" charset="0"/>
            </a:endParaRPr>
          </a:p>
        </p:txBody>
      </p:sp>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586" name="AutoShape 10"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52400" y="2971800"/>
            <a:ext cx="92964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609600"/>
            <a:ext cx="6571411" cy="6029325"/>
          </a:xfrm>
          <a:prstGeom prst="rect">
            <a:avLst/>
          </a:prstGeom>
          <a:noFill/>
        </p:spPr>
      </p:pic>
      <p:sp>
        <p:nvSpPr>
          <p:cNvPr id="4" name="Oval 3"/>
          <p:cNvSpPr/>
          <p:nvPr/>
        </p:nvSpPr>
        <p:spPr>
          <a:xfrm>
            <a:off x="1752600" y="304800"/>
            <a:ext cx="7391400" cy="5715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5" name="TextBox 4"/>
          <p:cNvSpPr txBox="1"/>
          <p:nvPr/>
        </p:nvSpPr>
        <p:spPr>
          <a:xfrm>
            <a:off x="2590800" y="914400"/>
            <a:ext cx="5715000" cy="2308324"/>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A good rule of thumb when it comes to socks and shoes-</a:t>
            </a:r>
            <a:endParaRPr lang="en-US" sz="4800" b="1" dirty="0">
              <a:solidFill>
                <a:schemeClr val="bg1"/>
              </a:solidFill>
              <a:latin typeface="GillSans Light" pitchFamily="34" charset="0"/>
            </a:endParaRPr>
          </a:p>
        </p:txBody>
      </p:sp>
      <p:sp>
        <p:nvSpPr>
          <p:cNvPr id="6" name="TextBox 5"/>
          <p:cNvSpPr txBox="1"/>
          <p:nvPr/>
        </p:nvSpPr>
        <p:spPr>
          <a:xfrm>
            <a:off x="2590800" y="2971800"/>
            <a:ext cx="5715000" cy="2308324"/>
          </a:xfrm>
          <a:prstGeom prst="rect">
            <a:avLst/>
          </a:prstGeom>
          <a:noFill/>
        </p:spPr>
        <p:txBody>
          <a:bodyPr wrap="square" rtlCol="0">
            <a:spAutoFit/>
          </a:bodyPr>
          <a:lstStyle/>
          <a:p>
            <a:pPr algn="ctr"/>
            <a:r>
              <a:rPr lang="en-US" sz="4800" b="1" dirty="0" smtClean="0">
                <a:solidFill>
                  <a:schemeClr val="accent6">
                    <a:lumMod val="60000"/>
                    <a:lumOff val="40000"/>
                  </a:schemeClr>
                </a:solidFill>
                <a:latin typeface="GillSans Light" pitchFamily="34" charset="0"/>
              </a:rPr>
              <a:t>Nothing over-the-top, keep it </a:t>
            </a:r>
            <a:r>
              <a:rPr lang="en-US" sz="4800" b="1" u="sng" dirty="0" smtClean="0">
                <a:solidFill>
                  <a:schemeClr val="accent6">
                    <a:lumMod val="60000"/>
                    <a:lumOff val="40000"/>
                  </a:schemeClr>
                </a:solidFill>
                <a:latin typeface="GillSans Light" pitchFamily="34" charset="0"/>
              </a:rPr>
              <a:t>simple</a:t>
            </a:r>
            <a:r>
              <a:rPr lang="en-US" sz="4800" b="1" dirty="0" smtClean="0">
                <a:solidFill>
                  <a:schemeClr val="accent6">
                    <a:lumMod val="60000"/>
                    <a:lumOff val="40000"/>
                  </a:schemeClr>
                </a:solidFill>
                <a:latin typeface="GillSans Light" pitchFamily="34" charset="0"/>
              </a:rPr>
              <a:t>, </a:t>
            </a:r>
            <a:r>
              <a:rPr lang="en-US" sz="4800" b="1" u="sng" dirty="0" smtClean="0">
                <a:solidFill>
                  <a:schemeClr val="accent6">
                    <a:lumMod val="60000"/>
                    <a:lumOff val="40000"/>
                  </a:schemeClr>
                </a:solidFill>
                <a:latin typeface="GillSans Light" pitchFamily="34" charset="0"/>
              </a:rPr>
              <a:t>neutral</a:t>
            </a:r>
            <a:r>
              <a:rPr lang="en-US" sz="4800" b="1" dirty="0" smtClean="0">
                <a:solidFill>
                  <a:schemeClr val="accent6">
                    <a:lumMod val="60000"/>
                    <a:lumOff val="40000"/>
                  </a:schemeClr>
                </a:solidFill>
                <a:latin typeface="GillSans Light" pitchFamily="34" charset="0"/>
              </a:rPr>
              <a:t>, and </a:t>
            </a:r>
            <a:r>
              <a:rPr lang="en-US" sz="4800" b="1" u="sng" dirty="0" smtClean="0">
                <a:solidFill>
                  <a:schemeClr val="accent6">
                    <a:lumMod val="60000"/>
                    <a:lumOff val="40000"/>
                  </a:schemeClr>
                </a:solidFill>
                <a:latin typeface="GillSans Light" pitchFamily="34" charset="0"/>
              </a:rPr>
              <a:t>matching</a:t>
            </a:r>
            <a:r>
              <a:rPr lang="en-US" sz="4800" b="1" dirty="0" smtClean="0">
                <a:solidFill>
                  <a:schemeClr val="accent6">
                    <a:lumMod val="60000"/>
                    <a:lumOff val="40000"/>
                  </a:schemeClr>
                </a:solidFill>
                <a:latin typeface="GillSans Light" pitchFamily="34" charset="0"/>
              </a:rPr>
              <a:t>.</a:t>
            </a:r>
            <a:endParaRPr lang="en-US" sz="4800" b="1" dirty="0">
              <a:solidFill>
                <a:schemeClr val="accent6">
                  <a:lumMod val="60000"/>
                  <a:lumOff val="40000"/>
                </a:schemeClr>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47800"/>
            <a:ext cx="5791200" cy="160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3581400"/>
            <a:ext cx="2819400" cy="160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1676400"/>
            <a:ext cx="6477000" cy="1323439"/>
          </a:xfrm>
          <a:prstGeom prst="rect">
            <a:avLst/>
          </a:prstGeom>
          <a:noFill/>
        </p:spPr>
        <p:txBody>
          <a:bodyPr wrap="square" rtlCol="0">
            <a:spAutoFit/>
          </a:bodyPr>
          <a:lstStyle/>
          <a:p>
            <a:r>
              <a:rPr lang="en-US" sz="8000" dirty="0" smtClean="0">
                <a:solidFill>
                  <a:schemeClr val="bg1"/>
                </a:solidFill>
                <a:latin typeface="Modern No. 20" pitchFamily="18" charset="0"/>
              </a:rPr>
              <a:t>Unacceptable</a:t>
            </a:r>
            <a:r>
              <a:rPr lang="en-US" dirty="0" smtClean="0"/>
              <a:t> </a:t>
            </a:r>
            <a:endParaRPr lang="en-US" dirty="0"/>
          </a:p>
        </p:txBody>
      </p:sp>
      <p:sp>
        <p:nvSpPr>
          <p:cNvPr id="9" name="TextBox 8"/>
          <p:cNvSpPr txBox="1"/>
          <p:nvPr/>
        </p:nvSpPr>
        <p:spPr>
          <a:xfrm>
            <a:off x="0" y="3733800"/>
            <a:ext cx="2895600" cy="1323439"/>
          </a:xfrm>
          <a:prstGeom prst="rect">
            <a:avLst/>
          </a:prstGeom>
          <a:noFill/>
        </p:spPr>
        <p:txBody>
          <a:bodyPr wrap="square" rtlCol="0">
            <a:spAutoFit/>
          </a:bodyPr>
          <a:lstStyle/>
          <a:p>
            <a:r>
              <a:rPr lang="en-US" sz="8000" dirty="0" smtClean="0">
                <a:solidFill>
                  <a:schemeClr val="bg1"/>
                </a:solidFill>
                <a:latin typeface="Modern No. 20" pitchFamily="18" charset="0"/>
              </a:rPr>
              <a:t>Attire</a:t>
            </a:r>
            <a:r>
              <a:rPr lang="en-US" dirty="0" smtClean="0"/>
              <a:t> </a:t>
            </a:r>
            <a:endParaRPr lang="en-US" dirty="0"/>
          </a:p>
        </p:txBody>
      </p:sp>
      <p:pic>
        <p:nvPicPr>
          <p:cNvPr id="10242" name="Picture 2"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685800"/>
            <a:ext cx="5943600" cy="559338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37084 -0.05208 L 0.0125 -0.05208 " pathEditMode="relative" rAng="0" ptsTypes="AA">
                                      <p:cBhvr>
                                        <p:cTn id="6" dur="1000" fill="hold"/>
                                        <p:tgtEl>
                                          <p:spTgt spid="10242"/>
                                        </p:tgtEl>
                                        <p:attrNameLst>
                                          <p:attrName>ppt_x</p:attrName>
                                          <p:attrName>ppt_y</p:attrName>
                                        </p:attrNameLst>
                                      </p:cBhvr>
                                      <p:rCtr x="-179" y="0"/>
                                    </p:animMotion>
                                  </p:childTnLst>
                                </p:cTn>
                              </p:par>
                              <p:par>
                                <p:cTn id="7" presetID="1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slide(fromBottom)">
                                      <p:cBhvr>
                                        <p:cTn id="9" dur="500"/>
                                        <p:tgtEl>
                                          <p:spTgt spid="8"/>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pmadd\Desktop\korea_pop-Mens-Fashion-Slim-Skinny-TARTAN-CHECK-Pants-Jeans-navy-Trousers-for-men-model1.jpg"/>
          <p:cNvPicPr>
            <a:picLocks noChangeAspect="1" noChangeArrowheads="1"/>
          </p:cNvPicPr>
          <p:nvPr/>
        </p:nvPicPr>
        <p:blipFill>
          <a:blip r:embed="rId3" cstate="print"/>
          <a:srcRect/>
          <a:stretch>
            <a:fillRect/>
          </a:stretch>
        </p:blipFill>
        <p:spPr bwMode="auto">
          <a:xfrm>
            <a:off x="4876800" y="1219200"/>
            <a:ext cx="3199612" cy="4724400"/>
          </a:xfrm>
          <a:prstGeom prst="rect">
            <a:avLst/>
          </a:prstGeom>
          <a:noFill/>
        </p:spPr>
      </p:pic>
      <p:pic>
        <p:nvPicPr>
          <p:cNvPr id="17410" name="Picture 2" descr="C:\Users\pmadd\Desktop\Jeans-for-Men-2012-333x500.jpg"/>
          <p:cNvPicPr>
            <a:picLocks noChangeAspect="1" noChangeArrowheads="1"/>
          </p:cNvPicPr>
          <p:nvPr/>
        </p:nvPicPr>
        <p:blipFill>
          <a:blip r:embed="rId4" cstate="print"/>
          <a:srcRect/>
          <a:stretch>
            <a:fillRect/>
          </a:stretch>
        </p:blipFill>
        <p:spPr bwMode="auto">
          <a:xfrm>
            <a:off x="1066800" y="1219200"/>
            <a:ext cx="3171825" cy="46482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0" y="50292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Skin tight or revealing clothing will not be tolerated.</a:t>
            </a:r>
            <a:endParaRPr lang="en-US" sz="2800" dirty="0">
              <a:solidFill>
                <a:schemeClr val="bg1"/>
              </a:solidFill>
              <a:latin typeface="GillSans Light" pitchFamily="34" charset="0"/>
            </a:endParaRPr>
          </a:p>
        </p:txBody>
      </p:sp>
      <p:sp>
        <p:nvSpPr>
          <p:cNvPr id="8" name="TextBox 7"/>
          <p:cNvSpPr txBox="1"/>
          <p:nvPr/>
        </p:nvSpPr>
        <p:spPr>
          <a:xfrm>
            <a:off x="0" y="38100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8434" name="Picture 2" descr="C:\Users\pmadd\Desktop\alo-long-sleeve-compression-t-shirt_1078-M3003.jpg"/>
          <p:cNvPicPr>
            <a:picLocks noChangeAspect="1" noChangeArrowheads="1"/>
          </p:cNvPicPr>
          <p:nvPr/>
        </p:nvPicPr>
        <p:blipFill>
          <a:blip r:embed="rId3" cstate="print"/>
          <a:srcRect/>
          <a:stretch>
            <a:fillRect/>
          </a:stretch>
        </p:blipFill>
        <p:spPr bwMode="auto">
          <a:xfrm>
            <a:off x="304800" y="533400"/>
            <a:ext cx="3048000" cy="3810000"/>
          </a:xfrm>
          <a:prstGeom prst="rect">
            <a:avLst/>
          </a:prstGeom>
          <a:noFill/>
        </p:spPr>
      </p:pic>
      <p:pic>
        <p:nvPicPr>
          <p:cNvPr id="18436" name="Picture 4" descr="C:\Users\pmadd\Desktop\crop+top+men.jpg"/>
          <p:cNvPicPr>
            <a:picLocks noChangeAspect="1" noChangeArrowheads="1"/>
          </p:cNvPicPr>
          <p:nvPr/>
        </p:nvPicPr>
        <p:blipFill>
          <a:blip r:embed="rId4" cstate="print"/>
          <a:srcRect/>
          <a:stretch>
            <a:fillRect/>
          </a:stretch>
        </p:blipFill>
        <p:spPr bwMode="auto">
          <a:xfrm>
            <a:off x="3886200" y="533400"/>
            <a:ext cx="2190750" cy="3048000"/>
          </a:xfrm>
          <a:prstGeom prst="rect">
            <a:avLst/>
          </a:prstGeom>
          <a:noFill/>
        </p:spPr>
      </p:pic>
      <p:pic>
        <p:nvPicPr>
          <p:cNvPr id="18437" name="Picture 5" descr="C:\Users\pmadd\Desktop\image4xxl.jpg"/>
          <p:cNvPicPr>
            <a:picLocks noChangeAspect="1" noChangeArrowheads="1"/>
          </p:cNvPicPr>
          <p:nvPr/>
        </p:nvPicPr>
        <p:blipFill>
          <a:blip r:embed="rId5" cstate="print"/>
          <a:srcRect l="20121" r="23174"/>
          <a:stretch>
            <a:fillRect/>
          </a:stretch>
        </p:blipFill>
        <p:spPr bwMode="auto">
          <a:xfrm>
            <a:off x="6553200" y="533400"/>
            <a:ext cx="2362200" cy="5314950"/>
          </a:xfrm>
          <a:prstGeom prst="rect">
            <a:avLst/>
          </a:prstGeom>
          <a:noFill/>
        </p:spPr>
      </p:pic>
      <p:pic>
        <p:nvPicPr>
          <p:cNvPr id="18435" name="Picture 3" descr="C:\Users\pmadd\Desktop\tribesport-main.jpg"/>
          <p:cNvPicPr>
            <a:picLocks noChangeAspect="1" noChangeArrowheads="1"/>
          </p:cNvPicPr>
          <p:nvPr/>
        </p:nvPicPr>
        <p:blipFill>
          <a:blip r:embed="rId6" cstate="print"/>
          <a:srcRect/>
          <a:stretch>
            <a:fillRect/>
          </a:stretch>
        </p:blipFill>
        <p:spPr bwMode="auto">
          <a:xfrm>
            <a:off x="2209800" y="2971800"/>
            <a:ext cx="2278983" cy="3409950"/>
          </a:xfrm>
          <a:prstGeom prst="rect">
            <a:avLst/>
          </a:prstGeom>
          <a:noFill/>
        </p:spPr>
      </p:pic>
      <p:sp>
        <p:nvSpPr>
          <p:cNvPr id="15" name="TextBox 14"/>
          <p:cNvSpPr txBox="1"/>
          <p:nvPr/>
        </p:nvSpPr>
        <p:spPr>
          <a:xfrm>
            <a:off x="0" y="42672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Athletic clothing is not allowed!</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C:\Users\pmadd\Desktop\Fitted-Short-Sleeve-Dress-Shirts.png"/>
          <p:cNvPicPr>
            <a:picLocks noChangeAspect="1" noChangeArrowheads="1"/>
          </p:cNvPicPr>
          <p:nvPr/>
        </p:nvPicPr>
        <p:blipFill>
          <a:blip r:embed="rId3" cstate="print"/>
          <a:srcRect l="3525" t="3231" r="53134" b="5623"/>
          <a:stretch>
            <a:fillRect/>
          </a:stretch>
        </p:blipFill>
        <p:spPr bwMode="auto">
          <a:xfrm>
            <a:off x="5257800" y="685800"/>
            <a:ext cx="3293423" cy="4876800"/>
          </a:xfrm>
          <a:prstGeom prst="rect">
            <a:avLst/>
          </a:prstGeom>
          <a:noFill/>
        </p:spPr>
      </p:pic>
      <p:pic>
        <p:nvPicPr>
          <p:cNvPr id="1027" name="Picture 3" descr="C:\Users\pmadd\Desktop\1098546892300866.jpg"/>
          <p:cNvPicPr>
            <a:picLocks noChangeAspect="1" noChangeArrowheads="1"/>
          </p:cNvPicPr>
          <p:nvPr/>
        </p:nvPicPr>
        <p:blipFill>
          <a:blip r:embed="rId4" cstate="print"/>
          <a:srcRect/>
          <a:stretch>
            <a:fillRect/>
          </a:stretch>
        </p:blipFill>
        <p:spPr bwMode="auto">
          <a:xfrm>
            <a:off x="381000" y="990600"/>
            <a:ext cx="4438650" cy="4438650"/>
          </a:xfrm>
          <a:prstGeom prst="rect">
            <a:avLst/>
          </a:prstGeom>
          <a:noFill/>
        </p:spPr>
      </p:pic>
      <p:sp>
        <p:nvSpPr>
          <p:cNvPr id="15" name="TextBox 14"/>
          <p:cNvSpPr txBox="1"/>
          <p:nvPr/>
        </p:nvSpPr>
        <p:spPr>
          <a:xfrm>
            <a:off x="0" y="42672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Short sleeve dress shirts are not acceptable!</a:t>
            </a:r>
            <a:endParaRPr lang="en-US" sz="2800" dirty="0">
              <a:solidFill>
                <a:schemeClr val="bg1"/>
              </a:solidFill>
              <a:latin typeface="GillSans Light" pitchFamily="34" charset="0"/>
            </a:endParaRPr>
          </a:p>
        </p:txBody>
      </p:sp>
      <p:sp>
        <p:nvSpPr>
          <p:cNvPr id="8" name="TextBox 7"/>
          <p:cNvSpPr txBox="1"/>
          <p:nvPr/>
        </p:nvSpPr>
        <p:spPr>
          <a:xfrm>
            <a:off x="0" y="35052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276600" y="565666"/>
            <a:ext cx="5181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GillSans Light" pitchFamily="34" charset="0"/>
                <a:ea typeface="Calibri" pitchFamily="34" charset="0"/>
                <a:cs typeface="Arial" pitchFamily="34" charset="0"/>
              </a:rPr>
              <a:t>Professional appearance is an important aspect of the overall preparation of BPA members for the business world. So students represent Oklahoma BPA and the National BPA Association in a professional and business-like manner with the highest of professional standards this dress code has been established.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GillSans Light"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lumMod val="50000"/>
                  <a:lumOff val="50000"/>
                </a:schemeClr>
              </a:solidFill>
              <a:effectLst/>
              <a:latin typeface="GillSans Light"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lumOff val="50000"/>
                  </a:schemeClr>
                </a:solidFill>
                <a:effectLst/>
                <a:latin typeface="GillSans Light" pitchFamily="34" charset="0"/>
                <a:ea typeface="Calibri" pitchFamily="34" charset="0"/>
                <a:cs typeface="Arial" pitchFamily="34" charset="0"/>
              </a:rPr>
              <a:t>It is the responsibility of the chapter advisors to ensure students adhere and comply with the established dress code. Students, advisors, and chaperones must follow the dress code. </a:t>
            </a:r>
            <a:endParaRPr kumimoji="0" lang="en-US" sz="2400" b="0" i="0" u="none" strike="noStrike" cap="none" normalizeH="0" baseline="0" dirty="0" smtClean="0">
              <a:ln>
                <a:noFill/>
              </a:ln>
              <a:solidFill>
                <a:schemeClr val="tx1">
                  <a:lumMod val="50000"/>
                  <a:lumOff val="50000"/>
                </a:schemeClr>
              </a:solidFill>
              <a:effectLst/>
              <a:latin typeface="GillSans Light" pitchFamily="34" charset="0"/>
              <a:cs typeface="Arial" pitchFamily="34" charset="0"/>
            </a:endParaRPr>
          </a:p>
        </p:txBody>
      </p:sp>
      <p:pic>
        <p:nvPicPr>
          <p:cNvPr id="2"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457200"/>
            <a:ext cx="7474591"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6866" name="Picture 2" descr="C:\Users\pmadd\Desktop\images.jpg"/>
          <p:cNvPicPr>
            <a:picLocks noChangeAspect="1" noChangeArrowheads="1"/>
          </p:cNvPicPr>
          <p:nvPr/>
        </p:nvPicPr>
        <p:blipFill>
          <a:blip r:embed="rId3" cstate="print"/>
          <a:srcRect l="20660" r="21558"/>
          <a:stretch>
            <a:fillRect/>
          </a:stretch>
        </p:blipFill>
        <p:spPr bwMode="auto">
          <a:xfrm>
            <a:off x="3124200" y="1676400"/>
            <a:ext cx="2819400" cy="3654805"/>
          </a:xfrm>
          <a:prstGeom prst="rect">
            <a:avLst/>
          </a:prstGeom>
          <a:noFill/>
        </p:spPr>
      </p:pic>
      <p:pic>
        <p:nvPicPr>
          <p:cNvPr id="36867" name="Picture 3" descr="C:\Users\pmadd\Desktop\himym season 2 atlantic city bikini tshirt.jpg"/>
          <p:cNvPicPr>
            <a:picLocks noChangeAspect="1" noChangeArrowheads="1"/>
          </p:cNvPicPr>
          <p:nvPr/>
        </p:nvPicPr>
        <p:blipFill>
          <a:blip r:embed="rId4" cstate="print"/>
          <a:srcRect l="20848" r="40967"/>
          <a:stretch>
            <a:fillRect/>
          </a:stretch>
        </p:blipFill>
        <p:spPr bwMode="auto">
          <a:xfrm>
            <a:off x="228600" y="1676400"/>
            <a:ext cx="2639391" cy="3815443"/>
          </a:xfrm>
          <a:prstGeom prst="rect">
            <a:avLst/>
          </a:prstGeom>
          <a:noFill/>
        </p:spPr>
      </p:pic>
      <p:pic>
        <p:nvPicPr>
          <p:cNvPr id="36868" name="Picture 4" descr="C:\Users\pmadd\Desktop\BZ-T10-large-Corona.jpg"/>
          <p:cNvPicPr>
            <a:picLocks noChangeAspect="1" noChangeArrowheads="1"/>
          </p:cNvPicPr>
          <p:nvPr/>
        </p:nvPicPr>
        <p:blipFill>
          <a:blip r:embed="rId5" cstate="print"/>
          <a:srcRect l="11862" r="13009"/>
          <a:stretch>
            <a:fillRect/>
          </a:stretch>
        </p:blipFill>
        <p:spPr bwMode="auto">
          <a:xfrm>
            <a:off x="6248400" y="1676400"/>
            <a:ext cx="2667000" cy="3505200"/>
          </a:xfrm>
          <a:prstGeom prst="rect">
            <a:avLst/>
          </a:prstGeom>
          <a:noFill/>
        </p:spPr>
      </p:pic>
      <p:sp>
        <p:nvSpPr>
          <p:cNvPr id="15" name="TextBox 14"/>
          <p:cNvSpPr txBox="1"/>
          <p:nvPr/>
        </p:nvSpPr>
        <p:spPr>
          <a:xfrm>
            <a:off x="0" y="5105400"/>
            <a:ext cx="9144000" cy="954107"/>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Clothing that is suggestive, obscene, or promotes illegal substances will not be tolerated. </a:t>
            </a:r>
            <a:endParaRPr lang="en-US" sz="2800" dirty="0">
              <a:solidFill>
                <a:schemeClr val="bg1"/>
              </a:solidFill>
              <a:latin typeface="GillSans Light" pitchFamily="34" charset="0"/>
            </a:endParaRPr>
          </a:p>
        </p:txBody>
      </p:sp>
      <p:sp>
        <p:nvSpPr>
          <p:cNvPr id="8" name="TextBox 7"/>
          <p:cNvSpPr txBox="1"/>
          <p:nvPr/>
        </p:nvSpPr>
        <p:spPr>
          <a:xfrm>
            <a:off x="0" y="39624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458" name="Picture 2" descr="C:\Users\pmadd\Desktop\Men-s-Seamless-Sleeveless-Vest.jpg"/>
          <p:cNvPicPr>
            <a:picLocks noChangeAspect="1" noChangeArrowheads="1"/>
          </p:cNvPicPr>
          <p:nvPr/>
        </p:nvPicPr>
        <p:blipFill>
          <a:blip r:embed="rId3" cstate="print"/>
          <a:srcRect/>
          <a:stretch>
            <a:fillRect/>
          </a:stretch>
        </p:blipFill>
        <p:spPr bwMode="auto">
          <a:xfrm>
            <a:off x="914400" y="1066800"/>
            <a:ext cx="3090822" cy="4633913"/>
          </a:xfrm>
          <a:prstGeom prst="rect">
            <a:avLst/>
          </a:prstGeom>
          <a:noFill/>
        </p:spPr>
      </p:pic>
      <p:pic>
        <p:nvPicPr>
          <p:cNvPr id="19459" name="Picture 3" descr="C:\Users\pmadd\Desktop\mens-sleeveless-black-shirt.jpg"/>
          <p:cNvPicPr>
            <a:picLocks noChangeAspect="1" noChangeArrowheads="1"/>
          </p:cNvPicPr>
          <p:nvPr/>
        </p:nvPicPr>
        <p:blipFill>
          <a:blip r:embed="rId4" cstate="print"/>
          <a:srcRect/>
          <a:stretch>
            <a:fillRect/>
          </a:stretch>
        </p:blipFill>
        <p:spPr bwMode="auto">
          <a:xfrm>
            <a:off x="4953000" y="1066800"/>
            <a:ext cx="3352800" cy="4693920"/>
          </a:xfrm>
          <a:prstGeom prst="rect">
            <a:avLst/>
          </a:prstGeom>
          <a:noFill/>
        </p:spPr>
      </p:pic>
      <p:sp>
        <p:nvSpPr>
          <p:cNvPr id="15" name="TextBox 14"/>
          <p:cNvSpPr txBox="1"/>
          <p:nvPr/>
        </p:nvSpPr>
        <p:spPr>
          <a:xfrm>
            <a:off x="0" y="41910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Sleeveless or see-through clothing is not allowed!</a:t>
            </a:r>
            <a:endParaRPr lang="en-US" sz="2800" dirty="0">
              <a:solidFill>
                <a:schemeClr val="bg1"/>
              </a:solidFill>
              <a:latin typeface="GillSans Light" pitchFamily="34" charset="0"/>
            </a:endParaRPr>
          </a:p>
        </p:txBody>
      </p:sp>
      <p:sp>
        <p:nvSpPr>
          <p:cNvPr id="8" name="TextBox 7"/>
          <p:cNvSpPr txBox="1"/>
          <p:nvPr/>
        </p:nvSpPr>
        <p:spPr>
          <a:xfrm>
            <a:off x="0" y="27432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pmadd\Desktop\cutoff.JPG"/>
          <p:cNvPicPr>
            <a:picLocks noChangeAspect="1" noChangeArrowheads="1"/>
          </p:cNvPicPr>
          <p:nvPr/>
        </p:nvPicPr>
        <p:blipFill>
          <a:blip r:embed="rId3" cstate="print"/>
          <a:srcRect/>
          <a:stretch>
            <a:fillRect/>
          </a:stretch>
        </p:blipFill>
        <p:spPr bwMode="auto">
          <a:xfrm>
            <a:off x="2286000" y="609600"/>
            <a:ext cx="4333875" cy="60198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0" y="4953000"/>
            <a:ext cx="9144000" cy="954107"/>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Shirts with cut outs </a:t>
            </a:r>
          </a:p>
          <a:p>
            <a:pPr algn="ctr"/>
            <a:r>
              <a:rPr lang="en-US" sz="2800" dirty="0" smtClean="0">
                <a:solidFill>
                  <a:schemeClr val="bg1"/>
                </a:solidFill>
                <a:latin typeface="GillSans Light" pitchFamily="34" charset="0"/>
              </a:rPr>
              <a:t>will not be tolerated.</a:t>
            </a:r>
            <a:endParaRPr lang="en-US" sz="2800" dirty="0">
              <a:solidFill>
                <a:schemeClr val="bg1"/>
              </a:solidFill>
              <a:latin typeface="GillSans Light" pitchFamily="34" charset="0"/>
            </a:endParaRPr>
          </a:p>
        </p:txBody>
      </p:sp>
      <p:sp>
        <p:nvSpPr>
          <p:cNvPr id="8" name="TextBox 7"/>
          <p:cNvSpPr txBox="1"/>
          <p:nvPr/>
        </p:nvSpPr>
        <p:spPr>
          <a:xfrm>
            <a:off x="0" y="38100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438400" y="1981200"/>
            <a:ext cx="533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0" name="Picture 6" descr="C:\Users\pmadd\Desktop\mb450.jpg"/>
          <p:cNvPicPr>
            <a:picLocks noChangeAspect="1" noChangeArrowheads="1"/>
          </p:cNvPicPr>
          <p:nvPr/>
        </p:nvPicPr>
        <p:blipFill>
          <a:blip r:embed="rId3" cstate="print"/>
          <a:srcRect/>
          <a:stretch>
            <a:fillRect/>
          </a:stretch>
        </p:blipFill>
        <p:spPr bwMode="auto">
          <a:xfrm>
            <a:off x="6400800" y="-92862"/>
            <a:ext cx="3048000" cy="3214624"/>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06" name="Picture 2" descr="C:\Users\pmadd\Desktop\500505228_product_1.jpg"/>
          <p:cNvPicPr>
            <a:picLocks noChangeAspect="1" noChangeArrowheads="1"/>
          </p:cNvPicPr>
          <p:nvPr/>
        </p:nvPicPr>
        <p:blipFill>
          <a:blip r:embed="rId4" cstate="print"/>
          <a:srcRect/>
          <a:stretch>
            <a:fillRect/>
          </a:stretch>
        </p:blipFill>
        <p:spPr bwMode="auto">
          <a:xfrm>
            <a:off x="1" y="1"/>
            <a:ext cx="2667000" cy="2667000"/>
          </a:xfrm>
          <a:prstGeom prst="rect">
            <a:avLst/>
          </a:prstGeom>
          <a:noFill/>
        </p:spPr>
      </p:pic>
      <p:pic>
        <p:nvPicPr>
          <p:cNvPr id="21508" name="Picture 4" descr="C:\Users\pmadd\Desktop\men sandal.jpg"/>
          <p:cNvPicPr>
            <a:picLocks noChangeAspect="1" noChangeArrowheads="1"/>
          </p:cNvPicPr>
          <p:nvPr/>
        </p:nvPicPr>
        <p:blipFill>
          <a:blip r:embed="rId5" cstate="print"/>
          <a:srcRect/>
          <a:stretch>
            <a:fillRect/>
          </a:stretch>
        </p:blipFill>
        <p:spPr bwMode="auto">
          <a:xfrm>
            <a:off x="2819400" y="1295400"/>
            <a:ext cx="3937000" cy="2952750"/>
          </a:xfrm>
          <a:prstGeom prst="rect">
            <a:avLst/>
          </a:prstGeom>
          <a:noFill/>
        </p:spPr>
      </p:pic>
      <p:pic>
        <p:nvPicPr>
          <p:cNvPr id="21509" name="Picture 5" descr="C:\Users\pmadd\Desktop\mcnairy-new-amsterdam.jpg"/>
          <p:cNvPicPr>
            <a:picLocks noChangeAspect="1" noChangeArrowheads="1"/>
          </p:cNvPicPr>
          <p:nvPr/>
        </p:nvPicPr>
        <p:blipFill>
          <a:blip r:embed="rId6" cstate="print"/>
          <a:srcRect/>
          <a:stretch>
            <a:fillRect/>
          </a:stretch>
        </p:blipFill>
        <p:spPr bwMode="auto">
          <a:xfrm>
            <a:off x="0" y="2590800"/>
            <a:ext cx="2908154" cy="2009775"/>
          </a:xfrm>
          <a:prstGeom prst="rect">
            <a:avLst/>
          </a:prstGeom>
          <a:noFill/>
        </p:spPr>
      </p:pic>
      <p:pic>
        <p:nvPicPr>
          <p:cNvPr id="21511" name="Picture 7" descr="C:\Users\pmadd\Desktop\2012_Nike_ZOOM_VAPOR_8_CLUB_men_tennis_shoes_sports_shoes_men_40-45.jpg"/>
          <p:cNvPicPr>
            <a:picLocks noChangeAspect="1" noChangeArrowheads="1"/>
          </p:cNvPicPr>
          <p:nvPr/>
        </p:nvPicPr>
        <p:blipFill>
          <a:blip r:embed="rId7" cstate="print"/>
          <a:srcRect/>
          <a:stretch>
            <a:fillRect/>
          </a:stretch>
        </p:blipFill>
        <p:spPr bwMode="auto">
          <a:xfrm>
            <a:off x="0" y="4572000"/>
            <a:ext cx="3699429" cy="2481263"/>
          </a:xfrm>
          <a:prstGeom prst="rect">
            <a:avLst/>
          </a:prstGeom>
          <a:noFill/>
        </p:spPr>
      </p:pic>
      <p:pic>
        <p:nvPicPr>
          <p:cNvPr id="21507" name="Picture 3" descr="C:\Users\pmadd\Desktop\1749_183_zoom.jpg"/>
          <p:cNvPicPr>
            <a:picLocks noChangeAspect="1" noChangeArrowheads="1"/>
          </p:cNvPicPr>
          <p:nvPr/>
        </p:nvPicPr>
        <p:blipFill>
          <a:blip r:embed="rId8" cstate="print"/>
          <a:srcRect/>
          <a:stretch>
            <a:fillRect/>
          </a:stretch>
        </p:blipFill>
        <p:spPr bwMode="auto">
          <a:xfrm>
            <a:off x="2655533" y="0"/>
            <a:ext cx="3745267" cy="2057400"/>
          </a:xfrm>
          <a:prstGeom prst="rect">
            <a:avLst/>
          </a:prstGeom>
          <a:noFill/>
        </p:spPr>
      </p:pic>
      <p:pic>
        <p:nvPicPr>
          <p:cNvPr id="21512" name="Picture 8" descr="C:\Users\pmadd\Desktop\w-ash-canvas-classics-s-su12_1.jpg"/>
          <p:cNvPicPr>
            <a:picLocks noChangeAspect="1" noChangeArrowheads="1"/>
          </p:cNvPicPr>
          <p:nvPr/>
        </p:nvPicPr>
        <p:blipFill>
          <a:blip r:embed="rId9" cstate="print"/>
          <a:srcRect/>
          <a:stretch>
            <a:fillRect/>
          </a:stretch>
        </p:blipFill>
        <p:spPr bwMode="auto">
          <a:xfrm>
            <a:off x="3657600" y="4500880"/>
            <a:ext cx="3314700" cy="2357120"/>
          </a:xfrm>
          <a:prstGeom prst="rect">
            <a:avLst/>
          </a:prstGeom>
          <a:noFill/>
        </p:spPr>
      </p:pic>
      <p:sp>
        <p:nvSpPr>
          <p:cNvPr id="21" name="TextBox 20"/>
          <p:cNvSpPr txBox="1"/>
          <p:nvPr/>
        </p:nvSpPr>
        <p:spPr>
          <a:xfrm>
            <a:off x="6781800" y="3048000"/>
            <a:ext cx="2362200" cy="381000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Unacceptable Shoes</a:t>
            </a:r>
            <a:r>
              <a:rPr lang="en-US" sz="2000" dirty="0" smtClean="0">
                <a:solidFill>
                  <a:schemeClr val="bg1"/>
                </a:solidFill>
                <a:latin typeface="GillSans Light" pitchFamily="34" charset="0"/>
              </a:rPr>
              <a:t>:</a:t>
            </a:r>
          </a:p>
          <a:p>
            <a:pPr algn="ctr"/>
            <a:r>
              <a:rPr lang="en-US" sz="2000" dirty="0" smtClean="0">
                <a:solidFill>
                  <a:schemeClr val="bg1"/>
                </a:solidFill>
                <a:latin typeface="GillSans Light" pitchFamily="34" charset="0"/>
              </a:rPr>
              <a:t>Flip Flops</a:t>
            </a:r>
          </a:p>
          <a:p>
            <a:pPr algn="ctr"/>
            <a:r>
              <a:rPr lang="en-US" sz="2000" dirty="0" smtClean="0">
                <a:solidFill>
                  <a:schemeClr val="bg1"/>
                </a:solidFill>
                <a:latin typeface="GillSans Light" pitchFamily="34" charset="0"/>
              </a:rPr>
              <a:t>Open Toe</a:t>
            </a:r>
          </a:p>
          <a:p>
            <a:pPr algn="ctr"/>
            <a:r>
              <a:rPr lang="en-US" sz="2000" dirty="0" smtClean="0">
                <a:solidFill>
                  <a:schemeClr val="bg1"/>
                </a:solidFill>
                <a:latin typeface="GillSans Light" pitchFamily="34" charset="0"/>
              </a:rPr>
              <a:t>Open Heel</a:t>
            </a:r>
          </a:p>
          <a:p>
            <a:pPr algn="ctr"/>
            <a:r>
              <a:rPr lang="en-US" sz="2000" dirty="0" smtClean="0">
                <a:solidFill>
                  <a:schemeClr val="bg1"/>
                </a:solidFill>
                <a:latin typeface="GillSans Light" pitchFamily="34" charset="0"/>
              </a:rPr>
              <a:t>Boat Shoes</a:t>
            </a:r>
          </a:p>
          <a:p>
            <a:pPr algn="ctr"/>
            <a:r>
              <a:rPr lang="en-US" sz="2000" dirty="0" smtClean="0">
                <a:solidFill>
                  <a:schemeClr val="bg1"/>
                </a:solidFill>
                <a:latin typeface="GillSans Light" pitchFamily="34" charset="0"/>
              </a:rPr>
              <a:t>Canvas Shoes</a:t>
            </a:r>
          </a:p>
          <a:p>
            <a:pPr algn="ctr"/>
            <a:r>
              <a:rPr lang="en-US" sz="2000" dirty="0" smtClean="0">
                <a:solidFill>
                  <a:schemeClr val="bg1"/>
                </a:solidFill>
                <a:latin typeface="GillSans Light" pitchFamily="34" charset="0"/>
              </a:rPr>
              <a:t>Tennis Shoes</a:t>
            </a:r>
          </a:p>
          <a:p>
            <a:pPr algn="ctr"/>
            <a:r>
              <a:rPr lang="en-US" sz="2000" dirty="0" smtClean="0">
                <a:solidFill>
                  <a:schemeClr val="bg1"/>
                </a:solidFill>
                <a:latin typeface="GillSans Light" pitchFamily="34" charset="0"/>
              </a:rPr>
              <a:t>Casual Shoes</a:t>
            </a:r>
          </a:p>
          <a:p>
            <a:pPr algn="ctr"/>
            <a:r>
              <a:rPr lang="en-US" sz="2000" dirty="0" smtClean="0">
                <a:solidFill>
                  <a:schemeClr val="bg1"/>
                </a:solidFill>
                <a:latin typeface="GillSans Light" pitchFamily="34" charset="0"/>
              </a:rPr>
              <a:t>Studded Shoes</a:t>
            </a:r>
          </a:p>
          <a:p>
            <a:pPr algn="ctr"/>
            <a:r>
              <a:rPr lang="en-US" sz="2000" dirty="0" smtClean="0">
                <a:solidFill>
                  <a:schemeClr val="bg1"/>
                </a:solidFill>
                <a:latin typeface="GillSans Light" pitchFamily="34" charset="0"/>
              </a:rPr>
              <a:t>Bright Shoes </a:t>
            </a:r>
          </a:p>
        </p:txBody>
      </p:sp>
      <p:sp>
        <p:nvSpPr>
          <p:cNvPr id="22" name="Rectangle 21"/>
          <p:cNvSpPr/>
          <p:nvPr/>
        </p:nvSpPr>
        <p:spPr>
          <a:xfrm>
            <a:off x="2743200" y="4191000"/>
            <a:ext cx="403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7338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530" name="Picture 2" descr="C:\Users\pmadd\Desktop\napkin_necktie.jpg"/>
          <p:cNvPicPr>
            <a:picLocks noChangeAspect="1" noChangeArrowheads="1"/>
          </p:cNvPicPr>
          <p:nvPr/>
        </p:nvPicPr>
        <p:blipFill>
          <a:blip r:embed="rId3" cstate="print"/>
          <a:srcRect/>
          <a:stretch>
            <a:fillRect/>
          </a:stretch>
        </p:blipFill>
        <p:spPr bwMode="auto">
          <a:xfrm>
            <a:off x="685800" y="457200"/>
            <a:ext cx="2857500" cy="2857500"/>
          </a:xfrm>
          <a:prstGeom prst="rect">
            <a:avLst/>
          </a:prstGeom>
          <a:noFill/>
        </p:spPr>
      </p:pic>
      <p:pic>
        <p:nvPicPr>
          <p:cNvPr id="22531" name="Picture 3" descr="C:\Users\pmadd\Desktop\woodtie2.jpg"/>
          <p:cNvPicPr>
            <a:picLocks noChangeAspect="1" noChangeArrowheads="1"/>
          </p:cNvPicPr>
          <p:nvPr/>
        </p:nvPicPr>
        <p:blipFill>
          <a:blip r:embed="rId4" cstate="print"/>
          <a:srcRect/>
          <a:stretch>
            <a:fillRect/>
          </a:stretch>
        </p:blipFill>
        <p:spPr bwMode="auto">
          <a:xfrm>
            <a:off x="4267201" y="381000"/>
            <a:ext cx="3025872" cy="2819400"/>
          </a:xfrm>
          <a:prstGeom prst="rect">
            <a:avLst/>
          </a:prstGeom>
          <a:noFill/>
        </p:spPr>
      </p:pic>
      <p:pic>
        <p:nvPicPr>
          <p:cNvPr id="22532" name="Picture 4" descr="C:\Users\pmadd\Desktop\images.jpg"/>
          <p:cNvPicPr>
            <a:picLocks noChangeAspect="1" noChangeArrowheads="1"/>
          </p:cNvPicPr>
          <p:nvPr/>
        </p:nvPicPr>
        <p:blipFill>
          <a:blip r:embed="rId5" cstate="print"/>
          <a:srcRect b="11798"/>
          <a:stretch>
            <a:fillRect/>
          </a:stretch>
        </p:blipFill>
        <p:spPr bwMode="auto">
          <a:xfrm>
            <a:off x="457200" y="3429000"/>
            <a:ext cx="4953000" cy="3200400"/>
          </a:xfrm>
          <a:prstGeom prst="rect">
            <a:avLst/>
          </a:prstGeom>
          <a:noFill/>
        </p:spPr>
      </p:pic>
      <p:pic>
        <p:nvPicPr>
          <p:cNvPr id="1026" name="Picture 2" descr="C:\Users\pmadd\Desktop\tumblr_inline_mzrpxe582g1r3unwe.jpg"/>
          <p:cNvPicPr>
            <a:picLocks noChangeAspect="1" noChangeArrowheads="1"/>
          </p:cNvPicPr>
          <p:nvPr/>
        </p:nvPicPr>
        <p:blipFill>
          <a:blip r:embed="rId6" cstate="print"/>
          <a:srcRect l="14286" r="16327" b="47699"/>
          <a:stretch>
            <a:fillRect/>
          </a:stretch>
        </p:blipFill>
        <p:spPr bwMode="auto">
          <a:xfrm>
            <a:off x="5486400" y="3200400"/>
            <a:ext cx="3352800" cy="2761129"/>
          </a:xfrm>
          <a:prstGeom prst="rect">
            <a:avLst/>
          </a:prstGeom>
          <a:noFill/>
        </p:spPr>
      </p:pic>
      <p:sp>
        <p:nvSpPr>
          <p:cNvPr id="13" name="TextBox 12"/>
          <p:cNvSpPr txBox="1"/>
          <p:nvPr/>
        </p:nvSpPr>
        <p:spPr>
          <a:xfrm>
            <a:off x="0" y="32766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Neckwear must be </a:t>
            </a:r>
            <a:r>
              <a:rPr lang="en-US" sz="2800" dirty="0" smtClean="0">
                <a:solidFill>
                  <a:schemeClr val="bg1"/>
                </a:solidFill>
                <a:latin typeface="GillSans Light" pitchFamily="34" charset="0"/>
              </a:rPr>
              <a:t>fabric</a:t>
            </a:r>
            <a:r>
              <a:rPr lang="en-US" sz="2800" dirty="0" smtClean="0">
                <a:solidFill>
                  <a:schemeClr val="bg1"/>
                </a:solidFill>
                <a:latin typeface="GillSans Light" pitchFamily="34" charset="0"/>
              </a:rPr>
              <a:t>, </a:t>
            </a:r>
            <a:r>
              <a:rPr lang="en-US" sz="2800" dirty="0" smtClean="0">
                <a:solidFill>
                  <a:schemeClr val="bg1"/>
                </a:solidFill>
                <a:latin typeface="GillSans Light" pitchFamily="34" charset="0"/>
              </a:rPr>
              <a:t>tied correctly, and made for adults!</a:t>
            </a:r>
            <a:endParaRPr lang="en-US" sz="2800" dirty="0">
              <a:solidFill>
                <a:schemeClr val="bg1"/>
              </a:solidFill>
              <a:latin typeface="GillSans Light" pitchFamily="34" charset="0"/>
            </a:endParaRPr>
          </a:p>
        </p:txBody>
      </p:sp>
      <p:sp>
        <p:nvSpPr>
          <p:cNvPr id="8" name="TextBox 7"/>
          <p:cNvSpPr txBox="1"/>
          <p:nvPr/>
        </p:nvSpPr>
        <p:spPr>
          <a:xfrm>
            <a:off x="0" y="22860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7650" name="Picture 2" descr="C:\Users\pmadd\Desktop\2016395460.jpg"/>
          <p:cNvPicPr>
            <a:picLocks noChangeAspect="1" noChangeArrowheads="1"/>
          </p:cNvPicPr>
          <p:nvPr/>
        </p:nvPicPr>
        <p:blipFill>
          <a:blip r:embed="rId3" cstate="print"/>
          <a:srcRect/>
          <a:stretch>
            <a:fillRect/>
          </a:stretch>
        </p:blipFill>
        <p:spPr bwMode="auto">
          <a:xfrm>
            <a:off x="914400" y="1066800"/>
            <a:ext cx="3204150" cy="4838700"/>
          </a:xfrm>
          <a:prstGeom prst="rect">
            <a:avLst/>
          </a:prstGeom>
          <a:noFill/>
        </p:spPr>
      </p:pic>
      <p:pic>
        <p:nvPicPr>
          <p:cNvPr id="27651" name="Picture 3" descr="C:\Users\pmadd\Desktop\duck-dynasty-no-beards-slideshow-si.jpg"/>
          <p:cNvPicPr>
            <a:picLocks noChangeAspect="1" noChangeArrowheads="1"/>
          </p:cNvPicPr>
          <p:nvPr/>
        </p:nvPicPr>
        <p:blipFill>
          <a:blip r:embed="rId4" cstate="print"/>
          <a:srcRect l="51250"/>
          <a:stretch>
            <a:fillRect/>
          </a:stretch>
        </p:blipFill>
        <p:spPr bwMode="auto">
          <a:xfrm>
            <a:off x="4495800" y="1066800"/>
            <a:ext cx="3685032" cy="4724400"/>
          </a:xfrm>
          <a:prstGeom prst="rect">
            <a:avLst/>
          </a:prstGeom>
          <a:noFill/>
        </p:spPr>
      </p:pic>
      <p:sp>
        <p:nvSpPr>
          <p:cNvPr id="13" name="TextBox 12"/>
          <p:cNvSpPr txBox="1"/>
          <p:nvPr/>
        </p:nvSpPr>
        <p:spPr>
          <a:xfrm>
            <a:off x="0" y="2667000"/>
            <a:ext cx="9144000" cy="523220"/>
          </a:xfrm>
          <a:prstGeom prst="rect">
            <a:avLst/>
          </a:prstGeom>
          <a:solidFill>
            <a:schemeClr val="tx1">
              <a:lumMod val="85000"/>
              <a:lumOff val="15000"/>
            </a:schemeClr>
          </a:solidFill>
          <a:ln>
            <a:noFill/>
          </a:ln>
        </p:spPr>
        <p:txBody>
          <a:bodyPr wrap="square" rtlCol="0">
            <a:spAutoFit/>
          </a:bodyPr>
          <a:lstStyle/>
          <a:p>
            <a:pPr algn="ctr"/>
            <a:r>
              <a:rPr lang="en-US" sz="2800" dirty="0" smtClean="0">
                <a:solidFill>
                  <a:schemeClr val="bg1"/>
                </a:solidFill>
                <a:latin typeface="GillSans Light" pitchFamily="34" charset="0"/>
              </a:rPr>
              <a:t>Facial hair must be trimmed and neat!</a:t>
            </a:r>
            <a:endParaRPr lang="en-US" sz="2800" dirty="0">
              <a:solidFill>
                <a:schemeClr val="bg1"/>
              </a:solidFill>
              <a:latin typeface="GillSans Light" pitchFamily="34" charset="0"/>
            </a:endParaRPr>
          </a:p>
        </p:txBody>
      </p:sp>
      <p:sp>
        <p:nvSpPr>
          <p:cNvPr id="8" name="TextBox 7"/>
          <p:cNvSpPr txBox="1"/>
          <p:nvPr/>
        </p:nvSpPr>
        <p:spPr>
          <a:xfrm>
            <a:off x="0" y="22098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4" name="Picture 2" descr="C:\Users\pmadd\Desktop\images.jpg"/>
          <p:cNvPicPr>
            <a:picLocks noChangeAspect="1" noChangeArrowheads="1"/>
          </p:cNvPicPr>
          <p:nvPr/>
        </p:nvPicPr>
        <p:blipFill>
          <a:blip r:embed="rId3" cstate="print"/>
          <a:srcRect t="5246" r="6522"/>
          <a:stretch>
            <a:fillRect/>
          </a:stretch>
        </p:blipFill>
        <p:spPr bwMode="auto">
          <a:xfrm>
            <a:off x="228600" y="2209800"/>
            <a:ext cx="3886200" cy="2752725"/>
          </a:xfrm>
          <a:prstGeom prst="rect">
            <a:avLst/>
          </a:prstGeom>
          <a:noFill/>
        </p:spPr>
      </p:pic>
      <p:pic>
        <p:nvPicPr>
          <p:cNvPr id="23555" name="Picture 3" descr="C:\Users\pmadd\Desktop\free-shipping-2012-new-korea-font-b-baggy-b-font-font-b-cargo-b-font-harem.jpg"/>
          <p:cNvPicPr>
            <a:picLocks noChangeAspect="1" noChangeArrowheads="1"/>
          </p:cNvPicPr>
          <p:nvPr/>
        </p:nvPicPr>
        <p:blipFill>
          <a:blip r:embed="rId4" cstate="print"/>
          <a:srcRect/>
          <a:stretch>
            <a:fillRect/>
          </a:stretch>
        </p:blipFill>
        <p:spPr bwMode="auto">
          <a:xfrm>
            <a:off x="4724400" y="1828800"/>
            <a:ext cx="3609974" cy="3609974"/>
          </a:xfrm>
          <a:prstGeom prst="rect">
            <a:avLst/>
          </a:prstGeom>
          <a:noFill/>
        </p:spPr>
      </p:pic>
      <p:sp>
        <p:nvSpPr>
          <p:cNvPr id="15" name="TextBox 14"/>
          <p:cNvSpPr txBox="1"/>
          <p:nvPr/>
        </p:nvSpPr>
        <p:spPr>
          <a:xfrm>
            <a:off x="0" y="4876800"/>
            <a:ext cx="9144000" cy="707886"/>
          </a:xfrm>
          <a:prstGeom prst="rect">
            <a:avLst/>
          </a:prstGeom>
          <a:solidFill>
            <a:schemeClr val="tx1">
              <a:lumMod val="85000"/>
              <a:lumOff val="15000"/>
            </a:schemeClr>
          </a:solidFill>
          <a:ln>
            <a:noFill/>
          </a:ln>
        </p:spPr>
        <p:txBody>
          <a:bodyPr wrap="square" rtlCol="0">
            <a:spAutoFit/>
          </a:bodyPr>
          <a:lstStyle/>
          <a:p>
            <a:pPr algn="ctr"/>
            <a:r>
              <a:rPr lang="en-US" sz="2000" dirty="0" smtClean="0">
                <a:solidFill>
                  <a:schemeClr val="bg1"/>
                </a:solidFill>
                <a:latin typeface="GillSans Light" pitchFamily="34" charset="0"/>
              </a:rPr>
              <a:t>Baggy pants are not allowed.</a:t>
            </a:r>
          </a:p>
          <a:p>
            <a:pPr algn="ctr"/>
            <a:r>
              <a:rPr lang="en-US" sz="2000" dirty="0" smtClean="0">
                <a:solidFill>
                  <a:schemeClr val="bg1"/>
                </a:solidFill>
                <a:latin typeface="GillSans Light" pitchFamily="34" charset="0"/>
              </a:rPr>
              <a:t> Pants must be worn at the waist.</a:t>
            </a:r>
            <a:endParaRPr lang="en-US" sz="2000" dirty="0">
              <a:solidFill>
                <a:schemeClr val="bg1"/>
              </a:solidFill>
              <a:latin typeface="GillSans Light" pitchFamily="34" charset="0"/>
            </a:endParaRPr>
          </a:p>
        </p:txBody>
      </p:sp>
      <p:sp>
        <p:nvSpPr>
          <p:cNvPr id="8" name="TextBox 7"/>
          <p:cNvSpPr txBox="1"/>
          <p:nvPr/>
        </p:nvSpPr>
        <p:spPr>
          <a:xfrm>
            <a:off x="0" y="36576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533400"/>
            <a:ext cx="6705600" cy="5029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52600" y="2362200"/>
            <a:ext cx="5715000" cy="1323439"/>
          </a:xfrm>
          <a:prstGeom prst="rect">
            <a:avLst/>
          </a:prstGeom>
          <a:noFill/>
        </p:spPr>
        <p:txBody>
          <a:bodyPr wrap="square" rtlCol="0">
            <a:spAutoFit/>
          </a:bodyPr>
          <a:lstStyle/>
          <a:p>
            <a:pPr algn="ctr"/>
            <a:r>
              <a:rPr lang="en-US" sz="8000" b="1" dirty="0" smtClean="0">
                <a:solidFill>
                  <a:schemeClr val="bg1"/>
                </a:solidFill>
                <a:latin typeface="GillSans Light" pitchFamily="34" charset="0"/>
              </a:rPr>
              <a:t>Wear a belt!</a:t>
            </a:r>
            <a:endParaRPr lang="en-US" sz="8000" b="1" dirty="0">
              <a:solidFill>
                <a:schemeClr val="bg1"/>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78" name="Picture 2" descr="C:\Users\pmadd\Desktop\mens-swim-trunks-swimsuits-6.jpg"/>
          <p:cNvPicPr>
            <a:picLocks noChangeAspect="1" noChangeArrowheads="1"/>
          </p:cNvPicPr>
          <p:nvPr/>
        </p:nvPicPr>
        <p:blipFill>
          <a:blip r:embed="rId3" cstate="print"/>
          <a:srcRect l="58333"/>
          <a:stretch>
            <a:fillRect/>
          </a:stretch>
        </p:blipFill>
        <p:spPr bwMode="auto">
          <a:xfrm>
            <a:off x="1219200" y="838200"/>
            <a:ext cx="3048000" cy="4876800"/>
          </a:xfrm>
          <a:prstGeom prst="rect">
            <a:avLst/>
          </a:prstGeom>
          <a:noFill/>
        </p:spPr>
      </p:pic>
      <p:pic>
        <p:nvPicPr>
          <p:cNvPr id="24579" name="Picture 3" descr="C:\Users\pmadd\Desktop\1318336155_sleepwear_pajamas_silk_mens_nightwear_(0).jpg"/>
          <p:cNvPicPr>
            <a:picLocks noChangeAspect="1" noChangeArrowheads="1"/>
          </p:cNvPicPr>
          <p:nvPr/>
        </p:nvPicPr>
        <p:blipFill>
          <a:blip r:embed="rId4" cstate="print"/>
          <a:srcRect/>
          <a:stretch>
            <a:fillRect/>
          </a:stretch>
        </p:blipFill>
        <p:spPr bwMode="auto">
          <a:xfrm>
            <a:off x="4800600" y="762000"/>
            <a:ext cx="3556000" cy="5334000"/>
          </a:xfrm>
          <a:prstGeom prst="rect">
            <a:avLst/>
          </a:prstGeom>
          <a:noFill/>
        </p:spPr>
      </p:pic>
      <p:sp>
        <p:nvSpPr>
          <p:cNvPr id="15" name="TextBox 14"/>
          <p:cNvSpPr txBox="1"/>
          <p:nvPr/>
        </p:nvSpPr>
        <p:spPr>
          <a:xfrm>
            <a:off x="0" y="4648200"/>
            <a:ext cx="9144000" cy="400110"/>
          </a:xfrm>
          <a:prstGeom prst="rect">
            <a:avLst/>
          </a:prstGeom>
          <a:solidFill>
            <a:schemeClr val="tx1">
              <a:lumMod val="85000"/>
              <a:lumOff val="15000"/>
            </a:schemeClr>
          </a:solidFill>
          <a:ln>
            <a:noFill/>
          </a:ln>
        </p:spPr>
        <p:txBody>
          <a:bodyPr wrap="square" rtlCol="0">
            <a:spAutoFit/>
          </a:bodyPr>
          <a:lstStyle/>
          <a:p>
            <a:pPr algn="ctr"/>
            <a:r>
              <a:rPr lang="en-US" sz="2000" dirty="0" smtClean="0">
                <a:solidFill>
                  <a:schemeClr val="bg1"/>
                </a:solidFill>
                <a:latin typeface="GillSans Light" pitchFamily="34" charset="0"/>
              </a:rPr>
              <a:t>Swimwear and sleepwear are not allowed. </a:t>
            </a:r>
            <a:endParaRPr lang="en-US" sz="2000" dirty="0">
              <a:solidFill>
                <a:schemeClr val="bg1"/>
              </a:solidFill>
              <a:latin typeface="GillSans Light" pitchFamily="34" charset="0"/>
            </a:endParaRPr>
          </a:p>
        </p:txBody>
      </p:sp>
      <p:sp>
        <p:nvSpPr>
          <p:cNvPr id="8" name="TextBox 7"/>
          <p:cNvSpPr txBox="1"/>
          <p:nvPr/>
        </p:nvSpPr>
        <p:spPr>
          <a:xfrm>
            <a:off x="0" y="32004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2" name="Picture 2" descr="C:\Users\pmadd\Desktop\denim_06_22_2011_03.jpg"/>
          <p:cNvPicPr>
            <a:picLocks noChangeAspect="1" noChangeArrowheads="1"/>
          </p:cNvPicPr>
          <p:nvPr/>
        </p:nvPicPr>
        <p:blipFill>
          <a:blip r:embed="rId3" cstate="print"/>
          <a:srcRect/>
          <a:stretch>
            <a:fillRect/>
          </a:stretch>
        </p:blipFill>
        <p:spPr bwMode="auto">
          <a:xfrm>
            <a:off x="0" y="0"/>
            <a:ext cx="9144000" cy="5678034"/>
          </a:xfrm>
          <a:prstGeom prst="rect">
            <a:avLst/>
          </a:prstGeom>
          <a:noFill/>
        </p:spPr>
      </p:pic>
      <p:sp>
        <p:nvSpPr>
          <p:cNvPr id="15" name="TextBox 14"/>
          <p:cNvSpPr txBox="1"/>
          <p:nvPr/>
        </p:nvSpPr>
        <p:spPr>
          <a:xfrm>
            <a:off x="0" y="5334000"/>
            <a:ext cx="9144000" cy="400110"/>
          </a:xfrm>
          <a:prstGeom prst="rect">
            <a:avLst/>
          </a:prstGeom>
          <a:solidFill>
            <a:schemeClr val="tx1">
              <a:lumMod val="85000"/>
              <a:lumOff val="15000"/>
            </a:schemeClr>
          </a:solidFill>
          <a:ln>
            <a:noFill/>
          </a:ln>
        </p:spPr>
        <p:txBody>
          <a:bodyPr wrap="square" rtlCol="0">
            <a:spAutoFit/>
          </a:bodyPr>
          <a:lstStyle/>
          <a:p>
            <a:pPr algn="ctr"/>
            <a:r>
              <a:rPr lang="en-US" sz="2000" dirty="0" smtClean="0">
                <a:solidFill>
                  <a:schemeClr val="bg1"/>
                </a:solidFill>
                <a:latin typeface="GillSans Light" pitchFamily="34" charset="0"/>
              </a:rPr>
              <a:t>Denim is not allowed at competition, on stage, or at any official BPA event. </a:t>
            </a:r>
            <a:endParaRPr lang="en-US" sz="2000" dirty="0">
              <a:solidFill>
                <a:schemeClr val="bg1"/>
              </a:solidFill>
              <a:latin typeface="GillSans Light" pitchFamily="34" charset="0"/>
            </a:endParaRPr>
          </a:p>
        </p:txBody>
      </p:sp>
      <p:sp>
        <p:nvSpPr>
          <p:cNvPr id="8" name="TextBox 7"/>
          <p:cNvSpPr txBox="1"/>
          <p:nvPr/>
        </p:nvSpPr>
        <p:spPr>
          <a:xfrm>
            <a:off x="0" y="3657600"/>
            <a:ext cx="9144000" cy="2092881"/>
          </a:xfrm>
          <a:prstGeom prst="rect">
            <a:avLst/>
          </a:prstGeom>
          <a:solidFill>
            <a:schemeClr val="accent6"/>
          </a:solidFill>
        </p:spPr>
        <p:txBody>
          <a:bodyPr wrap="square" rtlCol="0">
            <a:spAutoFit/>
          </a:bodyPr>
          <a:lstStyle/>
          <a:p>
            <a:r>
              <a:rPr lang="en-US" sz="13000" dirty="0" smtClean="0">
                <a:solidFill>
                  <a:schemeClr val="bg1"/>
                </a:solidFill>
                <a:latin typeface="Modern No. 20" pitchFamily="18" charset="0"/>
              </a:rPr>
              <a:t>Unacceptable</a:t>
            </a:r>
            <a:endParaRPr lang="en-US" sz="13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flipH="1">
            <a:off x="228600" y="762000"/>
            <a:ext cx="403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chemeClr val="tx1">
                    <a:lumMod val="50000"/>
                    <a:lumOff val="50000"/>
                  </a:schemeClr>
                </a:solidFill>
                <a:latin typeface="GillSans Light" pitchFamily="34" charset="0"/>
                <a:ea typeface="Calibri" pitchFamily="34" charset="0"/>
                <a:cs typeface="Arial" pitchFamily="34" charset="0"/>
              </a:rPr>
              <a:t>Oklahoma </a:t>
            </a:r>
            <a:r>
              <a:rPr lang="en-US" sz="2400" dirty="0" smtClean="0">
                <a:solidFill>
                  <a:schemeClr val="tx1">
                    <a:lumMod val="50000"/>
                    <a:lumOff val="50000"/>
                  </a:schemeClr>
                </a:solidFill>
                <a:latin typeface="GillSans Light" pitchFamily="34" charset="0"/>
                <a:ea typeface="Calibri" pitchFamily="34" charset="0"/>
                <a:cs typeface="Arial" pitchFamily="34" charset="0"/>
              </a:rPr>
              <a:t>BPA </a:t>
            </a:r>
            <a:r>
              <a:rPr lang="en-US" sz="2400" dirty="0">
                <a:solidFill>
                  <a:schemeClr val="tx1">
                    <a:lumMod val="50000"/>
                    <a:lumOff val="50000"/>
                  </a:schemeClr>
                </a:solidFill>
                <a:latin typeface="GillSans Light" pitchFamily="34" charset="0"/>
                <a:ea typeface="Calibri" pitchFamily="34" charset="0"/>
                <a:cs typeface="Arial" pitchFamily="34" charset="0"/>
              </a:rPr>
              <a:t>does not require the official </a:t>
            </a:r>
            <a:r>
              <a:rPr lang="en-US" sz="2400" dirty="0" smtClean="0">
                <a:solidFill>
                  <a:schemeClr val="tx1">
                    <a:lumMod val="50000"/>
                    <a:lumOff val="50000"/>
                  </a:schemeClr>
                </a:solidFill>
                <a:latin typeface="GillSans Light" pitchFamily="34" charset="0"/>
                <a:ea typeface="Calibri" pitchFamily="34" charset="0"/>
                <a:cs typeface="Arial" pitchFamily="34" charset="0"/>
              </a:rPr>
              <a:t>BPA </a:t>
            </a:r>
            <a:r>
              <a:rPr lang="en-US" sz="2400" dirty="0">
                <a:solidFill>
                  <a:schemeClr val="tx1">
                    <a:lumMod val="50000"/>
                    <a:lumOff val="50000"/>
                  </a:schemeClr>
                </a:solidFill>
                <a:latin typeface="GillSans Light" pitchFamily="34" charset="0"/>
                <a:ea typeface="Calibri" pitchFamily="34" charset="0"/>
                <a:cs typeface="Arial" pitchFamily="34" charset="0"/>
              </a:rPr>
              <a:t>blazer for competition, and students not wearing the official </a:t>
            </a:r>
            <a:r>
              <a:rPr lang="en-US" sz="2400" dirty="0" smtClean="0">
                <a:solidFill>
                  <a:schemeClr val="tx1">
                    <a:lumMod val="50000"/>
                    <a:lumOff val="50000"/>
                  </a:schemeClr>
                </a:solidFill>
                <a:latin typeface="GillSans Light" pitchFamily="34" charset="0"/>
                <a:ea typeface="Calibri" pitchFamily="34" charset="0"/>
                <a:cs typeface="Arial" pitchFamily="34" charset="0"/>
              </a:rPr>
              <a:t>BPA </a:t>
            </a:r>
            <a:r>
              <a:rPr lang="en-US" sz="2400" dirty="0">
                <a:solidFill>
                  <a:schemeClr val="tx1">
                    <a:lumMod val="50000"/>
                    <a:lumOff val="50000"/>
                  </a:schemeClr>
                </a:solidFill>
                <a:latin typeface="GillSans Light" pitchFamily="34" charset="0"/>
                <a:ea typeface="Calibri" pitchFamily="34" charset="0"/>
                <a:cs typeface="Arial" pitchFamily="34" charset="0"/>
              </a:rPr>
              <a:t>blazer will not be penalized during any competition. However, strict adherence to these guidelines is mandatory for conference attendees while attending conference functions. These functions include, but are not limited to: competitions, official </a:t>
            </a:r>
            <a:r>
              <a:rPr lang="en-US" sz="2400" dirty="0" smtClean="0">
                <a:solidFill>
                  <a:schemeClr val="tx1">
                    <a:lumMod val="50000"/>
                    <a:lumOff val="50000"/>
                  </a:schemeClr>
                </a:solidFill>
                <a:latin typeface="GillSans Light" pitchFamily="34" charset="0"/>
                <a:ea typeface="Calibri" pitchFamily="34" charset="0"/>
                <a:cs typeface="Arial" pitchFamily="34" charset="0"/>
              </a:rPr>
              <a:t>BPA </a:t>
            </a:r>
            <a:r>
              <a:rPr lang="en-US" sz="2400" dirty="0">
                <a:solidFill>
                  <a:schemeClr val="tx1">
                    <a:lumMod val="50000"/>
                    <a:lumOff val="50000"/>
                  </a:schemeClr>
                </a:solidFill>
                <a:latin typeface="GillSans Light" pitchFamily="34" charset="0"/>
                <a:ea typeface="Calibri" pitchFamily="34" charset="0"/>
                <a:cs typeface="Arial" pitchFamily="34" charset="0"/>
              </a:rPr>
              <a:t>meetings, and award ceremonies. </a:t>
            </a:r>
          </a:p>
        </p:txBody>
      </p:sp>
      <p:pic>
        <p:nvPicPr>
          <p:cNvPr id="3075" name="Picture 3"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43200" y="-407138"/>
            <a:ext cx="7696200" cy="7265138"/>
          </a:xfrm>
          <a:prstGeom prst="rect">
            <a:avLst/>
          </a:prstGeom>
          <a:noFill/>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152400"/>
            <a:ext cx="7889846" cy="7239000"/>
          </a:xfrm>
          <a:prstGeom prst="rect">
            <a:avLst/>
          </a:prstGeom>
          <a:noFill/>
        </p:spPr>
      </p:pic>
      <p:sp>
        <p:nvSpPr>
          <p:cNvPr id="4" name="Oval 3"/>
          <p:cNvSpPr/>
          <p:nvPr/>
        </p:nvSpPr>
        <p:spPr>
          <a:xfrm>
            <a:off x="1752600" y="533400"/>
            <a:ext cx="7010400" cy="5257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4600" y="1143000"/>
            <a:ext cx="5715000" cy="3785652"/>
          </a:xfrm>
          <a:prstGeom prst="rect">
            <a:avLst/>
          </a:prstGeom>
          <a:noFill/>
        </p:spPr>
        <p:txBody>
          <a:bodyPr wrap="square" rtlCol="0">
            <a:spAutoFit/>
          </a:bodyPr>
          <a:lstStyle/>
          <a:p>
            <a:pPr algn="ctr"/>
            <a:r>
              <a:rPr lang="en-US" sz="4800" b="1" dirty="0" smtClean="0">
                <a:solidFill>
                  <a:schemeClr val="bg1"/>
                </a:solidFill>
                <a:latin typeface="GillSans Light" pitchFamily="34" charset="0"/>
              </a:rPr>
              <a:t>Everyone wants to look stylish, but sometimes looking stylish is not the same as looking </a:t>
            </a:r>
            <a:r>
              <a:rPr lang="en-US" sz="4800" b="1" dirty="0" smtClean="0">
                <a:solidFill>
                  <a:schemeClr val="accent6"/>
                </a:solidFill>
                <a:latin typeface="GillSans Light" pitchFamily="34" charset="0"/>
              </a:rPr>
              <a:t>professional</a:t>
            </a:r>
            <a:r>
              <a:rPr lang="en-US" sz="4800" b="1" dirty="0" smtClean="0">
                <a:solidFill>
                  <a:schemeClr val="bg1"/>
                </a:solidFill>
                <a:latin typeface="GillSans Light" pitchFamily="34" charset="0"/>
              </a:rPr>
              <a:t>. </a:t>
            </a:r>
            <a:endParaRPr lang="en-US" sz="4800" b="1" dirty="0">
              <a:solidFill>
                <a:schemeClr val="bg1"/>
              </a:solidFill>
              <a:latin typeface="GillSans Light" pitchFamily="34" charset="0"/>
            </a:endParaRPr>
          </a:p>
        </p:txBody>
      </p:sp>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sp>
        <p:nvSpPr>
          <p:cNvPr id="7" name="TextBox 6"/>
          <p:cNvSpPr txBox="1"/>
          <p:nvPr/>
        </p:nvSpPr>
        <p:spPr>
          <a:xfrm>
            <a:off x="0" y="0"/>
            <a:ext cx="9144000" cy="7171194"/>
          </a:xfrm>
          <a:prstGeom prst="rect">
            <a:avLst/>
          </a:prstGeom>
          <a:solidFill>
            <a:schemeClr val="tx1">
              <a:lumMod val="85000"/>
              <a:lumOff val="15000"/>
            </a:schemeClr>
          </a:solidFill>
        </p:spPr>
        <p:txBody>
          <a:bodyPr wrap="square" rtlCol="0">
            <a:spAutoFit/>
          </a:bodyPr>
          <a:lstStyle/>
          <a:p>
            <a:pPr algn="ctr"/>
            <a:r>
              <a:rPr lang="en-US" sz="11500" dirty="0" smtClean="0">
                <a:solidFill>
                  <a:schemeClr val="bg1"/>
                </a:solidFill>
                <a:latin typeface="Modern No. 20" pitchFamily="18" charset="0"/>
              </a:rPr>
              <a:t>Be </a:t>
            </a:r>
            <a:r>
              <a:rPr lang="en-US" sz="11500" dirty="0" smtClean="0">
                <a:solidFill>
                  <a:schemeClr val="accent6">
                    <a:lumMod val="60000"/>
                    <a:lumOff val="40000"/>
                  </a:schemeClr>
                </a:solidFill>
                <a:latin typeface="Modern No. 20" pitchFamily="18" charset="0"/>
              </a:rPr>
              <a:t>conservative</a:t>
            </a:r>
            <a:r>
              <a:rPr lang="en-US" sz="11500" dirty="0" smtClean="0">
                <a:solidFill>
                  <a:schemeClr val="bg1"/>
                </a:solidFill>
                <a:latin typeface="Modern No. 20" pitchFamily="18" charset="0"/>
              </a:rPr>
              <a:t> and use </a:t>
            </a:r>
            <a:r>
              <a:rPr lang="en-US" sz="11500" dirty="0" smtClean="0">
                <a:solidFill>
                  <a:schemeClr val="accent6">
                    <a:lumMod val="60000"/>
                    <a:lumOff val="40000"/>
                  </a:schemeClr>
                </a:solidFill>
                <a:latin typeface="Modern No. 20" pitchFamily="18" charset="0"/>
              </a:rPr>
              <a:t>discretion.</a:t>
            </a:r>
            <a:endParaRPr lang="en-US" sz="115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flipH="1">
            <a:off x="3048000" y="685800"/>
            <a:ext cx="5867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solidFill>
                  <a:schemeClr val="tx1">
                    <a:lumMod val="50000"/>
                    <a:lumOff val="50000"/>
                  </a:schemeClr>
                </a:solidFill>
                <a:latin typeface="GillSans Light" pitchFamily="34" charset="0"/>
                <a:ea typeface="Calibri" pitchFamily="34" charset="0"/>
                <a:cs typeface="Arial" pitchFamily="34" charset="0"/>
              </a:rPr>
              <a:t>There are two divisions of dress code: Professional Dress and Business Casual. Professional dress is required while competing, while on stage, or attending any official Oklahoma </a:t>
            </a:r>
            <a:r>
              <a:rPr lang="en-US" sz="2000" dirty="0" smtClean="0">
                <a:solidFill>
                  <a:schemeClr val="tx1">
                    <a:lumMod val="50000"/>
                    <a:lumOff val="50000"/>
                  </a:schemeClr>
                </a:solidFill>
                <a:latin typeface="GillSans Light" pitchFamily="34" charset="0"/>
                <a:ea typeface="Calibri" pitchFamily="34" charset="0"/>
                <a:cs typeface="Arial" pitchFamily="34" charset="0"/>
              </a:rPr>
              <a:t>BPA </a:t>
            </a:r>
            <a:r>
              <a:rPr lang="en-US" sz="2000" dirty="0">
                <a:solidFill>
                  <a:schemeClr val="tx1">
                    <a:lumMod val="50000"/>
                    <a:lumOff val="50000"/>
                  </a:schemeClr>
                </a:solidFill>
                <a:latin typeface="GillSans Light" pitchFamily="34" charset="0"/>
                <a:ea typeface="Calibri" pitchFamily="34" charset="0"/>
                <a:cs typeface="Arial" pitchFamily="34" charset="0"/>
              </a:rPr>
              <a:t>meeting or event. Business Casual is designed for any time other than when professional dress is required. While on conference property students are required to adhere to this dress code at all times. When students are not competing, presenting, or attending an official Oklahoma </a:t>
            </a:r>
            <a:r>
              <a:rPr lang="en-US" sz="2000" dirty="0" smtClean="0">
                <a:solidFill>
                  <a:schemeClr val="tx1">
                    <a:lumMod val="50000"/>
                    <a:lumOff val="50000"/>
                  </a:schemeClr>
                </a:solidFill>
                <a:latin typeface="GillSans Light" pitchFamily="34" charset="0"/>
                <a:ea typeface="Calibri" pitchFamily="34" charset="0"/>
                <a:cs typeface="Arial" pitchFamily="34" charset="0"/>
              </a:rPr>
              <a:t>BPA </a:t>
            </a:r>
            <a:r>
              <a:rPr lang="en-US" sz="2000" dirty="0">
                <a:solidFill>
                  <a:schemeClr val="tx1">
                    <a:lumMod val="50000"/>
                    <a:lumOff val="50000"/>
                  </a:schemeClr>
                </a:solidFill>
                <a:latin typeface="GillSans Light" pitchFamily="34" charset="0"/>
                <a:ea typeface="Calibri" pitchFamily="34" charset="0"/>
                <a:cs typeface="Arial" pitchFamily="34" charset="0"/>
              </a:rPr>
              <a:t>function they must still dress in a manner that is appropriate representation of Oklahoma </a:t>
            </a:r>
            <a:r>
              <a:rPr lang="en-US" sz="2000" dirty="0" smtClean="0">
                <a:solidFill>
                  <a:schemeClr val="tx1">
                    <a:lumMod val="50000"/>
                    <a:lumOff val="50000"/>
                  </a:schemeClr>
                </a:solidFill>
                <a:latin typeface="GillSans Light" pitchFamily="34" charset="0"/>
                <a:ea typeface="Calibri" pitchFamily="34" charset="0"/>
                <a:cs typeface="Arial" pitchFamily="34" charset="0"/>
              </a:rPr>
              <a:t>BPA. </a:t>
            </a:r>
            <a:r>
              <a:rPr lang="en-US" sz="2000" dirty="0">
                <a:solidFill>
                  <a:schemeClr val="tx1">
                    <a:lumMod val="50000"/>
                    <a:lumOff val="50000"/>
                  </a:schemeClr>
                </a:solidFill>
                <a:latin typeface="GillSans Light" pitchFamily="34" charset="0"/>
                <a:ea typeface="Calibri" pitchFamily="34" charset="0"/>
                <a:cs typeface="Arial" pitchFamily="34" charset="0"/>
              </a:rPr>
              <a:t>Students not adhering to or in question of this official dress code policy will not be allowed on stage to receive an award.  All decisions are final by state staff regarding dress code. Judges will assess each contestant’s dress during competition. The student will have </a:t>
            </a:r>
            <a:r>
              <a:rPr lang="en-US" sz="2000" dirty="0" smtClean="0">
                <a:solidFill>
                  <a:schemeClr val="tx1">
                    <a:lumMod val="50000"/>
                    <a:lumOff val="50000"/>
                  </a:schemeClr>
                </a:solidFill>
                <a:latin typeface="GillSans Light" pitchFamily="34" charset="0"/>
                <a:ea typeface="Calibri" pitchFamily="34" charset="0"/>
                <a:cs typeface="Arial" pitchFamily="34" charset="0"/>
              </a:rPr>
              <a:t>a point </a:t>
            </a:r>
            <a:r>
              <a:rPr lang="en-US" sz="2000" dirty="0">
                <a:solidFill>
                  <a:schemeClr val="tx1">
                    <a:lumMod val="50000"/>
                    <a:lumOff val="50000"/>
                  </a:schemeClr>
                </a:solidFill>
                <a:latin typeface="GillSans Light" pitchFamily="34" charset="0"/>
                <a:ea typeface="Calibri" pitchFamily="34" charset="0"/>
                <a:cs typeface="Arial" pitchFamily="34" charset="0"/>
              </a:rPr>
              <a:t>deduction for not following the appropriate dress code. </a:t>
            </a:r>
          </a:p>
        </p:txBody>
      </p:sp>
      <p:pic>
        <p:nvPicPr>
          <p:cNvPr id="5"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1066800"/>
            <a:ext cx="5334000" cy="5191125"/>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madd\Desktop\aaaCharming_Businessman_Vector_Charac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4038600" y="0"/>
            <a:ext cx="7036056" cy="6486525"/>
          </a:xfrm>
          <a:prstGeom prst="rect">
            <a:avLst/>
          </a:prstGeom>
          <a:noFill/>
        </p:spPr>
      </p:pic>
      <p:sp>
        <p:nvSpPr>
          <p:cNvPr id="17410" name="Rectangle 2"/>
          <p:cNvSpPr>
            <a:spLocks noChangeArrowheads="1"/>
          </p:cNvSpPr>
          <p:nvPr/>
        </p:nvSpPr>
        <p:spPr bwMode="auto">
          <a:xfrm>
            <a:off x="381000" y="533400"/>
            <a:ext cx="5410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dirty="0">
                <a:solidFill>
                  <a:schemeClr val="tx1">
                    <a:lumMod val="50000"/>
                    <a:lumOff val="50000"/>
                  </a:schemeClr>
                </a:solidFill>
                <a:latin typeface="GillSans Light" pitchFamily="34" charset="0"/>
                <a:ea typeface="Calibri" pitchFamily="34" charset="0"/>
                <a:cs typeface="Arial" pitchFamily="34" charset="0"/>
              </a:rPr>
              <a:t>Local advisors, please review this dress code with your students prior to attending the conference. Oklahoma </a:t>
            </a:r>
            <a:r>
              <a:rPr lang="en-US" sz="3200" dirty="0" smtClean="0">
                <a:solidFill>
                  <a:schemeClr val="tx1">
                    <a:lumMod val="50000"/>
                    <a:lumOff val="50000"/>
                  </a:schemeClr>
                </a:solidFill>
                <a:latin typeface="GillSans Light" pitchFamily="34" charset="0"/>
                <a:ea typeface="Calibri" pitchFamily="34" charset="0"/>
                <a:cs typeface="Arial" pitchFamily="34" charset="0"/>
              </a:rPr>
              <a:t>BPA </a:t>
            </a:r>
            <a:r>
              <a:rPr lang="en-US" sz="3200" dirty="0">
                <a:solidFill>
                  <a:schemeClr val="tx1">
                    <a:lumMod val="50000"/>
                    <a:lumOff val="50000"/>
                  </a:schemeClr>
                </a:solidFill>
                <a:latin typeface="GillSans Light" pitchFamily="34" charset="0"/>
                <a:ea typeface="Calibri" pitchFamily="34" charset="0"/>
                <a:cs typeface="Arial" pitchFamily="34" charset="0"/>
              </a:rPr>
              <a:t>wants every student to have the opportunity to succeed and be recognized on stage, but students will be denied the privilege to attend events and appear on stage if they are dressed inappropriately. </a:t>
            </a:r>
          </a:p>
        </p:txBody>
      </p:sp>
      <p:sp>
        <p:nvSpPr>
          <p:cNvPr id="6" name="TextBox 5"/>
          <p:cNvSpPr txBox="1"/>
          <p:nvPr/>
        </p:nvSpPr>
        <p:spPr>
          <a:xfrm>
            <a:off x="0" y="1828800"/>
            <a:ext cx="9144000" cy="2708434"/>
          </a:xfrm>
          <a:prstGeom prst="rect">
            <a:avLst/>
          </a:prstGeom>
          <a:solidFill>
            <a:schemeClr val="tx1">
              <a:lumMod val="85000"/>
              <a:lumOff val="15000"/>
            </a:schemeClr>
          </a:solidFill>
        </p:spPr>
        <p:txBody>
          <a:bodyPr wrap="square" rtlCol="0">
            <a:spAutoFit/>
          </a:bodyPr>
          <a:lstStyle/>
          <a:p>
            <a:r>
              <a:rPr lang="en-US" sz="16000" dirty="0" smtClean="0">
                <a:solidFill>
                  <a:schemeClr val="accent6">
                    <a:lumMod val="60000"/>
                    <a:lumOff val="40000"/>
                  </a:schemeClr>
                </a:solidFill>
                <a:latin typeface="Modern No. 20" pitchFamily="18" charset="0"/>
              </a:rPr>
              <a:t>Important</a:t>
            </a:r>
            <a:r>
              <a:rPr lang="en-US" sz="17000" dirty="0" smtClean="0">
                <a:solidFill>
                  <a:schemeClr val="accent6">
                    <a:lumMod val="60000"/>
                    <a:lumOff val="40000"/>
                  </a:schemeClr>
                </a:solidFill>
                <a:latin typeface="Modern No. 20" pitchFamily="18" charset="0"/>
              </a:rPr>
              <a:t>!</a:t>
            </a:r>
            <a:endParaRPr lang="en-US" sz="170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1"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2" nodeType="clickEffect">
                                  <p:stCondLst>
                                    <p:cond delay="0"/>
                                  </p:stCondLst>
                                  <p:iterate type="lt">
                                    <p:tmPct val="0"/>
                                  </p:iterate>
                                  <p:childTnLst>
                                    <p:anim calcmode="lin" valueType="num">
                                      <p:cBhvr additive="base">
                                        <p:cTn id="15" dur="500"/>
                                        <p:tgtEl>
                                          <p:spTgt spid="6"/>
                                        </p:tgtEl>
                                        <p:attrNameLst>
                                          <p:attrName>ppt_x</p:attrName>
                                        </p:attrNameLst>
                                      </p:cBhvr>
                                      <p:tavLst>
                                        <p:tav tm="0">
                                          <p:val>
                                            <p:strVal val="ppt_x"/>
                                          </p:val>
                                        </p:tav>
                                        <p:tav tm="100000">
                                          <p:val>
                                            <p:strVal val="ppt_x"/>
                                          </p:val>
                                        </p:tav>
                                      </p:tavLst>
                                    </p:anim>
                                    <p:anim calcmode="lin" valueType="num">
                                      <p:cBhvr additive="base">
                                        <p:cTn id="16" dur="500"/>
                                        <p:tgtEl>
                                          <p:spTgt spid="6"/>
                                        </p:tgtEl>
                                        <p:attrNameLst>
                                          <p:attrName>ppt_y</p:attrName>
                                        </p:attrNameLst>
                                      </p:cBhvr>
                                      <p:tavLst>
                                        <p:tav tm="0">
                                          <p:val>
                                            <p:strVal val="ppt_y"/>
                                          </p:val>
                                        </p:tav>
                                        <p:tav tm="100000">
                                          <p:val>
                                            <p:strVal val="1+ppt_h/2"/>
                                          </p:val>
                                        </p:tav>
                                      </p:tavLst>
                                    </p:anim>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308324"/>
          </a:xfrm>
          <a:prstGeom prst="rect">
            <a:avLst/>
          </a:prstGeom>
        </p:spPr>
        <p:txBody>
          <a:bodyPr wrap="square">
            <a:spAutoFit/>
          </a:bodyPr>
          <a:lstStyle/>
          <a:p>
            <a:pPr algn="ctr"/>
            <a:r>
              <a:rPr lang="en-US" sz="7200" dirty="0" smtClean="0">
                <a:solidFill>
                  <a:schemeClr val="accent6"/>
                </a:solidFill>
                <a:latin typeface="Modern No. 20" pitchFamily="18" charset="0"/>
              </a:rPr>
              <a:t>Professional Dress </a:t>
            </a:r>
          </a:p>
          <a:p>
            <a:pPr algn="ctr"/>
            <a:r>
              <a:rPr lang="en-US" sz="7200" dirty="0" smtClean="0">
                <a:solidFill>
                  <a:schemeClr val="accent6"/>
                </a:solidFill>
                <a:latin typeface="Modern No. 20" pitchFamily="18" charset="0"/>
              </a:rPr>
              <a:t>Guidelines </a:t>
            </a:r>
          </a:p>
        </p:txBody>
      </p:sp>
      <p:sp>
        <p:nvSpPr>
          <p:cNvPr id="9" name="Rectangle 8"/>
          <p:cNvSpPr/>
          <p:nvPr/>
        </p:nvSpPr>
        <p:spPr>
          <a:xfrm>
            <a:off x="5867400" y="2590800"/>
            <a:ext cx="3276600" cy="76200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p:nvSpPr>
        <p:spPr>
          <a:xfrm>
            <a:off x="6477000" y="3581400"/>
            <a:ext cx="2667000" cy="76200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p:cNvSpPr/>
          <p:nvPr/>
        </p:nvSpPr>
        <p:spPr>
          <a:xfrm>
            <a:off x="4876800" y="4572000"/>
            <a:ext cx="4267200" cy="1295400"/>
          </a:xfrm>
          <a:prstGeom prst="rect">
            <a:avLst/>
          </a:prstGeom>
          <a:solidFill>
            <a:schemeClr val="tx1">
              <a:lumMod val="85000"/>
              <a:lumOff val="1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ectangle 11"/>
          <p:cNvSpPr/>
          <p:nvPr/>
        </p:nvSpPr>
        <p:spPr>
          <a:xfrm>
            <a:off x="5987367" y="2590800"/>
            <a:ext cx="3156633" cy="769441"/>
          </a:xfrm>
          <a:prstGeom prst="rect">
            <a:avLst/>
          </a:prstGeom>
        </p:spPr>
        <p:txBody>
          <a:bodyPr wrap="none">
            <a:spAutoFit/>
          </a:bodyPr>
          <a:lstStyle/>
          <a:p>
            <a:r>
              <a:rPr lang="en-US" sz="4400" dirty="0" smtClean="0">
                <a:solidFill>
                  <a:schemeClr val="bg1"/>
                </a:solidFill>
                <a:latin typeface="GillSans Light" pitchFamily="34" charset="0"/>
              </a:rPr>
              <a:t>Competition </a:t>
            </a:r>
          </a:p>
        </p:txBody>
      </p:sp>
      <p:sp>
        <p:nvSpPr>
          <p:cNvPr id="13" name="Rectangle 12"/>
          <p:cNvSpPr/>
          <p:nvPr/>
        </p:nvSpPr>
        <p:spPr>
          <a:xfrm>
            <a:off x="6716732" y="3581400"/>
            <a:ext cx="2427268" cy="769441"/>
          </a:xfrm>
          <a:prstGeom prst="rect">
            <a:avLst/>
          </a:prstGeom>
        </p:spPr>
        <p:txBody>
          <a:bodyPr wrap="none">
            <a:spAutoFit/>
          </a:bodyPr>
          <a:lstStyle/>
          <a:p>
            <a:r>
              <a:rPr lang="en-US" sz="4400" dirty="0" smtClean="0">
                <a:solidFill>
                  <a:schemeClr val="bg1"/>
                </a:solidFill>
                <a:latin typeface="GillSans Light" pitchFamily="34" charset="0"/>
              </a:rPr>
              <a:t>On Stage </a:t>
            </a:r>
          </a:p>
        </p:txBody>
      </p:sp>
      <p:sp>
        <p:nvSpPr>
          <p:cNvPr id="14" name="Rectangle 13"/>
          <p:cNvSpPr/>
          <p:nvPr/>
        </p:nvSpPr>
        <p:spPr>
          <a:xfrm>
            <a:off x="4953000" y="4495800"/>
            <a:ext cx="4191000" cy="1446550"/>
          </a:xfrm>
          <a:prstGeom prst="rect">
            <a:avLst/>
          </a:prstGeom>
        </p:spPr>
        <p:txBody>
          <a:bodyPr wrap="square">
            <a:spAutoFit/>
          </a:bodyPr>
          <a:lstStyle/>
          <a:p>
            <a:pPr algn="r"/>
            <a:r>
              <a:rPr lang="en-US" sz="4400" dirty="0" smtClean="0">
                <a:solidFill>
                  <a:schemeClr val="bg1"/>
                </a:solidFill>
                <a:latin typeface="GillSans Light" pitchFamily="34" charset="0"/>
              </a:rPr>
              <a:t>Official Oklahoma BPA Events </a:t>
            </a:r>
          </a:p>
        </p:txBody>
      </p:sp>
      <p:pic>
        <p:nvPicPr>
          <p:cNvPr id="6146" name="Picture 2" descr="C:\Users\pmadd\Desktop\aaaBusinessman_Vector_Character_sitting_on_a_chair2.jpg"/>
          <p:cNvPicPr>
            <a:picLocks noChangeAspect="1" noChangeArrowheads="1"/>
          </p:cNvPicPr>
          <p:nvPr/>
        </p:nvPicPr>
        <p:blipFill>
          <a:blip r:embed="rId2" cstate="print">
            <a:clrChange>
              <a:clrFrom>
                <a:srgbClr val="FFFFFF"/>
              </a:clrFrom>
              <a:clrTo>
                <a:srgbClr val="FFFFFF">
                  <a:alpha val="0"/>
                </a:srgbClr>
              </a:clrTo>
            </a:clrChange>
            <a:lum/>
          </a:blip>
          <a:srcRect/>
          <a:stretch>
            <a:fillRect/>
          </a:stretch>
        </p:blipFill>
        <p:spPr bwMode="auto">
          <a:xfrm flipH="1">
            <a:off x="-1219200" y="1143000"/>
            <a:ext cx="6257925" cy="5715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38281 -0.00555 L 5.55556E-7 -4.44444E-6 " pathEditMode="relative" rAng="0" ptsTypes="AA">
                                      <p:cBhvr>
                                        <p:cTn id="6" dur="1000" fill="hold"/>
                                        <p:tgtEl>
                                          <p:spTgt spid="6146"/>
                                        </p:tgtEl>
                                        <p:attrNameLst>
                                          <p:attrName>ppt_x</p:attrName>
                                          <p:attrName>ppt_y</p:attrName>
                                        </p:attrNameLst>
                                      </p:cBhvr>
                                      <p:rCtr x="191" y="3"/>
                                    </p:animMotion>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a:r>
              <a:rPr lang="en-US" sz="12000" dirty="0" smtClean="0">
                <a:solidFill>
                  <a:schemeClr val="accent6"/>
                </a:solidFill>
                <a:latin typeface="Modern No. 20" pitchFamily="18" charset="0"/>
              </a:rPr>
              <a:t>Suit</a:t>
            </a:r>
            <a:r>
              <a:rPr lang="en-US" sz="12000" dirty="0" smtClean="0">
                <a:latin typeface="Modern No. 20" pitchFamily="18" charset="0"/>
              </a:rPr>
              <a:t> </a:t>
            </a:r>
            <a:endParaRPr lang="en-US" sz="12000" dirty="0">
              <a:latin typeface="Modern No. 20" pitchFamily="18" charset="0"/>
            </a:endParaRPr>
          </a:p>
        </p:txBody>
      </p:sp>
      <p:pic>
        <p:nvPicPr>
          <p:cNvPr id="12290" name="Picture 2" descr="C:\Users\pmadd\Desktop\Latest-Mens-Suits-2013-2014-Top-Brands-For-Business-Suits-5.jpg"/>
          <p:cNvPicPr>
            <a:picLocks noChangeAspect="1" noChangeArrowheads="1"/>
          </p:cNvPicPr>
          <p:nvPr/>
        </p:nvPicPr>
        <p:blipFill>
          <a:blip r:embed="rId3" cstate="print"/>
          <a:srcRect/>
          <a:stretch>
            <a:fillRect/>
          </a:stretch>
        </p:blipFill>
        <p:spPr bwMode="auto">
          <a:xfrm>
            <a:off x="152400" y="1524000"/>
            <a:ext cx="3431963" cy="4610100"/>
          </a:xfrm>
          <a:prstGeom prst="rect">
            <a:avLst/>
          </a:prstGeom>
          <a:noFill/>
        </p:spPr>
      </p:pic>
      <p:pic>
        <p:nvPicPr>
          <p:cNvPr id="12291" name="Picture 3" descr="C:\Users\pmadd\Desktop\nice-fashion-mens-suits.jpg"/>
          <p:cNvPicPr>
            <a:picLocks noChangeAspect="1" noChangeArrowheads="1"/>
          </p:cNvPicPr>
          <p:nvPr/>
        </p:nvPicPr>
        <p:blipFill>
          <a:blip r:embed="rId4" cstate="print"/>
          <a:srcRect l="22974" r="17968"/>
          <a:stretch>
            <a:fillRect/>
          </a:stretch>
        </p:blipFill>
        <p:spPr bwMode="auto">
          <a:xfrm>
            <a:off x="3810000" y="1524000"/>
            <a:ext cx="2133600" cy="4813770"/>
          </a:xfrm>
          <a:prstGeom prst="rect">
            <a:avLst/>
          </a:prstGeom>
          <a:noFill/>
        </p:spPr>
      </p:pic>
      <p:pic>
        <p:nvPicPr>
          <p:cNvPr id="12292" name="Picture 4" descr="C:\Users\pmadd\Desktop\Hickey-Freeman-Charcoal-Plaid-Wool-Suit.jpg"/>
          <p:cNvPicPr>
            <a:picLocks noChangeAspect="1" noChangeArrowheads="1"/>
          </p:cNvPicPr>
          <p:nvPr/>
        </p:nvPicPr>
        <p:blipFill>
          <a:blip r:embed="rId5" cstate="print"/>
          <a:srcRect/>
          <a:stretch>
            <a:fillRect/>
          </a:stretch>
        </p:blipFill>
        <p:spPr bwMode="auto">
          <a:xfrm>
            <a:off x="6162261" y="1524000"/>
            <a:ext cx="2981739" cy="4572000"/>
          </a:xfrm>
          <a:prstGeom prst="rect">
            <a:avLst/>
          </a:prstGeom>
          <a:noFill/>
        </p:spPr>
      </p:pic>
      <p:sp>
        <p:nvSpPr>
          <p:cNvPr id="8" name="TextBox 7"/>
          <p:cNvSpPr txBox="1"/>
          <p:nvPr/>
        </p:nvSpPr>
        <p:spPr>
          <a:xfrm>
            <a:off x="0" y="32766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296400" cy="1143000"/>
          </a:xfrm>
        </p:spPr>
        <p:txBody>
          <a:bodyPr>
            <a:noAutofit/>
          </a:bodyPr>
          <a:lstStyle/>
          <a:p>
            <a:pPr algn="r"/>
            <a:r>
              <a:rPr lang="en-US" sz="10000" dirty="0" smtClean="0">
                <a:solidFill>
                  <a:schemeClr val="accent6"/>
                </a:solidFill>
                <a:latin typeface="Modern No. 20" pitchFamily="18" charset="0"/>
              </a:rPr>
              <a:t>Slacks and Shirt</a:t>
            </a:r>
            <a:endParaRPr lang="en-US" sz="10000" dirty="0">
              <a:solidFill>
                <a:schemeClr val="accent6"/>
              </a:solidFill>
              <a:latin typeface="Modern No. 20" pitchFamily="18" charset="0"/>
            </a:endParaRPr>
          </a:p>
        </p:txBody>
      </p:sp>
      <p:pic>
        <p:nvPicPr>
          <p:cNvPr id="13314" name="Picture 2" descr="C:\Users\pmadd\Desktop\63332556960948655IzOEKRQc.jpg"/>
          <p:cNvPicPr>
            <a:picLocks noChangeAspect="1" noChangeArrowheads="1"/>
          </p:cNvPicPr>
          <p:nvPr/>
        </p:nvPicPr>
        <p:blipFill>
          <a:blip r:embed="rId3" cstate="print"/>
          <a:srcRect l="10204"/>
          <a:stretch>
            <a:fillRect/>
          </a:stretch>
        </p:blipFill>
        <p:spPr bwMode="auto">
          <a:xfrm>
            <a:off x="1219200" y="2133600"/>
            <a:ext cx="3352800" cy="3733800"/>
          </a:xfrm>
          <a:prstGeom prst="rect">
            <a:avLst/>
          </a:prstGeom>
          <a:noFill/>
        </p:spPr>
      </p:pic>
      <p:pic>
        <p:nvPicPr>
          <p:cNvPr id="13315" name="Picture 3" descr="C:\Users\pmadd\Desktop\20993446_450.jpg"/>
          <p:cNvPicPr>
            <a:picLocks noChangeAspect="1" noChangeArrowheads="1"/>
          </p:cNvPicPr>
          <p:nvPr/>
        </p:nvPicPr>
        <p:blipFill>
          <a:blip r:embed="rId4" cstate="print"/>
          <a:srcRect/>
          <a:stretch>
            <a:fillRect/>
          </a:stretch>
        </p:blipFill>
        <p:spPr bwMode="auto">
          <a:xfrm>
            <a:off x="5029200" y="1752600"/>
            <a:ext cx="2771775" cy="4286250"/>
          </a:xfrm>
          <a:prstGeom prst="rect">
            <a:avLst/>
          </a:prstGeom>
          <a:noFill/>
        </p:spPr>
      </p:pic>
      <p:sp>
        <p:nvSpPr>
          <p:cNvPr id="8" name="TextBox 7"/>
          <p:cNvSpPr txBox="1"/>
          <p:nvPr/>
        </p:nvSpPr>
        <p:spPr>
          <a:xfrm>
            <a:off x="0" y="3276600"/>
            <a:ext cx="9144000" cy="2554545"/>
          </a:xfrm>
          <a:prstGeom prst="rect">
            <a:avLst/>
          </a:prstGeom>
          <a:solidFill>
            <a:schemeClr val="tx1">
              <a:lumMod val="85000"/>
              <a:lumOff val="15000"/>
            </a:schemeClr>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533400"/>
            <a:ext cx="6705600" cy="5029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52600" y="1676400"/>
            <a:ext cx="5715000" cy="2554545"/>
          </a:xfrm>
          <a:prstGeom prst="rect">
            <a:avLst/>
          </a:prstGeom>
          <a:noFill/>
        </p:spPr>
        <p:txBody>
          <a:bodyPr wrap="square" rtlCol="0">
            <a:spAutoFit/>
          </a:bodyPr>
          <a:lstStyle/>
          <a:p>
            <a:pPr algn="ctr"/>
            <a:r>
              <a:rPr lang="en-US" sz="8000" b="1" dirty="0" smtClean="0">
                <a:solidFill>
                  <a:schemeClr val="bg1"/>
                </a:solidFill>
                <a:latin typeface="GillSans Light" pitchFamily="34" charset="0"/>
              </a:rPr>
              <a:t>Shirts must be tucked in!</a:t>
            </a:r>
            <a:endParaRPr lang="en-US" sz="8000" b="1" dirty="0">
              <a:solidFill>
                <a:schemeClr val="bg1"/>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615</Words>
  <Application>Microsoft Office PowerPoint</Application>
  <PresentationFormat>On-screen Show (4:3)</PresentationFormat>
  <Paragraphs>85</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Suit </vt:lpstr>
      <vt:lpstr>Slacks and Shirt</vt:lpstr>
      <vt:lpstr>Slide 9</vt:lpstr>
      <vt:lpstr>Necktie</vt:lpstr>
      <vt:lpstr>Slide 11</vt:lpstr>
      <vt:lpstr>Slide 12</vt:lpstr>
      <vt:lpstr>Shoes</vt:lpstr>
      <vt:lpstr>Socks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ODCTE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Paxton Maddox</dc:creator>
  <cp:lastModifiedBy>Paxton Maddox</cp:lastModifiedBy>
  <cp:revision>51</cp:revision>
  <dcterms:created xsi:type="dcterms:W3CDTF">2014-01-17T19:24:14Z</dcterms:created>
  <dcterms:modified xsi:type="dcterms:W3CDTF">2014-02-20T17:23:25Z</dcterms:modified>
</cp:coreProperties>
</file>