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58" r:id="rId3"/>
    <p:sldId id="259" r:id="rId4"/>
    <p:sldId id="260" r:id="rId5"/>
    <p:sldId id="261" r:id="rId6"/>
    <p:sldId id="277" r:id="rId7"/>
    <p:sldId id="278" r:id="rId8"/>
    <p:sldId id="279" r:id="rId9"/>
    <p:sldId id="262" r:id="rId10"/>
    <p:sldId id="263" r:id="rId11"/>
    <p:sldId id="264" r:id="rId12"/>
    <p:sldId id="265" r:id="rId13"/>
    <p:sldId id="266" r:id="rId14"/>
    <p:sldId id="267" r:id="rId15"/>
    <p:sldId id="270" r:id="rId16"/>
    <p:sldId id="275" r:id="rId17"/>
    <p:sldId id="271" r:id="rId18"/>
    <p:sldId id="272" r:id="rId19"/>
    <p:sldId id="273" r:id="rId20"/>
    <p:sldId id="274" r:id="rId21"/>
    <p:sldId id="276" r:id="rId22"/>
    <p:sldId id="280" r:id="rId23"/>
    <p:sldId id="281" r:id="rId24"/>
    <p:sldId id="282" r:id="rId25"/>
    <p:sldId id="283" r:id="rId26"/>
    <p:sldId id="284" r:id="rId27"/>
  </p:sldIdLst>
  <p:sldSz cx="9144000" cy="6858000" type="screen4x3"/>
  <p:notesSz cx="6858000" cy="9144000"/>
  <p:custDataLst>
    <p:tags r:id="rId2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AC53D-9C35-40C3-9EDE-F1AA34981078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86EFC-6108-4D05-B6B2-32BCEB6365F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608D63-A2B3-4400-AAE1-237BB4FC2970}" type="slidenum">
              <a:rPr lang="en-US"/>
              <a:pPr/>
              <a:t>1</a:t>
            </a:fld>
            <a:endParaRPr lang="en-US"/>
          </a:p>
        </p:txBody>
      </p:sp>
      <p:sp>
        <p:nvSpPr>
          <p:cNvPr id="2877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7E5BC7-A06F-40E3-A0AF-990F1B59805F}" type="slidenum">
              <a:rPr lang="en-US"/>
              <a:pPr/>
              <a:t>26</a:t>
            </a:fld>
            <a:endParaRPr lang="en-US"/>
          </a:p>
        </p:txBody>
      </p:sp>
      <p:sp>
        <p:nvSpPr>
          <p:cNvPr id="444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4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4343400"/>
            <a:ext cx="6400800" cy="4267200"/>
          </a:xfrm>
        </p:spPr>
        <p:txBody>
          <a:bodyPr lIns="91432" tIns="45717" rIns="91432" bIns="45717"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9DBB2-0054-4378-B6C4-B86BAAEAE50D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51AC9-0A97-40BB-9C37-97AE9369BB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9DBB2-0054-4378-B6C4-B86BAAEAE50D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51AC9-0A97-40BB-9C37-97AE9369BB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9DBB2-0054-4378-B6C4-B86BAAEAE50D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51AC9-0A97-40BB-9C37-97AE9369BB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9DBB2-0054-4378-B6C4-B86BAAEAE50D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51AC9-0A97-40BB-9C37-97AE9369BB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9DBB2-0054-4378-B6C4-B86BAAEAE50D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51AC9-0A97-40BB-9C37-97AE9369BB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9DBB2-0054-4378-B6C4-B86BAAEAE50D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51AC9-0A97-40BB-9C37-97AE9369BB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9DBB2-0054-4378-B6C4-B86BAAEAE50D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51AC9-0A97-40BB-9C37-97AE9369BB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9DBB2-0054-4378-B6C4-B86BAAEAE50D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51AC9-0A97-40BB-9C37-97AE9369BB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9DBB2-0054-4378-B6C4-B86BAAEAE50D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51AC9-0A97-40BB-9C37-97AE9369BB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9DBB2-0054-4378-B6C4-B86BAAEAE50D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51AC9-0A97-40BB-9C37-97AE9369BB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9DBB2-0054-4378-B6C4-B86BAAEAE50D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51AC9-0A97-40BB-9C37-97AE9369BB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9DBB2-0054-4378-B6C4-B86BAAEAE50D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51AC9-0A97-40BB-9C37-97AE9369BB4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722" name="Object 2"/>
          <p:cNvGraphicFramePr>
            <a:graphicFrameLocks noChangeAspect="1"/>
          </p:cNvGraphicFramePr>
          <p:nvPr/>
        </p:nvGraphicFramePr>
        <p:xfrm>
          <a:off x="2816225" y="1789113"/>
          <a:ext cx="3203575" cy="3468687"/>
        </p:xfrm>
        <a:graphic>
          <a:graphicData uri="http://schemas.openxmlformats.org/presentationml/2006/ole">
            <p:oleObj spid="_x0000_s1026" name="Clip" r:id="rId4" imgW="3203280" imgH="3468960" progId="MS_ClipArt_Gallery.5">
              <p:embed/>
            </p:oleObj>
          </a:graphicData>
        </a:graphic>
      </p:graphicFrame>
      <p:sp>
        <p:nvSpPr>
          <p:cNvPr id="286723" name="WordArt 3"/>
          <p:cNvSpPr>
            <a:spLocks noChangeArrowheads="1" noChangeShapeType="1" noTextEdit="1"/>
          </p:cNvSpPr>
          <p:nvPr/>
        </p:nvSpPr>
        <p:spPr bwMode="auto">
          <a:xfrm>
            <a:off x="1371600" y="76200"/>
            <a:ext cx="64770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Work</a:t>
            </a:r>
          </a:p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Shouldn't be... </a:t>
            </a:r>
          </a:p>
        </p:txBody>
      </p:sp>
      <p:sp>
        <p:nvSpPr>
          <p:cNvPr id="286724" name="WordArt 4"/>
          <p:cNvSpPr>
            <a:spLocks noChangeArrowheads="1" noChangeShapeType="1" noTextEdit="1"/>
          </p:cNvSpPr>
          <p:nvPr/>
        </p:nvSpPr>
        <p:spPr bwMode="auto">
          <a:xfrm>
            <a:off x="1905000" y="5181600"/>
            <a:ext cx="54864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Shocking!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990600"/>
          </a:xfrm>
        </p:spPr>
        <p:txBody>
          <a:bodyPr/>
          <a:lstStyle/>
          <a:p>
            <a:r>
              <a:rPr lang="en-US"/>
              <a:t>ELECTRICAL HAZARDS</a:t>
            </a:r>
          </a:p>
        </p:txBody>
      </p:sp>
      <p:sp>
        <p:nvSpPr>
          <p:cNvPr id="870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610600" cy="5334000"/>
          </a:xfrm>
        </p:spPr>
        <p:txBody>
          <a:bodyPr/>
          <a:lstStyle/>
          <a:p>
            <a:r>
              <a:rPr lang="en-US" b="1"/>
              <a:t>BURNS. Burns can result when a person touches electrical wiring or equipment that is energized.</a:t>
            </a:r>
          </a:p>
          <a:p>
            <a:pPr>
              <a:buFont typeface="Wingdings" pitchFamily="2" charset="2"/>
              <a:buNone/>
            </a:pPr>
            <a:endParaRPr lang="en-US" b="1"/>
          </a:p>
          <a:p>
            <a:r>
              <a:rPr lang="en-US" b="1"/>
              <a:t>ARC-BLAST. Arc-blasts occur from high- amperage currents arcing through the air. This can be caused by accidental contact with energized components or equipment failure.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ELECTRICAL HAZARDS</a:t>
            </a:r>
          </a:p>
        </p:txBody>
      </p:sp>
      <p:sp>
        <p:nvSpPr>
          <p:cNvPr id="880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620000" cy="5105400"/>
          </a:xfrm>
        </p:spPr>
        <p:txBody>
          <a:bodyPr/>
          <a:lstStyle/>
          <a:p>
            <a:r>
              <a:rPr lang="en-US" b="1"/>
              <a:t>ARC-BLAST. The three primary hazards associated with an arc-blast are:</a:t>
            </a:r>
          </a:p>
          <a:p>
            <a:r>
              <a:rPr lang="en-US" b="1"/>
              <a:t>Thermal radiation.</a:t>
            </a:r>
          </a:p>
          <a:p>
            <a:r>
              <a:rPr lang="en-US" b="1"/>
              <a:t>Pressure Wave.</a:t>
            </a:r>
          </a:p>
          <a:p>
            <a:r>
              <a:rPr lang="en-US" b="1"/>
              <a:t>Projectiles.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ELECTRICAL HAZARDS</a:t>
            </a:r>
          </a:p>
        </p:txBody>
      </p:sp>
      <p:sp>
        <p:nvSpPr>
          <p:cNvPr id="890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EXPLOSIONS. Explosions occur when electricity provides a source of ignition for an explosive mixture in the atmosphere.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ELECTRICAL HAZARDS</a:t>
            </a:r>
          </a:p>
        </p:txBody>
      </p:sp>
      <p:sp>
        <p:nvSpPr>
          <p:cNvPr id="901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FIRES. Electricity is one of the most common causes of fires both in the home and in the workplace. Defective or misused electrical equipment is a major cause.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EFFECTS ON THE</a:t>
            </a:r>
            <a:br>
              <a:rPr lang="en-US"/>
            </a:br>
            <a:r>
              <a:rPr lang="en-US"/>
              <a:t> HUMAN BODY</a:t>
            </a:r>
          </a:p>
        </p:txBody>
      </p:sp>
      <p:sp>
        <p:nvSpPr>
          <p:cNvPr id="911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/>
              <a:t>Depends on:</a:t>
            </a:r>
          </a:p>
          <a:p>
            <a:pPr>
              <a:buClr>
                <a:schemeClr val="tx1"/>
              </a:buClr>
              <a:buFont typeface="Wingdings" pitchFamily="2" charset="2"/>
              <a:buBlip>
                <a:blip r:embed="rId2"/>
              </a:buBlip>
            </a:pPr>
            <a:r>
              <a:rPr lang="en-US" b="1"/>
              <a:t>Current and Voltage</a:t>
            </a:r>
          </a:p>
          <a:p>
            <a:pPr>
              <a:buClr>
                <a:schemeClr val="tx1"/>
              </a:buClr>
              <a:buFont typeface="Wingdings" pitchFamily="2" charset="2"/>
              <a:buBlip>
                <a:blip r:embed="rId2"/>
              </a:buBlip>
            </a:pPr>
            <a:r>
              <a:rPr lang="en-US" b="1"/>
              <a:t>Resistance</a:t>
            </a:r>
          </a:p>
          <a:p>
            <a:pPr>
              <a:buClr>
                <a:schemeClr val="tx1"/>
              </a:buClr>
              <a:buFont typeface="Wingdings" pitchFamily="2" charset="2"/>
              <a:buBlip>
                <a:blip r:embed="rId2"/>
              </a:buBlip>
            </a:pPr>
            <a:r>
              <a:rPr lang="en-US" b="1"/>
              <a:t>Path through body</a:t>
            </a:r>
          </a:p>
          <a:p>
            <a:pPr>
              <a:buClr>
                <a:schemeClr val="tx1"/>
              </a:buClr>
              <a:buFont typeface="Wingdings" pitchFamily="2" charset="2"/>
              <a:buBlip>
                <a:blip r:embed="rId2"/>
              </a:buBlip>
            </a:pPr>
            <a:r>
              <a:rPr lang="en-US" b="1"/>
              <a:t>Duration of shock</a:t>
            </a:r>
          </a:p>
          <a:p>
            <a:pPr>
              <a:buFontTx/>
              <a:buChar char="•"/>
            </a:pPr>
            <a:endParaRPr lang="en-US" b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</a:t>
            </a:r>
          </a:p>
        </p:txBody>
      </p:sp>
      <p:sp>
        <p:nvSpPr>
          <p:cNvPr id="1157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Protection</a:t>
            </a:r>
          </a:p>
          <a:p>
            <a:pPr lvl="1"/>
            <a:r>
              <a:rPr lang="en-US"/>
              <a:t>Circuit Breakers</a:t>
            </a:r>
          </a:p>
          <a:p>
            <a:pPr lvl="1"/>
            <a:r>
              <a:rPr lang="en-US"/>
              <a:t>Fuses</a:t>
            </a:r>
          </a:p>
          <a:p>
            <a:pPr lvl="1"/>
            <a:r>
              <a:rPr lang="en-US"/>
              <a:t>15 or 20 amps</a:t>
            </a:r>
          </a:p>
          <a:p>
            <a:pPr lvl="1"/>
            <a:r>
              <a:rPr lang="en-US"/>
              <a:t>Property/equipment protection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smtClean="0">
                <a:solidFill>
                  <a:schemeClr val="tx1"/>
                </a:solidFill>
              </a:rPr>
              <a:t>What are the levels of effect of current? </a:t>
            </a:r>
          </a:p>
        </p:txBody>
      </p:sp>
      <p:graphicFrame>
        <p:nvGraphicFramePr>
          <p:cNvPr id="8" name="Group 40"/>
          <p:cNvGraphicFramePr>
            <a:graphicFrameLocks noGrp="1"/>
          </p:cNvGraphicFramePr>
          <p:nvPr/>
        </p:nvGraphicFramePr>
        <p:xfrm>
          <a:off x="682625" y="1700213"/>
          <a:ext cx="5761038" cy="4129087"/>
        </p:xfrm>
        <a:graphic>
          <a:graphicData uri="http://schemas.openxmlformats.org/drawingml/2006/table">
            <a:tbl>
              <a:tblPr/>
              <a:tblGrid>
                <a:gridCol w="1606079"/>
                <a:gridCol w="4154959"/>
              </a:tblGrid>
              <a:tr h="672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AC current (mA)</a:t>
                      </a:r>
                    </a:p>
                  </a:txBody>
                  <a:tcPr marL="91446" marR="91446" marT="45722" marB="4572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Effect on human body</a:t>
                      </a:r>
                    </a:p>
                  </a:txBody>
                  <a:tcPr marL="91446" marR="91446" marT="45722" marB="4572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</a:t>
                      </a:r>
                    </a:p>
                  </a:txBody>
                  <a:tcPr marL="91446" marR="91446" marT="45722" marB="4572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Slight tingling sensation</a:t>
                      </a:r>
                    </a:p>
                  </a:txBody>
                  <a:tcPr marL="91446" marR="91446" marT="45722" marB="4572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2-9</a:t>
                      </a:r>
                    </a:p>
                  </a:txBody>
                  <a:tcPr marL="91446" marR="91446" marT="45722" marB="4572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Small shock</a:t>
                      </a:r>
                    </a:p>
                  </a:txBody>
                  <a:tcPr marL="91446" marR="91446" marT="45722" marB="4572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10-24</a:t>
                      </a:r>
                    </a:p>
                  </a:txBody>
                  <a:tcPr marL="91446" marR="91446" marT="45722" marB="4572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Muscles contract causing you to freeze</a:t>
                      </a:r>
                    </a:p>
                  </a:txBody>
                  <a:tcPr marL="91446" marR="91446" marT="45722" marB="4572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2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25-74</a:t>
                      </a:r>
                    </a:p>
                  </a:txBody>
                  <a:tcPr marL="91446" marR="91446" marT="45722" marB="4572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Respiratory muscles can become paralysed; pain; exit burns often visible</a:t>
                      </a:r>
                    </a:p>
                  </a:txBody>
                  <a:tcPr marL="91446" marR="91446" marT="45722" marB="4572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2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75-300</a:t>
                      </a:r>
                    </a:p>
                  </a:txBody>
                  <a:tcPr marL="91446" marR="91446" marT="45722" marB="4572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Usually fatal; ventricular fibrillation; entry &amp; exit wounds visible</a:t>
                      </a:r>
                    </a:p>
                  </a:txBody>
                  <a:tcPr marL="91446" marR="91446" marT="45722" marB="4572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02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&gt;300</a:t>
                      </a:r>
                    </a:p>
                  </a:txBody>
                  <a:tcPr marL="91446" marR="91446" marT="45722" marB="4572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Death almost certain; if survive will have badly burnt organs and probably require amputations</a:t>
                      </a:r>
                    </a:p>
                  </a:txBody>
                  <a:tcPr marL="91446" marR="91446" marT="45722" marB="4572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269" name="Picture 30" descr="C:\Documents and Settings\MIRSDCJ\Local Settings\Temporary Internet Files\Content.IE5\CMNC4L15\MP900438746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3663" y="1962150"/>
            <a:ext cx="2232025" cy="297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Conductors</a:t>
            </a:r>
          </a:p>
        </p:txBody>
      </p:sp>
      <p:sp>
        <p:nvSpPr>
          <p:cNvPr id="1085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American Wire Gauge</a:t>
            </a:r>
          </a:p>
          <a:p>
            <a:pPr lvl="1">
              <a:lnSpc>
                <a:spcPct val="90000"/>
              </a:lnSpc>
            </a:pPr>
            <a:r>
              <a:rPr lang="en-US"/>
              <a:t>12 gauge – 20 amps (Safely)</a:t>
            </a:r>
          </a:p>
          <a:p>
            <a:pPr lvl="1">
              <a:lnSpc>
                <a:spcPct val="90000"/>
              </a:lnSpc>
            </a:pPr>
            <a:r>
              <a:rPr lang="en-US"/>
              <a:t>14 gauge – 15 amps </a:t>
            </a:r>
          </a:p>
          <a:p>
            <a:pPr lvl="1">
              <a:lnSpc>
                <a:spcPct val="90000"/>
              </a:lnSpc>
            </a:pPr>
            <a:r>
              <a:rPr lang="en-US"/>
              <a:t>10 gauge – 30 amps</a:t>
            </a:r>
          </a:p>
          <a:p>
            <a:pPr>
              <a:lnSpc>
                <a:spcPct val="90000"/>
              </a:lnSpc>
            </a:pPr>
            <a:r>
              <a:rPr lang="en-US"/>
              <a:t>What determines amount of amps through a circuit?</a:t>
            </a:r>
          </a:p>
          <a:p>
            <a:pPr lvl="1">
              <a:lnSpc>
                <a:spcPct val="90000"/>
              </a:lnSpc>
            </a:pPr>
            <a:r>
              <a:rPr lang="en-US"/>
              <a:t>How much the equipment draws</a:t>
            </a:r>
          </a:p>
          <a:p>
            <a:pPr lvl="1">
              <a:lnSpc>
                <a:spcPct val="90000"/>
              </a:lnSpc>
            </a:pPr>
            <a:r>
              <a:rPr lang="en-US"/>
              <a:t>How much “stuff” plugged in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Wires</a:t>
            </a:r>
          </a:p>
        </p:txBody>
      </p:sp>
      <p:sp>
        <p:nvSpPr>
          <p:cNvPr id="1177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Black = hot = Ungrounded Conductor</a:t>
            </a:r>
          </a:p>
          <a:p>
            <a:r>
              <a:rPr lang="en-US"/>
              <a:t>White = neutral = Grounded Conductor (connected to grounding electrode/Grounding rod)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72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204" name="Picture 4" descr="IMG00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33400"/>
            <a:ext cx="9144000" cy="60975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VOLTAGE, CURRENT, &amp; RESISTANCE</a:t>
            </a:r>
          </a:p>
        </p:txBody>
      </p:sp>
      <p:sp>
        <p:nvSpPr>
          <p:cNvPr id="133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2286000"/>
            <a:ext cx="9144000" cy="4572000"/>
          </a:xfrm>
        </p:spPr>
        <p:txBody>
          <a:bodyPr/>
          <a:lstStyle/>
          <a:p>
            <a:r>
              <a:rPr lang="en-US" sz="2800"/>
              <a:t>VOLTAGE – unit of measurement of electromotive force (EMF)</a:t>
            </a:r>
          </a:p>
          <a:p>
            <a:endParaRPr lang="en-US" sz="2800"/>
          </a:p>
          <a:p>
            <a:r>
              <a:rPr lang="en-US" sz="2800"/>
              <a:t>CURRENT -  Continuous movement of electrons past a given point. (measured in amperes)</a:t>
            </a:r>
          </a:p>
          <a:p>
            <a:endParaRPr lang="en-US" sz="2800"/>
          </a:p>
          <a:p>
            <a:r>
              <a:rPr lang="en-US" sz="2800"/>
              <a:t>RESISTANCE – Opposition to movement of electrons. Makes it possible to generate heat, control current flow, &amp; supply correct voltage to devices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check</a:t>
            </a:r>
          </a:p>
        </p:txBody>
      </p:sp>
      <p:sp>
        <p:nvSpPr>
          <p:cNvPr id="1208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Wiring Checks</a:t>
            </a:r>
          </a:p>
          <a:p>
            <a:pPr lvl="1"/>
            <a:r>
              <a:rPr lang="en-US"/>
              <a:t>Testers</a:t>
            </a:r>
          </a:p>
          <a:p>
            <a:pPr lvl="1"/>
            <a:r>
              <a:rPr lang="en-US"/>
              <a:t>Different types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smtClean="0">
                <a:solidFill>
                  <a:schemeClr val="tx1"/>
                </a:solidFill>
              </a:rPr>
              <a:t>What should you do in an electrical emergency?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684213" y="1700213"/>
            <a:ext cx="7772400" cy="4495800"/>
          </a:xfrm>
        </p:spPr>
        <p:txBody>
          <a:bodyPr/>
          <a:lstStyle/>
          <a:p>
            <a:pPr>
              <a:spcAft>
                <a:spcPts val="600"/>
              </a:spcAft>
              <a:buFontTx/>
              <a:buNone/>
              <a:defRPr/>
            </a:pPr>
            <a:r>
              <a:rPr lang="en-AU" sz="2000" dirty="0" smtClean="0"/>
              <a:t>For low voltage electricity &gt;50 V AC and 110 V DC</a:t>
            </a:r>
          </a:p>
          <a:p>
            <a:pPr marL="266700" indent="-266700">
              <a:spcAft>
                <a:spcPts val="600"/>
              </a:spcAft>
              <a:defRPr/>
            </a:pPr>
            <a:r>
              <a:rPr lang="en-AU" sz="2000" dirty="0" smtClean="0"/>
              <a:t>remove the source of electricity supply</a:t>
            </a:r>
          </a:p>
          <a:p>
            <a:pPr marL="266700" indent="-266700">
              <a:spcAft>
                <a:spcPts val="600"/>
              </a:spcAft>
              <a:defRPr/>
            </a:pPr>
            <a:r>
              <a:rPr lang="en-AU" sz="2000" dirty="0" smtClean="0"/>
              <a:t>commence CPR if trained</a:t>
            </a:r>
          </a:p>
          <a:p>
            <a:pPr marL="266700" indent="-266700">
              <a:spcAft>
                <a:spcPts val="1800"/>
              </a:spcAft>
              <a:defRPr/>
            </a:pPr>
            <a:r>
              <a:rPr lang="en-AU" sz="2000" dirty="0" smtClean="0"/>
              <a:t>call the emergency number on site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en-AU" sz="2000" dirty="0" smtClean="0"/>
              <a:t>For high voltage electricity &gt;1000 V</a:t>
            </a:r>
          </a:p>
          <a:p>
            <a:pPr marL="266700" indent="-266700">
              <a:spcAft>
                <a:spcPts val="600"/>
              </a:spcAft>
              <a:defRPr/>
            </a:pPr>
            <a:r>
              <a:rPr lang="en-AU" sz="2000" dirty="0" smtClean="0"/>
              <a:t>call the emergency number for your site</a:t>
            </a:r>
          </a:p>
          <a:p>
            <a:pPr marL="266700" indent="-266700">
              <a:spcAft>
                <a:spcPts val="600"/>
              </a:spcAft>
              <a:defRPr/>
            </a:pPr>
            <a:r>
              <a:rPr lang="en-AU" sz="2000" dirty="0" smtClean="0"/>
              <a:t>don’t go near the casualty</a:t>
            </a:r>
          </a:p>
          <a:p>
            <a:pPr marL="266700" indent="-266700">
              <a:spcAft>
                <a:spcPts val="600"/>
              </a:spcAft>
              <a:defRPr/>
            </a:pPr>
            <a:r>
              <a:rPr lang="en-AU" sz="2000" dirty="0" smtClean="0"/>
              <a:t>don’t touch the casualty or try to free them with anything</a:t>
            </a:r>
          </a:p>
          <a:p>
            <a:pPr>
              <a:spcAft>
                <a:spcPts val="600"/>
              </a:spcAft>
              <a:defRPr/>
            </a:pPr>
            <a:endParaRPr lang="en-AU" sz="2000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smtClean="0">
                <a:solidFill>
                  <a:schemeClr val="tx1"/>
                </a:solidFill>
              </a:rPr>
              <a:t>What should you do in an electrical emergency?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684213" y="1700213"/>
            <a:ext cx="7772400" cy="4495800"/>
          </a:xfrm>
        </p:spPr>
        <p:txBody>
          <a:bodyPr/>
          <a:lstStyle/>
          <a:p>
            <a:pPr>
              <a:spcAft>
                <a:spcPts val="600"/>
              </a:spcAft>
              <a:buFontTx/>
              <a:buNone/>
              <a:defRPr/>
            </a:pPr>
            <a:r>
              <a:rPr lang="en-AU" sz="2000" dirty="0" smtClean="0"/>
              <a:t>For low voltage electricity &gt;50 V AC and 110 V DC</a:t>
            </a:r>
          </a:p>
          <a:p>
            <a:pPr marL="266700" indent="-266700">
              <a:spcAft>
                <a:spcPts val="600"/>
              </a:spcAft>
              <a:defRPr/>
            </a:pPr>
            <a:r>
              <a:rPr lang="en-AU" sz="2000" dirty="0" smtClean="0"/>
              <a:t>remove the source of electricity supply</a:t>
            </a:r>
          </a:p>
          <a:p>
            <a:pPr marL="266700" indent="-266700">
              <a:spcAft>
                <a:spcPts val="600"/>
              </a:spcAft>
              <a:defRPr/>
            </a:pPr>
            <a:r>
              <a:rPr lang="en-AU" sz="2000" dirty="0" smtClean="0"/>
              <a:t>commence CPR if trained</a:t>
            </a:r>
          </a:p>
          <a:p>
            <a:pPr marL="266700" indent="-266700">
              <a:spcAft>
                <a:spcPts val="1800"/>
              </a:spcAft>
              <a:defRPr/>
            </a:pPr>
            <a:r>
              <a:rPr lang="en-AU" sz="2000" dirty="0" smtClean="0"/>
              <a:t>call the emergency number on site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en-AU" sz="2000" dirty="0" smtClean="0"/>
              <a:t>For high voltage electricity &gt;1000 V</a:t>
            </a:r>
          </a:p>
          <a:p>
            <a:pPr marL="266700" indent="-266700">
              <a:spcAft>
                <a:spcPts val="600"/>
              </a:spcAft>
              <a:defRPr/>
            </a:pPr>
            <a:r>
              <a:rPr lang="en-AU" sz="2000" dirty="0" smtClean="0"/>
              <a:t>call the emergency number for your site</a:t>
            </a:r>
          </a:p>
          <a:p>
            <a:pPr marL="266700" indent="-266700">
              <a:spcAft>
                <a:spcPts val="600"/>
              </a:spcAft>
              <a:defRPr/>
            </a:pPr>
            <a:r>
              <a:rPr lang="en-AU" sz="2000" dirty="0" smtClean="0"/>
              <a:t>don’t go near the casualty</a:t>
            </a:r>
          </a:p>
          <a:p>
            <a:pPr marL="266700" indent="-266700">
              <a:spcAft>
                <a:spcPts val="600"/>
              </a:spcAft>
              <a:defRPr/>
            </a:pPr>
            <a:r>
              <a:rPr lang="en-AU" sz="2000" dirty="0" smtClean="0"/>
              <a:t>don’t touch the casualty or try to free them with anything</a:t>
            </a:r>
          </a:p>
          <a:p>
            <a:pPr>
              <a:spcAft>
                <a:spcPts val="600"/>
              </a:spcAft>
              <a:defRPr/>
            </a:pPr>
            <a:endParaRPr lang="en-AU" sz="2000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smtClean="0">
                <a:solidFill>
                  <a:schemeClr val="tx1"/>
                </a:solidFill>
              </a:rPr>
              <a:t>Can you protect yourself from electricity?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684213" y="1700213"/>
            <a:ext cx="7772400" cy="4006850"/>
          </a:xfrm>
        </p:spPr>
        <p:txBody>
          <a:bodyPr/>
          <a:lstStyle/>
          <a:p>
            <a:pPr marL="266700" indent="-266700">
              <a:spcAft>
                <a:spcPts val="600"/>
              </a:spcAft>
            </a:pPr>
            <a:r>
              <a:rPr lang="en-AU" sz="2000" smtClean="0"/>
              <a:t>Don’t wear metal objects</a:t>
            </a:r>
          </a:p>
          <a:p>
            <a:pPr marL="266700" indent="-266700">
              <a:spcAft>
                <a:spcPts val="600"/>
              </a:spcAft>
            </a:pPr>
            <a:r>
              <a:rPr lang="en-AU" sz="2000" smtClean="0"/>
              <a:t>Turn power off</a:t>
            </a:r>
          </a:p>
          <a:p>
            <a:pPr marL="266700" indent="-266700">
              <a:spcAft>
                <a:spcPts val="600"/>
              </a:spcAft>
            </a:pPr>
            <a:r>
              <a:rPr lang="en-AU" sz="2000" smtClean="0"/>
              <a:t>Wear appropriate clothing</a:t>
            </a:r>
          </a:p>
          <a:p>
            <a:pPr marL="266700" indent="-266700">
              <a:spcAft>
                <a:spcPts val="600"/>
              </a:spcAft>
            </a:pPr>
            <a:r>
              <a:rPr lang="en-AU" sz="2000" smtClean="0"/>
              <a:t>Don’t touch live parts</a:t>
            </a:r>
          </a:p>
          <a:p>
            <a:pPr marL="266700" indent="-266700">
              <a:spcAft>
                <a:spcPts val="600"/>
              </a:spcAft>
            </a:pPr>
            <a:r>
              <a:rPr lang="en-AU" sz="2000" smtClean="0"/>
              <a:t>Don’t install or repair electrical equipment </a:t>
            </a:r>
          </a:p>
          <a:p>
            <a:pPr marL="266700" indent="-266700">
              <a:spcAft>
                <a:spcPts val="600"/>
              </a:spcAft>
            </a:pPr>
            <a:r>
              <a:rPr lang="en-AU" sz="2000" smtClean="0"/>
              <a:t>Use qualified personnel</a:t>
            </a:r>
          </a:p>
          <a:p>
            <a:pPr marL="266700" indent="-266700">
              <a:spcAft>
                <a:spcPts val="600"/>
              </a:spcAft>
            </a:pPr>
            <a:r>
              <a:rPr lang="en-AU" sz="2000" smtClean="0"/>
              <a:t>Clean and dry leads and plugs before use</a:t>
            </a:r>
          </a:p>
          <a:p>
            <a:pPr marL="266700" indent="-266700">
              <a:spcAft>
                <a:spcPts val="600"/>
              </a:spcAft>
            </a:pPr>
            <a:r>
              <a:rPr lang="en-AU" sz="2000" smtClean="0"/>
              <a:t>Use PPE</a:t>
            </a:r>
          </a:p>
        </p:txBody>
      </p:sp>
      <p:pic>
        <p:nvPicPr>
          <p:cNvPr id="13316" name="Picture 6" descr="C:\Documents and Settings\MIRSDCJ\Local Settings\Temporary Internet Files\Content.IE5\4XW6J29H\MP900182596[1].jpg"/>
          <p:cNvPicPr>
            <a:picLocks noChangeAspect="1" noChangeArrowheads="1"/>
          </p:cNvPicPr>
          <p:nvPr/>
        </p:nvPicPr>
        <p:blipFill>
          <a:blip r:embed="rId2" cstate="print"/>
          <a:srcRect t="49219"/>
          <a:stretch>
            <a:fillRect/>
          </a:stretch>
        </p:blipFill>
        <p:spPr bwMode="auto">
          <a:xfrm>
            <a:off x="6370638" y="4365625"/>
            <a:ext cx="2449512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smtClean="0">
                <a:solidFill>
                  <a:schemeClr val="tx1"/>
                </a:solidFill>
              </a:rPr>
              <a:t>What are other safety measures?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84213" y="1698625"/>
            <a:ext cx="6789737" cy="3817938"/>
          </a:xfrm>
        </p:spPr>
        <p:txBody>
          <a:bodyPr/>
          <a:lstStyle/>
          <a:p>
            <a:pPr marL="266700" indent="-266700">
              <a:spcAft>
                <a:spcPts val="600"/>
              </a:spcAft>
            </a:pPr>
            <a:r>
              <a:rPr lang="en-AU" sz="2000" smtClean="0"/>
              <a:t>Heed warning signs</a:t>
            </a:r>
          </a:p>
          <a:p>
            <a:pPr marL="266700" indent="-266700">
              <a:spcAft>
                <a:spcPts val="600"/>
              </a:spcAft>
            </a:pPr>
            <a:r>
              <a:rPr lang="en-AU" sz="2000" smtClean="0"/>
              <a:t>Use the right equipment</a:t>
            </a:r>
          </a:p>
          <a:p>
            <a:pPr marL="266700" indent="-266700">
              <a:spcAft>
                <a:spcPts val="600"/>
              </a:spcAft>
            </a:pPr>
            <a:r>
              <a:rPr lang="en-AU" sz="2000" smtClean="0"/>
              <a:t>Study the operation manual</a:t>
            </a:r>
          </a:p>
          <a:p>
            <a:pPr marL="266700" indent="-266700">
              <a:spcAft>
                <a:spcPts val="600"/>
              </a:spcAft>
            </a:pPr>
            <a:r>
              <a:rPr lang="en-AU" sz="2000" smtClean="0"/>
              <a:t>Take care of extension leads</a:t>
            </a:r>
          </a:p>
          <a:p>
            <a:pPr marL="266700" indent="-266700">
              <a:spcAft>
                <a:spcPts val="600"/>
              </a:spcAft>
            </a:pPr>
            <a:r>
              <a:rPr lang="en-AU" sz="2000" smtClean="0"/>
              <a:t>Use only approved extension lamps</a:t>
            </a:r>
          </a:p>
          <a:p>
            <a:pPr marL="266700" indent="-266700">
              <a:spcAft>
                <a:spcPts val="600"/>
              </a:spcAft>
            </a:pPr>
            <a:r>
              <a:rPr lang="en-AU" sz="2000" smtClean="0"/>
              <a:t>Don’t pull on leads</a:t>
            </a:r>
          </a:p>
          <a:p>
            <a:pPr marL="266700" indent="-266700">
              <a:spcAft>
                <a:spcPts val="600"/>
              </a:spcAft>
            </a:pPr>
            <a:r>
              <a:rPr lang="en-AU" sz="2000" smtClean="0"/>
              <a:t>Use residual current devices – RCDs</a:t>
            </a:r>
          </a:p>
          <a:p>
            <a:pPr marL="266700" indent="-266700">
              <a:spcAft>
                <a:spcPts val="600"/>
              </a:spcAft>
            </a:pPr>
            <a:r>
              <a:rPr lang="en-AU" sz="2000" smtClean="0"/>
              <a:t>Use the proper fuses and circuit breakers </a:t>
            </a:r>
          </a:p>
        </p:txBody>
      </p:sp>
      <p:pic>
        <p:nvPicPr>
          <p:cNvPr id="14340" name="Picture 6" descr="C:\Documents and Settings\MIRSDCJ\Local Settings\Temporary Internet Files\Content.IE5\IXLNU2GA\MC900431585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99188" y="3644900"/>
            <a:ext cx="2549525" cy="254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smtClean="0">
                <a:solidFill>
                  <a:schemeClr val="tx1"/>
                </a:solidFill>
              </a:rPr>
              <a:t>Regular safety inspections</a:t>
            </a:r>
          </a:p>
        </p:txBody>
      </p:sp>
      <p:sp>
        <p:nvSpPr>
          <p:cNvPr id="11391" name="TextBox 983"/>
          <p:cNvSpPr txBox="1">
            <a:spLocks noChangeArrowheads="1"/>
          </p:cNvSpPr>
          <p:nvPr/>
        </p:nvSpPr>
        <p:spPr bwMode="auto">
          <a:xfrm>
            <a:off x="684213" y="1700213"/>
            <a:ext cx="6696075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defRPr/>
            </a:pPr>
            <a:r>
              <a:rPr lang="en-AU" sz="2000" dirty="0">
                <a:latin typeface="+mn-lt"/>
                <a:ea typeface="+mn-ea"/>
              </a:rPr>
              <a:t>are a part of YOUR job...</a:t>
            </a:r>
          </a:p>
          <a:p>
            <a:pPr marL="266700" indent="-266700">
              <a:spcBef>
                <a:spcPct val="200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6700" algn="l"/>
              </a:tabLst>
              <a:defRPr/>
            </a:pPr>
            <a:r>
              <a:rPr lang="en-AU" sz="2000" dirty="0">
                <a:latin typeface="+mn-lt"/>
                <a:ea typeface="+mn-ea"/>
              </a:rPr>
              <a:t>Electrical equipment should be checked each time before use for defects</a:t>
            </a:r>
          </a:p>
          <a:p>
            <a:pPr marL="266700" indent="-266700">
              <a:spcBef>
                <a:spcPct val="200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6700" algn="l"/>
              </a:tabLst>
              <a:defRPr/>
            </a:pPr>
            <a:r>
              <a:rPr lang="en-AU" sz="2000" dirty="0">
                <a:latin typeface="+mn-lt"/>
                <a:ea typeface="+mn-ea"/>
              </a:rPr>
              <a:t>If not tagged or the tag is out of date then report it and place it out of service</a:t>
            </a:r>
          </a:p>
        </p:txBody>
      </p:sp>
      <p:pic>
        <p:nvPicPr>
          <p:cNvPr id="15364" name="Picture 331" descr="C:\Documents and Settings\MIRSDCJ\Local Settings\Temporary Internet Files\Content.IE5\4XW6J29H\MC90005361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25" y="3278188"/>
            <a:ext cx="2160588" cy="29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EFCOG Electrical Improvement Project</a:t>
            </a:r>
          </a:p>
        </p:txBody>
      </p:sp>
      <p:pic>
        <p:nvPicPr>
          <p:cNvPr id="443394" name="Picture 2" descr="bangboard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443396" name="Text Box 4"/>
          <p:cNvSpPr txBox="1">
            <a:spLocks noChangeArrowheads="1"/>
          </p:cNvSpPr>
          <p:nvPr/>
        </p:nvSpPr>
        <p:spPr bwMode="auto">
          <a:xfrm>
            <a:off x="5638800" y="2209800"/>
            <a:ext cx="3124200" cy="1374775"/>
          </a:xfrm>
          <a:prstGeom prst="rect">
            <a:avLst/>
          </a:prstGeom>
          <a:solidFill>
            <a:schemeClr val="bg1"/>
          </a:solidFill>
          <a:ln w="76200" cap="sq" cmpd="tri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44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Is it Safe? </a:t>
            </a:r>
          </a:p>
        </p:txBody>
      </p:sp>
      <p:pic>
        <p:nvPicPr>
          <p:cNvPr id="443398" name="Picture 6" descr="MVC-010S"/>
          <p:cNvPicPr>
            <a:picLocks noChangeAspect="1" noChangeArrowheads="1"/>
          </p:cNvPicPr>
          <p:nvPr/>
        </p:nvPicPr>
        <p:blipFill>
          <a:blip r:embed="rId5" cstate="print">
            <a:lum bright="24000" contrast="36000"/>
          </a:blip>
          <a:srcRect l="3030" t="9427" r="4041"/>
          <a:stretch>
            <a:fillRect/>
          </a:stretch>
        </p:blipFill>
        <p:spPr bwMode="auto">
          <a:xfrm>
            <a:off x="-228600" y="-92075"/>
            <a:ext cx="9372600" cy="695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3399" name="Text Box 7"/>
          <p:cNvSpPr txBox="1">
            <a:spLocks noChangeArrowheads="1"/>
          </p:cNvSpPr>
          <p:nvPr/>
        </p:nvSpPr>
        <p:spPr bwMode="auto">
          <a:xfrm>
            <a:off x="2057400" y="5486400"/>
            <a:ext cx="3048000" cy="11874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990099"/>
                </a:solidFill>
              </a:rPr>
              <a:t>What do you think?</a:t>
            </a:r>
          </a:p>
          <a:p>
            <a:pPr algn="ctr"/>
            <a:r>
              <a:rPr lang="en-US" sz="2400">
                <a:solidFill>
                  <a:srgbClr val="990099"/>
                </a:solidFill>
              </a:rPr>
              <a:t>Could you make this a better installation?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3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3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3396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OHM’S LAW</a:t>
            </a:r>
          </a:p>
        </p:txBody>
      </p:sp>
      <p:sp>
        <p:nvSpPr>
          <p:cNvPr id="1054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George Simon Ohm</a:t>
            </a:r>
          </a:p>
          <a:p>
            <a:pPr lvl="1"/>
            <a:r>
              <a:rPr lang="en-US" sz="2400"/>
              <a:t>Formulated a mathematical relationship between:</a:t>
            </a:r>
          </a:p>
          <a:p>
            <a:pPr lvl="2"/>
            <a:r>
              <a:rPr lang="en-US" sz="2000"/>
              <a:t>Current</a:t>
            </a:r>
          </a:p>
          <a:p>
            <a:pPr lvl="2"/>
            <a:r>
              <a:rPr lang="en-US" sz="2000"/>
              <a:t>Voltage</a:t>
            </a:r>
          </a:p>
          <a:p>
            <a:pPr lvl="2"/>
            <a:r>
              <a:rPr lang="en-US" sz="2000"/>
              <a:t>Resistance</a:t>
            </a:r>
          </a:p>
          <a:p>
            <a:pPr lvl="1"/>
            <a:r>
              <a:rPr lang="en-US" sz="2400"/>
              <a:t>Resistance = Impedance</a:t>
            </a:r>
          </a:p>
          <a:p>
            <a:pPr lvl="2"/>
            <a:r>
              <a:rPr lang="en-US" sz="2000"/>
              <a:t>Resistance = DC</a:t>
            </a:r>
          </a:p>
          <a:p>
            <a:pPr lvl="2"/>
            <a:r>
              <a:rPr lang="en-US" sz="2000"/>
              <a:t>Impedance = AC</a:t>
            </a:r>
          </a:p>
          <a:p>
            <a:pPr lvl="2"/>
            <a:r>
              <a:rPr lang="en-US" sz="2000"/>
              <a:t>Interchangeable – Most Branch circuits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DIRECT CURRENT</a:t>
            </a:r>
          </a:p>
        </p:txBody>
      </p:sp>
      <p:sp>
        <p:nvSpPr>
          <p:cNvPr id="153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Always flows in one direction</a:t>
            </a:r>
          </a:p>
          <a:p>
            <a:endParaRPr lang="en-US"/>
          </a:p>
          <a:p>
            <a:r>
              <a:rPr lang="en-US"/>
              <a:t>Used to charge batteries, run some motors, operate magnetic lifting devices and welding equipment.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ALTERNATING CURRRENT</a:t>
            </a:r>
          </a:p>
        </p:txBody>
      </p:sp>
      <p:sp>
        <p:nvSpPr>
          <p:cNvPr id="163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4191000"/>
          </a:xfrm>
        </p:spPr>
        <p:txBody>
          <a:bodyPr/>
          <a:lstStyle/>
          <a:p>
            <a:r>
              <a:rPr lang="en-US"/>
              <a:t>More common in electrical work</a:t>
            </a:r>
          </a:p>
          <a:p>
            <a:endParaRPr lang="en-US"/>
          </a:p>
          <a:p>
            <a:r>
              <a:rPr lang="en-US"/>
              <a:t>Changes rapidly in both direction and value</a:t>
            </a:r>
          </a:p>
          <a:p>
            <a:endParaRPr lang="en-US"/>
          </a:p>
          <a:p>
            <a:r>
              <a:rPr lang="en-US"/>
              <a:t>Power companies produce power cheaper with alternating current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solidFill>
                  <a:schemeClr val="tx1"/>
                </a:solidFill>
              </a:rPr>
              <a:t>What does hazard mean?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413625" cy="4495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AU" sz="2000" dirty="0" smtClean="0"/>
              <a:t>Hazard means: </a:t>
            </a:r>
          </a:p>
          <a:p>
            <a:pPr marL="266700" indent="-266700" eaLnBrk="1" hangingPunct="1">
              <a:defRPr/>
            </a:pPr>
            <a:r>
              <a:rPr lang="en-AU" sz="2000" dirty="0" smtClean="0"/>
              <a:t>any potential or actual threat to the wellbeing of people, machinery or environment</a:t>
            </a:r>
          </a:p>
          <a:p>
            <a:pPr eaLnBrk="1" hangingPunct="1">
              <a:buFontTx/>
              <a:buNone/>
              <a:defRPr/>
            </a:pPr>
            <a:endParaRPr lang="en-AU" sz="2000" dirty="0" smtClean="0"/>
          </a:p>
          <a:p>
            <a:pPr eaLnBrk="1" hangingPunct="1">
              <a:buFontTx/>
              <a:buNone/>
              <a:defRPr/>
            </a:pPr>
            <a:r>
              <a:rPr lang="en-AU" sz="2000" dirty="0" smtClean="0"/>
              <a:t>Electrical hazard safety means: </a:t>
            </a:r>
          </a:p>
          <a:p>
            <a:pPr marL="266700" indent="-266700" eaLnBrk="1" hangingPunct="1">
              <a:defRPr/>
            </a:pPr>
            <a:r>
              <a:rPr lang="en-AU" sz="2000" dirty="0" smtClean="0"/>
              <a:t>taking precautions to identify and control electrical hazards</a:t>
            </a:r>
            <a:endParaRPr lang="en-US" sz="2000" dirty="0" smtClean="0"/>
          </a:p>
        </p:txBody>
      </p:sp>
      <p:pic>
        <p:nvPicPr>
          <p:cNvPr id="4100" name="Picture 4" descr="C:\Documents and Settings\MIRSDCJ\Local Settings\Temporary Internet Files\Content.IE5\YD6IE0GL\MP900390466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0050" y="4149725"/>
            <a:ext cx="3254375" cy="232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smtClean="0">
                <a:solidFill>
                  <a:schemeClr val="tx1"/>
                </a:solidFill>
              </a:rPr>
              <a:t>Why know about it?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98500" y="1700213"/>
            <a:ext cx="7772400" cy="2160587"/>
          </a:xfrm>
        </p:spPr>
        <p:txBody>
          <a:bodyPr/>
          <a:lstStyle/>
          <a:p>
            <a:pPr>
              <a:spcAft>
                <a:spcPts val="600"/>
              </a:spcAft>
              <a:buFontTx/>
              <a:buNone/>
              <a:defRPr/>
            </a:pPr>
            <a:r>
              <a:rPr lang="en-AU" sz="2000" dirty="0" smtClean="0"/>
              <a:t>Because failing to take the necessary precautions can lead to:</a:t>
            </a:r>
          </a:p>
          <a:p>
            <a:pPr marL="266700" indent="-266700">
              <a:spcAft>
                <a:spcPts val="600"/>
              </a:spcAft>
              <a:defRPr/>
            </a:pPr>
            <a:r>
              <a:rPr lang="en-AU" sz="2000" dirty="0" smtClean="0"/>
              <a:t>injury or death</a:t>
            </a:r>
          </a:p>
          <a:p>
            <a:pPr marL="266700" indent="-266700">
              <a:defRPr/>
            </a:pPr>
            <a:r>
              <a:rPr lang="en-AU" sz="2000" dirty="0" smtClean="0"/>
              <a:t>fire or property damage</a:t>
            </a:r>
          </a:p>
          <a:p>
            <a:pPr>
              <a:buFontTx/>
              <a:buNone/>
              <a:defRPr/>
            </a:pPr>
            <a:endParaRPr lang="en-AU" sz="2000" dirty="0" smtClean="0"/>
          </a:p>
        </p:txBody>
      </p:sp>
      <p:pic>
        <p:nvPicPr>
          <p:cNvPr id="5124" name="Picture 5" descr="C:\Documents and Settings\MIRSDCJ\Local Settings\Temporary Internet Files\Content.IE5\YD6IE0GL\MP90040050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625" y="3644900"/>
            <a:ext cx="2965450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smtClean="0">
                <a:solidFill>
                  <a:schemeClr val="tx1"/>
                </a:solidFill>
              </a:rPr>
              <a:t>What are the safety priorities?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684213" y="1700213"/>
            <a:ext cx="7772400" cy="4495800"/>
          </a:xfrm>
        </p:spPr>
        <p:txBody>
          <a:bodyPr/>
          <a:lstStyle/>
          <a:p>
            <a:pPr marL="0" indent="0">
              <a:spcAft>
                <a:spcPts val="600"/>
              </a:spcAft>
              <a:buFontTx/>
              <a:buNone/>
              <a:defRPr/>
            </a:pPr>
            <a:r>
              <a:rPr lang="en-AU" sz="2000" dirty="0" smtClean="0"/>
              <a:t>Electrical hazards exist in almost every workplace. Common causes of electrocution are:</a:t>
            </a:r>
          </a:p>
          <a:p>
            <a:pPr marL="266700" indent="-266700">
              <a:spcAft>
                <a:spcPts val="600"/>
              </a:spcAft>
              <a:defRPr/>
            </a:pPr>
            <a:r>
              <a:rPr lang="en-AU" sz="2000" dirty="0"/>
              <a:t>m</a:t>
            </a:r>
            <a:r>
              <a:rPr lang="en-AU" sz="2000" dirty="0" smtClean="0"/>
              <a:t>aking contact with overhead wires</a:t>
            </a:r>
          </a:p>
          <a:p>
            <a:pPr marL="266700" indent="-266700">
              <a:spcAft>
                <a:spcPts val="600"/>
              </a:spcAft>
              <a:defRPr/>
            </a:pPr>
            <a:r>
              <a:rPr lang="en-AU" sz="2000" dirty="0" smtClean="0"/>
              <a:t>undertaking maintenance on live equipment</a:t>
            </a:r>
          </a:p>
          <a:p>
            <a:pPr marL="266700" indent="-266700">
              <a:spcAft>
                <a:spcPts val="600"/>
              </a:spcAft>
              <a:defRPr/>
            </a:pPr>
            <a:r>
              <a:rPr lang="en-AU" sz="2000" dirty="0" smtClean="0"/>
              <a:t>working with damaged electrical equipment, such as extension leads, plugs and sockets</a:t>
            </a:r>
          </a:p>
          <a:p>
            <a:pPr marL="266700" indent="-266700">
              <a:defRPr/>
            </a:pPr>
            <a:r>
              <a:rPr lang="en-AU" sz="2000" dirty="0"/>
              <a:t>u</a:t>
            </a:r>
            <a:r>
              <a:rPr lang="en-AU" sz="2000" dirty="0" smtClean="0"/>
              <a:t>sing equipment affected by rain or water ingress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ELECTRICAL HAZARDS</a:t>
            </a:r>
          </a:p>
        </p:txBody>
      </p:sp>
      <p:sp>
        <p:nvSpPr>
          <p:cNvPr id="10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72400" cy="434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/>
              <a:t>SHOCK. Electric shock occurs when the human body becomes part of the path through which current flows.</a:t>
            </a:r>
          </a:p>
          <a:p>
            <a:pPr>
              <a:lnSpc>
                <a:spcPct val="90000"/>
              </a:lnSpc>
            </a:pPr>
            <a:r>
              <a:rPr lang="en-US" b="1"/>
              <a:t>The direct result can be electrocution.</a:t>
            </a:r>
          </a:p>
          <a:p>
            <a:pPr>
              <a:lnSpc>
                <a:spcPct val="90000"/>
              </a:lnSpc>
            </a:pPr>
            <a:r>
              <a:rPr lang="en-US" b="1"/>
              <a:t>The indirect result can be injury resulting from a fall or movement into machinery because of a shock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 - &amp;quot;VOLTAGE, CURRENT, &amp;amp; RESISTANCE&amp;quot;&quot;/&gt;&lt;property id=&quot;20307&quot; value=&quot;258&quot;/&gt;&lt;/object&gt;&lt;object type=&quot;3&quot; unique_id=&quot;10006&quot;&gt;&lt;property id=&quot;20148&quot; value=&quot;5&quot;/&gt;&lt;property id=&quot;20300&quot; value=&quot;Slide 3 - &amp;quot;OHM’S LAW&amp;quot;&quot;/&gt;&lt;property id=&quot;20307&quot; value=&quot;259&quot;/&gt;&lt;/object&gt;&lt;object type=&quot;3&quot; unique_id=&quot;10007&quot;&gt;&lt;property id=&quot;20148&quot; value=&quot;5&quot;/&gt;&lt;property id=&quot;20300&quot; value=&quot;Slide 4 - &amp;quot;DIRECT CURRENT&amp;quot;&quot;/&gt;&lt;property id=&quot;20307&quot; value=&quot;260&quot;/&gt;&lt;/object&gt;&lt;object type=&quot;3&quot; unique_id=&quot;10008&quot;&gt;&lt;property id=&quot;20148&quot; value=&quot;5&quot;/&gt;&lt;property id=&quot;20300&quot; value=&quot;Slide 5 - &amp;quot;ALTERNATING CURRRENT&amp;quot;&quot;/&gt;&lt;property id=&quot;20307&quot; value=&quot;261&quot;/&gt;&lt;/object&gt;&lt;object type=&quot;3&quot; unique_id=&quot;10009&quot;&gt;&lt;property id=&quot;20148&quot; value=&quot;5&quot;/&gt;&lt;property id=&quot;20300&quot; value=&quot;Slide 6 - &amp;quot;What does hazard mean?&amp;quot;&quot;/&gt;&lt;property id=&quot;20307&quot; value=&quot;277&quot;/&gt;&lt;/object&gt;&lt;object type=&quot;3&quot; unique_id=&quot;10010&quot;&gt;&lt;property id=&quot;20148&quot; value=&quot;5&quot;/&gt;&lt;property id=&quot;20300&quot; value=&quot;Slide 7 - &amp;quot;Why know about it?&amp;quot;&quot;/&gt;&lt;property id=&quot;20307&quot; value=&quot;278&quot;/&gt;&lt;/object&gt;&lt;object type=&quot;3&quot; unique_id=&quot;10011&quot;&gt;&lt;property id=&quot;20148&quot; value=&quot;5&quot;/&gt;&lt;property id=&quot;20300&quot; value=&quot;Slide 8 - &amp;quot;What are the safety priorities?&amp;quot;&quot;/&gt;&lt;property id=&quot;20307&quot; value=&quot;279&quot;/&gt;&lt;/object&gt;&lt;object type=&quot;3&quot; unique_id=&quot;10012&quot;&gt;&lt;property id=&quot;20148&quot; value=&quot;5&quot;/&gt;&lt;property id=&quot;20300&quot; value=&quot;Slide 9 - &amp;quot;ELECTRICAL HAZARDS&amp;quot;&quot;/&gt;&lt;property id=&quot;20307&quot; value=&quot;262&quot;/&gt;&lt;/object&gt;&lt;object type=&quot;3&quot; unique_id=&quot;10013&quot;&gt;&lt;property id=&quot;20148&quot; value=&quot;5&quot;/&gt;&lt;property id=&quot;20300&quot; value=&quot;Slide 10 - &amp;quot;ELECTRICAL HAZARDS&amp;quot;&quot;/&gt;&lt;property id=&quot;20307&quot; value=&quot;263&quot;/&gt;&lt;/object&gt;&lt;object type=&quot;3&quot; unique_id=&quot;10014&quot;&gt;&lt;property id=&quot;20148&quot; value=&quot;5&quot;/&gt;&lt;property id=&quot;20300&quot; value=&quot;Slide 11 - &amp;quot;ELECTRICAL HAZARDS&amp;quot;&quot;/&gt;&lt;property id=&quot;20307&quot; value=&quot;264&quot;/&gt;&lt;/object&gt;&lt;object type=&quot;3&quot; unique_id=&quot;10015&quot;&gt;&lt;property id=&quot;20148&quot; value=&quot;5&quot;/&gt;&lt;property id=&quot;20300&quot; value=&quot;Slide 12 - &amp;quot;ELECTRICAL HAZARDS&amp;quot;&quot;/&gt;&lt;property id=&quot;20307&quot; value=&quot;265&quot;/&gt;&lt;/object&gt;&lt;object type=&quot;3&quot; unique_id=&quot;10016&quot;&gt;&lt;property id=&quot;20148&quot; value=&quot;5&quot;/&gt;&lt;property id=&quot;20300&quot; value=&quot;Slide 13 - &amp;quot;ELECTRICAL HAZARDS&amp;quot;&quot;/&gt;&lt;property id=&quot;20307&quot; value=&quot;266&quot;/&gt;&lt;/object&gt;&lt;object type=&quot;3&quot; unique_id=&quot;10017&quot;&gt;&lt;property id=&quot;20148&quot; value=&quot;5&quot;/&gt;&lt;property id=&quot;20300&quot; value=&quot;Slide 14 - &amp;quot;EFFECTS ON THE&amp;#x0D;&amp;#x0A; HUMAN BODY&amp;quot;&quot;/&gt;&lt;property id=&quot;20307&quot; value=&quot;267&quot;/&gt;&lt;/object&gt;&lt;object type=&quot;3&quot; unique_id=&quot;10018&quot;&gt;&lt;property id=&quot;20148&quot; value=&quot;5&quot;/&gt;&lt;property id=&quot;20300&quot; value=&quot;Slide 15 - &amp;quot;Effects&amp;quot;&quot;/&gt;&lt;property id=&quot;20307&quot; value=&quot;270&quot;/&gt;&lt;/object&gt;&lt;object type=&quot;3&quot; unique_id=&quot;10019&quot;&gt;&lt;property id=&quot;20148&quot; value=&quot;5&quot;/&gt;&lt;property id=&quot;20300&quot; value=&quot;Slide 16 - &amp;quot;What are the levels of effect of current? &amp;quot;&quot;/&gt;&lt;property id=&quot;20307&quot; value=&quot;275&quot;/&gt;&lt;/object&gt;&lt;object type=&quot;3&quot; unique_id=&quot;10020&quot;&gt;&lt;property id=&quot;20148&quot; value=&quot;5&quot;/&gt;&lt;property id=&quot;20300&quot; value=&quot;Slide 17 - &amp;quot;Conductors&amp;quot;&quot;/&gt;&lt;property id=&quot;20307&quot; value=&quot;271&quot;/&gt;&lt;/object&gt;&lt;object type=&quot;3&quot; unique_id=&quot;10021&quot;&gt;&lt;property id=&quot;20148&quot; value=&quot;5&quot;/&gt;&lt;property id=&quot;20300&quot; value=&quot;Slide 18 - &amp;quot;Wires&amp;quot;&quot;/&gt;&lt;property id=&quot;20307&quot; value=&quot;272&quot;/&gt;&lt;/object&gt;&lt;object type=&quot;3&quot; unique_id=&quot;10022&quot;&gt;&lt;property id=&quot;20148&quot; value=&quot;5&quot;/&gt;&lt;property id=&quot;20300&quot; value=&quot;Slide 19&quot;/&gt;&lt;property id=&quot;20307&quot; value=&quot;273&quot;/&gt;&lt;/object&gt;&lt;object type=&quot;3&quot; unique_id=&quot;10023&quot;&gt;&lt;property id=&quot;20148&quot; value=&quot;5&quot;/&gt;&lt;property id=&quot;20300&quot; value=&quot;Slide 20 - &amp;quot;How to check&amp;quot;&quot;/&gt;&lt;property id=&quot;20307&quot; value=&quot;274&quot;/&gt;&lt;/object&gt;&lt;object type=&quot;3&quot; unique_id=&quot;10024&quot;&gt;&lt;property id=&quot;20148&quot; value=&quot;5&quot;/&gt;&lt;property id=&quot;20300&quot; value=&quot;Slide 21 - &amp;quot;What should you do in an electrical emergency?&amp;quot;&quot;/&gt;&lt;property id=&quot;20307&quot; value=&quot;276&quot;/&gt;&lt;/object&gt;&lt;object type=&quot;3&quot; unique_id=&quot;10025&quot;&gt;&lt;property id=&quot;20148&quot; value=&quot;5&quot;/&gt;&lt;property id=&quot;20300&quot; value=&quot;Slide 22 - &amp;quot;What should you do in an electrical emergency?&amp;quot;&quot;/&gt;&lt;property id=&quot;20307&quot; value=&quot;280&quot;/&gt;&lt;/object&gt;&lt;object type=&quot;3&quot; unique_id=&quot;10026&quot;&gt;&lt;property id=&quot;20148&quot; value=&quot;5&quot;/&gt;&lt;property id=&quot;20300&quot; value=&quot;Slide 23 - &amp;quot;Can you protect yourself from electricity?&amp;quot;&quot;/&gt;&lt;property id=&quot;20307&quot; value=&quot;281&quot;/&gt;&lt;/object&gt;&lt;object type=&quot;3&quot; unique_id=&quot;10027&quot;&gt;&lt;property id=&quot;20148&quot; value=&quot;5&quot;/&gt;&lt;property id=&quot;20300&quot; value=&quot;Slide 24 - &amp;quot;What are other safety measures?&amp;quot;&quot;/&gt;&lt;property id=&quot;20307&quot; value=&quot;282&quot;/&gt;&lt;/object&gt;&lt;object type=&quot;3&quot; unique_id=&quot;10028&quot;&gt;&lt;property id=&quot;20148&quot; value=&quot;5&quot;/&gt;&lt;property id=&quot;20300&quot; value=&quot;Slide 25 - &amp;quot;Regular safety inspections&amp;quot;&quot;/&gt;&lt;property id=&quot;20307&quot; value=&quot;283&quot;/&gt;&lt;/object&gt;&lt;object type=&quot;3&quot; unique_id=&quot;10029&quot;&gt;&lt;property id=&quot;20148&quot; value=&quot;5&quot;/&gt;&lt;property id=&quot;20300&quot; value=&quot;Slide 26&quot;/&gt;&lt;property id=&quot;20307&quot; value=&quot;28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869</Words>
  <Application>Microsoft Office PowerPoint</Application>
  <PresentationFormat>On-screen Show (4:3)</PresentationFormat>
  <Paragraphs>150</Paragraphs>
  <Slides>26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Office Theme</vt:lpstr>
      <vt:lpstr>Microsoft Clip Gallery</vt:lpstr>
      <vt:lpstr>Slide 1</vt:lpstr>
      <vt:lpstr>VOLTAGE, CURRENT, &amp; RESISTANCE</vt:lpstr>
      <vt:lpstr>OHM’S LAW</vt:lpstr>
      <vt:lpstr>DIRECT CURRENT</vt:lpstr>
      <vt:lpstr>ALTERNATING CURRRENT</vt:lpstr>
      <vt:lpstr>What does hazard mean?</vt:lpstr>
      <vt:lpstr>Why know about it?</vt:lpstr>
      <vt:lpstr>What are the safety priorities?</vt:lpstr>
      <vt:lpstr>ELECTRICAL HAZARDS</vt:lpstr>
      <vt:lpstr>ELECTRICAL HAZARDS</vt:lpstr>
      <vt:lpstr>ELECTRICAL HAZARDS</vt:lpstr>
      <vt:lpstr>ELECTRICAL HAZARDS</vt:lpstr>
      <vt:lpstr>ELECTRICAL HAZARDS</vt:lpstr>
      <vt:lpstr>EFFECTS ON THE  HUMAN BODY</vt:lpstr>
      <vt:lpstr>Effects</vt:lpstr>
      <vt:lpstr>What are the levels of effect of current? </vt:lpstr>
      <vt:lpstr>Conductors</vt:lpstr>
      <vt:lpstr>Wires</vt:lpstr>
      <vt:lpstr>Slide 19</vt:lpstr>
      <vt:lpstr>How to check</vt:lpstr>
      <vt:lpstr>What should you do in an electrical emergency?</vt:lpstr>
      <vt:lpstr>What should you do in an electrical emergency?</vt:lpstr>
      <vt:lpstr>Can you protect yourself from electricity?</vt:lpstr>
      <vt:lpstr>What are other safety measures?</vt:lpstr>
      <vt:lpstr>Regular safety inspections</vt:lpstr>
      <vt:lpstr>Slide 26</vt:lpstr>
    </vt:vector>
  </TitlesOfParts>
  <Company>ODCTE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Karen Sneary</dc:creator>
  <cp:lastModifiedBy>Karen Sneary</cp:lastModifiedBy>
  <cp:revision>2</cp:revision>
  <dcterms:created xsi:type="dcterms:W3CDTF">2014-07-21T13:05:18Z</dcterms:created>
  <dcterms:modified xsi:type="dcterms:W3CDTF">2014-07-21T13:16:49Z</dcterms:modified>
</cp:coreProperties>
</file>