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3"/>
  </p:notesMasterIdLst>
  <p:sldIdLst>
    <p:sldId id="256" r:id="rId2"/>
    <p:sldId id="257" r:id="rId3"/>
    <p:sldId id="263" r:id="rId4"/>
    <p:sldId id="264" r:id="rId5"/>
    <p:sldId id="265" r:id="rId6"/>
    <p:sldId id="280" r:id="rId7"/>
    <p:sldId id="267" r:id="rId8"/>
    <p:sldId id="268" r:id="rId9"/>
    <p:sldId id="281" r:id="rId10"/>
    <p:sldId id="282" r:id="rId11"/>
    <p:sldId id="283" r:id="rId12"/>
    <p:sldId id="284" r:id="rId13"/>
    <p:sldId id="285" r:id="rId14"/>
    <p:sldId id="286" r:id="rId15"/>
    <p:sldId id="287" r:id="rId16"/>
    <p:sldId id="276" r:id="rId17"/>
    <p:sldId id="277" r:id="rId18"/>
    <p:sldId id="278" r:id="rId19"/>
    <p:sldId id="279" r:id="rId20"/>
    <p:sldId id="258" r:id="rId21"/>
    <p:sldId id="288" r:id="rId22"/>
    <p:sldId id="289" r:id="rId23"/>
    <p:sldId id="290" r:id="rId24"/>
    <p:sldId id="291" r:id="rId25"/>
    <p:sldId id="292" r:id="rId26"/>
    <p:sldId id="293" r:id="rId27"/>
    <p:sldId id="294" r:id="rId28"/>
    <p:sldId id="295" r:id="rId29"/>
    <p:sldId id="259" r:id="rId30"/>
    <p:sldId id="296" r:id="rId31"/>
    <p:sldId id="298" r:id="rId32"/>
    <p:sldId id="299" r:id="rId33"/>
    <p:sldId id="303" r:id="rId34"/>
    <p:sldId id="302" r:id="rId35"/>
    <p:sldId id="301" r:id="rId36"/>
    <p:sldId id="305" r:id="rId37"/>
    <p:sldId id="304" r:id="rId38"/>
    <p:sldId id="300" r:id="rId39"/>
    <p:sldId id="306" r:id="rId40"/>
    <p:sldId id="307" r:id="rId41"/>
    <p:sldId id="260" r:id="rId42"/>
    <p:sldId id="308" r:id="rId43"/>
    <p:sldId id="309" r:id="rId44"/>
    <p:sldId id="315" r:id="rId45"/>
    <p:sldId id="261" r:id="rId46"/>
    <p:sldId id="312" r:id="rId47"/>
    <p:sldId id="310" r:id="rId48"/>
    <p:sldId id="311" r:id="rId49"/>
    <p:sldId id="262" r:id="rId50"/>
    <p:sldId id="313" r:id="rId51"/>
    <p:sldId id="314" r:id="rId52"/>
  </p:sldIdLst>
  <p:sldSz cx="9144000" cy="6858000" type="screen4x3"/>
  <p:notesSz cx="6858000" cy="9144000"/>
  <p:embeddedFontLst>
    <p:embeddedFont>
      <p:font typeface="Felt Tip Roman"/>
      <p:italic r:id="rId54"/>
    </p:embeddedFont>
    <p:embeddedFont>
      <p:font typeface="Calibri" pitchFamily="34" charset="0"/>
      <p:regular r:id="rId55"/>
      <p:bold r:id="rId56"/>
      <p:italic r:id="rId57"/>
      <p:boldItalic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becca J Guerin" initials="RJ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F396A"/>
    <a:srgbClr val="F0502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91" autoAdjust="0"/>
    <p:restoredTop sz="99661" autoAdjust="0"/>
  </p:normalViewPr>
  <p:slideViewPr>
    <p:cSldViewPr>
      <p:cViewPr>
        <p:scale>
          <a:sx n="125" d="100"/>
          <a:sy n="125" d="100"/>
        </p:scale>
        <p:origin x="-72" y="72"/>
      </p:cViewPr>
      <p:guideLst>
        <p:guide orient="horz" pos="2160"/>
        <p:guide pos="2880"/>
      </p:guideLst>
    </p:cSldViewPr>
  </p:slideViewPr>
  <p:outlineViewPr>
    <p:cViewPr>
      <p:scale>
        <a:sx n="33" d="100"/>
        <a:sy n="33" d="100"/>
      </p:scale>
      <p:origin x="0" y="254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92" d="100"/>
          <a:sy n="92" d="100"/>
        </p:scale>
        <p:origin x="-3450" y="-120"/>
      </p:cViewPr>
      <p:guideLst>
        <p:guide orient="horz" pos="2880"/>
        <p:guide pos="2160"/>
      </p:guideLst>
    </p:cSldViewPr>
  </p:notesViewPr>
  <p:gridSpacing cx="468172800" cy="468172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A9A927-64C1-4D25-9512-E343EAC8772D}" type="datetimeFigureOut">
              <a:rPr lang="en-US" smtClean="0"/>
              <a:pPr/>
              <a:t>7/14/2014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18086F-7C81-4F02-877E-DABF31823E7D}" type="slidenum">
              <a:rPr lang="en-US" smtClean="0"/>
              <a:pPr/>
              <a:t>‹#›</a:t>
            </a:fld>
            <a:endParaRPr lang="en-US"/>
          </a:p>
        </p:txBody>
      </p:sp>
    </p:spTree>
    <p:extLst>
      <p:ext uri="{BB962C8B-B14F-4D97-AF65-F5344CB8AC3E}">
        <p14:creationId xmlns:p14="http://schemas.microsoft.com/office/powerpoint/2010/main" xmlns="" val="3746824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BA83DA27-AB72-4884-9D87-5988CFF4BB6A}" type="slidenum">
              <a:rPr lang="en-US" smtClean="0"/>
              <a:pPr eaLnBrk="1" hangingPunct="1"/>
              <a:t>3</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pPr eaLnBrk="1" hangingPunct="1"/>
              <a:t>30</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solidFill>
                  <a:prstClr val="black"/>
                </a:solidFill>
              </a:rPr>
              <a:pPr eaLnBrk="1" hangingPunct="1"/>
              <a:t>40</a:t>
            </a:fld>
            <a:endParaRPr lang="en-US" smtClean="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392FB61-B3CE-4F8C-A5C1-0CF1E76C4F99}" type="slidenum">
              <a:rPr lang="en-US" smtClean="0"/>
              <a:pPr eaLnBrk="1" hangingPunct="1"/>
              <a:t>42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392FB61-B3CE-4F8C-A5C1-0CF1E76C4F99}" type="slidenum">
              <a:rPr lang="en-US" smtClean="0"/>
              <a:pPr eaLnBrk="1" hangingPunct="1"/>
              <a:t>43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solidFill>
                  <a:prstClr val="black"/>
                </a:solidFill>
              </a:rPr>
              <a:pPr eaLnBrk="1" hangingPunct="1"/>
              <a:t>44</a:t>
            </a:fld>
            <a:endParaRPr lang="en-US" smtClean="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392FB61-B3CE-4F8C-A5C1-0CF1E76C4F99}" type="slidenum">
              <a:rPr lang="en-US" smtClean="0"/>
              <a:pPr eaLnBrk="1" hangingPunct="1"/>
              <a:t>46</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solidFill>
                  <a:prstClr val="black"/>
                </a:solidFill>
              </a:rPr>
              <a:pPr eaLnBrk="1" hangingPunct="1"/>
              <a:t>47</a:t>
            </a:fld>
            <a:endParaRPr lang="en-US" smtClean="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392FB61-B3CE-4F8C-A5C1-0CF1E76C4F99}" type="slidenum">
              <a:rPr lang="en-US" smtClean="0"/>
              <a:pPr eaLnBrk="1" hangingPunct="1"/>
              <a:t>48</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solidFill>
                  <a:prstClr val="black"/>
                </a:solidFill>
              </a:rPr>
              <a:pPr eaLnBrk="1" hangingPunct="1"/>
              <a:t>50</a:t>
            </a:fld>
            <a:endParaRPr lang="en-US" smtClean="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solidFill>
                  <a:prstClr val="black"/>
                </a:solidFill>
              </a:rPr>
              <a:pPr eaLnBrk="1" hangingPunct="1"/>
              <a:t>51</a:t>
            </a:fld>
            <a:endParaRPr lang="en-US" smtClean="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3827" y="8684926"/>
            <a:ext cx="2972590" cy="457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153" tIns="46077" rIns="92153" bIns="46077" anchor="b"/>
          <a:lstStyle>
            <a:lvl1pPr defTabSz="930275" eaLnBrk="0" hangingPunct="0">
              <a:defRPr>
                <a:solidFill>
                  <a:schemeClr val="tx1"/>
                </a:solidFill>
                <a:latin typeface="Arial" pitchFamily="34" charset="0"/>
              </a:defRPr>
            </a:lvl1pPr>
            <a:lvl2pPr marL="742950" indent="-285750" defTabSz="930275" eaLnBrk="0" hangingPunct="0">
              <a:defRPr>
                <a:solidFill>
                  <a:schemeClr val="tx1"/>
                </a:solidFill>
                <a:latin typeface="Arial" pitchFamily="34" charset="0"/>
              </a:defRPr>
            </a:lvl2pPr>
            <a:lvl3pPr marL="1143000" indent="-228600" defTabSz="930275" eaLnBrk="0" hangingPunct="0">
              <a:defRPr>
                <a:solidFill>
                  <a:schemeClr val="tx1"/>
                </a:solidFill>
                <a:latin typeface="Arial" pitchFamily="34" charset="0"/>
              </a:defRPr>
            </a:lvl3pPr>
            <a:lvl4pPr marL="1600200" indent="-228600" defTabSz="930275" eaLnBrk="0" hangingPunct="0">
              <a:defRPr>
                <a:solidFill>
                  <a:schemeClr val="tx1"/>
                </a:solidFill>
                <a:latin typeface="Arial" pitchFamily="34" charset="0"/>
              </a:defRPr>
            </a:lvl4pPr>
            <a:lvl5pPr marL="2057400" indent="-228600" defTabSz="930275" eaLnBrk="0" hangingPunct="0">
              <a:defRPr>
                <a:solidFill>
                  <a:schemeClr val="tx1"/>
                </a:solidFill>
                <a:latin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defRPr>
            </a:lvl9pPr>
          </a:lstStyle>
          <a:p>
            <a:pPr algn="r" eaLnBrk="1" hangingPunct="1"/>
            <a:fld id="{8D67FD2D-D681-41A9-B606-F50D206EC813}" type="slidenum">
              <a:rPr lang="en-US" sz="1200"/>
              <a:pPr algn="r" eaLnBrk="1" hangingPunct="1"/>
              <a:t>7</a:t>
            </a:fld>
            <a:endParaRPr 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pPr eaLnBrk="1" hangingPunct="1"/>
              <a:t>16</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1D6D2BA5-6EC1-4358-B214-D7CE39A0EBFA}" type="slidenum">
              <a:rPr lang="en-US" smtClean="0"/>
              <a:pPr eaLnBrk="1" hangingPunct="1"/>
              <a:t>17</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BFE83621-67B7-427F-BF85-ECA8E931A10E}" type="slidenum">
              <a:rPr lang="en-US" smtClean="0"/>
              <a:pPr eaLnBrk="1" hangingPunct="1"/>
              <a:t>18</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392FB61-B3CE-4F8C-A5C1-0CF1E76C4F99}" type="slidenum">
              <a:rPr lang="en-US" smtClean="0"/>
              <a:pPr eaLnBrk="1" hangingPunct="1"/>
              <a:t>19</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392FB61-B3CE-4F8C-A5C1-0CF1E76C4F99}" type="slidenum">
              <a:rPr lang="en-US" smtClean="0"/>
              <a:pPr eaLnBrk="1" hangingPunct="1"/>
              <a:t>21</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392FB61-B3CE-4F8C-A5C1-0CF1E76C4F99}" type="slidenum">
              <a:rPr lang="en-US" smtClean="0"/>
              <a:pPr eaLnBrk="1" hangingPunct="1"/>
              <a:t>22</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0135" eaLnBrk="0" hangingPunct="0">
              <a:defRPr>
                <a:solidFill>
                  <a:schemeClr val="tx1"/>
                </a:solidFill>
                <a:latin typeface="Arial" pitchFamily="34" charset="0"/>
              </a:defRPr>
            </a:lvl1pPr>
            <a:lvl2pPr marL="734852" indent="-282635" defTabSz="920135" eaLnBrk="0" hangingPunct="0">
              <a:defRPr>
                <a:solidFill>
                  <a:schemeClr val="tx1"/>
                </a:solidFill>
                <a:latin typeface="Arial" pitchFamily="34" charset="0"/>
              </a:defRPr>
            </a:lvl2pPr>
            <a:lvl3pPr marL="1130541" indent="-226108" defTabSz="920135" eaLnBrk="0" hangingPunct="0">
              <a:defRPr>
                <a:solidFill>
                  <a:schemeClr val="tx1"/>
                </a:solidFill>
                <a:latin typeface="Arial" pitchFamily="34" charset="0"/>
              </a:defRPr>
            </a:lvl3pPr>
            <a:lvl4pPr marL="1582758" indent="-226108" defTabSz="920135" eaLnBrk="0" hangingPunct="0">
              <a:defRPr>
                <a:solidFill>
                  <a:schemeClr val="tx1"/>
                </a:solidFill>
                <a:latin typeface="Arial" pitchFamily="34" charset="0"/>
              </a:defRPr>
            </a:lvl4pPr>
            <a:lvl5pPr marL="2034974" indent="-226108" defTabSz="920135" eaLnBrk="0" hangingPunct="0">
              <a:defRPr>
                <a:solidFill>
                  <a:schemeClr val="tx1"/>
                </a:solidFill>
                <a:latin typeface="Arial" pitchFamily="34" charset="0"/>
              </a:defRPr>
            </a:lvl5pPr>
            <a:lvl6pPr marL="2487191" indent="-226108" defTabSz="920135" eaLnBrk="0" fontAlgn="base" hangingPunct="0">
              <a:spcBef>
                <a:spcPct val="0"/>
              </a:spcBef>
              <a:spcAft>
                <a:spcPct val="0"/>
              </a:spcAft>
              <a:defRPr>
                <a:solidFill>
                  <a:schemeClr val="tx1"/>
                </a:solidFill>
                <a:latin typeface="Arial" pitchFamily="34" charset="0"/>
              </a:defRPr>
            </a:lvl6pPr>
            <a:lvl7pPr marL="2939407" indent="-226108" defTabSz="920135" eaLnBrk="0" fontAlgn="base" hangingPunct="0">
              <a:spcBef>
                <a:spcPct val="0"/>
              </a:spcBef>
              <a:spcAft>
                <a:spcPct val="0"/>
              </a:spcAft>
              <a:defRPr>
                <a:solidFill>
                  <a:schemeClr val="tx1"/>
                </a:solidFill>
                <a:latin typeface="Arial" pitchFamily="34" charset="0"/>
              </a:defRPr>
            </a:lvl7pPr>
            <a:lvl8pPr marL="3391624" indent="-226108" defTabSz="920135" eaLnBrk="0" fontAlgn="base" hangingPunct="0">
              <a:spcBef>
                <a:spcPct val="0"/>
              </a:spcBef>
              <a:spcAft>
                <a:spcPct val="0"/>
              </a:spcAft>
              <a:defRPr>
                <a:solidFill>
                  <a:schemeClr val="tx1"/>
                </a:solidFill>
                <a:latin typeface="Arial" pitchFamily="34" charset="0"/>
              </a:defRPr>
            </a:lvl8pPr>
            <a:lvl9pPr marL="3843840" indent="-226108" defTabSz="920135" eaLnBrk="0" fontAlgn="base" hangingPunct="0">
              <a:spcBef>
                <a:spcPct val="0"/>
              </a:spcBef>
              <a:spcAft>
                <a:spcPct val="0"/>
              </a:spcAft>
              <a:defRPr>
                <a:solidFill>
                  <a:schemeClr val="tx1"/>
                </a:solidFill>
                <a:latin typeface="Arial" pitchFamily="34" charset="0"/>
              </a:defRPr>
            </a:lvl9pPr>
          </a:lstStyle>
          <a:p>
            <a:pPr eaLnBrk="1" hangingPunct="1"/>
            <a:fld id="{7FFA2905-E025-40B3-ADC4-2AFA6470BDAD}" type="slidenum">
              <a:rPr lang="en-US" smtClean="0"/>
              <a:pPr eaLnBrk="1" hangingPunct="1"/>
              <a:t>28</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99411C-A4EA-4F74-93BF-73DAA631961B}" type="datetimeFigureOut">
              <a:rPr lang="en-US" smtClean="0"/>
              <a:pPr/>
              <a:t>7/14/2014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41633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99411C-A4EA-4F74-93BF-73DAA631961B}" type="datetimeFigureOut">
              <a:rPr lang="en-US" smtClean="0"/>
              <a:pPr/>
              <a:t>7/14/2014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2790452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44563" y="127000"/>
            <a:ext cx="7445375" cy="1081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50913" y="1504950"/>
            <a:ext cx="3752850" cy="4591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56163" y="1504950"/>
            <a:ext cx="3754437" cy="2219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856163" y="3876675"/>
            <a:ext cx="3754437" cy="22193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r>
              <a:rPr lang="en-US"/>
              <a:t>Youth@Work - Talking Safety</a:t>
            </a:r>
          </a:p>
        </p:txBody>
      </p:sp>
      <p:sp>
        <p:nvSpPr>
          <p:cNvPr id="8" name="Rectangle 8"/>
          <p:cNvSpPr>
            <a:spLocks noGrp="1" noChangeArrowheads="1"/>
          </p:cNvSpPr>
          <p:nvPr>
            <p:ph type="sldNum" sz="quarter" idx="12"/>
          </p:nvPr>
        </p:nvSpPr>
        <p:spPr>
          <a:ln/>
        </p:spPr>
        <p:txBody>
          <a:bodyPr/>
          <a:lstStyle>
            <a:lvl1pPr>
              <a:defRPr/>
            </a:lvl1pPr>
          </a:lstStyle>
          <a:p>
            <a:pPr>
              <a:defRPr/>
            </a:pPr>
            <a:fld id="{1D38F274-AD71-447F-A07E-8A986A6D821A}" type="slidenum">
              <a:rPr lang="en-US"/>
              <a:pPr>
                <a:defRPr/>
              </a:pPr>
              <a:t>‹#›</a:t>
            </a:fld>
            <a:endParaRPr lang="en-US" dirty="0"/>
          </a:p>
        </p:txBody>
      </p:sp>
    </p:spTree>
    <p:extLst>
      <p:ext uri="{BB962C8B-B14F-4D97-AF65-F5344CB8AC3E}">
        <p14:creationId xmlns:p14="http://schemas.microsoft.com/office/powerpoint/2010/main" xmlns="" val="2913856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baseline="0">
                <a:latin typeface="Myriad Pro"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p:spPr>
        <p:txBody>
          <a:bodyPr/>
          <a:lstStyle>
            <a:lvl1pPr>
              <a:defRPr b="1"/>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F99411C-A4EA-4F74-93BF-73DAA631961B}" type="datetimeFigureOut">
              <a:rPr lang="en-US" smtClean="0"/>
              <a:pPr/>
              <a:t>7/14/2014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356826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99411C-A4EA-4F74-93BF-73DAA631961B}" type="datetimeFigureOut">
              <a:rPr lang="en-US" smtClean="0"/>
              <a:pPr/>
              <a:t>7/14/2014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1855312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99411C-A4EA-4F74-93BF-73DAA631961B}" type="datetimeFigureOut">
              <a:rPr lang="en-US" smtClean="0"/>
              <a:pPr/>
              <a:t>7/14/2014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1131199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99411C-A4EA-4F74-93BF-73DAA631961B}" type="datetimeFigureOut">
              <a:rPr lang="en-US" smtClean="0"/>
              <a:pPr/>
              <a:t>7/14/2014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2009686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99411C-A4EA-4F74-93BF-73DAA631961B}" type="datetimeFigureOut">
              <a:rPr lang="en-US" smtClean="0"/>
              <a:pPr/>
              <a:t>7/14/2014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413224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99411C-A4EA-4F74-93BF-73DAA631961B}" type="datetimeFigureOut">
              <a:rPr lang="en-US" smtClean="0"/>
              <a:pPr/>
              <a:t>7/14/2014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266191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99411C-A4EA-4F74-93BF-73DAA631961B}" type="datetimeFigureOut">
              <a:rPr lang="en-US" smtClean="0"/>
              <a:pPr/>
              <a:t>7/14/2014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32443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99411C-A4EA-4F74-93BF-73DAA631961B}" type="datetimeFigureOut">
              <a:rPr lang="en-US" smtClean="0"/>
              <a:pPr/>
              <a:t>7/14/2014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3588499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99411C-A4EA-4F74-93BF-73DAA631961B}" type="datetimeFigureOut">
              <a:rPr lang="en-US" smtClean="0"/>
              <a:pPr/>
              <a:t>7/14/2014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A09B0-EE96-4106-B8E3-6396DF7BED7B}" type="slidenum">
              <a:rPr lang="en-US" smtClean="0"/>
              <a:pPr/>
              <a:t>‹#›</a:t>
            </a:fld>
            <a:endParaRPr lang="en-US"/>
          </a:p>
        </p:txBody>
      </p:sp>
    </p:spTree>
    <p:extLst>
      <p:ext uri="{BB962C8B-B14F-4D97-AF65-F5344CB8AC3E}">
        <p14:creationId xmlns:p14="http://schemas.microsoft.com/office/powerpoint/2010/main" xmlns="" val="3080589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defTabSz="914400" rtl="0" eaLnBrk="1" latinLnBrk="0" hangingPunct="1">
        <a:spcBef>
          <a:spcPct val="0"/>
        </a:spcBef>
        <a:buNone/>
        <a:defRPr sz="4400" b="1" kern="1200" baseline="0">
          <a:solidFill>
            <a:schemeClr val="tx1"/>
          </a:solidFill>
          <a:latin typeface="Myriad Pro"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yriad Pro Light" pitchFamily="34" charset="0"/>
          <a:ea typeface="+mn-ea"/>
          <a:cs typeface="+mn-cs"/>
        </a:defRPr>
      </a:lvl1pPr>
      <a:lvl2pPr marL="742950" indent="-285750" algn="l" defTabSz="914400" rtl="0" eaLnBrk="1" latinLnBrk="0" hangingPunct="1">
        <a:spcBef>
          <a:spcPct val="20000"/>
        </a:spcBef>
        <a:buFont typeface="Arial" pitchFamily="34" charset="0"/>
        <a:buChar char="–"/>
        <a:defRPr sz="3600" kern="1200">
          <a:solidFill>
            <a:schemeClr val="tx1"/>
          </a:solidFill>
          <a:latin typeface="Myriad Pro" pitchFamily="34" charset="0"/>
          <a:ea typeface="+mn-ea"/>
          <a:cs typeface="+mn-cs"/>
        </a:defRPr>
      </a:lvl2pPr>
      <a:lvl3pPr marL="1143000" indent="-228600" algn="l" defTabSz="914400" rtl="0" eaLnBrk="1" latinLnBrk="0" hangingPunct="1">
        <a:spcBef>
          <a:spcPct val="20000"/>
        </a:spcBef>
        <a:buFont typeface="Arial" pitchFamily="34" charset="0"/>
        <a:buChar char="•"/>
        <a:defRPr sz="2800" kern="1200">
          <a:solidFill>
            <a:schemeClr val="tx1"/>
          </a:solidFill>
          <a:latin typeface="Myriad Pro"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yriad Pro"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yriad Pro"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www.cdc.gov/niosh/topics/youth/chartpackage.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www.cdc.gov/mmwr/preview/mmwrhtml/mm5915a2.htm"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hyperlink" Target="http://www.cdc.gov/niosh/topics/youth/chartpackage.html" TargetMode="External"/><Relationship Id="rId4" Type="http://schemas.openxmlformats.org/officeDocument/2006/relationships/oleObject" Target="../embeddings/Microsoft_Office_Excel_97-2003_Worksheet1.xls"/></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hyperlink" Target="http://www.cdc.gov/niosh/topics/youth/chartpackage.html" TargetMode="External"/><Relationship Id="rId4" Type="http://schemas.openxmlformats.org/officeDocument/2006/relationships/oleObject" Target="../embeddings/Microsoft_Office_Excel_97-2003_Worksheet2.xls"/></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2.jpeg"/></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F396A"/>
        </a:solidFill>
        <a:effectLst/>
      </p:bgPr>
    </p:bg>
    <p:spTree>
      <p:nvGrpSpPr>
        <p:cNvPr id="1" name=""/>
        <p:cNvGrpSpPr/>
        <p:nvPr/>
      </p:nvGrpSpPr>
      <p:grpSpPr>
        <a:xfrm>
          <a:off x="0" y="0"/>
          <a:ext cx="0" cy="0"/>
          <a:chOff x="0" y="0"/>
          <a:chExt cx="0" cy="0"/>
        </a:xfrm>
      </p:grpSpPr>
      <p:sp>
        <p:nvSpPr>
          <p:cNvPr id="4" name="Freeform 3"/>
          <p:cNvSpPr/>
          <p:nvPr/>
        </p:nvSpPr>
        <p:spPr>
          <a:xfrm>
            <a:off x="0" y="1676400"/>
            <a:ext cx="9144000" cy="3771900"/>
          </a:xfrm>
          <a:custGeom>
            <a:avLst/>
            <a:gdLst>
              <a:gd name="connsiteX0" fmla="*/ 27296 w 9416955"/>
              <a:gd name="connsiteY0" fmla="*/ 163773 h 3220871"/>
              <a:gd name="connsiteX1" fmla="*/ 9416955 w 9416955"/>
              <a:gd name="connsiteY1" fmla="*/ 0 h 3220871"/>
              <a:gd name="connsiteX2" fmla="*/ 9416955 w 9416955"/>
              <a:gd name="connsiteY2" fmla="*/ 3220871 h 3220871"/>
              <a:gd name="connsiteX3" fmla="*/ 0 w 9416955"/>
              <a:gd name="connsiteY3" fmla="*/ 3002507 h 3220871"/>
              <a:gd name="connsiteX4" fmla="*/ 27296 w 9416955"/>
              <a:gd name="connsiteY4" fmla="*/ 163773 h 3220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955" h="3220871">
                <a:moveTo>
                  <a:pt x="27296" y="163773"/>
                </a:moveTo>
                <a:lnTo>
                  <a:pt x="9416955" y="0"/>
                </a:lnTo>
                <a:lnTo>
                  <a:pt x="9416955" y="3220871"/>
                </a:lnTo>
                <a:lnTo>
                  <a:pt x="0" y="3002507"/>
                </a:lnTo>
                <a:lnTo>
                  <a:pt x="27296" y="163773"/>
                </a:lnTo>
                <a:close/>
              </a:path>
            </a:pathLst>
          </a:cu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343024" y="3773321"/>
            <a:ext cx="6400800" cy="1295400"/>
          </a:xfrm>
        </p:spPr>
        <p:txBody>
          <a:bodyPr>
            <a:normAutofit fontScale="92500" lnSpcReduction="20000"/>
          </a:bodyPr>
          <a:lstStyle/>
          <a:p>
            <a:r>
              <a:rPr lang="en-US" b="1" dirty="0" smtClean="0">
                <a:solidFill>
                  <a:srgbClr val="1F396A"/>
                </a:solidFill>
                <a:latin typeface="+mn-lt"/>
                <a:cs typeface="Arial" pitchFamily="34" charset="0"/>
              </a:rPr>
              <a:t>A Safety &amp; Health Curriculum</a:t>
            </a:r>
            <a:br>
              <a:rPr lang="en-US" b="1" dirty="0" smtClean="0">
                <a:solidFill>
                  <a:srgbClr val="1F396A"/>
                </a:solidFill>
                <a:latin typeface="+mn-lt"/>
                <a:cs typeface="Arial" pitchFamily="34" charset="0"/>
              </a:rPr>
            </a:br>
            <a:r>
              <a:rPr lang="en-US" b="1" dirty="0" smtClean="0">
                <a:solidFill>
                  <a:srgbClr val="1F396A"/>
                </a:solidFill>
                <a:latin typeface="+mn-lt"/>
                <a:cs typeface="Arial" pitchFamily="34" charset="0"/>
              </a:rPr>
              <a:t>For Young Workers</a:t>
            </a:r>
          </a:p>
          <a:p>
            <a:r>
              <a:rPr lang="en-US" dirty="0" smtClean="0">
                <a:solidFill>
                  <a:srgbClr val="1F396A"/>
                </a:solidFill>
                <a:latin typeface="+mn-lt"/>
                <a:cs typeface="Arial" pitchFamily="34" charset="0"/>
              </a:rPr>
              <a:t>Oklahoma Edition</a:t>
            </a:r>
            <a:endParaRPr lang="en-US" dirty="0">
              <a:solidFill>
                <a:srgbClr val="1F396A"/>
              </a:solidFill>
              <a:latin typeface="+mn-lt"/>
              <a:cs typeface="Arial"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38386" y="1983776"/>
            <a:ext cx="4448175" cy="157857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35773" y="5668242"/>
            <a:ext cx="4171950" cy="907705"/>
          </a:xfrm>
          <a:prstGeom prst="rect">
            <a:avLst/>
          </a:prstGeom>
        </p:spPr>
      </p:pic>
      <p:sp>
        <p:nvSpPr>
          <p:cNvPr id="7" name="Rectangle 6"/>
          <p:cNvSpPr/>
          <p:nvPr/>
        </p:nvSpPr>
        <p:spPr>
          <a:xfrm>
            <a:off x="152400" y="5752762"/>
            <a:ext cx="4572000" cy="738664"/>
          </a:xfrm>
          <a:prstGeom prst="rect">
            <a:avLst/>
          </a:prstGeom>
        </p:spPr>
        <p:txBody>
          <a:bodyPr>
            <a:spAutoFit/>
          </a:bodyPr>
          <a:lstStyle/>
          <a:p>
            <a:r>
              <a:rPr lang="en-US" sz="1400" dirty="0" smtClean="0">
                <a:solidFill>
                  <a:schemeClr val="bg1"/>
                </a:solidFill>
                <a:latin typeface="Arial" pitchFamily="34" charset="0"/>
                <a:cs typeface="Arial" pitchFamily="34" charset="0"/>
              </a:rPr>
              <a:t>DEPARTMENT OF HEALTH AND HUMAN SERVICES</a:t>
            </a:r>
          </a:p>
          <a:p>
            <a:r>
              <a:rPr lang="en-US" sz="1400" dirty="0" smtClean="0">
                <a:solidFill>
                  <a:schemeClr val="bg1"/>
                </a:solidFill>
                <a:latin typeface="Arial" pitchFamily="34" charset="0"/>
                <a:cs typeface="Arial" pitchFamily="34" charset="0"/>
              </a:rPr>
              <a:t>Centers for Disease Control and Prevention</a:t>
            </a:r>
          </a:p>
          <a:p>
            <a:r>
              <a:rPr lang="en-US" sz="1400" dirty="0" smtClean="0">
                <a:solidFill>
                  <a:schemeClr val="bg1"/>
                </a:solidFill>
                <a:latin typeface="Arial" pitchFamily="34" charset="0"/>
                <a:cs typeface="Arial" pitchFamily="34" charset="0"/>
              </a:rPr>
              <a:t>National Institute for Occupational Safety and Health</a:t>
            </a:r>
            <a:endParaRPr lang="en-US" sz="1400" dirty="0">
              <a:solidFill>
                <a:schemeClr val="bg1"/>
              </a:solidFill>
              <a:latin typeface="Arial" pitchFamily="34" charset="0"/>
              <a:cs typeface="Arial" pitchFamily="34" charset="0"/>
            </a:endParaRPr>
          </a:p>
        </p:txBody>
      </p:sp>
      <p:sp>
        <p:nvSpPr>
          <p:cNvPr id="8" name="Freeform 7"/>
          <p:cNvSpPr>
            <a:spLocks noChangeAspect="1"/>
          </p:cNvSpPr>
          <p:nvPr/>
        </p:nvSpPr>
        <p:spPr>
          <a:xfrm>
            <a:off x="-2" y="-2"/>
            <a:ext cx="1733266" cy="1678674"/>
          </a:xfrm>
          <a:custGeom>
            <a:avLst/>
            <a:gdLst>
              <a:gd name="connsiteX0" fmla="*/ 0 w 1733266"/>
              <a:gd name="connsiteY0" fmla="*/ 0 h 1678674"/>
              <a:gd name="connsiteX1" fmla="*/ 27295 w 1733266"/>
              <a:gd name="connsiteY1" fmla="*/ 1678674 h 1678674"/>
              <a:gd name="connsiteX2" fmla="*/ 1719618 w 1733266"/>
              <a:gd name="connsiteY2" fmla="*/ 1624083 h 1678674"/>
              <a:gd name="connsiteX3" fmla="*/ 1733266 w 1733266"/>
              <a:gd name="connsiteY3" fmla="*/ 27295 h 1678674"/>
              <a:gd name="connsiteX4" fmla="*/ 0 w 1733266"/>
              <a:gd name="connsiteY4" fmla="*/ 0 h 1678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3266" h="1678674">
                <a:moveTo>
                  <a:pt x="0" y="0"/>
                </a:moveTo>
                <a:lnTo>
                  <a:pt x="27295" y="1678674"/>
                </a:lnTo>
                <a:lnTo>
                  <a:pt x="1719618" y="1624083"/>
                </a:lnTo>
                <a:lnTo>
                  <a:pt x="1733266" y="27295"/>
                </a:lnTo>
                <a:lnTo>
                  <a:pt x="0" y="0"/>
                </a:lnTo>
                <a:close/>
              </a:path>
            </a:pathLst>
          </a:custGeom>
          <a:blipFill dpi="0" rotWithShape="1">
            <a:blip r:embed="rId4" cstate="print"/>
            <a:srcRect/>
            <a:tile tx="0" ty="0" sx="46000" sy="46000" flip="none" algn="tl"/>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897039" y="13648"/>
            <a:ext cx="1569492" cy="1596788"/>
          </a:xfrm>
          <a:custGeom>
            <a:avLst/>
            <a:gdLst>
              <a:gd name="connsiteX0" fmla="*/ 0 w 1569492"/>
              <a:gd name="connsiteY0" fmla="*/ 0 h 1596788"/>
              <a:gd name="connsiteX1" fmla="*/ 0 w 1569492"/>
              <a:gd name="connsiteY1" fmla="*/ 1596788 h 1596788"/>
              <a:gd name="connsiteX2" fmla="*/ 1555845 w 1569492"/>
              <a:gd name="connsiteY2" fmla="*/ 1555845 h 1596788"/>
              <a:gd name="connsiteX3" fmla="*/ 1569492 w 1569492"/>
              <a:gd name="connsiteY3" fmla="*/ 0 h 1596788"/>
              <a:gd name="connsiteX4" fmla="*/ 0 w 1569492"/>
              <a:gd name="connsiteY4" fmla="*/ 0 h 1596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492" h="1596788">
                <a:moveTo>
                  <a:pt x="0" y="0"/>
                </a:moveTo>
                <a:lnTo>
                  <a:pt x="0" y="1596788"/>
                </a:lnTo>
                <a:lnTo>
                  <a:pt x="1555845" y="1555845"/>
                </a:lnTo>
                <a:lnTo>
                  <a:pt x="1569492" y="0"/>
                </a:lnTo>
                <a:lnTo>
                  <a:pt x="0" y="0"/>
                </a:lnTo>
                <a:close/>
              </a:path>
            </a:pathLst>
          </a:custGeom>
          <a:blipFill dpi="0" rotWithShape="1">
            <a:blip r:embed="rId5" cstate="print"/>
            <a:srcRect/>
            <a:tile tx="0" ty="0" sx="42000" sy="42000" flip="none" algn="tl"/>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3620778" y="13649"/>
            <a:ext cx="1637021" cy="1565370"/>
          </a:xfrm>
          <a:custGeom>
            <a:avLst/>
            <a:gdLst>
              <a:gd name="connsiteX0" fmla="*/ 13648 w 1501254"/>
              <a:gd name="connsiteY0" fmla="*/ 13648 h 1555845"/>
              <a:gd name="connsiteX1" fmla="*/ 0 w 1501254"/>
              <a:gd name="connsiteY1" fmla="*/ 1555845 h 1555845"/>
              <a:gd name="connsiteX2" fmla="*/ 1473959 w 1501254"/>
              <a:gd name="connsiteY2" fmla="*/ 1514901 h 1555845"/>
              <a:gd name="connsiteX3" fmla="*/ 1501254 w 1501254"/>
              <a:gd name="connsiteY3" fmla="*/ 0 h 1555845"/>
              <a:gd name="connsiteX4" fmla="*/ 13648 w 1501254"/>
              <a:gd name="connsiteY4" fmla="*/ 13648 h 1555845"/>
              <a:gd name="connsiteX0" fmla="*/ 13648 w 1501254"/>
              <a:gd name="connsiteY0" fmla="*/ 13648 h 1555845"/>
              <a:gd name="connsiteX1" fmla="*/ 0 w 1501254"/>
              <a:gd name="connsiteY1" fmla="*/ 1555845 h 1555845"/>
              <a:gd name="connsiteX2" fmla="*/ 1482745 w 1501254"/>
              <a:gd name="connsiteY2" fmla="*/ 1533951 h 1555845"/>
              <a:gd name="connsiteX3" fmla="*/ 1501254 w 1501254"/>
              <a:gd name="connsiteY3" fmla="*/ 0 h 1555845"/>
              <a:gd name="connsiteX4" fmla="*/ 13648 w 1501254"/>
              <a:gd name="connsiteY4" fmla="*/ 13648 h 1555845"/>
              <a:gd name="connsiteX0" fmla="*/ 22434 w 1510040"/>
              <a:gd name="connsiteY0" fmla="*/ 13648 h 1565370"/>
              <a:gd name="connsiteX1" fmla="*/ 0 w 1510040"/>
              <a:gd name="connsiteY1" fmla="*/ 1565370 h 1565370"/>
              <a:gd name="connsiteX2" fmla="*/ 1491531 w 1510040"/>
              <a:gd name="connsiteY2" fmla="*/ 1533951 h 1565370"/>
              <a:gd name="connsiteX3" fmla="*/ 1510040 w 1510040"/>
              <a:gd name="connsiteY3" fmla="*/ 0 h 1565370"/>
              <a:gd name="connsiteX4" fmla="*/ 22434 w 1510040"/>
              <a:gd name="connsiteY4" fmla="*/ 13648 h 1565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040" h="1565370">
                <a:moveTo>
                  <a:pt x="22434" y="13648"/>
                </a:moveTo>
                <a:lnTo>
                  <a:pt x="0" y="1565370"/>
                </a:lnTo>
                <a:lnTo>
                  <a:pt x="1491531" y="1533951"/>
                </a:lnTo>
                <a:lnTo>
                  <a:pt x="1510040" y="0"/>
                </a:lnTo>
                <a:lnTo>
                  <a:pt x="22434" y="13648"/>
                </a:lnTo>
                <a:close/>
              </a:path>
            </a:pathLst>
          </a:custGeom>
          <a:blipFill dpi="0" rotWithShape="1">
            <a:blip r:embed="rId6" cstate="print"/>
            <a:srcRect/>
            <a:tile tx="0" ty="-57150" sx="44000" sy="43000" flip="none" algn="tl"/>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5410200" y="0"/>
            <a:ext cx="1665027" cy="1525706"/>
          </a:xfrm>
          <a:custGeom>
            <a:avLst/>
            <a:gdLst>
              <a:gd name="connsiteX0" fmla="*/ 0 w 1665027"/>
              <a:gd name="connsiteY0" fmla="*/ 0 h 1487606"/>
              <a:gd name="connsiteX1" fmla="*/ 0 w 1665027"/>
              <a:gd name="connsiteY1" fmla="*/ 1487606 h 1487606"/>
              <a:gd name="connsiteX2" fmla="*/ 1665027 w 1665027"/>
              <a:gd name="connsiteY2" fmla="*/ 1460310 h 1487606"/>
              <a:gd name="connsiteX3" fmla="*/ 1651379 w 1665027"/>
              <a:gd name="connsiteY3" fmla="*/ 0 h 1487606"/>
              <a:gd name="connsiteX4" fmla="*/ 0 w 1665027"/>
              <a:gd name="connsiteY4" fmla="*/ 0 h 1487606"/>
              <a:gd name="connsiteX0" fmla="*/ 0 w 1665027"/>
              <a:gd name="connsiteY0" fmla="*/ 0 h 1525706"/>
              <a:gd name="connsiteX1" fmla="*/ 9525 w 1665027"/>
              <a:gd name="connsiteY1" fmla="*/ 1525706 h 1525706"/>
              <a:gd name="connsiteX2" fmla="*/ 1665027 w 1665027"/>
              <a:gd name="connsiteY2" fmla="*/ 1460310 h 1525706"/>
              <a:gd name="connsiteX3" fmla="*/ 1651379 w 1665027"/>
              <a:gd name="connsiteY3" fmla="*/ 0 h 1525706"/>
              <a:gd name="connsiteX4" fmla="*/ 0 w 1665027"/>
              <a:gd name="connsiteY4" fmla="*/ 0 h 1525706"/>
              <a:gd name="connsiteX0" fmla="*/ 0 w 1665027"/>
              <a:gd name="connsiteY0" fmla="*/ 0 h 1525706"/>
              <a:gd name="connsiteX1" fmla="*/ 9525 w 1665027"/>
              <a:gd name="connsiteY1" fmla="*/ 1525706 h 1525706"/>
              <a:gd name="connsiteX2" fmla="*/ 1665027 w 1665027"/>
              <a:gd name="connsiteY2" fmla="*/ 1488885 h 1525706"/>
              <a:gd name="connsiteX3" fmla="*/ 1651379 w 1665027"/>
              <a:gd name="connsiteY3" fmla="*/ 0 h 1525706"/>
              <a:gd name="connsiteX4" fmla="*/ 0 w 1665027"/>
              <a:gd name="connsiteY4" fmla="*/ 0 h 152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5027" h="1525706">
                <a:moveTo>
                  <a:pt x="0" y="0"/>
                </a:moveTo>
                <a:lnTo>
                  <a:pt x="9525" y="1525706"/>
                </a:lnTo>
                <a:lnTo>
                  <a:pt x="1665027" y="1488885"/>
                </a:lnTo>
                <a:lnTo>
                  <a:pt x="1651379" y="0"/>
                </a:lnTo>
                <a:lnTo>
                  <a:pt x="0" y="0"/>
                </a:lnTo>
                <a:close/>
              </a:path>
            </a:pathLst>
          </a:custGeom>
          <a:blipFill dpi="0" rotWithShape="1">
            <a:blip r:embed="rId7" cstate="print"/>
            <a:srcRect/>
            <a:tile tx="0" ty="0" sx="42000" sy="42000" flip="none" algn="tl"/>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endParaRPr>
          </a:p>
        </p:txBody>
      </p:sp>
      <p:sp>
        <p:nvSpPr>
          <p:cNvPr id="13" name="Freeform 12"/>
          <p:cNvSpPr/>
          <p:nvPr/>
        </p:nvSpPr>
        <p:spPr>
          <a:xfrm>
            <a:off x="7233313" y="13649"/>
            <a:ext cx="1910687" cy="1499690"/>
          </a:xfrm>
          <a:custGeom>
            <a:avLst/>
            <a:gdLst>
              <a:gd name="connsiteX0" fmla="*/ 13648 w 1910687"/>
              <a:gd name="connsiteY0" fmla="*/ 0 h 1433015"/>
              <a:gd name="connsiteX1" fmla="*/ 0 w 1910687"/>
              <a:gd name="connsiteY1" fmla="*/ 1433015 h 1433015"/>
              <a:gd name="connsiteX2" fmla="*/ 1910687 w 1910687"/>
              <a:gd name="connsiteY2" fmla="*/ 1405719 h 1433015"/>
              <a:gd name="connsiteX3" fmla="*/ 1910687 w 1910687"/>
              <a:gd name="connsiteY3" fmla="*/ 0 h 1433015"/>
              <a:gd name="connsiteX4" fmla="*/ 13648 w 1910687"/>
              <a:gd name="connsiteY4" fmla="*/ 0 h 1433015"/>
              <a:gd name="connsiteX0" fmla="*/ 13648 w 1910687"/>
              <a:gd name="connsiteY0" fmla="*/ 0 h 1499690"/>
              <a:gd name="connsiteX1" fmla="*/ 0 w 1910687"/>
              <a:gd name="connsiteY1" fmla="*/ 1499690 h 1499690"/>
              <a:gd name="connsiteX2" fmla="*/ 1910687 w 1910687"/>
              <a:gd name="connsiteY2" fmla="*/ 1405719 h 1499690"/>
              <a:gd name="connsiteX3" fmla="*/ 1910687 w 1910687"/>
              <a:gd name="connsiteY3" fmla="*/ 0 h 1499690"/>
              <a:gd name="connsiteX4" fmla="*/ 13648 w 1910687"/>
              <a:gd name="connsiteY4" fmla="*/ 0 h 1499690"/>
              <a:gd name="connsiteX0" fmla="*/ 13648 w 1910687"/>
              <a:gd name="connsiteY0" fmla="*/ 0 h 1499690"/>
              <a:gd name="connsiteX1" fmla="*/ 0 w 1910687"/>
              <a:gd name="connsiteY1" fmla="*/ 1499690 h 1499690"/>
              <a:gd name="connsiteX2" fmla="*/ 1910687 w 1910687"/>
              <a:gd name="connsiteY2" fmla="*/ 1472394 h 1499690"/>
              <a:gd name="connsiteX3" fmla="*/ 1910687 w 1910687"/>
              <a:gd name="connsiteY3" fmla="*/ 0 h 1499690"/>
              <a:gd name="connsiteX4" fmla="*/ 13648 w 1910687"/>
              <a:gd name="connsiteY4" fmla="*/ 0 h 1499690"/>
              <a:gd name="connsiteX0" fmla="*/ 13648 w 1910687"/>
              <a:gd name="connsiteY0" fmla="*/ 0 h 1499690"/>
              <a:gd name="connsiteX1" fmla="*/ 0 w 1910687"/>
              <a:gd name="connsiteY1" fmla="*/ 1499690 h 1499690"/>
              <a:gd name="connsiteX2" fmla="*/ 1901162 w 1910687"/>
              <a:gd name="connsiteY2" fmla="*/ 1453344 h 1499690"/>
              <a:gd name="connsiteX3" fmla="*/ 1910687 w 1910687"/>
              <a:gd name="connsiteY3" fmla="*/ 0 h 1499690"/>
              <a:gd name="connsiteX4" fmla="*/ 13648 w 1910687"/>
              <a:gd name="connsiteY4" fmla="*/ 0 h 1499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0687" h="1499690">
                <a:moveTo>
                  <a:pt x="13648" y="0"/>
                </a:moveTo>
                <a:lnTo>
                  <a:pt x="0" y="1499690"/>
                </a:lnTo>
                <a:lnTo>
                  <a:pt x="1901162" y="1453344"/>
                </a:lnTo>
                <a:lnTo>
                  <a:pt x="1910687" y="0"/>
                </a:lnTo>
                <a:lnTo>
                  <a:pt x="13648" y="0"/>
                </a:lnTo>
                <a:close/>
              </a:path>
            </a:pathLst>
          </a:custGeom>
          <a:blipFill dpi="0" rotWithShape="1">
            <a:blip r:embed="rId8" cstate="print"/>
            <a:srcRect/>
            <a:tile tx="0" ty="-196850" sx="50000" sy="50000" flip="none" algn="tl"/>
          </a:bli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32896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Teen </a:t>
            </a:r>
            <a:r>
              <a:rPr lang="en-US" sz="3200" dirty="0">
                <a:solidFill>
                  <a:srgbClr val="F0502D"/>
                </a:solidFill>
                <a:latin typeface="+mj-lt"/>
              </a:rPr>
              <a:t>Work </a:t>
            </a:r>
            <a:r>
              <a:rPr lang="en-US" sz="3200" dirty="0" smtClean="0">
                <a:solidFill>
                  <a:srgbClr val="F0502D"/>
                </a:solidFill>
                <a:latin typeface="+mj-lt"/>
              </a:rPr>
              <a:t>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Why do you think this happened</a:t>
            </a:r>
            <a:r>
              <a:rPr lang="en-US" sz="1600" dirty="0" smtClean="0">
                <a:solidFill>
                  <a:srgbClr val="1F396A"/>
                </a:solidFill>
                <a:latin typeface="Myriad Pro" pitchFamily="34" charset="0"/>
              </a:rPr>
              <a:t>?</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have prevented </a:t>
            </a:r>
            <a:r>
              <a:rPr lang="en-US" sz="1600" dirty="0" smtClean="0">
                <a:solidFill>
                  <a:srgbClr val="1F396A"/>
                </a:solidFill>
                <a:latin typeface="Myriad Pro" pitchFamily="34" charset="0"/>
              </a:rPr>
              <a:t>Angela from being injured?</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smtClean="0">
                <a:solidFill>
                  <a:srgbClr val="1F396A"/>
                </a:solidFill>
                <a:latin typeface="Myriad Pro" pitchFamily="34" charset="0"/>
              </a:rPr>
              <a:t>How </a:t>
            </a:r>
            <a:r>
              <a:rPr lang="en-US" sz="1600" dirty="0">
                <a:solidFill>
                  <a:srgbClr val="1F396A"/>
                </a:solidFill>
                <a:latin typeface="Myriad Pro" pitchFamily="34" charset="0"/>
              </a:rPr>
              <a:t>might this injury </a:t>
            </a:r>
            <a:r>
              <a:rPr lang="en-US" sz="1600" dirty="0" smtClean="0">
                <a:solidFill>
                  <a:srgbClr val="1F396A"/>
                </a:solidFill>
                <a:latin typeface="Myriad Pro" pitchFamily="34" charset="0"/>
              </a:rPr>
              <a:t>impact Angela’s </a:t>
            </a:r>
            <a:r>
              <a:rPr lang="en-US" sz="1600" dirty="0">
                <a:solidFill>
                  <a:srgbClr val="1F396A"/>
                </a:solidFill>
                <a:latin typeface="Myriad Pro" pitchFamily="34" charset="0"/>
              </a:rPr>
              <a:t>daily life?</a:t>
            </a:r>
          </a:p>
        </p:txBody>
      </p:sp>
      <p:sp>
        <p:nvSpPr>
          <p:cNvPr id="10246" name="Text Box 8"/>
          <p:cNvSpPr txBox="1">
            <a:spLocks noChangeArrowheads="1"/>
          </p:cNvSpPr>
          <p:nvPr/>
        </p:nvSpPr>
        <p:spPr bwMode="auto">
          <a:xfrm>
            <a:off x="5032375" y="2460368"/>
            <a:ext cx="3654424" cy="1538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smtClean="0">
                <a:solidFill>
                  <a:srgbClr val="1F396A"/>
                </a:solidFill>
                <a:latin typeface="Myriad Pro" pitchFamily="34" charset="0"/>
              </a:rPr>
              <a:t>Office worker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smtClean="0">
                <a:solidFill>
                  <a:srgbClr val="1F396A"/>
                </a:solidFill>
                <a:latin typeface="Myriad Pro" pitchFamily="34" charset="0"/>
              </a:rPr>
              <a:t>Excessive typing in an awkward position</a:t>
            </a:r>
          </a:p>
          <a:p>
            <a:pPr marL="914400" indent="-914400">
              <a:spcAft>
                <a:spcPts val="1800"/>
              </a:spcAft>
            </a:pPr>
            <a:r>
              <a:rPr lang="en-US" sz="1600" b="1" dirty="0" smtClean="0">
                <a:solidFill>
                  <a:srgbClr val="F0502D"/>
                </a:solidFill>
                <a:latin typeface="+mj-lt"/>
              </a:rPr>
              <a:t>Injury:	</a:t>
            </a:r>
            <a:r>
              <a:rPr lang="en-US" sz="1600" dirty="0" smtClean="0">
                <a:solidFill>
                  <a:srgbClr val="1F396A"/>
                </a:solidFill>
                <a:latin typeface="Myriad Pro" pitchFamily="34" charset="0"/>
              </a:rPr>
              <a:t>Repetitive stress injury</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schemeClr val="bg1"/>
                </a:solidFill>
                <a:latin typeface="Felt Tip Roman" pitchFamily="2" charset="0"/>
                <a:ea typeface="+mj-ea"/>
                <a:cs typeface="+mj-cs"/>
              </a:rPr>
              <a:t>Angela’s </a:t>
            </a:r>
            <a:r>
              <a:rPr lang="en-US" sz="3600" b="1" dirty="0">
                <a:solidFill>
                  <a:schemeClr val="bg1"/>
                </a:solidFill>
                <a:latin typeface="Felt Tip Roman" pitchFamily="2" charset="0"/>
                <a:ea typeface="+mj-ea"/>
                <a:cs typeface="+mj-cs"/>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7"/>
            <a:ext cx="3752141" cy="4854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10</a:t>
            </a:fld>
            <a:endParaRPr lang="en-US" sz="2400" dirty="0" smtClean="0">
              <a:latin typeface="+mn-lt"/>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3467725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Teen </a:t>
            </a:r>
            <a:r>
              <a:rPr lang="en-US" sz="3200" dirty="0">
                <a:solidFill>
                  <a:srgbClr val="F0502D"/>
                </a:solidFill>
                <a:latin typeface="+mj-lt"/>
              </a:rPr>
              <a:t>Work </a:t>
            </a:r>
            <a:r>
              <a:rPr lang="en-US" sz="3200" dirty="0" smtClean="0">
                <a:solidFill>
                  <a:srgbClr val="F0502D"/>
                </a:solidFill>
                <a:latin typeface="+mj-lt"/>
              </a:rPr>
              <a:t>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984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Why do you think this happened</a:t>
            </a:r>
            <a:r>
              <a:rPr lang="en-US" sz="1600" dirty="0" smtClean="0">
                <a:solidFill>
                  <a:srgbClr val="1F396A"/>
                </a:solidFill>
                <a:latin typeface="Myriad Pro" pitchFamily="34" charset="0"/>
              </a:rPr>
              <a:t>?</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have prevented </a:t>
            </a:r>
            <a:r>
              <a:rPr lang="en-US" sz="1600" dirty="0" smtClean="0">
                <a:solidFill>
                  <a:srgbClr val="1F396A"/>
                </a:solidFill>
                <a:latin typeface="Myriad Pro" pitchFamily="34" charset="0"/>
              </a:rPr>
              <a:t>Terrell from being killed?</a:t>
            </a:r>
            <a:endParaRPr lang="en-US" sz="1600" dirty="0">
              <a:solidFill>
                <a:srgbClr val="1F396A"/>
              </a:solidFill>
              <a:latin typeface="Myriad Pro" pitchFamily="34" charset="0"/>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smtClean="0">
                <a:solidFill>
                  <a:srgbClr val="1F396A"/>
                </a:solidFill>
                <a:latin typeface="Myriad Pro" pitchFamily="34" charset="0"/>
              </a:rPr>
              <a:t>Landscape worker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smtClean="0">
                <a:solidFill>
                  <a:srgbClr val="1F396A"/>
                </a:solidFill>
                <a:latin typeface="Myriad Pro" pitchFamily="34" charset="0"/>
              </a:rPr>
              <a:t>Wood chipper</a:t>
            </a:r>
          </a:p>
          <a:p>
            <a:pPr marL="914400" indent="-914400">
              <a:spcAft>
                <a:spcPts val="1800"/>
              </a:spcAft>
            </a:pPr>
            <a:r>
              <a:rPr lang="en-US" sz="1600" b="1" dirty="0" smtClean="0">
                <a:solidFill>
                  <a:srgbClr val="F0502D"/>
                </a:solidFill>
                <a:latin typeface="+mj-lt"/>
              </a:rPr>
              <a:t>Injury:	</a:t>
            </a:r>
            <a:r>
              <a:rPr lang="en-US" sz="1600" dirty="0" smtClean="0">
                <a:solidFill>
                  <a:srgbClr val="1F396A"/>
                </a:solidFill>
                <a:latin typeface="Myriad Pro" pitchFamily="34" charset="0"/>
              </a:rPr>
              <a:t>Death</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schemeClr val="bg1"/>
                </a:solidFill>
                <a:latin typeface="Felt Tip Roman" pitchFamily="2" charset="0"/>
                <a:ea typeface="+mj-ea"/>
                <a:cs typeface="+mj-cs"/>
              </a:rPr>
              <a:t>Terrell’s </a:t>
            </a:r>
            <a:r>
              <a:rPr lang="en-US" sz="3600" b="1" dirty="0">
                <a:solidFill>
                  <a:schemeClr val="bg1"/>
                </a:solidFill>
                <a:latin typeface="Felt Tip Roman" pitchFamily="2" charset="0"/>
                <a:ea typeface="+mj-ea"/>
                <a:cs typeface="+mj-cs"/>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7"/>
            <a:ext cx="3752141" cy="4854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11</a:t>
            </a:fld>
            <a:endParaRPr lang="en-US" sz="2400" dirty="0" smtClean="0">
              <a:latin typeface="+mn-lt"/>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2745440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Teen Work 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Why do you think this happened</a:t>
            </a:r>
            <a:r>
              <a:rPr lang="en-US" sz="1600" dirty="0" smtClean="0">
                <a:solidFill>
                  <a:srgbClr val="1F396A"/>
                </a:solidFill>
                <a:latin typeface="Myriad Pro" pitchFamily="34" charset="0"/>
              </a:rPr>
              <a:t>?</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have prevented </a:t>
            </a:r>
            <a:r>
              <a:rPr lang="en-US" sz="1600" dirty="0" smtClean="0">
                <a:solidFill>
                  <a:srgbClr val="1F396A"/>
                </a:solidFill>
                <a:latin typeface="Myriad Pro" pitchFamily="34" charset="0"/>
              </a:rPr>
              <a:t>Cody from getting hurt?</a:t>
            </a:r>
          </a:p>
          <a:p>
            <a:pPr marL="182880" indent="-182880" defTabSz="736600">
              <a:spcAft>
                <a:spcPts val="1200"/>
              </a:spcAft>
              <a:buClr>
                <a:schemeClr val="tx2">
                  <a:lumMod val="40000"/>
                  <a:lumOff val="60000"/>
                </a:schemeClr>
              </a:buClr>
              <a:buFont typeface="Wingdings" pitchFamily="2" charset="2"/>
              <a:buChar char="§"/>
            </a:pPr>
            <a:r>
              <a:rPr lang="en-US" sz="1600" dirty="0" smtClean="0">
                <a:solidFill>
                  <a:srgbClr val="1F396A"/>
                </a:solidFill>
                <a:latin typeface="Myriad Pro" pitchFamily="34" charset="0"/>
              </a:rPr>
              <a:t>How might this injury impact Cody’s daily life?</a:t>
            </a:r>
            <a:endParaRPr lang="en-US" sz="1600" dirty="0">
              <a:solidFill>
                <a:srgbClr val="1F396A"/>
              </a:solidFill>
              <a:latin typeface="Myriad Pro" pitchFamily="34" charset="0"/>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smtClean="0">
                <a:solidFill>
                  <a:srgbClr val="1F396A"/>
                </a:solidFill>
                <a:latin typeface="Myriad Pro" pitchFamily="34" charset="0"/>
              </a:rPr>
              <a:t>Farm worker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smtClean="0">
                <a:solidFill>
                  <a:srgbClr val="1F396A"/>
                </a:solidFill>
                <a:latin typeface="Myriad Pro" pitchFamily="34" charset="0"/>
              </a:rPr>
              <a:t>Tractor without roll bar</a:t>
            </a:r>
          </a:p>
          <a:p>
            <a:pPr marL="914400" indent="-914400">
              <a:spcAft>
                <a:spcPts val="1800"/>
              </a:spcAft>
            </a:pPr>
            <a:r>
              <a:rPr lang="en-US" sz="1600" b="1" dirty="0" smtClean="0">
                <a:solidFill>
                  <a:srgbClr val="F0502D"/>
                </a:solidFill>
                <a:latin typeface="+mj-lt"/>
              </a:rPr>
              <a:t>Injury:	</a:t>
            </a:r>
            <a:r>
              <a:rPr lang="en-US" sz="1600" dirty="0" smtClean="0">
                <a:solidFill>
                  <a:srgbClr val="1F396A"/>
                </a:solidFill>
                <a:latin typeface="Myriad Pro" pitchFamily="34" charset="0"/>
              </a:rPr>
              <a:t>Legs crushed under tractor</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schemeClr val="bg1"/>
                </a:solidFill>
                <a:latin typeface="Felt Tip Roman" pitchFamily="2" charset="0"/>
                <a:ea typeface="+mj-ea"/>
                <a:cs typeface="+mj-cs"/>
              </a:rPr>
              <a:t>Cody’s </a:t>
            </a:r>
            <a:r>
              <a:rPr lang="en-US" sz="3600" b="1" dirty="0">
                <a:solidFill>
                  <a:schemeClr val="bg1"/>
                </a:solidFill>
                <a:latin typeface="Felt Tip Roman" pitchFamily="2" charset="0"/>
                <a:ea typeface="+mj-ea"/>
                <a:cs typeface="+mj-cs"/>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7"/>
            <a:ext cx="3752140" cy="4854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12</a:t>
            </a:fld>
            <a:endParaRPr lang="en-US" sz="2400" dirty="0" smtClean="0">
              <a:latin typeface="+mn-lt"/>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5261634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Teen </a:t>
            </a:r>
            <a:r>
              <a:rPr lang="en-US" sz="3200" dirty="0">
                <a:solidFill>
                  <a:srgbClr val="F0502D"/>
                </a:solidFill>
                <a:latin typeface="+mj-lt"/>
              </a:rPr>
              <a:t>Work </a:t>
            </a:r>
            <a:r>
              <a:rPr lang="en-US" sz="3200" dirty="0" smtClean="0">
                <a:solidFill>
                  <a:srgbClr val="F0502D"/>
                </a:solidFill>
                <a:latin typeface="+mj-lt"/>
              </a:rPr>
              <a:t>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Lindsey's employer have done to stop her </a:t>
            </a:r>
            <a:r>
              <a:rPr lang="en-US" sz="1600" dirty="0" smtClean="0">
                <a:solidFill>
                  <a:srgbClr val="1F396A"/>
                </a:solidFill>
                <a:latin typeface="Myriad Pro" pitchFamily="34" charset="0"/>
              </a:rPr>
              <a:t>abuser?</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would you do in this situation</a:t>
            </a:r>
            <a:r>
              <a:rPr lang="en-US" sz="1600" dirty="0" smtClean="0">
                <a:solidFill>
                  <a:srgbClr val="1F396A"/>
                </a:solidFill>
                <a:latin typeface="Myriad Pro" pitchFamily="34" charset="0"/>
              </a:rPr>
              <a:t>?</a:t>
            </a: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How might Lindsey’s life be affected by this incident?</a:t>
            </a:r>
          </a:p>
        </p:txBody>
      </p:sp>
      <p:sp>
        <p:nvSpPr>
          <p:cNvPr id="10246" name="Text Box 8"/>
          <p:cNvSpPr txBox="1">
            <a:spLocks noChangeArrowheads="1"/>
          </p:cNvSpPr>
          <p:nvPr/>
        </p:nvSpPr>
        <p:spPr bwMode="auto">
          <a:xfrm>
            <a:off x="5032375" y="2460368"/>
            <a:ext cx="3654424" cy="1538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smtClean="0">
                <a:solidFill>
                  <a:srgbClr val="1F396A"/>
                </a:solidFill>
                <a:latin typeface="Myriad Pro" pitchFamily="34" charset="0"/>
              </a:rPr>
              <a:t>Pizza shop cashier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smtClean="0">
                <a:solidFill>
                  <a:srgbClr val="1F396A"/>
                </a:solidFill>
                <a:latin typeface="Myriad Pro" pitchFamily="34" charset="0"/>
              </a:rPr>
              <a:t>Violence (by a co-worker)</a:t>
            </a:r>
          </a:p>
          <a:p>
            <a:pPr marL="914400" indent="-914400">
              <a:spcAft>
                <a:spcPts val="1800"/>
              </a:spcAft>
            </a:pPr>
            <a:r>
              <a:rPr lang="en-US" sz="1600" b="1" dirty="0" smtClean="0">
                <a:solidFill>
                  <a:srgbClr val="F0502D"/>
                </a:solidFill>
                <a:latin typeface="+mj-lt"/>
              </a:rPr>
              <a:t>Injury:	</a:t>
            </a:r>
            <a:r>
              <a:rPr lang="en-US" sz="1600" dirty="0" smtClean="0">
                <a:solidFill>
                  <a:srgbClr val="1F396A"/>
                </a:solidFill>
                <a:latin typeface="Myriad Pro" pitchFamily="34" charset="0"/>
              </a:rPr>
              <a:t>Bumps and bruises caused by abusive co-worker</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schemeClr val="bg1"/>
                </a:solidFill>
                <a:latin typeface="Felt Tip Roman" pitchFamily="2" charset="0"/>
                <a:ea typeface="+mj-ea"/>
                <a:cs typeface="+mj-cs"/>
              </a:rPr>
              <a:t>Lindsey’s </a:t>
            </a:r>
            <a:r>
              <a:rPr lang="en-US" sz="3600" b="1" dirty="0">
                <a:solidFill>
                  <a:schemeClr val="bg1"/>
                </a:solidFill>
                <a:latin typeface="Felt Tip Roman" pitchFamily="2" charset="0"/>
                <a:ea typeface="+mj-ea"/>
                <a:cs typeface="+mj-cs"/>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7"/>
            <a:ext cx="3752140" cy="4854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13</a:t>
            </a:fld>
            <a:endParaRPr lang="en-US" sz="2400" dirty="0" smtClean="0">
              <a:latin typeface="+mn-lt"/>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589521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Teen </a:t>
            </a:r>
            <a:r>
              <a:rPr lang="en-US" sz="3200" dirty="0">
                <a:solidFill>
                  <a:srgbClr val="F0502D"/>
                </a:solidFill>
                <a:latin typeface="+mj-lt"/>
              </a:rPr>
              <a:t>Work </a:t>
            </a:r>
            <a:r>
              <a:rPr lang="en-US" sz="3200" dirty="0" smtClean="0">
                <a:solidFill>
                  <a:srgbClr val="F0502D"/>
                </a:solidFill>
                <a:latin typeface="+mj-lt"/>
              </a:rPr>
              <a:t>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Anna's employer have done to stop her harasser?</a:t>
            </a: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would you do in this situation?</a:t>
            </a: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How might Anna’s life be affected by this incident?</a:t>
            </a: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a:solidFill>
                  <a:srgbClr val="1F396A"/>
                </a:solidFill>
                <a:latin typeface="Myriad Pro" pitchFamily="34" charset="0"/>
              </a:rPr>
              <a:t>Smoothie shop worker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a:solidFill>
                  <a:srgbClr val="1F396A"/>
                </a:solidFill>
                <a:latin typeface="Myriad Pro" pitchFamily="34" charset="0"/>
              </a:rPr>
              <a:t>Sexual harassment</a:t>
            </a:r>
            <a:endParaRPr lang="en-US" sz="1600" dirty="0" smtClean="0">
              <a:solidFill>
                <a:srgbClr val="1F396A"/>
              </a:solidFill>
              <a:latin typeface="Myriad Pro" pitchFamily="34" charset="0"/>
            </a:endParaRPr>
          </a:p>
          <a:p>
            <a:pPr marL="914400" indent="-914400">
              <a:spcAft>
                <a:spcPts val="1800"/>
              </a:spcAft>
            </a:pPr>
            <a:r>
              <a:rPr lang="en-US" sz="1600" b="1" dirty="0" smtClean="0">
                <a:solidFill>
                  <a:srgbClr val="F0502D"/>
                </a:solidFill>
                <a:latin typeface="+mj-lt"/>
              </a:rPr>
              <a:t>Injury:	</a:t>
            </a:r>
            <a:r>
              <a:rPr lang="en-US" sz="1600" dirty="0">
                <a:solidFill>
                  <a:srgbClr val="1F396A"/>
                </a:solidFill>
                <a:latin typeface="Myriad Pro" pitchFamily="34" charset="0"/>
              </a:rPr>
              <a:t>Emotional trauma</a:t>
            </a: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schemeClr val="bg1"/>
                </a:solidFill>
                <a:latin typeface="Felt Tip Roman" pitchFamily="2" charset="0"/>
                <a:ea typeface="+mj-ea"/>
                <a:cs typeface="+mj-cs"/>
              </a:rPr>
              <a:t>Anna’s </a:t>
            </a:r>
            <a:r>
              <a:rPr lang="en-US" sz="3600" b="1" dirty="0">
                <a:solidFill>
                  <a:schemeClr val="bg1"/>
                </a:solidFill>
                <a:latin typeface="Felt Tip Roman" pitchFamily="2" charset="0"/>
                <a:ea typeface="+mj-ea"/>
                <a:cs typeface="+mj-cs"/>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7"/>
            <a:ext cx="3752139" cy="4854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14</a:t>
            </a:fld>
            <a:endParaRPr lang="en-US" sz="2400" dirty="0" smtClean="0">
              <a:latin typeface="+mn-lt"/>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6781100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Teen </a:t>
            </a:r>
            <a:r>
              <a:rPr lang="en-US" sz="3200" dirty="0">
                <a:solidFill>
                  <a:srgbClr val="F0502D"/>
                </a:solidFill>
                <a:latin typeface="+mj-lt"/>
              </a:rPr>
              <a:t>Work </a:t>
            </a:r>
            <a:r>
              <a:rPr lang="en-US" sz="3200" dirty="0" smtClean="0">
                <a:solidFill>
                  <a:srgbClr val="F0502D"/>
                </a:solidFill>
                <a:latin typeface="+mj-lt"/>
              </a:rPr>
              <a:t>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Why do you think this happened</a:t>
            </a:r>
            <a:r>
              <a:rPr lang="en-US" sz="1600" dirty="0" smtClean="0">
                <a:solidFill>
                  <a:srgbClr val="1F396A"/>
                </a:solidFill>
                <a:latin typeface="Myriad Pro" pitchFamily="34" charset="0"/>
              </a:rPr>
              <a:t>?</a:t>
            </a: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have prevented Logan from being injured</a:t>
            </a:r>
            <a:r>
              <a:rPr lang="en-US" sz="1600" dirty="0" smtClean="0">
                <a:solidFill>
                  <a:srgbClr val="1F396A"/>
                </a:solidFill>
                <a:latin typeface="Myriad Pro" pitchFamily="34" charset="0"/>
              </a:rPr>
              <a:t>?</a:t>
            </a: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How might this injury impact Logan’s daily life?</a:t>
            </a:r>
          </a:p>
        </p:txBody>
      </p:sp>
      <p:sp>
        <p:nvSpPr>
          <p:cNvPr id="10246" name="Text Box 8"/>
          <p:cNvSpPr txBox="1">
            <a:spLocks noChangeArrowheads="1"/>
          </p:cNvSpPr>
          <p:nvPr/>
        </p:nvSpPr>
        <p:spPr bwMode="auto">
          <a:xfrm>
            <a:off x="5032375" y="2460368"/>
            <a:ext cx="3654424" cy="1538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smtClean="0">
                <a:solidFill>
                  <a:srgbClr val="1F396A"/>
                </a:solidFill>
                <a:latin typeface="Myriad Pro" pitchFamily="34" charset="0"/>
              </a:rPr>
              <a:t>Farm worker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a:solidFill>
                  <a:srgbClr val="1F396A"/>
                </a:solidFill>
                <a:latin typeface="Myriad Pro" pitchFamily="34" charset="0"/>
              </a:rPr>
              <a:t>Unguarded, rotating bar on a tractor</a:t>
            </a:r>
            <a:endParaRPr lang="en-US" sz="1600" dirty="0" smtClean="0">
              <a:solidFill>
                <a:srgbClr val="1F396A"/>
              </a:solidFill>
              <a:latin typeface="Myriad Pro" pitchFamily="34" charset="0"/>
            </a:endParaRPr>
          </a:p>
          <a:p>
            <a:pPr marL="914400" indent="-914400">
              <a:spcAft>
                <a:spcPts val="1800"/>
              </a:spcAft>
            </a:pPr>
            <a:r>
              <a:rPr lang="en-US" sz="1600" b="1" dirty="0" smtClean="0">
                <a:solidFill>
                  <a:srgbClr val="F0502D"/>
                </a:solidFill>
                <a:latin typeface="+mj-lt"/>
              </a:rPr>
              <a:t>Injury:	</a:t>
            </a:r>
            <a:r>
              <a:rPr lang="en-US" sz="1600" dirty="0">
                <a:solidFill>
                  <a:srgbClr val="1F396A"/>
                </a:solidFill>
                <a:latin typeface="Myriad Pro" pitchFamily="34" charset="0"/>
              </a:rPr>
              <a:t>Severed arm, broken neck</a:t>
            </a: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schemeClr val="bg1"/>
                </a:solidFill>
                <a:latin typeface="Felt Tip Roman" pitchFamily="2" charset="0"/>
                <a:ea typeface="+mj-ea"/>
                <a:cs typeface="+mj-cs"/>
              </a:rPr>
              <a:t>Logan’s </a:t>
            </a:r>
            <a:r>
              <a:rPr lang="en-US" sz="3600" b="1" dirty="0">
                <a:solidFill>
                  <a:schemeClr val="bg1"/>
                </a:solidFill>
                <a:latin typeface="Felt Tip Roman" pitchFamily="2" charset="0"/>
                <a:ea typeface="+mj-ea"/>
                <a:cs typeface="+mj-cs"/>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7"/>
            <a:ext cx="3752139" cy="4854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15</a:t>
            </a:fld>
            <a:endParaRPr lang="en-US" sz="2400" dirty="0" smtClean="0">
              <a:latin typeface="+mn-lt"/>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6802732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a:solidFill>
                  <a:srgbClr val="F0502D"/>
                </a:solidFill>
                <a:latin typeface="+mj-lt"/>
              </a:rPr>
              <a:t>Teen Worker Injury Statistics</a:t>
            </a:r>
          </a:p>
        </p:txBody>
      </p:sp>
      <p:sp>
        <p:nvSpPr>
          <p:cNvPr id="18435" name="Rectangle 3"/>
          <p:cNvSpPr>
            <a:spLocks noGrp="1" noChangeArrowheads="1"/>
          </p:cNvSpPr>
          <p:nvPr>
            <p:ph type="body" idx="1"/>
          </p:nvPr>
        </p:nvSpPr>
        <p:spPr>
          <a:xfrm>
            <a:off x="457200" y="1333499"/>
            <a:ext cx="8153401" cy="4838701"/>
          </a:xfrm>
        </p:spPr>
        <p:txBody>
          <a:bodyPr>
            <a:noAutofit/>
          </a:bodyPr>
          <a:lstStyle/>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Approximately 1.6 million teens (</a:t>
            </a:r>
            <a:r>
              <a:rPr lang="en-US" sz="2400" b="0" dirty="0" smtClean="0">
                <a:solidFill>
                  <a:srgbClr val="1F396A"/>
                </a:solidFill>
                <a:latin typeface="+mn-lt"/>
              </a:rPr>
              <a:t>aged </a:t>
            </a:r>
            <a:r>
              <a:rPr lang="en-US" sz="2400" b="0" dirty="0">
                <a:solidFill>
                  <a:srgbClr val="1F396A"/>
                </a:solidFill>
                <a:latin typeface="+mn-lt"/>
              </a:rPr>
              <a:t>15–17) in the United States work. About 50% of 10th graders and 75% of 12th graders have jobs. </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Many youths are injured on the job. </a:t>
            </a:r>
            <a:endParaRPr lang="en-US" sz="2400" b="0" dirty="0" smtClean="0">
              <a:solidFill>
                <a:srgbClr val="1F396A"/>
              </a:solidFill>
              <a:latin typeface="+mn-lt"/>
            </a:endParaRPr>
          </a:p>
          <a:p>
            <a:pPr>
              <a:lnSpc>
                <a:spcPct val="90000"/>
              </a:lnSpc>
              <a:spcAft>
                <a:spcPct val="30000"/>
              </a:spcAft>
              <a:buClr>
                <a:schemeClr val="tx2">
                  <a:lumMod val="40000"/>
                  <a:lumOff val="60000"/>
                </a:schemeClr>
              </a:buClr>
              <a:buFont typeface="Wingdings" pitchFamily="2" charset="2"/>
              <a:buChar char="§"/>
            </a:pPr>
            <a:r>
              <a:rPr lang="en-US" sz="2400" b="0" dirty="0" smtClean="0">
                <a:solidFill>
                  <a:srgbClr val="1F396A"/>
                </a:solidFill>
                <a:latin typeface="+mn-lt"/>
              </a:rPr>
              <a:t>On </a:t>
            </a:r>
            <a:r>
              <a:rPr lang="en-US" sz="2400" b="0" dirty="0">
                <a:solidFill>
                  <a:srgbClr val="1F396A"/>
                </a:solidFill>
                <a:latin typeface="+mn-lt"/>
              </a:rPr>
              <a:t>average, each year</a:t>
            </a:r>
          </a:p>
          <a:p>
            <a:pPr marL="742950" lvl="2" indent="-342900">
              <a:lnSpc>
                <a:spcPct val="90000"/>
              </a:lnSpc>
              <a:spcAft>
                <a:spcPct val="30000"/>
              </a:spcAft>
              <a:buClr>
                <a:schemeClr val="tx2">
                  <a:lumMod val="40000"/>
                  <a:lumOff val="60000"/>
                </a:schemeClr>
              </a:buClr>
            </a:pPr>
            <a:r>
              <a:rPr lang="en-US" sz="2400" dirty="0">
                <a:solidFill>
                  <a:srgbClr val="1F396A"/>
                </a:solidFill>
                <a:latin typeface="+mn-lt"/>
              </a:rPr>
              <a:t>59,800 workers younger than 18 are sent to the ER for job-related injuries, but actual injury statistics are much higher. </a:t>
            </a:r>
          </a:p>
          <a:p>
            <a:pPr marL="742950" lvl="2" indent="-342900">
              <a:lnSpc>
                <a:spcPct val="90000"/>
              </a:lnSpc>
              <a:spcAft>
                <a:spcPct val="30000"/>
              </a:spcAft>
              <a:buClr>
                <a:schemeClr val="tx2">
                  <a:lumMod val="40000"/>
                  <a:lumOff val="60000"/>
                </a:schemeClr>
              </a:buClr>
            </a:pPr>
            <a:r>
              <a:rPr lang="en-US" sz="2400" dirty="0">
                <a:solidFill>
                  <a:srgbClr val="1F396A"/>
                </a:solidFill>
                <a:latin typeface="+mn-lt"/>
              </a:rPr>
              <a:t>37 workers younger than 18 die on the job.</a:t>
            </a:r>
          </a:p>
          <a:p>
            <a:pPr lvl="1">
              <a:lnSpc>
                <a:spcPct val="90000"/>
              </a:lnSpc>
              <a:spcAft>
                <a:spcPct val="30000"/>
              </a:spcAft>
              <a:buClr>
                <a:schemeClr val="tx2">
                  <a:lumMod val="40000"/>
                  <a:lumOff val="60000"/>
                </a:schemeClr>
              </a:buClr>
              <a:buFont typeface="Arial" pitchFamily="34" charset="0"/>
              <a:buChar char="•"/>
            </a:pPr>
            <a:r>
              <a:rPr lang="en-US" sz="2400" b="0" dirty="0">
                <a:solidFill>
                  <a:srgbClr val="1F396A"/>
                </a:solidFill>
                <a:latin typeface="+mn-lt"/>
              </a:rPr>
              <a:t>Young workers are twice as likely to be injured than adult workers. </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14400" y="6238875"/>
            <a:ext cx="5486400" cy="477054"/>
          </a:xfrm>
          <a:prstGeom prst="rect">
            <a:avLst/>
          </a:prstGeom>
          <a:noFill/>
        </p:spPr>
        <p:txBody>
          <a:bodyPr wrap="square" rtlCol="0">
            <a:spAutoFit/>
          </a:bodyPr>
          <a:lstStyle/>
          <a:p>
            <a:pPr>
              <a:spcBef>
                <a:spcPct val="50000"/>
              </a:spcBef>
            </a:pPr>
            <a:r>
              <a:rPr lang="en-US" sz="1000" dirty="0">
                <a:latin typeface="Arial" pitchFamily="34" charset="0"/>
                <a:cs typeface="Arial" pitchFamily="34" charset="0"/>
              </a:rPr>
              <a:t>NIOSH 2010 </a:t>
            </a:r>
            <a:r>
              <a:rPr lang="en-US" sz="1000" dirty="0" smtClean="0">
                <a:latin typeface="Arial" pitchFamily="34" charset="0"/>
                <a:cs typeface="Arial" pitchFamily="34" charset="0"/>
              </a:rPr>
              <a:t>	</a:t>
            </a:r>
            <a:r>
              <a:rPr lang="en-US" sz="1000" dirty="0" smtClean="0">
                <a:latin typeface="Arial" pitchFamily="34" charset="0"/>
                <a:cs typeface="Arial" pitchFamily="34" charset="0"/>
                <a:hlinkClick r:id="rId3"/>
              </a:rPr>
              <a:t>www.cdc.gov/niosh/topics/youth/chartpackage.html</a:t>
            </a:r>
            <a:endParaRPr lang="en-US" sz="1000" dirty="0" smtClean="0">
              <a:latin typeface="Arial" pitchFamily="34" charset="0"/>
              <a:cs typeface="Arial" pitchFamily="34" charset="0"/>
            </a:endParaRPr>
          </a:p>
          <a:p>
            <a:pPr>
              <a:spcBef>
                <a:spcPct val="50000"/>
              </a:spcBef>
            </a:pPr>
            <a:r>
              <a:rPr lang="en-US" sz="1000" dirty="0">
                <a:latin typeface="Arial" pitchFamily="34" charset="0"/>
                <a:cs typeface="Arial" pitchFamily="34" charset="0"/>
              </a:rPr>
              <a:t>	</a:t>
            </a:r>
            <a:r>
              <a:rPr lang="en-US" sz="1000" dirty="0" smtClean="0">
                <a:latin typeface="Arial" pitchFamily="34" charset="0"/>
                <a:cs typeface="Arial" pitchFamily="34" charset="0"/>
                <a:hlinkClick r:id="rId4"/>
              </a:rPr>
              <a:t>www.cdc.gov/mmwr/preview/mmwrhtml/mm5915a2.htm</a:t>
            </a:r>
            <a:endParaRPr lang="en-US" sz="1000" dirty="0">
              <a:latin typeface="Arial" pitchFamily="34" charset="0"/>
              <a:cs typeface="Arial" pitchFamily="34" charset="0"/>
            </a:endParaRPr>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16</a:t>
            </a:fld>
            <a:endParaRPr lang="en-US" sz="2400" dirty="0" smtClean="0">
              <a:latin typeface="+mn-lt"/>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188196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Chart 8"/>
          <p:cNvGraphicFramePr>
            <a:graphicFrameLocks/>
          </p:cNvGraphicFramePr>
          <p:nvPr>
            <p:extLst>
              <p:ext uri="{D42A27DB-BD31-4B8C-83A1-F6EECF244321}">
                <p14:modId xmlns:p14="http://schemas.microsoft.com/office/powerpoint/2010/main" xmlns="" val="3739777727"/>
              </p:ext>
            </p:extLst>
          </p:nvPr>
        </p:nvGraphicFramePr>
        <p:xfrm>
          <a:off x="640080" y="1188720"/>
          <a:ext cx="7886700" cy="4495800"/>
        </p:xfrm>
        <a:graphic>
          <a:graphicData uri="http://schemas.openxmlformats.org/presentationml/2006/ole">
            <p:oleObj spid="_x0000_s1129" name="Worksheet" r:id="rId4" imgW="7886584" imgH="4495697" progId="Excel.Sheet.8">
              <p:embed/>
            </p:oleObj>
          </a:graphicData>
        </a:graphic>
      </p:graphicFrame>
      <p:sp>
        <p:nvSpPr>
          <p:cNvPr id="19459" name="Rectangle 2"/>
          <p:cNvSpPr>
            <a:spLocks noGrp="1" noChangeArrowheads="1"/>
          </p:cNvSpPr>
          <p:nvPr>
            <p:ph type="title"/>
          </p:nvPr>
        </p:nvSpPr>
        <p:spPr>
          <a:xfrm>
            <a:off x="457201" y="274320"/>
            <a:ext cx="7932738" cy="782955"/>
          </a:xfrm>
        </p:spPr>
        <p:txBody>
          <a:bodyPr>
            <a:normAutofit/>
          </a:bodyPr>
          <a:lstStyle/>
          <a:p>
            <a:pPr algn="l"/>
            <a:r>
              <a:rPr lang="en-US" sz="3200" dirty="0">
                <a:solidFill>
                  <a:srgbClr val="F0502D"/>
                </a:solidFill>
                <a:latin typeface="+mj-lt"/>
              </a:rPr>
              <a:t>Teen Worker Statistics</a:t>
            </a:r>
          </a:p>
        </p:txBody>
      </p:sp>
      <p:sp>
        <p:nvSpPr>
          <p:cNvPr id="19460" name="Rectangle 31"/>
          <p:cNvSpPr>
            <a:spLocks noGrp="1" noChangeArrowheads="1"/>
          </p:cNvSpPr>
          <p:nvPr>
            <p:ph type="body" sz="half" idx="1"/>
          </p:nvPr>
        </p:nvSpPr>
        <p:spPr>
          <a:xfrm>
            <a:off x="3657600" y="1600201"/>
            <a:ext cx="5118101" cy="1371600"/>
          </a:xfrm>
        </p:spPr>
        <p:txBody>
          <a:bodyPr/>
          <a:lstStyle/>
          <a:p>
            <a:pPr marL="0" indent="0" eaLnBrk="1" hangingPunct="1">
              <a:spcBef>
                <a:spcPct val="0"/>
              </a:spcBef>
              <a:buFont typeface="Wingdings" pitchFamily="2" charset="2"/>
              <a:buNone/>
            </a:pPr>
            <a:r>
              <a:rPr lang="en-US" sz="3200" b="1" dirty="0" smtClean="0">
                <a:solidFill>
                  <a:schemeClr val="tx2">
                    <a:lumMod val="40000"/>
                    <a:lumOff val="60000"/>
                  </a:schemeClr>
                </a:solidFill>
                <a:latin typeface="+mj-lt"/>
              </a:rPr>
              <a:t>Where Teens Work: </a:t>
            </a:r>
          </a:p>
          <a:p>
            <a:pPr marL="0" indent="0" eaLnBrk="1" hangingPunct="1">
              <a:spcBef>
                <a:spcPct val="0"/>
              </a:spcBef>
              <a:buFont typeface="Wingdings" pitchFamily="2" charset="2"/>
              <a:buNone/>
            </a:pPr>
            <a:r>
              <a:rPr lang="en-US" sz="1800" dirty="0" smtClean="0">
                <a:solidFill>
                  <a:srgbClr val="1F396A"/>
                </a:solidFill>
              </a:rPr>
              <a:t>% of total workers, aged 15-17, per industry</a:t>
            </a:r>
          </a:p>
        </p:txBody>
      </p:sp>
      <p:sp>
        <p:nvSpPr>
          <p:cNvPr id="19461" name="Text Box 7"/>
          <p:cNvSpPr txBox="1">
            <a:spLocks noChangeArrowheads="1"/>
          </p:cNvSpPr>
          <p:nvPr/>
        </p:nvSpPr>
        <p:spPr bwMode="auto">
          <a:xfrm>
            <a:off x="407989" y="5715000"/>
            <a:ext cx="8374062" cy="6309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Aft>
                <a:spcPts val="300"/>
              </a:spcAft>
            </a:pPr>
            <a:r>
              <a:rPr lang="en-US" sz="1000" dirty="0"/>
              <a:t>*Includes restaurants </a:t>
            </a:r>
          </a:p>
          <a:p>
            <a:pPr>
              <a:spcAft>
                <a:spcPts val="300"/>
              </a:spcAft>
            </a:pPr>
            <a:r>
              <a:rPr lang="en-US" sz="1000" dirty="0"/>
              <a:t>Based on national data, and may vary by state. Working teens under age 14 not represented. Youth farm workers not represented.  </a:t>
            </a:r>
          </a:p>
          <a:p>
            <a:pPr>
              <a:spcAft>
                <a:spcPts val="300"/>
              </a:spcAft>
            </a:pPr>
            <a:r>
              <a:rPr lang="en-US" sz="1000" dirty="0"/>
              <a:t>Source: NIOSH / CDC 2009 (</a:t>
            </a:r>
            <a:r>
              <a:rPr lang="en-US" sz="1000" dirty="0">
                <a:hlinkClick r:id="rId5"/>
              </a:rPr>
              <a:t>www.cdc.gov/niosh/topics/youth/chartpackage.html</a:t>
            </a:r>
            <a:r>
              <a:rPr lang="en-US" sz="1000" dirty="0"/>
              <a:t>)</a:t>
            </a:r>
          </a:p>
        </p:txBody>
      </p:sp>
      <p:sp>
        <p:nvSpPr>
          <p:cNvPr id="10" name="Freeform 9"/>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17</a:t>
            </a:fld>
            <a:endParaRPr lang="en-US" sz="2400" dirty="0" smtClean="0">
              <a:latin typeface="+mn-lt"/>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0225519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Chart 8"/>
          <p:cNvGraphicFramePr>
            <a:graphicFrameLocks/>
          </p:cNvGraphicFramePr>
          <p:nvPr>
            <p:extLst>
              <p:ext uri="{D42A27DB-BD31-4B8C-83A1-F6EECF244321}">
                <p14:modId xmlns:p14="http://schemas.microsoft.com/office/powerpoint/2010/main" xmlns="" val="4030686533"/>
              </p:ext>
            </p:extLst>
          </p:nvPr>
        </p:nvGraphicFramePr>
        <p:xfrm>
          <a:off x="639763" y="1189038"/>
          <a:ext cx="7883525" cy="4491037"/>
        </p:xfrm>
        <a:graphic>
          <a:graphicData uri="http://schemas.openxmlformats.org/presentationml/2006/ole">
            <p:oleObj spid="_x0000_s2153" name="Worksheet" r:id="rId4" imgW="7886584" imgH="4495697" progId="Excel.Sheet.8">
              <p:embed/>
            </p:oleObj>
          </a:graphicData>
        </a:graphic>
      </p:graphicFrame>
      <p:sp>
        <p:nvSpPr>
          <p:cNvPr id="20483" name="Rectangle 2"/>
          <p:cNvSpPr>
            <a:spLocks noGrp="1" noChangeArrowheads="1"/>
          </p:cNvSpPr>
          <p:nvPr>
            <p:ph type="title"/>
          </p:nvPr>
        </p:nvSpPr>
        <p:spPr>
          <a:xfrm>
            <a:off x="457200" y="274319"/>
            <a:ext cx="8153401" cy="782955"/>
          </a:xfrm>
        </p:spPr>
        <p:txBody>
          <a:bodyPr>
            <a:normAutofit/>
          </a:bodyPr>
          <a:lstStyle/>
          <a:p>
            <a:pPr algn="l"/>
            <a:r>
              <a:rPr lang="en-US" sz="3200" dirty="0">
                <a:solidFill>
                  <a:srgbClr val="F0502D"/>
                </a:solidFill>
                <a:latin typeface="+mj-lt"/>
              </a:rPr>
              <a:t>Teen Worker Injury Statistics</a:t>
            </a:r>
          </a:p>
        </p:txBody>
      </p:sp>
      <p:sp>
        <p:nvSpPr>
          <p:cNvPr id="20484" name="Rectangle 31"/>
          <p:cNvSpPr>
            <a:spLocks noGrp="1" noChangeArrowheads="1"/>
          </p:cNvSpPr>
          <p:nvPr>
            <p:ph type="body" sz="half" idx="1"/>
          </p:nvPr>
        </p:nvSpPr>
        <p:spPr>
          <a:xfrm>
            <a:off x="3657600" y="1600200"/>
            <a:ext cx="4953001" cy="2200275"/>
          </a:xfrm>
        </p:spPr>
        <p:txBody>
          <a:bodyPr>
            <a:normAutofit/>
          </a:bodyPr>
          <a:lstStyle/>
          <a:p>
            <a:pPr marL="0" indent="0" eaLnBrk="1" hangingPunct="1">
              <a:lnSpc>
                <a:spcPct val="80000"/>
              </a:lnSpc>
              <a:spcBef>
                <a:spcPct val="0"/>
              </a:spcBef>
              <a:buFont typeface="Wingdings" pitchFamily="2" charset="2"/>
              <a:buNone/>
            </a:pPr>
            <a:r>
              <a:rPr lang="en-US" sz="3200" b="1" dirty="0" smtClean="0">
                <a:solidFill>
                  <a:schemeClr val="tx2">
                    <a:lumMod val="40000"/>
                    <a:lumOff val="60000"/>
                  </a:schemeClr>
                </a:solidFill>
                <a:latin typeface="+mj-lt"/>
              </a:rPr>
              <a:t>Where Teens are Injured on the Job:</a:t>
            </a:r>
          </a:p>
          <a:p>
            <a:pPr marL="0" indent="0" eaLnBrk="1" hangingPunct="1">
              <a:spcBef>
                <a:spcPct val="0"/>
              </a:spcBef>
              <a:buFont typeface="Wingdings" pitchFamily="2" charset="2"/>
              <a:buNone/>
            </a:pPr>
            <a:r>
              <a:rPr lang="en-US" sz="1800" dirty="0" smtClean="0">
                <a:solidFill>
                  <a:srgbClr val="1F396A"/>
                </a:solidFill>
              </a:rPr>
              <a:t>% of total workers, aged 15-17, per industry</a:t>
            </a:r>
          </a:p>
          <a:p>
            <a:pPr marL="0" indent="0" eaLnBrk="1" hangingPunct="1">
              <a:spcBef>
                <a:spcPct val="0"/>
              </a:spcBef>
              <a:buFont typeface="Wingdings" pitchFamily="2" charset="2"/>
              <a:buNone/>
            </a:pPr>
            <a:endParaRPr lang="en-US" b="1" dirty="0" smtClean="0">
              <a:latin typeface="+mj-lt"/>
            </a:endParaRPr>
          </a:p>
        </p:txBody>
      </p:sp>
      <p:sp>
        <p:nvSpPr>
          <p:cNvPr id="20485" name="Text Box 7"/>
          <p:cNvSpPr txBox="1">
            <a:spLocks noChangeArrowheads="1"/>
          </p:cNvSpPr>
          <p:nvPr/>
        </p:nvSpPr>
        <p:spPr bwMode="auto">
          <a:xfrm>
            <a:off x="457200" y="5688013"/>
            <a:ext cx="8294689" cy="7848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Aft>
                <a:spcPts val="300"/>
              </a:spcAft>
            </a:pPr>
            <a:r>
              <a:rPr lang="en-US" sz="1000" dirty="0"/>
              <a:t>*Includes restaurants. </a:t>
            </a:r>
          </a:p>
          <a:p>
            <a:pPr>
              <a:spcAft>
                <a:spcPts val="300"/>
              </a:spcAft>
            </a:pPr>
            <a:r>
              <a:rPr lang="en-US" sz="1000" dirty="0"/>
              <a:t>These data are for injuries that require at least one day away from work. They do not include youth who work on small farms, work for government agencies, or are self-employed</a:t>
            </a:r>
            <a:r>
              <a:rPr lang="en-US" sz="1000" dirty="0" smtClean="0"/>
              <a:t>. </a:t>
            </a:r>
            <a:r>
              <a:rPr lang="en-US" sz="1000" dirty="0"/>
              <a:t>		</a:t>
            </a:r>
          </a:p>
          <a:p>
            <a:pPr>
              <a:spcAft>
                <a:spcPts val="300"/>
              </a:spcAft>
            </a:pPr>
            <a:r>
              <a:rPr lang="en-US" sz="1000" dirty="0"/>
              <a:t>Source: NIOSH / CDC 2009  (</a:t>
            </a:r>
            <a:r>
              <a:rPr lang="en-US" sz="1000" dirty="0">
                <a:hlinkClick r:id="rId5"/>
              </a:rPr>
              <a:t>www.cdc.gov/niosh/topics/youth/chartpackage.html</a:t>
            </a:r>
            <a:r>
              <a:rPr lang="en-US" sz="1000" dirty="0"/>
              <a:t>)</a:t>
            </a:r>
          </a:p>
        </p:txBody>
      </p:sp>
      <p:sp>
        <p:nvSpPr>
          <p:cNvPr id="10" name="Freeform 9"/>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18</a:t>
            </a:fld>
            <a:endParaRPr lang="en-US" sz="2400" dirty="0" smtClean="0">
              <a:latin typeface="+mn-lt"/>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41304644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782637"/>
          </a:xfrm>
        </p:spPr>
        <p:txBody>
          <a:bodyPr>
            <a:noAutofit/>
          </a:bodyPr>
          <a:lstStyle/>
          <a:p>
            <a:pPr algn="l"/>
            <a:r>
              <a:rPr lang="en-US" sz="3200" dirty="0">
                <a:solidFill>
                  <a:srgbClr val="F0502D"/>
                </a:solidFill>
                <a:latin typeface="+mj-lt"/>
              </a:rPr>
              <a:t>Key Points of the </a:t>
            </a:r>
            <a:r>
              <a:rPr lang="en-US" sz="3200" dirty="0" smtClean="0">
                <a:solidFill>
                  <a:srgbClr val="F0502D"/>
                </a:solidFill>
                <a:latin typeface="+mj-lt"/>
              </a:rPr>
              <a:t>Curriculum </a:t>
            </a:r>
            <a:endParaRPr lang="en-US" sz="3200" dirty="0">
              <a:solidFill>
                <a:srgbClr val="F0502D"/>
              </a:solidFill>
              <a:latin typeface="+mj-lt"/>
            </a:endParaRPr>
          </a:p>
        </p:txBody>
      </p:sp>
      <p:sp>
        <p:nvSpPr>
          <p:cNvPr id="21507" name="Rectangle 3"/>
          <p:cNvSpPr>
            <a:spLocks noGrp="1" noChangeArrowheads="1"/>
          </p:cNvSpPr>
          <p:nvPr>
            <p:ph type="body" idx="1"/>
          </p:nvPr>
        </p:nvSpPr>
        <p:spPr>
          <a:xfrm>
            <a:off x="457200" y="1295400"/>
            <a:ext cx="8229600" cy="4876800"/>
          </a:xfrm>
        </p:spPr>
        <p:txBody>
          <a:bodyPr>
            <a:normAutofit fontScale="85000" lnSpcReduction="10000"/>
          </a:bodyPr>
          <a:lstStyle/>
          <a:p>
            <a:pPr eaLnBrk="1" hangingPunct="1">
              <a:spcBef>
                <a:spcPts val="0"/>
              </a:spcBef>
              <a:spcAft>
                <a:spcPts val="1200"/>
              </a:spcAft>
              <a:buFont typeface="Wingdings" pitchFamily="2" charset="2"/>
              <a:buNone/>
            </a:pPr>
            <a:r>
              <a:rPr lang="en-US" sz="3000" dirty="0" smtClean="0">
                <a:solidFill>
                  <a:schemeClr val="tx2">
                    <a:lumMod val="40000"/>
                    <a:lumOff val="60000"/>
                  </a:schemeClr>
                </a:solidFill>
                <a:latin typeface="+mj-lt"/>
              </a:rPr>
              <a:t>By the end of the course, you will be able to</a:t>
            </a:r>
          </a:p>
          <a:p>
            <a:pPr>
              <a:spcAft>
                <a:spcPct val="30000"/>
              </a:spcAft>
              <a:buClr>
                <a:schemeClr val="tx2">
                  <a:lumMod val="40000"/>
                  <a:lumOff val="60000"/>
                </a:schemeClr>
              </a:buClr>
              <a:buFont typeface="Wingdings" pitchFamily="2" charset="2"/>
              <a:buChar char="§"/>
            </a:pPr>
            <a:r>
              <a:rPr lang="en-US" sz="2600" b="0" dirty="0">
                <a:solidFill>
                  <a:srgbClr val="1F396A"/>
                </a:solidFill>
                <a:latin typeface="+mn-lt"/>
              </a:rPr>
              <a:t>Recognize and reduce hazards on the </a:t>
            </a:r>
            <a:r>
              <a:rPr lang="en-US" sz="2600" b="0" dirty="0" smtClean="0">
                <a:solidFill>
                  <a:srgbClr val="1F396A"/>
                </a:solidFill>
                <a:latin typeface="+mn-lt"/>
              </a:rPr>
              <a:t>job</a:t>
            </a:r>
          </a:p>
          <a:p>
            <a:pPr>
              <a:spcAft>
                <a:spcPct val="30000"/>
              </a:spcAft>
              <a:buClr>
                <a:schemeClr val="tx2">
                  <a:lumMod val="40000"/>
                  <a:lumOff val="60000"/>
                </a:schemeClr>
              </a:buClr>
              <a:buFont typeface="Wingdings" pitchFamily="2" charset="2"/>
              <a:buChar char="§"/>
            </a:pPr>
            <a:r>
              <a:rPr lang="en-US" sz="2600" b="0" dirty="0" smtClean="0">
                <a:solidFill>
                  <a:srgbClr val="1F396A"/>
                </a:solidFill>
                <a:latin typeface="+mn-lt"/>
              </a:rPr>
              <a:t>Identify the laws that protect teens from working too late or too long</a:t>
            </a:r>
          </a:p>
          <a:p>
            <a:pPr>
              <a:spcAft>
                <a:spcPct val="30000"/>
              </a:spcAft>
              <a:buClr>
                <a:schemeClr val="tx2">
                  <a:lumMod val="40000"/>
                  <a:lumOff val="60000"/>
                </a:schemeClr>
              </a:buClr>
              <a:buFont typeface="Wingdings" pitchFamily="2" charset="2"/>
              <a:buChar char="§"/>
            </a:pPr>
            <a:r>
              <a:rPr lang="en-US" sz="2600" b="0" dirty="0" smtClean="0">
                <a:solidFill>
                  <a:srgbClr val="1F396A"/>
                </a:solidFill>
                <a:latin typeface="+mn-lt"/>
              </a:rPr>
              <a:t>Identify </a:t>
            </a:r>
            <a:r>
              <a:rPr lang="en-US" sz="2600" b="0" dirty="0">
                <a:solidFill>
                  <a:srgbClr val="1F396A"/>
                </a:solidFill>
                <a:latin typeface="+mn-lt"/>
              </a:rPr>
              <a:t>the laws </a:t>
            </a:r>
            <a:r>
              <a:rPr lang="en-US" sz="2600" b="0" dirty="0" smtClean="0">
                <a:solidFill>
                  <a:srgbClr val="1F396A"/>
                </a:solidFill>
                <a:latin typeface="+mn-lt"/>
              </a:rPr>
              <a:t>that protect </a:t>
            </a:r>
            <a:r>
              <a:rPr lang="en-US" sz="2600" b="0" dirty="0">
                <a:solidFill>
                  <a:srgbClr val="1F396A"/>
                </a:solidFill>
                <a:latin typeface="+mn-lt"/>
              </a:rPr>
              <a:t>teens from doing dangerous work</a:t>
            </a:r>
          </a:p>
          <a:p>
            <a:pPr>
              <a:spcAft>
                <a:spcPct val="30000"/>
              </a:spcAft>
              <a:buClr>
                <a:schemeClr val="tx2">
                  <a:lumMod val="40000"/>
                  <a:lumOff val="60000"/>
                </a:schemeClr>
              </a:buClr>
              <a:buFont typeface="Wingdings" pitchFamily="2" charset="2"/>
              <a:buChar char="§"/>
            </a:pPr>
            <a:r>
              <a:rPr lang="en-US" sz="2600" b="0" dirty="0">
                <a:solidFill>
                  <a:srgbClr val="1F396A"/>
                </a:solidFill>
                <a:latin typeface="+mn-lt"/>
              </a:rPr>
              <a:t>Identify the laws </a:t>
            </a:r>
            <a:r>
              <a:rPr lang="en-US" sz="2600" b="0" dirty="0" smtClean="0">
                <a:solidFill>
                  <a:srgbClr val="1F396A"/>
                </a:solidFill>
                <a:latin typeface="+mn-lt"/>
              </a:rPr>
              <a:t>that protect </a:t>
            </a:r>
            <a:r>
              <a:rPr lang="en-US" sz="2600" b="0" dirty="0">
                <a:solidFill>
                  <a:srgbClr val="1F396A"/>
                </a:solidFill>
                <a:latin typeface="+mn-lt"/>
              </a:rPr>
              <a:t>teens from discrimination (including harassment) at work</a:t>
            </a:r>
          </a:p>
          <a:p>
            <a:pPr>
              <a:spcAft>
                <a:spcPct val="30000"/>
              </a:spcAft>
              <a:buClr>
                <a:schemeClr val="tx2">
                  <a:lumMod val="40000"/>
                  <a:lumOff val="60000"/>
                </a:schemeClr>
              </a:buClr>
              <a:buFont typeface="Wingdings" pitchFamily="2" charset="2"/>
              <a:buChar char="§"/>
            </a:pPr>
            <a:r>
              <a:rPr lang="en-US" sz="2600" b="0" dirty="0">
                <a:solidFill>
                  <a:srgbClr val="1F396A"/>
                </a:solidFill>
                <a:latin typeface="+mn-lt"/>
              </a:rPr>
              <a:t>Assess ways to solve health and safety problems at work</a:t>
            </a:r>
          </a:p>
          <a:p>
            <a:pPr>
              <a:spcAft>
                <a:spcPct val="30000"/>
              </a:spcAft>
              <a:buClr>
                <a:schemeClr val="tx2">
                  <a:lumMod val="40000"/>
                  <a:lumOff val="60000"/>
                </a:schemeClr>
              </a:buClr>
              <a:buFont typeface="Wingdings" pitchFamily="2" charset="2"/>
              <a:buChar char="§"/>
            </a:pPr>
            <a:r>
              <a:rPr lang="en-US" sz="2600" b="0" dirty="0">
                <a:solidFill>
                  <a:srgbClr val="1F396A"/>
                </a:solidFill>
                <a:latin typeface="+mn-lt"/>
              </a:rPr>
              <a:t>Name some of the agencies that enforce health and safety laws and child labor laws</a:t>
            </a:r>
          </a:p>
          <a:p>
            <a:pPr>
              <a:spcAft>
                <a:spcPct val="30000"/>
              </a:spcAft>
              <a:buClr>
                <a:schemeClr val="tx2">
                  <a:lumMod val="40000"/>
                  <a:lumOff val="60000"/>
                </a:schemeClr>
              </a:buClr>
              <a:buFont typeface="Wingdings" pitchFamily="2" charset="2"/>
              <a:buChar char="§"/>
            </a:pPr>
            <a:r>
              <a:rPr lang="en-US" sz="2600" b="0" dirty="0">
                <a:solidFill>
                  <a:srgbClr val="1F396A"/>
                </a:solidFill>
                <a:latin typeface="+mn-lt"/>
              </a:rPr>
              <a:t>Determine what to do in an emergency</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19</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7346566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5419725" y="1809750"/>
            <a:ext cx="3324225" cy="3514725"/>
          </a:xfrm>
          <a:custGeom>
            <a:avLst/>
            <a:gdLst>
              <a:gd name="connsiteX0" fmla="*/ 0 w 3324225"/>
              <a:gd name="connsiteY0" fmla="*/ 9525 h 3514725"/>
              <a:gd name="connsiteX1" fmla="*/ 3295650 w 3324225"/>
              <a:gd name="connsiteY1" fmla="*/ 0 h 3514725"/>
              <a:gd name="connsiteX2" fmla="*/ 3324225 w 3324225"/>
              <a:gd name="connsiteY2" fmla="*/ 3514725 h 3514725"/>
              <a:gd name="connsiteX3" fmla="*/ 9525 w 3324225"/>
              <a:gd name="connsiteY3" fmla="*/ 3457575 h 3514725"/>
              <a:gd name="connsiteX4" fmla="*/ 0 w 3324225"/>
              <a:gd name="connsiteY4" fmla="*/ 9525 h 35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225" h="3514725">
                <a:moveTo>
                  <a:pt x="0" y="9525"/>
                </a:moveTo>
                <a:lnTo>
                  <a:pt x="3295650" y="0"/>
                </a:lnTo>
                <a:lnTo>
                  <a:pt x="3324225" y="3514725"/>
                </a:lnTo>
                <a:lnTo>
                  <a:pt x="9525" y="3457575"/>
                </a:lnTo>
                <a:lnTo>
                  <a:pt x="0" y="9525"/>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609600" y="1819275"/>
            <a:ext cx="4695825" cy="4629150"/>
          </a:xfrm>
          <a:custGeom>
            <a:avLst/>
            <a:gdLst>
              <a:gd name="connsiteX0" fmla="*/ 0 w 4695825"/>
              <a:gd name="connsiteY0" fmla="*/ 0 h 4629150"/>
              <a:gd name="connsiteX1" fmla="*/ 4695825 w 4695825"/>
              <a:gd name="connsiteY1" fmla="*/ 19050 h 4629150"/>
              <a:gd name="connsiteX2" fmla="*/ 4648200 w 4695825"/>
              <a:gd name="connsiteY2" fmla="*/ 4629150 h 4629150"/>
              <a:gd name="connsiteX3" fmla="*/ 57150 w 4695825"/>
              <a:gd name="connsiteY3" fmla="*/ 4619625 h 4629150"/>
              <a:gd name="connsiteX4" fmla="*/ 0 w 4695825"/>
              <a:gd name="connsiteY4" fmla="*/ 0 h 46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5825" h="4629150">
                <a:moveTo>
                  <a:pt x="0" y="0"/>
                </a:moveTo>
                <a:lnTo>
                  <a:pt x="4695825" y="19050"/>
                </a:lnTo>
                <a:lnTo>
                  <a:pt x="4648200" y="4629150"/>
                </a:lnTo>
                <a:lnTo>
                  <a:pt x="57150" y="4619625"/>
                </a:lnTo>
                <a:lnTo>
                  <a:pt x="0"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33400" y="990601"/>
            <a:ext cx="8229600" cy="609600"/>
          </a:xfrm>
        </p:spPr>
        <p:txBody>
          <a:bodyPr lIns="45720" rIns="0">
            <a:noAutofit/>
          </a:bodyPr>
          <a:lstStyle/>
          <a:p>
            <a:pPr algn="l"/>
            <a:r>
              <a:rPr lang="en-US" sz="3200" b="1" dirty="0" smtClean="0">
                <a:solidFill>
                  <a:srgbClr val="F0502D"/>
                </a:solidFill>
                <a:latin typeface="+mn-lt"/>
                <a:cs typeface="Arial" pitchFamily="34" charset="0"/>
              </a:rPr>
              <a:t>Introduction to Young Worker Injuries</a:t>
            </a:r>
            <a:endParaRPr lang="en-US" sz="3200" b="1" dirty="0">
              <a:solidFill>
                <a:srgbClr val="F0502D"/>
              </a:solidFill>
              <a:latin typeface="+mn-lt"/>
              <a:cs typeface="Arial" pitchFamily="34" charset="0"/>
            </a:endParaRPr>
          </a:p>
        </p:txBody>
      </p:sp>
      <p:sp>
        <p:nvSpPr>
          <p:cNvPr id="3" name="Content Placeholder 2"/>
          <p:cNvSpPr>
            <a:spLocks noGrp="1"/>
          </p:cNvSpPr>
          <p:nvPr>
            <p:ph idx="1"/>
          </p:nvPr>
        </p:nvSpPr>
        <p:spPr>
          <a:xfrm>
            <a:off x="533400" y="304800"/>
            <a:ext cx="8229600" cy="838201"/>
          </a:xfrm>
        </p:spPr>
        <p:txBody>
          <a:bodyPr wrap="square" lIns="0" rIns="0">
            <a:noAutofit/>
          </a:bodyPr>
          <a:lstStyle/>
          <a:p>
            <a:pPr marL="0" indent="0">
              <a:buNone/>
            </a:pPr>
            <a:r>
              <a:rPr lang="en-US" sz="5400" b="0" dirty="0" smtClean="0">
                <a:solidFill>
                  <a:srgbClr val="F0502D"/>
                </a:solidFill>
                <a:latin typeface="+mn-lt"/>
                <a:cs typeface="Arial" pitchFamily="34" charset="0"/>
              </a:rPr>
              <a:t>Lesson 1</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91200" y="5570038"/>
            <a:ext cx="2924175" cy="1037735"/>
          </a:xfrm>
          <a:prstGeom prst="rect">
            <a:avLst/>
          </a:prstGeom>
        </p:spPr>
      </p:pic>
      <p:sp>
        <p:nvSpPr>
          <p:cNvPr id="5" name="Freeform 4"/>
          <p:cNvSpPr>
            <a:spLocks/>
          </p:cNvSpPr>
          <p:nvPr/>
        </p:nvSpPr>
        <p:spPr>
          <a:xfrm>
            <a:off x="666750" y="1876424"/>
            <a:ext cx="4581525" cy="4476750"/>
          </a:xfrm>
          <a:custGeom>
            <a:avLst/>
            <a:gdLst>
              <a:gd name="connsiteX0" fmla="*/ 0 w 4695825"/>
              <a:gd name="connsiteY0" fmla="*/ 171450 h 4419600"/>
              <a:gd name="connsiteX1" fmla="*/ 57150 w 4695825"/>
              <a:gd name="connsiteY1" fmla="*/ 4419600 h 4419600"/>
              <a:gd name="connsiteX2" fmla="*/ 4619625 w 4695825"/>
              <a:gd name="connsiteY2" fmla="*/ 4419600 h 4419600"/>
              <a:gd name="connsiteX3" fmla="*/ 4695825 w 4695825"/>
              <a:gd name="connsiteY3" fmla="*/ 0 h 4419600"/>
              <a:gd name="connsiteX4" fmla="*/ 0 w 4695825"/>
              <a:gd name="connsiteY4" fmla="*/ 171450 h 4419600"/>
              <a:gd name="connsiteX0" fmla="*/ 0 w 4705350"/>
              <a:gd name="connsiteY0" fmla="*/ 0 h 4467225"/>
              <a:gd name="connsiteX1" fmla="*/ 66675 w 4705350"/>
              <a:gd name="connsiteY1" fmla="*/ 4467225 h 4467225"/>
              <a:gd name="connsiteX2" fmla="*/ 4629150 w 4705350"/>
              <a:gd name="connsiteY2" fmla="*/ 4467225 h 4467225"/>
              <a:gd name="connsiteX3" fmla="*/ 4705350 w 4705350"/>
              <a:gd name="connsiteY3" fmla="*/ 47625 h 4467225"/>
              <a:gd name="connsiteX4" fmla="*/ 0 w 4705350"/>
              <a:gd name="connsiteY4" fmla="*/ 0 h 4467225"/>
              <a:gd name="connsiteX0" fmla="*/ 0 w 4715153"/>
              <a:gd name="connsiteY0" fmla="*/ 9525 h 4476750"/>
              <a:gd name="connsiteX1" fmla="*/ 66675 w 4715153"/>
              <a:gd name="connsiteY1" fmla="*/ 4476750 h 4476750"/>
              <a:gd name="connsiteX2" fmla="*/ 4629150 w 4715153"/>
              <a:gd name="connsiteY2" fmla="*/ 4476750 h 4476750"/>
              <a:gd name="connsiteX3" fmla="*/ 4715153 w 4715153"/>
              <a:gd name="connsiteY3" fmla="*/ 0 h 4476750"/>
              <a:gd name="connsiteX4" fmla="*/ 0 w 4715153"/>
              <a:gd name="connsiteY4" fmla="*/ 9525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153" h="4476750">
                <a:moveTo>
                  <a:pt x="0" y="9525"/>
                </a:moveTo>
                <a:lnTo>
                  <a:pt x="66675" y="4476750"/>
                </a:lnTo>
                <a:lnTo>
                  <a:pt x="4629150" y="4476750"/>
                </a:lnTo>
                <a:lnTo>
                  <a:pt x="4715153" y="0"/>
                </a:lnTo>
                <a:lnTo>
                  <a:pt x="0" y="9525"/>
                </a:lnTo>
                <a:close/>
              </a:path>
            </a:pathLst>
          </a:custGeom>
          <a:blipFill dpi="0" rotWithShape="1">
            <a:blip r:embed="rId3" cstate="print"/>
            <a:srcRect/>
            <a:tile tx="-133350" ty="-819150" sx="62000" sy="62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5467350" y="1847849"/>
            <a:ext cx="3228975" cy="3381375"/>
          </a:xfrm>
          <a:custGeom>
            <a:avLst/>
            <a:gdLst>
              <a:gd name="connsiteX0" fmla="*/ 0 w 3257550"/>
              <a:gd name="connsiteY0" fmla="*/ 85725 h 3600450"/>
              <a:gd name="connsiteX1" fmla="*/ 19050 w 3257550"/>
              <a:gd name="connsiteY1" fmla="*/ 3600450 h 3600450"/>
              <a:gd name="connsiteX2" fmla="*/ 3257550 w 3257550"/>
              <a:gd name="connsiteY2" fmla="*/ 3552825 h 3600450"/>
              <a:gd name="connsiteX3" fmla="*/ 3219450 w 3257550"/>
              <a:gd name="connsiteY3" fmla="*/ 0 h 3600450"/>
              <a:gd name="connsiteX4" fmla="*/ 0 w 3257550"/>
              <a:gd name="connsiteY4" fmla="*/ 85725 h 3600450"/>
              <a:gd name="connsiteX0" fmla="*/ 0 w 3248025"/>
              <a:gd name="connsiteY0" fmla="*/ 9525 h 3600450"/>
              <a:gd name="connsiteX1" fmla="*/ 9525 w 3248025"/>
              <a:gd name="connsiteY1" fmla="*/ 3600450 h 3600450"/>
              <a:gd name="connsiteX2" fmla="*/ 3248025 w 3248025"/>
              <a:gd name="connsiteY2" fmla="*/ 3552825 h 3600450"/>
              <a:gd name="connsiteX3" fmla="*/ 3209925 w 3248025"/>
              <a:gd name="connsiteY3" fmla="*/ 0 h 3600450"/>
              <a:gd name="connsiteX4" fmla="*/ 0 w 3248025"/>
              <a:gd name="connsiteY4" fmla="*/ 9525 h 3600450"/>
              <a:gd name="connsiteX0" fmla="*/ 0 w 3248025"/>
              <a:gd name="connsiteY0" fmla="*/ 9525 h 3552825"/>
              <a:gd name="connsiteX1" fmla="*/ 0 w 3248025"/>
              <a:gd name="connsiteY1" fmla="*/ 3352800 h 3552825"/>
              <a:gd name="connsiteX2" fmla="*/ 3248025 w 3248025"/>
              <a:gd name="connsiteY2" fmla="*/ 3552825 h 3552825"/>
              <a:gd name="connsiteX3" fmla="*/ 3209925 w 3248025"/>
              <a:gd name="connsiteY3" fmla="*/ 0 h 3552825"/>
              <a:gd name="connsiteX4" fmla="*/ 0 w 3248025"/>
              <a:gd name="connsiteY4" fmla="*/ 9525 h 3552825"/>
              <a:gd name="connsiteX0" fmla="*/ 0 w 3228975"/>
              <a:gd name="connsiteY0" fmla="*/ 9525 h 3381375"/>
              <a:gd name="connsiteX1" fmla="*/ 0 w 3228975"/>
              <a:gd name="connsiteY1" fmla="*/ 3352800 h 3381375"/>
              <a:gd name="connsiteX2" fmla="*/ 3228975 w 3228975"/>
              <a:gd name="connsiteY2" fmla="*/ 3381375 h 3381375"/>
              <a:gd name="connsiteX3" fmla="*/ 3209925 w 3228975"/>
              <a:gd name="connsiteY3" fmla="*/ 0 h 3381375"/>
              <a:gd name="connsiteX4" fmla="*/ 0 w 3228975"/>
              <a:gd name="connsiteY4" fmla="*/ 9525 h 3381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975" h="3381375">
                <a:moveTo>
                  <a:pt x="0" y="9525"/>
                </a:moveTo>
                <a:lnTo>
                  <a:pt x="0" y="3352800"/>
                </a:lnTo>
                <a:lnTo>
                  <a:pt x="3228975" y="3381375"/>
                </a:lnTo>
                <a:lnTo>
                  <a:pt x="3209925" y="0"/>
                </a:lnTo>
                <a:lnTo>
                  <a:pt x="0" y="9525"/>
                </a:lnTo>
                <a:close/>
              </a:path>
            </a:pathLst>
          </a:custGeom>
          <a:blipFill dpi="0" rotWithShape="1">
            <a:blip r:embed="rId4" cstate="print"/>
            <a:srcRect/>
            <a:tile tx="-38100" ty="-18415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a:t>
            </a:fld>
            <a:endParaRPr lang="en-US" sz="2400" dirty="0" smtClean="0">
              <a:latin typeface="+mn-lt"/>
            </a:endParaRPr>
          </a:p>
        </p:txBody>
      </p:sp>
    </p:spTree>
    <p:extLst>
      <p:ext uri="{BB962C8B-B14F-4D97-AF65-F5344CB8AC3E}">
        <p14:creationId xmlns:p14="http://schemas.microsoft.com/office/powerpoint/2010/main" xmlns="" val="231676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1"/>
            <a:ext cx="8229600" cy="609600"/>
          </a:xfrm>
        </p:spPr>
        <p:txBody>
          <a:bodyPr lIns="45720" rIns="0">
            <a:normAutofit/>
          </a:bodyPr>
          <a:lstStyle/>
          <a:p>
            <a:pPr algn="l"/>
            <a:r>
              <a:rPr lang="en-US" sz="3200" dirty="0" smtClean="0">
                <a:solidFill>
                  <a:srgbClr val="F0502D"/>
                </a:solidFill>
                <a:latin typeface="+mj-lt"/>
                <a:cs typeface="Arial" pitchFamily="34" charset="0"/>
              </a:rPr>
              <a:t>Finding Hazards</a:t>
            </a:r>
            <a:endParaRPr lang="en-US" sz="3200" dirty="0">
              <a:solidFill>
                <a:srgbClr val="F0502D"/>
              </a:solidFill>
              <a:latin typeface="+mj-lt"/>
              <a:cs typeface="Arial" pitchFamily="34" charset="0"/>
            </a:endParaRPr>
          </a:p>
        </p:txBody>
      </p:sp>
      <p:sp>
        <p:nvSpPr>
          <p:cNvPr id="3" name="Content Placeholder 2"/>
          <p:cNvSpPr>
            <a:spLocks noGrp="1"/>
          </p:cNvSpPr>
          <p:nvPr>
            <p:ph idx="1"/>
          </p:nvPr>
        </p:nvSpPr>
        <p:spPr>
          <a:xfrm>
            <a:off x="533400" y="304800"/>
            <a:ext cx="8229600" cy="838201"/>
          </a:xfrm>
        </p:spPr>
        <p:txBody>
          <a:bodyPr wrap="square" lIns="0" rIns="0">
            <a:normAutofit/>
          </a:bodyPr>
          <a:lstStyle/>
          <a:p>
            <a:pPr marL="0" indent="0">
              <a:buNone/>
            </a:pPr>
            <a:r>
              <a:rPr lang="en-US" sz="4800" b="0" dirty="0" smtClean="0">
                <a:solidFill>
                  <a:srgbClr val="F0502D"/>
                </a:solidFill>
                <a:latin typeface="Myriad Pro" pitchFamily="34" charset="0"/>
                <a:cs typeface="Arial" pitchFamily="34" charset="0"/>
              </a:rPr>
              <a:t>Lesson 2 </a:t>
            </a:r>
            <a:r>
              <a:rPr lang="en-US" sz="3600" b="0" dirty="0" smtClean="0">
                <a:solidFill>
                  <a:srgbClr val="F0502D"/>
                </a:solidFill>
                <a:latin typeface="Myriad Pro" pitchFamily="34" charset="0"/>
                <a:cs typeface="Arial" pitchFamily="34" charset="0"/>
              </a:rPr>
              <a:t>(and 2</a:t>
            </a:r>
            <a:r>
              <a:rPr lang="en-US" sz="3400" b="0" dirty="0" smtClean="0">
                <a:solidFill>
                  <a:srgbClr val="F0502D"/>
                </a:solidFill>
                <a:latin typeface="Myriad Pro" pitchFamily="34" charset="0"/>
                <a:cs typeface="Arial" pitchFamily="34" charset="0"/>
              </a:rPr>
              <a:t>B</a:t>
            </a:r>
            <a:r>
              <a:rPr lang="en-US" sz="3600" b="0" dirty="0" smtClean="0">
                <a:solidFill>
                  <a:srgbClr val="F0502D"/>
                </a:solidFill>
                <a:latin typeface="Myriad Pro" pitchFamily="34" charset="0"/>
                <a:cs typeface="Arial" pitchFamily="34" charset="0"/>
              </a:rPr>
              <a:t>)</a:t>
            </a:r>
            <a:endParaRPr lang="en-US" sz="3600" b="0" dirty="0">
              <a:solidFill>
                <a:srgbClr val="F0502D"/>
              </a:solidFill>
              <a:latin typeface="Myriad Pro"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91200" y="5570038"/>
            <a:ext cx="2924175" cy="1037735"/>
          </a:xfrm>
          <a:prstGeom prst="rect">
            <a:avLst/>
          </a:prstGeom>
        </p:spPr>
      </p:pic>
      <p:sp>
        <p:nvSpPr>
          <p:cNvPr id="5" name="Freeform 4"/>
          <p:cNvSpPr/>
          <p:nvPr/>
        </p:nvSpPr>
        <p:spPr>
          <a:xfrm>
            <a:off x="5419725" y="1809750"/>
            <a:ext cx="3324225" cy="3514725"/>
          </a:xfrm>
          <a:custGeom>
            <a:avLst/>
            <a:gdLst>
              <a:gd name="connsiteX0" fmla="*/ 0 w 3324225"/>
              <a:gd name="connsiteY0" fmla="*/ 9525 h 3514725"/>
              <a:gd name="connsiteX1" fmla="*/ 3295650 w 3324225"/>
              <a:gd name="connsiteY1" fmla="*/ 0 h 3514725"/>
              <a:gd name="connsiteX2" fmla="*/ 3324225 w 3324225"/>
              <a:gd name="connsiteY2" fmla="*/ 3514725 h 3514725"/>
              <a:gd name="connsiteX3" fmla="*/ 9525 w 3324225"/>
              <a:gd name="connsiteY3" fmla="*/ 3457575 h 3514725"/>
              <a:gd name="connsiteX4" fmla="*/ 0 w 3324225"/>
              <a:gd name="connsiteY4" fmla="*/ 9525 h 35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225" h="3514725">
                <a:moveTo>
                  <a:pt x="0" y="9525"/>
                </a:moveTo>
                <a:lnTo>
                  <a:pt x="3295650" y="0"/>
                </a:lnTo>
                <a:lnTo>
                  <a:pt x="3324225" y="3514725"/>
                </a:lnTo>
                <a:lnTo>
                  <a:pt x="9525" y="3457575"/>
                </a:lnTo>
                <a:lnTo>
                  <a:pt x="0" y="9525"/>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609600" y="1819275"/>
            <a:ext cx="4695825" cy="4629150"/>
          </a:xfrm>
          <a:custGeom>
            <a:avLst/>
            <a:gdLst>
              <a:gd name="connsiteX0" fmla="*/ 0 w 4695825"/>
              <a:gd name="connsiteY0" fmla="*/ 0 h 4629150"/>
              <a:gd name="connsiteX1" fmla="*/ 4695825 w 4695825"/>
              <a:gd name="connsiteY1" fmla="*/ 19050 h 4629150"/>
              <a:gd name="connsiteX2" fmla="*/ 4648200 w 4695825"/>
              <a:gd name="connsiteY2" fmla="*/ 4629150 h 4629150"/>
              <a:gd name="connsiteX3" fmla="*/ 57150 w 4695825"/>
              <a:gd name="connsiteY3" fmla="*/ 4619625 h 4629150"/>
              <a:gd name="connsiteX4" fmla="*/ 0 w 4695825"/>
              <a:gd name="connsiteY4" fmla="*/ 0 h 46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5825" h="4629150">
                <a:moveTo>
                  <a:pt x="0" y="0"/>
                </a:moveTo>
                <a:lnTo>
                  <a:pt x="4695825" y="19050"/>
                </a:lnTo>
                <a:lnTo>
                  <a:pt x="4648200" y="4629150"/>
                </a:lnTo>
                <a:lnTo>
                  <a:pt x="57150" y="4619625"/>
                </a:lnTo>
                <a:lnTo>
                  <a:pt x="0"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a:spLocks/>
          </p:cNvSpPr>
          <p:nvPr/>
        </p:nvSpPr>
        <p:spPr>
          <a:xfrm>
            <a:off x="666750" y="1876424"/>
            <a:ext cx="4581525" cy="4476750"/>
          </a:xfrm>
          <a:custGeom>
            <a:avLst/>
            <a:gdLst>
              <a:gd name="connsiteX0" fmla="*/ 0 w 4695825"/>
              <a:gd name="connsiteY0" fmla="*/ 171450 h 4419600"/>
              <a:gd name="connsiteX1" fmla="*/ 57150 w 4695825"/>
              <a:gd name="connsiteY1" fmla="*/ 4419600 h 4419600"/>
              <a:gd name="connsiteX2" fmla="*/ 4619625 w 4695825"/>
              <a:gd name="connsiteY2" fmla="*/ 4419600 h 4419600"/>
              <a:gd name="connsiteX3" fmla="*/ 4695825 w 4695825"/>
              <a:gd name="connsiteY3" fmla="*/ 0 h 4419600"/>
              <a:gd name="connsiteX4" fmla="*/ 0 w 4695825"/>
              <a:gd name="connsiteY4" fmla="*/ 171450 h 4419600"/>
              <a:gd name="connsiteX0" fmla="*/ 0 w 4705350"/>
              <a:gd name="connsiteY0" fmla="*/ 0 h 4467225"/>
              <a:gd name="connsiteX1" fmla="*/ 66675 w 4705350"/>
              <a:gd name="connsiteY1" fmla="*/ 4467225 h 4467225"/>
              <a:gd name="connsiteX2" fmla="*/ 4629150 w 4705350"/>
              <a:gd name="connsiteY2" fmla="*/ 4467225 h 4467225"/>
              <a:gd name="connsiteX3" fmla="*/ 4705350 w 4705350"/>
              <a:gd name="connsiteY3" fmla="*/ 47625 h 4467225"/>
              <a:gd name="connsiteX4" fmla="*/ 0 w 4705350"/>
              <a:gd name="connsiteY4" fmla="*/ 0 h 4467225"/>
              <a:gd name="connsiteX0" fmla="*/ 0 w 4715153"/>
              <a:gd name="connsiteY0" fmla="*/ 9525 h 4476750"/>
              <a:gd name="connsiteX1" fmla="*/ 66675 w 4715153"/>
              <a:gd name="connsiteY1" fmla="*/ 4476750 h 4476750"/>
              <a:gd name="connsiteX2" fmla="*/ 4629150 w 4715153"/>
              <a:gd name="connsiteY2" fmla="*/ 4476750 h 4476750"/>
              <a:gd name="connsiteX3" fmla="*/ 4715153 w 4715153"/>
              <a:gd name="connsiteY3" fmla="*/ 0 h 4476750"/>
              <a:gd name="connsiteX4" fmla="*/ 0 w 4715153"/>
              <a:gd name="connsiteY4" fmla="*/ 9525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153" h="4476750">
                <a:moveTo>
                  <a:pt x="0" y="9525"/>
                </a:moveTo>
                <a:lnTo>
                  <a:pt x="66675" y="4476750"/>
                </a:lnTo>
                <a:lnTo>
                  <a:pt x="4629150" y="4476750"/>
                </a:lnTo>
                <a:lnTo>
                  <a:pt x="4715153" y="0"/>
                </a:lnTo>
                <a:lnTo>
                  <a:pt x="0" y="9525"/>
                </a:lnTo>
                <a:close/>
              </a:path>
            </a:pathLst>
          </a:custGeom>
          <a:blipFill dpi="0" rotWithShape="1">
            <a:blip r:embed="rId3" cstate="print"/>
            <a:srcRect/>
            <a:tile tx="-50800" ty="-889000" sx="62000" sy="62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467350" y="1847849"/>
            <a:ext cx="3228975" cy="3381375"/>
          </a:xfrm>
          <a:custGeom>
            <a:avLst/>
            <a:gdLst>
              <a:gd name="connsiteX0" fmla="*/ 0 w 3257550"/>
              <a:gd name="connsiteY0" fmla="*/ 85725 h 3600450"/>
              <a:gd name="connsiteX1" fmla="*/ 19050 w 3257550"/>
              <a:gd name="connsiteY1" fmla="*/ 3600450 h 3600450"/>
              <a:gd name="connsiteX2" fmla="*/ 3257550 w 3257550"/>
              <a:gd name="connsiteY2" fmla="*/ 3552825 h 3600450"/>
              <a:gd name="connsiteX3" fmla="*/ 3219450 w 3257550"/>
              <a:gd name="connsiteY3" fmla="*/ 0 h 3600450"/>
              <a:gd name="connsiteX4" fmla="*/ 0 w 3257550"/>
              <a:gd name="connsiteY4" fmla="*/ 85725 h 3600450"/>
              <a:gd name="connsiteX0" fmla="*/ 0 w 3248025"/>
              <a:gd name="connsiteY0" fmla="*/ 9525 h 3600450"/>
              <a:gd name="connsiteX1" fmla="*/ 9525 w 3248025"/>
              <a:gd name="connsiteY1" fmla="*/ 3600450 h 3600450"/>
              <a:gd name="connsiteX2" fmla="*/ 3248025 w 3248025"/>
              <a:gd name="connsiteY2" fmla="*/ 3552825 h 3600450"/>
              <a:gd name="connsiteX3" fmla="*/ 3209925 w 3248025"/>
              <a:gd name="connsiteY3" fmla="*/ 0 h 3600450"/>
              <a:gd name="connsiteX4" fmla="*/ 0 w 3248025"/>
              <a:gd name="connsiteY4" fmla="*/ 9525 h 3600450"/>
              <a:gd name="connsiteX0" fmla="*/ 0 w 3248025"/>
              <a:gd name="connsiteY0" fmla="*/ 9525 h 3552825"/>
              <a:gd name="connsiteX1" fmla="*/ 0 w 3248025"/>
              <a:gd name="connsiteY1" fmla="*/ 3352800 h 3552825"/>
              <a:gd name="connsiteX2" fmla="*/ 3248025 w 3248025"/>
              <a:gd name="connsiteY2" fmla="*/ 3552825 h 3552825"/>
              <a:gd name="connsiteX3" fmla="*/ 3209925 w 3248025"/>
              <a:gd name="connsiteY3" fmla="*/ 0 h 3552825"/>
              <a:gd name="connsiteX4" fmla="*/ 0 w 3248025"/>
              <a:gd name="connsiteY4" fmla="*/ 9525 h 3552825"/>
              <a:gd name="connsiteX0" fmla="*/ 0 w 3228975"/>
              <a:gd name="connsiteY0" fmla="*/ 9525 h 3381375"/>
              <a:gd name="connsiteX1" fmla="*/ 0 w 3228975"/>
              <a:gd name="connsiteY1" fmla="*/ 3352800 h 3381375"/>
              <a:gd name="connsiteX2" fmla="*/ 3228975 w 3228975"/>
              <a:gd name="connsiteY2" fmla="*/ 3381375 h 3381375"/>
              <a:gd name="connsiteX3" fmla="*/ 3209925 w 3228975"/>
              <a:gd name="connsiteY3" fmla="*/ 0 h 3381375"/>
              <a:gd name="connsiteX4" fmla="*/ 0 w 3228975"/>
              <a:gd name="connsiteY4" fmla="*/ 9525 h 3381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975" h="3381375">
                <a:moveTo>
                  <a:pt x="0" y="9525"/>
                </a:moveTo>
                <a:lnTo>
                  <a:pt x="0" y="3352800"/>
                </a:lnTo>
                <a:lnTo>
                  <a:pt x="3228975" y="3381375"/>
                </a:lnTo>
                <a:lnTo>
                  <a:pt x="3209925" y="0"/>
                </a:lnTo>
                <a:lnTo>
                  <a:pt x="0" y="9525"/>
                </a:lnTo>
                <a:close/>
              </a:path>
            </a:pathLst>
          </a:custGeom>
          <a:blipFill dpi="0" rotWithShape="1">
            <a:blip r:embed="rId3" cstate="print"/>
            <a:srcRect/>
            <a:tile tx="-5842000" ty="-1397000" sx="80000" sy="8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20</a:t>
            </a:fld>
            <a:endParaRPr lang="en-US" sz="2400" dirty="0" smtClean="0">
              <a:latin typeface="+mn-lt"/>
            </a:endParaRPr>
          </a:p>
        </p:txBody>
      </p:sp>
    </p:spTree>
    <p:extLst>
      <p:ext uri="{BB962C8B-B14F-4D97-AF65-F5344CB8AC3E}">
        <p14:creationId xmlns:p14="http://schemas.microsoft.com/office/powerpoint/2010/main" xmlns="" val="20582553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1295400"/>
            <a:ext cx="8229600" cy="4876800"/>
          </a:xfrm>
        </p:spPr>
        <p:txBody>
          <a:bodyPr>
            <a:normAutofit/>
          </a:bodyPr>
          <a:lstStyle/>
          <a:p>
            <a:pPr marL="0" indent="0">
              <a:spcBef>
                <a:spcPts val="0"/>
              </a:spcBef>
              <a:spcAft>
                <a:spcPts val="1200"/>
              </a:spcAft>
              <a:buNone/>
            </a:pPr>
            <a:r>
              <a:rPr lang="en-US" sz="2800" dirty="0">
                <a:solidFill>
                  <a:schemeClr val="tx2">
                    <a:lumMod val="40000"/>
                    <a:lumOff val="60000"/>
                  </a:schemeClr>
                </a:solidFill>
                <a:latin typeface="+mj-lt"/>
              </a:rPr>
              <a:t>A job hazard is anything at work that can hurt </a:t>
            </a:r>
            <a:r>
              <a:rPr lang="en-US" sz="2800" dirty="0" smtClean="0">
                <a:solidFill>
                  <a:schemeClr val="tx2">
                    <a:lumMod val="40000"/>
                    <a:lumOff val="60000"/>
                  </a:schemeClr>
                </a:solidFill>
                <a:latin typeface="+mj-lt"/>
              </a:rPr>
              <a:t>you either </a:t>
            </a:r>
            <a:r>
              <a:rPr lang="en-US" sz="2800" dirty="0">
                <a:solidFill>
                  <a:schemeClr val="tx2">
                    <a:lumMod val="40000"/>
                    <a:lumOff val="60000"/>
                  </a:schemeClr>
                </a:solidFill>
                <a:latin typeface="+mj-lt"/>
              </a:rPr>
              <a:t>physically or mentally.</a:t>
            </a:r>
          </a:p>
          <a:p>
            <a:pPr>
              <a:spcAft>
                <a:spcPct val="30000"/>
              </a:spcAft>
              <a:buClr>
                <a:schemeClr val="tx2">
                  <a:lumMod val="40000"/>
                  <a:lumOff val="60000"/>
                </a:schemeClr>
              </a:buClr>
              <a:buFont typeface="Wingdings" pitchFamily="2" charset="2"/>
              <a:buChar char="§"/>
            </a:pPr>
            <a:r>
              <a:rPr lang="en-US" sz="2600" dirty="0">
                <a:solidFill>
                  <a:srgbClr val="1F396A"/>
                </a:solidFill>
                <a:latin typeface="+mn-lt"/>
              </a:rPr>
              <a:t>Safety hazards </a:t>
            </a:r>
            <a:r>
              <a:rPr lang="en-US" sz="2600" b="0" dirty="0">
                <a:solidFill>
                  <a:srgbClr val="1F396A"/>
                </a:solidFill>
                <a:latin typeface="+mn-lt"/>
              </a:rPr>
              <a:t>can cause immediate injuries</a:t>
            </a:r>
          </a:p>
          <a:p>
            <a:pPr lvl="1">
              <a:spcAft>
                <a:spcPct val="30000"/>
              </a:spcAft>
              <a:buClr>
                <a:schemeClr val="tx2">
                  <a:lumMod val="40000"/>
                  <a:lumOff val="60000"/>
                </a:schemeClr>
              </a:buClr>
              <a:buFont typeface="Arial" pitchFamily="34" charset="0"/>
              <a:buChar char="•"/>
            </a:pPr>
            <a:r>
              <a:rPr lang="en-US" sz="2800" dirty="0" smtClean="0">
                <a:solidFill>
                  <a:srgbClr val="1F396A"/>
                </a:solidFill>
              </a:rPr>
              <a:t>Knives, hot grease</a:t>
            </a:r>
            <a:endParaRPr lang="en-US" sz="3000" dirty="0" smtClean="0">
              <a:solidFill>
                <a:srgbClr val="1F396A"/>
              </a:solidFill>
              <a:latin typeface="+mn-lt"/>
            </a:endParaRPr>
          </a:p>
          <a:p>
            <a:pPr>
              <a:spcAft>
                <a:spcPct val="30000"/>
              </a:spcAft>
              <a:buClr>
                <a:schemeClr val="tx2">
                  <a:lumMod val="40000"/>
                  <a:lumOff val="60000"/>
                </a:schemeClr>
              </a:buClr>
              <a:buFont typeface="Wingdings" pitchFamily="2" charset="2"/>
              <a:buChar char="§"/>
            </a:pPr>
            <a:r>
              <a:rPr lang="en-US" sz="2600" dirty="0" smtClean="0">
                <a:solidFill>
                  <a:srgbClr val="1F396A"/>
                </a:solidFill>
                <a:latin typeface="+mn-lt"/>
              </a:rPr>
              <a:t>Chemical </a:t>
            </a:r>
            <a:r>
              <a:rPr lang="en-US" sz="2600" dirty="0">
                <a:solidFill>
                  <a:srgbClr val="1F396A"/>
                </a:solidFill>
                <a:latin typeface="+mn-lt"/>
              </a:rPr>
              <a:t>hazards </a:t>
            </a:r>
            <a:r>
              <a:rPr lang="en-US" sz="2600" b="0" dirty="0">
                <a:solidFill>
                  <a:srgbClr val="1F396A"/>
                </a:solidFill>
                <a:latin typeface="+mn-lt"/>
              </a:rPr>
              <a:t>are gases, vapors, liquids, or dusts that can harm your body</a:t>
            </a:r>
          </a:p>
          <a:p>
            <a:pPr lvl="1">
              <a:spcAft>
                <a:spcPct val="30000"/>
              </a:spcAft>
              <a:buClr>
                <a:schemeClr val="tx2">
                  <a:lumMod val="40000"/>
                  <a:lumOff val="60000"/>
                </a:schemeClr>
              </a:buClr>
              <a:buFont typeface="Arial" pitchFamily="34" charset="0"/>
              <a:buChar char="•"/>
            </a:pPr>
            <a:r>
              <a:rPr lang="en-US" sz="2800" b="0" dirty="0">
                <a:solidFill>
                  <a:srgbClr val="1F396A"/>
                </a:solidFill>
                <a:latin typeface="+mn-lt"/>
              </a:rPr>
              <a:t>Cleaning products, pesticides</a:t>
            </a:r>
          </a:p>
        </p:txBody>
      </p:sp>
      <p:sp>
        <p:nvSpPr>
          <p:cNvPr id="21506" name="Rectangle 2"/>
          <p:cNvSpPr>
            <a:spLocks noGrp="1" noChangeArrowheads="1"/>
          </p:cNvSpPr>
          <p:nvPr>
            <p:ph type="title"/>
          </p:nvPr>
        </p:nvSpPr>
        <p:spPr>
          <a:xfrm>
            <a:off x="457200" y="274638"/>
            <a:ext cx="8229600" cy="782637"/>
          </a:xfrm>
        </p:spPr>
        <p:txBody>
          <a:bodyPr>
            <a:noAutofit/>
          </a:bodyPr>
          <a:lstStyle/>
          <a:p>
            <a:pPr algn="l"/>
            <a:r>
              <a:rPr lang="en-US" sz="3200" dirty="0" smtClean="0">
                <a:solidFill>
                  <a:srgbClr val="F0502D"/>
                </a:solidFill>
                <a:latin typeface="+mj-lt"/>
              </a:rPr>
              <a:t>Job Hazards</a:t>
            </a:r>
            <a:endParaRPr lang="en-US" sz="3200" dirty="0">
              <a:solidFill>
                <a:srgbClr val="F0502D"/>
              </a:solidFill>
              <a:latin typeface="+mj-lt"/>
            </a:endParaRP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21</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1041465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1295400"/>
            <a:ext cx="8229600" cy="4876800"/>
          </a:xfrm>
        </p:spPr>
        <p:txBody>
          <a:bodyPr>
            <a:normAutofit/>
          </a:bodyPr>
          <a:lstStyle/>
          <a:p>
            <a:pPr>
              <a:spcAft>
                <a:spcPct val="30000"/>
              </a:spcAft>
              <a:buClr>
                <a:schemeClr val="tx2">
                  <a:lumMod val="40000"/>
                  <a:lumOff val="60000"/>
                </a:schemeClr>
              </a:buClr>
              <a:buFont typeface="Wingdings" pitchFamily="2" charset="2"/>
              <a:buChar char="§"/>
            </a:pPr>
            <a:r>
              <a:rPr lang="en-US" sz="2600" dirty="0" smtClean="0">
                <a:solidFill>
                  <a:srgbClr val="1F396A"/>
                </a:solidFill>
                <a:latin typeface="+mn-lt"/>
              </a:rPr>
              <a:t>Biological hazards </a:t>
            </a:r>
            <a:r>
              <a:rPr lang="en-US" sz="2600" b="0" dirty="0">
                <a:solidFill>
                  <a:srgbClr val="1F396A"/>
                </a:solidFill>
                <a:latin typeface="+mn-lt"/>
              </a:rPr>
              <a:t>are living things that can cause sickness or disease, such as HIV/AIDS, hepatitis, tuberculosis</a:t>
            </a:r>
            <a:r>
              <a:rPr lang="en-US" sz="2600" b="0" dirty="0" smtClean="0">
                <a:solidFill>
                  <a:srgbClr val="1F396A"/>
                </a:solidFill>
                <a:latin typeface="+mn-lt"/>
              </a:rPr>
              <a:t>.</a:t>
            </a:r>
          </a:p>
          <a:p>
            <a:pPr lvl="1">
              <a:spcAft>
                <a:spcPct val="30000"/>
              </a:spcAft>
              <a:buClr>
                <a:schemeClr val="tx2">
                  <a:lumMod val="40000"/>
                  <a:lumOff val="60000"/>
                </a:schemeClr>
              </a:buClr>
              <a:buFont typeface="Arial" pitchFamily="34" charset="0"/>
              <a:buChar char="•"/>
            </a:pPr>
            <a:r>
              <a:rPr lang="en-US" sz="2800" dirty="0" smtClean="0">
                <a:solidFill>
                  <a:srgbClr val="1F396A"/>
                </a:solidFill>
                <a:latin typeface="+mn-lt"/>
              </a:rPr>
              <a:t>Bacteria, viruses</a:t>
            </a:r>
          </a:p>
          <a:p>
            <a:pPr>
              <a:spcAft>
                <a:spcPct val="30000"/>
              </a:spcAft>
              <a:buClr>
                <a:schemeClr val="tx2">
                  <a:lumMod val="40000"/>
                  <a:lumOff val="60000"/>
                </a:schemeClr>
              </a:buClr>
              <a:buFont typeface="Wingdings" pitchFamily="2" charset="2"/>
              <a:buChar char="§"/>
            </a:pPr>
            <a:r>
              <a:rPr lang="en-US" sz="2600" dirty="0" smtClean="0">
                <a:solidFill>
                  <a:srgbClr val="1F396A"/>
                </a:solidFill>
                <a:latin typeface="+mn-lt"/>
              </a:rPr>
              <a:t>Other </a:t>
            </a:r>
            <a:r>
              <a:rPr lang="en-US" sz="2600" dirty="0">
                <a:solidFill>
                  <a:srgbClr val="1F396A"/>
                </a:solidFill>
                <a:latin typeface="+mn-lt"/>
              </a:rPr>
              <a:t>health hazards </a:t>
            </a:r>
            <a:r>
              <a:rPr lang="en-US" sz="2600" b="0" dirty="0">
                <a:solidFill>
                  <a:srgbClr val="1F396A"/>
                </a:solidFill>
                <a:latin typeface="+mn-lt"/>
              </a:rPr>
              <a:t>are other harmful things that can injure you or make you sick. Some are not obvious because they may not cause health problems right </a:t>
            </a:r>
            <a:r>
              <a:rPr lang="en-US" sz="2600" b="0" dirty="0" smtClean="0">
                <a:solidFill>
                  <a:srgbClr val="1F396A"/>
                </a:solidFill>
                <a:latin typeface="+mn-lt"/>
              </a:rPr>
              <a:t>away.</a:t>
            </a:r>
          </a:p>
          <a:p>
            <a:pPr lvl="1">
              <a:spcAft>
                <a:spcPct val="30000"/>
              </a:spcAft>
              <a:buClr>
                <a:schemeClr val="tx2">
                  <a:lumMod val="40000"/>
                  <a:lumOff val="60000"/>
                </a:schemeClr>
              </a:buClr>
              <a:buFont typeface="Arial" pitchFamily="34" charset="0"/>
              <a:buChar char="•"/>
            </a:pPr>
            <a:r>
              <a:rPr lang="en-US" sz="2800" dirty="0" smtClean="0">
                <a:solidFill>
                  <a:srgbClr val="1F396A"/>
                </a:solidFill>
                <a:latin typeface="+mn-lt"/>
              </a:rPr>
              <a:t>Noise</a:t>
            </a:r>
            <a:r>
              <a:rPr lang="en-US" sz="2800" dirty="0">
                <a:solidFill>
                  <a:srgbClr val="1F396A"/>
                </a:solidFill>
                <a:latin typeface="+mn-lt"/>
              </a:rPr>
              <a:t>, radiation, repetitive movements, heat, cold, stress, violence</a:t>
            </a:r>
            <a:endParaRPr lang="en-US" sz="2800" b="0" dirty="0">
              <a:solidFill>
                <a:srgbClr val="1F396A"/>
              </a:solidFill>
              <a:latin typeface="+mn-lt"/>
            </a:endParaRPr>
          </a:p>
        </p:txBody>
      </p:sp>
      <p:sp>
        <p:nvSpPr>
          <p:cNvPr id="21506" name="Rectangle 2"/>
          <p:cNvSpPr>
            <a:spLocks noGrp="1" noChangeArrowheads="1"/>
          </p:cNvSpPr>
          <p:nvPr>
            <p:ph type="title"/>
          </p:nvPr>
        </p:nvSpPr>
        <p:spPr>
          <a:xfrm>
            <a:off x="457200" y="274638"/>
            <a:ext cx="8229600" cy="782637"/>
          </a:xfrm>
        </p:spPr>
        <p:txBody>
          <a:bodyPr>
            <a:noAutofit/>
          </a:bodyPr>
          <a:lstStyle/>
          <a:p>
            <a:pPr algn="l"/>
            <a:r>
              <a:rPr lang="en-US" sz="3200" dirty="0" smtClean="0">
                <a:solidFill>
                  <a:srgbClr val="F0502D"/>
                </a:solidFill>
                <a:latin typeface="+mj-lt"/>
              </a:rPr>
              <a:t>Job Hazards </a:t>
            </a:r>
            <a:r>
              <a:rPr lang="en-US" sz="2400" b="0" dirty="0" smtClean="0">
                <a:solidFill>
                  <a:srgbClr val="F0502D"/>
                </a:solidFill>
                <a:latin typeface="+mj-lt"/>
              </a:rPr>
              <a:t>(continued)</a:t>
            </a:r>
            <a:endParaRPr lang="en-US" sz="2400" dirty="0">
              <a:solidFill>
                <a:srgbClr val="F0502D"/>
              </a:solidFill>
              <a:latin typeface="+mj-lt"/>
            </a:endParaRP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22</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942961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265683" y="1154906"/>
            <a:ext cx="6410324" cy="49720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610475"/>
              <a:gd name="connsiteY0" fmla="*/ 4972050 h 5019675"/>
              <a:gd name="connsiteX1" fmla="*/ 0 w 7610475"/>
              <a:gd name="connsiteY1" fmla="*/ 0 h 5019675"/>
              <a:gd name="connsiteX2" fmla="*/ 7543800 w 7610475"/>
              <a:gd name="connsiteY2" fmla="*/ 9525 h 5019675"/>
              <a:gd name="connsiteX3" fmla="*/ 7553325 w 7610475"/>
              <a:gd name="connsiteY3" fmla="*/ 762000 h 5019675"/>
              <a:gd name="connsiteX4" fmla="*/ 7610475 w 7610475"/>
              <a:gd name="connsiteY4" fmla="*/ 5019675 h 5019675"/>
              <a:gd name="connsiteX5" fmla="*/ 3876675 w 7610475"/>
              <a:gd name="connsiteY5" fmla="*/ 5010150 h 5019675"/>
              <a:gd name="connsiteX6" fmla="*/ 0 w 7610475"/>
              <a:gd name="connsiteY6" fmla="*/ 4972050 h 5019675"/>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833442"/>
              <a:gd name="connsiteY0" fmla="*/ 4972050 h 5246862"/>
              <a:gd name="connsiteX1" fmla="*/ 0 w 7833442"/>
              <a:gd name="connsiteY1" fmla="*/ 0 h 5246862"/>
              <a:gd name="connsiteX2" fmla="*/ 7543800 w 7833442"/>
              <a:gd name="connsiteY2" fmla="*/ 9525 h 5246862"/>
              <a:gd name="connsiteX3" fmla="*/ 7553325 w 7833442"/>
              <a:gd name="connsiteY3" fmla="*/ 762000 h 5246862"/>
              <a:gd name="connsiteX4" fmla="*/ 7562850 w 7833442"/>
              <a:gd name="connsiteY4" fmla="*/ 4905375 h 5246862"/>
              <a:gd name="connsiteX5" fmla="*/ 3876675 w 7833442"/>
              <a:gd name="connsiteY5" fmla="*/ 5010150 h 5246862"/>
              <a:gd name="connsiteX6" fmla="*/ 0 w 7833442"/>
              <a:gd name="connsiteY6" fmla="*/ 4972050 h 5246862"/>
              <a:gd name="connsiteX0" fmla="*/ 0 w 7562850"/>
              <a:gd name="connsiteY0" fmla="*/ 4972050 h 5246862"/>
              <a:gd name="connsiteX1" fmla="*/ 0 w 7562850"/>
              <a:gd name="connsiteY1" fmla="*/ 0 h 5246862"/>
              <a:gd name="connsiteX2" fmla="*/ 7543800 w 7562850"/>
              <a:gd name="connsiteY2" fmla="*/ 9525 h 5246862"/>
              <a:gd name="connsiteX3" fmla="*/ 7553325 w 7562850"/>
              <a:gd name="connsiteY3" fmla="*/ 762000 h 5246862"/>
              <a:gd name="connsiteX4" fmla="*/ 7562850 w 7562850"/>
              <a:gd name="connsiteY4" fmla="*/ 4905375 h 5246862"/>
              <a:gd name="connsiteX5" fmla="*/ 3876675 w 7562850"/>
              <a:gd name="connsiteY5" fmla="*/ 5010150 h 5246862"/>
              <a:gd name="connsiteX6" fmla="*/ 0 w 7562850"/>
              <a:gd name="connsiteY6" fmla="*/ 4972050 h 5246862"/>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562850"/>
              <a:gd name="connsiteY0" fmla="*/ 4972050 h 5512227"/>
              <a:gd name="connsiteX1" fmla="*/ 0 w 7562850"/>
              <a:gd name="connsiteY1" fmla="*/ 0 h 5512227"/>
              <a:gd name="connsiteX2" fmla="*/ 7543800 w 7562850"/>
              <a:gd name="connsiteY2" fmla="*/ 9525 h 5512227"/>
              <a:gd name="connsiteX3" fmla="*/ 7553325 w 7562850"/>
              <a:gd name="connsiteY3" fmla="*/ 762000 h 5512227"/>
              <a:gd name="connsiteX4" fmla="*/ 7562850 w 7562850"/>
              <a:gd name="connsiteY4" fmla="*/ 4905375 h 5512227"/>
              <a:gd name="connsiteX5" fmla="*/ 0 w 7562850"/>
              <a:gd name="connsiteY5" fmla="*/ 4972050 h 5512227"/>
              <a:gd name="connsiteX0" fmla="*/ 0 w 7562850"/>
              <a:gd name="connsiteY0" fmla="*/ 4972050 h 5314384"/>
              <a:gd name="connsiteX1" fmla="*/ 0 w 7562850"/>
              <a:gd name="connsiteY1" fmla="*/ 0 h 5314384"/>
              <a:gd name="connsiteX2" fmla="*/ 7543800 w 7562850"/>
              <a:gd name="connsiteY2" fmla="*/ 9525 h 5314384"/>
              <a:gd name="connsiteX3" fmla="*/ 7553325 w 7562850"/>
              <a:gd name="connsiteY3" fmla="*/ 762000 h 5314384"/>
              <a:gd name="connsiteX4" fmla="*/ 7562850 w 7562850"/>
              <a:gd name="connsiteY4" fmla="*/ 4905375 h 5314384"/>
              <a:gd name="connsiteX5" fmla="*/ 0 w 7562850"/>
              <a:gd name="connsiteY5" fmla="*/ 4972050 h 5314384"/>
              <a:gd name="connsiteX0" fmla="*/ 0 w 7562850"/>
              <a:gd name="connsiteY0" fmla="*/ 4972050 h 4972050"/>
              <a:gd name="connsiteX1" fmla="*/ 0 w 7562850"/>
              <a:gd name="connsiteY1" fmla="*/ 0 h 4972050"/>
              <a:gd name="connsiteX2" fmla="*/ 7543800 w 7562850"/>
              <a:gd name="connsiteY2" fmla="*/ 9525 h 4972050"/>
              <a:gd name="connsiteX3" fmla="*/ 7553325 w 7562850"/>
              <a:gd name="connsiteY3" fmla="*/ 762000 h 4972050"/>
              <a:gd name="connsiteX4" fmla="*/ 7562850 w 7562850"/>
              <a:gd name="connsiteY4" fmla="*/ 4905375 h 4972050"/>
              <a:gd name="connsiteX5" fmla="*/ 0 w 7562850"/>
              <a:gd name="connsiteY5" fmla="*/ 4972050 h 4972050"/>
              <a:gd name="connsiteX0" fmla="*/ 0 w 7562850"/>
              <a:gd name="connsiteY0" fmla="*/ 4972050 h 4972050"/>
              <a:gd name="connsiteX1" fmla="*/ 0 w 7562850"/>
              <a:gd name="connsiteY1" fmla="*/ 0 h 4972050"/>
              <a:gd name="connsiteX2" fmla="*/ 7543800 w 7562850"/>
              <a:gd name="connsiteY2" fmla="*/ 9525 h 4972050"/>
              <a:gd name="connsiteX3" fmla="*/ 7562850 w 7562850"/>
              <a:gd name="connsiteY3" fmla="*/ 4905375 h 4972050"/>
              <a:gd name="connsiteX4" fmla="*/ 0 w 7562850"/>
              <a:gd name="connsiteY4" fmla="*/ 4972050 h 497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850" h="4972050">
                <a:moveTo>
                  <a:pt x="0" y="4972050"/>
                </a:moveTo>
                <a:lnTo>
                  <a:pt x="0" y="0"/>
                </a:lnTo>
                <a:lnTo>
                  <a:pt x="7543800" y="9525"/>
                </a:lnTo>
                <a:lnTo>
                  <a:pt x="7562850" y="4905375"/>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smtClean="0">
                <a:solidFill>
                  <a:srgbClr val="1F396A"/>
                </a:solidFill>
                <a:latin typeface="Myriad Pro" pitchFamily="34" charset="0"/>
              </a:rPr>
              <a:t>Illustrated Workplaces</a:t>
            </a:r>
            <a:endParaRPr lang="en-US" sz="2400" dirty="0">
              <a:solidFill>
                <a:srgbClr val="1F396A"/>
              </a:solidFill>
              <a:latin typeface="Myriad Pro" pitchFamily="34" charset="0"/>
            </a:endParaRP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Find The Hazards: 	</a:t>
            </a:r>
            <a:r>
              <a:rPr lang="en-US" sz="3200" dirty="0" smtClean="0">
                <a:solidFill>
                  <a:srgbClr val="1F396A"/>
                </a:solidFill>
                <a:latin typeface="+mj-lt"/>
              </a:rPr>
              <a:t>Fast Food Restaurant</a:t>
            </a: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371600" y="1206500"/>
            <a:ext cx="6199631" cy="4789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23</a:t>
            </a:fld>
            <a:endParaRPr lang="en-US" sz="2400" dirty="0" smtClean="0">
              <a:latin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933048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265683" y="1154906"/>
            <a:ext cx="6410324" cy="49720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610475"/>
              <a:gd name="connsiteY0" fmla="*/ 4972050 h 5019675"/>
              <a:gd name="connsiteX1" fmla="*/ 0 w 7610475"/>
              <a:gd name="connsiteY1" fmla="*/ 0 h 5019675"/>
              <a:gd name="connsiteX2" fmla="*/ 7543800 w 7610475"/>
              <a:gd name="connsiteY2" fmla="*/ 9525 h 5019675"/>
              <a:gd name="connsiteX3" fmla="*/ 7553325 w 7610475"/>
              <a:gd name="connsiteY3" fmla="*/ 762000 h 5019675"/>
              <a:gd name="connsiteX4" fmla="*/ 7610475 w 7610475"/>
              <a:gd name="connsiteY4" fmla="*/ 5019675 h 5019675"/>
              <a:gd name="connsiteX5" fmla="*/ 3876675 w 7610475"/>
              <a:gd name="connsiteY5" fmla="*/ 5010150 h 5019675"/>
              <a:gd name="connsiteX6" fmla="*/ 0 w 7610475"/>
              <a:gd name="connsiteY6" fmla="*/ 4972050 h 5019675"/>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833442"/>
              <a:gd name="connsiteY0" fmla="*/ 4972050 h 5246862"/>
              <a:gd name="connsiteX1" fmla="*/ 0 w 7833442"/>
              <a:gd name="connsiteY1" fmla="*/ 0 h 5246862"/>
              <a:gd name="connsiteX2" fmla="*/ 7543800 w 7833442"/>
              <a:gd name="connsiteY2" fmla="*/ 9525 h 5246862"/>
              <a:gd name="connsiteX3" fmla="*/ 7553325 w 7833442"/>
              <a:gd name="connsiteY3" fmla="*/ 762000 h 5246862"/>
              <a:gd name="connsiteX4" fmla="*/ 7562850 w 7833442"/>
              <a:gd name="connsiteY4" fmla="*/ 4905375 h 5246862"/>
              <a:gd name="connsiteX5" fmla="*/ 3876675 w 7833442"/>
              <a:gd name="connsiteY5" fmla="*/ 5010150 h 5246862"/>
              <a:gd name="connsiteX6" fmla="*/ 0 w 7833442"/>
              <a:gd name="connsiteY6" fmla="*/ 4972050 h 5246862"/>
              <a:gd name="connsiteX0" fmla="*/ 0 w 7562850"/>
              <a:gd name="connsiteY0" fmla="*/ 4972050 h 5246862"/>
              <a:gd name="connsiteX1" fmla="*/ 0 w 7562850"/>
              <a:gd name="connsiteY1" fmla="*/ 0 h 5246862"/>
              <a:gd name="connsiteX2" fmla="*/ 7543800 w 7562850"/>
              <a:gd name="connsiteY2" fmla="*/ 9525 h 5246862"/>
              <a:gd name="connsiteX3" fmla="*/ 7553325 w 7562850"/>
              <a:gd name="connsiteY3" fmla="*/ 762000 h 5246862"/>
              <a:gd name="connsiteX4" fmla="*/ 7562850 w 7562850"/>
              <a:gd name="connsiteY4" fmla="*/ 4905375 h 5246862"/>
              <a:gd name="connsiteX5" fmla="*/ 3876675 w 7562850"/>
              <a:gd name="connsiteY5" fmla="*/ 5010150 h 5246862"/>
              <a:gd name="connsiteX6" fmla="*/ 0 w 7562850"/>
              <a:gd name="connsiteY6" fmla="*/ 4972050 h 5246862"/>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562850"/>
              <a:gd name="connsiteY0" fmla="*/ 4972050 h 5512227"/>
              <a:gd name="connsiteX1" fmla="*/ 0 w 7562850"/>
              <a:gd name="connsiteY1" fmla="*/ 0 h 5512227"/>
              <a:gd name="connsiteX2" fmla="*/ 7543800 w 7562850"/>
              <a:gd name="connsiteY2" fmla="*/ 9525 h 5512227"/>
              <a:gd name="connsiteX3" fmla="*/ 7553325 w 7562850"/>
              <a:gd name="connsiteY3" fmla="*/ 762000 h 5512227"/>
              <a:gd name="connsiteX4" fmla="*/ 7562850 w 7562850"/>
              <a:gd name="connsiteY4" fmla="*/ 4905375 h 5512227"/>
              <a:gd name="connsiteX5" fmla="*/ 0 w 7562850"/>
              <a:gd name="connsiteY5" fmla="*/ 4972050 h 5512227"/>
              <a:gd name="connsiteX0" fmla="*/ 0 w 7562850"/>
              <a:gd name="connsiteY0" fmla="*/ 4972050 h 5314384"/>
              <a:gd name="connsiteX1" fmla="*/ 0 w 7562850"/>
              <a:gd name="connsiteY1" fmla="*/ 0 h 5314384"/>
              <a:gd name="connsiteX2" fmla="*/ 7543800 w 7562850"/>
              <a:gd name="connsiteY2" fmla="*/ 9525 h 5314384"/>
              <a:gd name="connsiteX3" fmla="*/ 7553325 w 7562850"/>
              <a:gd name="connsiteY3" fmla="*/ 762000 h 5314384"/>
              <a:gd name="connsiteX4" fmla="*/ 7562850 w 7562850"/>
              <a:gd name="connsiteY4" fmla="*/ 4905375 h 5314384"/>
              <a:gd name="connsiteX5" fmla="*/ 0 w 7562850"/>
              <a:gd name="connsiteY5" fmla="*/ 4972050 h 5314384"/>
              <a:gd name="connsiteX0" fmla="*/ 0 w 7562850"/>
              <a:gd name="connsiteY0" fmla="*/ 4972050 h 4972050"/>
              <a:gd name="connsiteX1" fmla="*/ 0 w 7562850"/>
              <a:gd name="connsiteY1" fmla="*/ 0 h 4972050"/>
              <a:gd name="connsiteX2" fmla="*/ 7543800 w 7562850"/>
              <a:gd name="connsiteY2" fmla="*/ 9525 h 4972050"/>
              <a:gd name="connsiteX3" fmla="*/ 7553325 w 7562850"/>
              <a:gd name="connsiteY3" fmla="*/ 762000 h 4972050"/>
              <a:gd name="connsiteX4" fmla="*/ 7562850 w 7562850"/>
              <a:gd name="connsiteY4" fmla="*/ 4905375 h 4972050"/>
              <a:gd name="connsiteX5" fmla="*/ 0 w 7562850"/>
              <a:gd name="connsiteY5" fmla="*/ 4972050 h 4972050"/>
              <a:gd name="connsiteX0" fmla="*/ 0 w 7562850"/>
              <a:gd name="connsiteY0" fmla="*/ 4972050 h 4972050"/>
              <a:gd name="connsiteX1" fmla="*/ 0 w 7562850"/>
              <a:gd name="connsiteY1" fmla="*/ 0 h 4972050"/>
              <a:gd name="connsiteX2" fmla="*/ 7543800 w 7562850"/>
              <a:gd name="connsiteY2" fmla="*/ 9525 h 4972050"/>
              <a:gd name="connsiteX3" fmla="*/ 7562850 w 7562850"/>
              <a:gd name="connsiteY3" fmla="*/ 4905375 h 4972050"/>
              <a:gd name="connsiteX4" fmla="*/ 0 w 7562850"/>
              <a:gd name="connsiteY4" fmla="*/ 4972050 h 497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850" h="4972050">
                <a:moveTo>
                  <a:pt x="0" y="4972050"/>
                </a:moveTo>
                <a:lnTo>
                  <a:pt x="0" y="0"/>
                </a:lnTo>
                <a:lnTo>
                  <a:pt x="7543800" y="9525"/>
                </a:lnTo>
                <a:lnTo>
                  <a:pt x="7562850" y="4905375"/>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smtClean="0">
                <a:solidFill>
                  <a:srgbClr val="1F396A"/>
                </a:solidFill>
                <a:latin typeface="Myriad Pro" pitchFamily="34" charset="0"/>
              </a:rPr>
              <a:t>Illustrated Workplaces</a:t>
            </a:r>
            <a:endParaRPr lang="en-US" sz="2400" dirty="0">
              <a:solidFill>
                <a:srgbClr val="1F396A"/>
              </a:solidFill>
              <a:latin typeface="Myriad Pro" pitchFamily="34" charset="0"/>
            </a:endParaRP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Find The Hazards: 	</a:t>
            </a:r>
            <a:r>
              <a:rPr lang="en-US" sz="3200" dirty="0" smtClean="0">
                <a:solidFill>
                  <a:srgbClr val="1F396A"/>
                </a:solidFill>
                <a:latin typeface="+mj-lt"/>
              </a:rPr>
              <a:t>Grocery Store</a:t>
            </a: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371600" y="1206500"/>
            <a:ext cx="6199631" cy="4789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24</a:t>
            </a:fld>
            <a:endParaRPr lang="en-US" sz="2400" dirty="0" smtClean="0">
              <a:latin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7313468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265683" y="1154906"/>
            <a:ext cx="6410324" cy="49720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610475"/>
              <a:gd name="connsiteY0" fmla="*/ 4972050 h 5019675"/>
              <a:gd name="connsiteX1" fmla="*/ 0 w 7610475"/>
              <a:gd name="connsiteY1" fmla="*/ 0 h 5019675"/>
              <a:gd name="connsiteX2" fmla="*/ 7543800 w 7610475"/>
              <a:gd name="connsiteY2" fmla="*/ 9525 h 5019675"/>
              <a:gd name="connsiteX3" fmla="*/ 7553325 w 7610475"/>
              <a:gd name="connsiteY3" fmla="*/ 762000 h 5019675"/>
              <a:gd name="connsiteX4" fmla="*/ 7610475 w 7610475"/>
              <a:gd name="connsiteY4" fmla="*/ 5019675 h 5019675"/>
              <a:gd name="connsiteX5" fmla="*/ 3876675 w 7610475"/>
              <a:gd name="connsiteY5" fmla="*/ 5010150 h 5019675"/>
              <a:gd name="connsiteX6" fmla="*/ 0 w 7610475"/>
              <a:gd name="connsiteY6" fmla="*/ 4972050 h 5019675"/>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833442"/>
              <a:gd name="connsiteY0" fmla="*/ 4972050 h 5246862"/>
              <a:gd name="connsiteX1" fmla="*/ 0 w 7833442"/>
              <a:gd name="connsiteY1" fmla="*/ 0 h 5246862"/>
              <a:gd name="connsiteX2" fmla="*/ 7543800 w 7833442"/>
              <a:gd name="connsiteY2" fmla="*/ 9525 h 5246862"/>
              <a:gd name="connsiteX3" fmla="*/ 7553325 w 7833442"/>
              <a:gd name="connsiteY3" fmla="*/ 762000 h 5246862"/>
              <a:gd name="connsiteX4" fmla="*/ 7562850 w 7833442"/>
              <a:gd name="connsiteY4" fmla="*/ 4905375 h 5246862"/>
              <a:gd name="connsiteX5" fmla="*/ 3876675 w 7833442"/>
              <a:gd name="connsiteY5" fmla="*/ 5010150 h 5246862"/>
              <a:gd name="connsiteX6" fmla="*/ 0 w 7833442"/>
              <a:gd name="connsiteY6" fmla="*/ 4972050 h 5246862"/>
              <a:gd name="connsiteX0" fmla="*/ 0 w 7562850"/>
              <a:gd name="connsiteY0" fmla="*/ 4972050 h 5246862"/>
              <a:gd name="connsiteX1" fmla="*/ 0 w 7562850"/>
              <a:gd name="connsiteY1" fmla="*/ 0 h 5246862"/>
              <a:gd name="connsiteX2" fmla="*/ 7543800 w 7562850"/>
              <a:gd name="connsiteY2" fmla="*/ 9525 h 5246862"/>
              <a:gd name="connsiteX3" fmla="*/ 7553325 w 7562850"/>
              <a:gd name="connsiteY3" fmla="*/ 762000 h 5246862"/>
              <a:gd name="connsiteX4" fmla="*/ 7562850 w 7562850"/>
              <a:gd name="connsiteY4" fmla="*/ 4905375 h 5246862"/>
              <a:gd name="connsiteX5" fmla="*/ 3876675 w 7562850"/>
              <a:gd name="connsiteY5" fmla="*/ 5010150 h 5246862"/>
              <a:gd name="connsiteX6" fmla="*/ 0 w 7562850"/>
              <a:gd name="connsiteY6" fmla="*/ 4972050 h 5246862"/>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562850"/>
              <a:gd name="connsiteY0" fmla="*/ 4972050 h 5512227"/>
              <a:gd name="connsiteX1" fmla="*/ 0 w 7562850"/>
              <a:gd name="connsiteY1" fmla="*/ 0 h 5512227"/>
              <a:gd name="connsiteX2" fmla="*/ 7543800 w 7562850"/>
              <a:gd name="connsiteY2" fmla="*/ 9525 h 5512227"/>
              <a:gd name="connsiteX3" fmla="*/ 7553325 w 7562850"/>
              <a:gd name="connsiteY3" fmla="*/ 762000 h 5512227"/>
              <a:gd name="connsiteX4" fmla="*/ 7562850 w 7562850"/>
              <a:gd name="connsiteY4" fmla="*/ 4905375 h 5512227"/>
              <a:gd name="connsiteX5" fmla="*/ 0 w 7562850"/>
              <a:gd name="connsiteY5" fmla="*/ 4972050 h 5512227"/>
              <a:gd name="connsiteX0" fmla="*/ 0 w 7562850"/>
              <a:gd name="connsiteY0" fmla="*/ 4972050 h 5314384"/>
              <a:gd name="connsiteX1" fmla="*/ 0 w 7562850"/>
              <a:gd name="connsiteY1" fmla="*/ 0 h 5314384"/>
              <a:gd name="connsiteX2" fmla="*/ 7543800 w 7562850"/>
              <a:gd name="connsiteY2" fmla="*/ 9525 h 5314384"/>
              <a:gd name="connsiteX3" fmla="*/ 7553325 w 7562850"/>
              <a:gd name="connsiteY3" fmla="*/ 762000 h 5314384"/>
              <a:gd name="connsiteX4" fmla="*/ 7562850 w 7562850"/>
              <a:gd name="connsiteY4" fmla="*/ 4905375 h 5314384"/>
              <a:gd name="connsiteX5" fmla="*/ 0 w 7562850"/>
              <a:gd name="connsiteY5" fmla="*/ 4972050 h 5314384"/>
              <a:gd name="connsiteX0" fmla="*/ 0 w 7562850"/>
              <a:gd name="connsiteY0" fmla="*/ 4972050 h 4972050"/>
              <a:gd name="connsiteX1" fmla="*/ 0 w 7562850"/>
              <a:gd name="connsiteY1" fmla="*/ 0 h 4972050"/>
              <a:gd name="connsiteX2" fmla="*/ 7543800 w 7562850"/>
              <a:gd name="connsiteY2" fmla="*/ 9525 h 4972050"/>
              <a:gd name="connsiteX3" fmla="*/ 7553325 w 7562850"/>
              <a:gd name="connsiteY3" fmla="*/ 762000 h 4972050"/>
              <a:gd name="connsiteX4" fmla="*/ 7562850 w 7562850"/>
              <a:gd name="connsiteY4" fmla="*/ 4905375 h 4972050"/>
              <a:gd name="connsiteX5" fmla="*/ 0 w 7562850"/>
              <a:gd name="connsiteY5" fmla="*/ 4972050 h 4972050"/>
              <a:gd name="connsiteX0" fmla="*/ 0 w 7562850"/>
              <a:gd name="connsiteY0" fmla="*/ 4972050 h 4972050"/>
              <a:gd name="connsiteX1" fmla="*/ 0 w 7562850"/>
              <a:gd name="connsiteY1" fmla="*/ 0 h 4972050"/>
              <a:gd name="connsiteX2" fmla="*/ 7543800 w 7562850"/>
              <a:gd name="connsiteY2" fmla="*/ 9525 h 4972050"/>
              <a:gd name="connsiteX3" fmla="*/ 7562850 w 7562850"/>
              <a:gd name="connsiteY3" fmla="*/ 4905375 h 4972050"/>
              <a:gd name="connsiteX4" fmla="*/ 0 w 7562850"/>
              <a:gd name="connsiteY4" fmla="*/ 4972050 h 497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850" h="4972050">
                <a:moveTo>
                  <a:pt x="0" y="4972050"/>
                </a:moveTo>
                <a:lnTo>
                  <a:pt x="0" y="0"/>
                </a:lnTo>
                <a:lnTo>
                  <a:pt x="7543800" y="9525"/>
                </a:lnTo>
                <a:lnTo>
                  <a:pt x="7562850" y="4905375"/>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smtClean="0">
                <a:solidFill>
                  <a:srgbClr val="1F396A"/>
                </a:solidFill>
                <a:latin typeface="Myriad Pro" pitchFamily="34" charset="0"/>
              </a:rPr>
              <a:t>Illustrated Workplaces</a:t>
            </a:r>
            <a:endParaRPr lang="en-US" sz="2400" dirty="0">
              <a:solidFill>
                <a:srgbClr val="1F396A"/>
              </a:solidFill>
              <a:latin typeface="Myriad Pro" pitchFamily="34" charset="0"/>
            </a:endParaRP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Find The Hazards: 	</a:t>
            </a:r>
            <a:r>
              <a:rPr lang="en-US" sz="3200" dirty="0" smtClean="0">
                <a:solidFill>
                  <a:srgbClr val="1F396A"/>
                </a:solidFill>
                <a:latin typeface="+mj-lt"/>
              </a:rPr>
              <a:t>Office</a:t>
            </a: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371601" y="1206500"/>
            <a:ext cx="6199629" cy="4789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25</a:t>
            </a:fld>
            <a:endParaRPr lang="en-US" sz="2400" dirty="0" smtClean="0">
              <a:latin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42851007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265683" y="1154906"/>
            <a:ext cx="6410324" cy="49720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610475"/>
              <a:gd name="connsiteY0" fmla="*/ 4972050 h 5019675"/>
              <a:gd name="connsiteX1" fmla="*/ 0 w 7610475"/>
              <a:gd name="connsiteY1" fmla="*/ 0 h 5019675"/>
              <a:gd name="connsiteX2" fmla="*/ 7543800 w 7610475"/>
              <a:gd name="connsiteY2" fmla="*/ 9525 h 5019675"/>
              <a:gd name="connsiteX3" fmla="*/ 7553325 w 7610475"/>
              <a:gd name="connsiteY3" fmla="*/ 762000 h 5019675"/>
              <a:gd name="connsiteX4" fmla="*/ 7610475 w 7610475"/>
              <a:gd name="connsiteY4" fmla="*/ 5019675 h 5019675"/>
              <a:gd name="connsiteX5" fmla="*/ 3876675 w 7610475"/>
              <a:gd name="connsiteY5" fmla="*/ 5010150 h 5019675"/>
              <a:gd name="connsiteX6" fmla="*/ 0 w 7610475"/>
              <a:gd name="connsiteY6" fmla="*/ 4972050 h 5019675"/>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833442"/>
              <a:gd name="connsiteY0" fmla="*/ 4972050 h 5246862"/>
              <a:gd name="connsiteX1" fmla="*/ 0 w 7833442"/>
              <a:gd name="connsiteY1" fmla="*/ 0 h 5246862"/>
              <a:gd name="connsiteX2" fmla="*/ 7543800 w 7833442"/>
              <a:gd name="connsiteY2" fmla="*/ 9525 h 5246862"/>
              <a:gd name="connsiteX3" fmla="*/ 7553325 w 7833442"/>
              <a:gd name="connsiteY3" fmla="*/ 762000 h 5246862"/>
              <a:gd name="connsiteX4" fmla="*/ 7562850 w 7833442"/>
              <a:gd name="connsiteY4" fmla="*/ 4905375 h 5246862"/>
              <a:gd name="connsiteX5" fmla="*/ 3876675 w 7833442"/>
              <a:gd name="connsiteY5" fmla="*/ 5010150 h 5246862"/>
              <a:gd name="connsiteX6" fmla="*/ 0 w 7833442"/>
              <a:gd name="connsiteY6" fmla="*/ 4972050 h 5246862"/>
              <a:gd name="connsiteX0" fmla="*/ 0 w 7562850"/>
              <a:gd name="connsiteY0" fmla="*/ 4972050 h 5246862"/>
              <a:gd name="connsiteX1" fmla="*/ 0 w 7562850"/>
              <a:gd name="connsiteY1" fmla="*/ 0 h 5246862"/>
              <a:gd name="connsiteX2" fmla="*/ 7543800 w 7562850"/>
              <a:gd name="connsiteY2" fmla="*/ 9525 h 5246862"/>
              <a:gd name="connsiteX3" fmla="*/ 7553325 w 7562850"/>
              <a:gd name="connsiteY3" fmla="*/ 762000 h 5246862"/>
              <a:gd name="connsiteX4" fmla="*/ 7562850 w 7562850"/>
              <a:gd name="connsiteY4" fmla="*/ 4905375 h 5246862"/>
              <a:gd name="connsiteX5" fmla="*/ 3876675 w 7562850"/>
              <a:gd name="connsiteY5" fmla="*/ 5010150 h 5246862"/>
              <a:gd name="connsiteX6" fmla="*/ 0 w 7562850"/>
              <a:gd name="connsiteY6" fmla="*/ 4972050 h 5246862"/>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562850"/>
              <a:gd name="connsiteY0" fmla="*/ 4972050 h 5512227"/>
              <a:gd name="connsiteX1" fmla="*/ 0 w 7562850"/>
              <a:gd name="connsiteY1" fmla="*/ 0 h 5512227"/>
              <a:gd name="connsiteX2" fmla="*/ 7543800 w 7562850"/>
              <a:gd name="connsiteY2" fmla="*/ 9525 h 5512227"/>
              <a:gd name="connsiteX3" fmla="*/ 7553325 w 7562850"/>
              <a:gd name="connsiteY3" fmla="*/ 762000 h 5512227"/>
              <a:gd name="connsiteX4" fmla="*/ 7562850 w 7562850"/>
              <a:gd name="connsiteY4" fmla="*/ 4905375 h 5512227"/>
              <a:gd name="connsiteX5" fmla="*/ 0 w 7562850"/>
              <a:gd name="connsiteY5" fmla="*/ 4972050 h 5512227"/>
              <a:gd name="connsiteX0" fmla="*/ 0 w 7562850"/>
              <a:gd name="connsiteY0" fmla="*/ 4972050 h 5314384"/>
              <a:gd name="connsiteX1" fmla="*/ 0 w 7562850"/>
              <a:gd name="connsiteY1" fmla="*/ 0 h 5314384"/>
              <a:gd name="connsiteX2" fmla="*/ 7543800 w 7562850"/>
              <a:gd name="connsiteY2" fmla="*/ 9525 h 5314384"/>
              <a:gd name="connsiteX3" fmla="*/ 7553325 w 7562850"/>
              <a:gd name="connsiteY3" fmla="*/ 762000 h 5314384"/>
              <a:gd name="connsiteX4" fmla="*/ 7562850 w 7562850"/>
              <a:gd name="connsiteY4" fmla="*/ 4905375 h 5314384"/>
              <a:gd name="connsiteX5" fmla="*/ 0 w 7562850"/>
              <a:gd name="connsiteY5" fmla="*/ 4972050 h 5314384"/>
              <a:gd name="connsiteX0" fmla="*/ 0 w 7562850"/>
              <a:gd name="connsiteY0" fmla="*/ 4972050 h 4972050"/>
              <a:gd name="connsiteX1" fmla="*/ 0 w 7562850"/>
              <a:gd name="connsiteY1" fmla="*/ 0 h 4972050"/>
              <a:gd name="connsiteX2" fmla="*/ 7543800 w 7562850"/>
              <a:gd name="connsiteY2" fmla="*/ 9525 h 4972050"/>
              <a:gd name="connsiteX3" fmla="*/ 7553325 w 7562850"/>
              <a:gd name="connsiteY3" fmla="*/ 762000 h 4972050"/>
              <a:gd name="connsiteX4" fmla="*/ 7562850 w 7562850"/>
              <a:gd name="connsiteY4" fmla="*/ 4905375 h 4972050"/>
              <a:gd name="connsiteX5" fmla="*/ 0 w 7562850"/>
              <a:gd name="connsiteY5" fmla="*/ 4972050 h 4972050"/>
              <a:gd name="connsiteX0" fmla="*/ 0 w 7562850"/>
              <a:gd name="connsiteY0" fmla="*/ 4972050 h 4972050"/>
              <a:gd name="connsiteX1" fmla="*/ 0 w 7562850"/>
              <a:gd name="connsiteY1" fmla="*/ 0 h 4972050"/>
              <a:gd name="connsiteX2" fmla="*/ 7543800 w 7562850"/>
              <a:gd name="connsiteY2" fmla="*/ 9525 h 4972050"/>
              <a:gd name="connsiteX3" fmla="*/ 7562850 w 7562850"/>
              <a:gd name="connsiteY3" fmla="*/ 4905375 h 4972050"/>
              <a:gd name="connsiteX4" fmla="*/ 0 w 7562850"/>
              <a:gd name="connsiteY4" fmla="*/ 4972050 h 497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2850" h="4972050">
                <a:moveTo>
                  <a:pt x="0" y="4972050"/>
                </a:moveTo>
                <a:lnTo>
                  <a:pt x="0" y="0"/>
                </a:lnTo>
                <a:lnTo>
                  <a:pt x="7543800" y="9525"/>
                </a:lnTo>
                <a:lnTo>
                  <a:pt x="7562850" y="4905375"/>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smtClean="0">
                <a:solidFill>
                  <a:srgbClr val="1F396A"/>
                </a:solidFill>
                <a:latin typeface="Myriad Pro" pitchFamily="34" charset="0"/>
              </a:rPr>
              <a:t>Illustrated Workplaces</a:t>
            </a:r>
            <a:endParaRPr lang="en-US" sz="2400" dirty="0">
              <a:solidFill>
                <a:srgbClr val="1F396A"/>
              </a:solidFill>
              <a:latin typeface="Myriad Pro" pitchFamily="34" charset="0"/>
            </a:endParaRP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Find The Hazards: 	</a:t>
            </a:r>
            <a:r>
              <a:rPr lang="en-US" sz="3200" dirty="0" smtClean="0">
                <a:solidFill>
                  <a:srgbClr val="1F396A"/>
                </a:solidFill>
                <a:latin typeface="+mj-lt"/>
              </a:rPr>
              <a:t>Gas Station</a:t>
            </a: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371601" y="1206500"/>
            <a:ext cx="6199629" cy="4789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26</a:t>
            </a:fld>
            <a:endParaRPr lang="en-US" sz="2400" dirty="0" smtClean="0">
              <a:latin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505023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78992" y="1154906"/>
            <a:ext cx="6540500" cy="5054663"/>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610475"/>
              <a:gd name="connsiteY0" fmla="*/ 4972050 h 5019675"/>
              <a:gd name="connsiteX1" fmla="*/ 0 w 7610475"/>
              <a:gd name="connsiteY1" fmla="*/ 0 h 5019675"/>
              <a:gd name="connsiteX2" fmla="*/ 7543800 w 7610475"/>
              <a:gd name="connsiteY2" fmla="*/ 9525 h 5019675"/>
              <a:gd name="connsiteX3" fmla="*/ 7553325 w 7610475"/>
              <a:gd name="connsiteY3" fmla="*/ 762000 h 5019675"/>
              <a:gd name="connsiteX4" fmla="*/ 7610475 w 7610475"/>
              <a:gd name="connsiteY4" fmla="*/ 5019675 h 5019675"/>
              <a:gd name="connsiteX5" fmla="*/ 3876675 w 7610475"/>
              <a:gd name="connsiteY5" fmla="*/ 5010150 h 5019675"/>
              <a:gd name="connsiteX6" fmla="*/ 0 w 7610475"/>
              <a:gd name="connsiteY6" fmla="*/ 4972050 h 5019675"/>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833442"/>
              <a:gd name="connsiteY0" fmla="*/ 4972050 h 5246862"/>
              <a:gd name="connsiteX1" fmla="*/ 0 w 7833442"/>
              <a:gd name="connsiteY1" fmla="*/ 0 h 5246862"/>
              <a:gd name="connsiteX2" fmla="*/ 7543800 w 7833442"/>
              <a:gd name="connsiteY2" fmla="*/ 9525 h 5246862"/>
              <a:gd name="connsiteX3" fmla="*/ 7553325 w 7833442"/>
              <a:gd name="connsiteY3" fmla="*/ 762000 h 5246862"/>
              <a:gd name="connsiteX4" fmla="*/ 7562850 w 7833442"/>
              <a:gd name="connsiteY4" fmla="*/ 4905375 h 5246862"/>
              <a:gd name="connsiteX5" fmla="*/ 3876675 w 7833442"/>
              <a:gd name="connsiteY5" fmla="*/ 5010150 h 5246862"/>
              <a:gd name="connsiteX6" fmla="*/ 0 w 7833442"/>
              <a:gd name="connsiteY6" fmla="*/ 4972050 h 5246862"/>
              <a:gd name="connsiteX0" fmla="*/ 0 w 7562850"/>
              <a:gd name="connsiteY0" fmla="*/ 4972050 h 5246862"/>
              <a:gd name="connsiteX1" fmla="*/ 0 w 7562850"/>
              <a:gd name="connsiteY1" fmla="*/ 0 h 5246862"/>
              <a:gd name="connsiteX2" fmla="*/ 7543800 w 7562850"/>
              <a:gd name="connsiteY2" fmla="*/ 9525 h 5246862"/>
              <a:gd name="connsiteX3" fmla="*/ 7553325 w 7562850"/>
              <a:gd name="connsiteY3" fmla="*/ 762000 h 5246862"/>
              <a:gd name="connsiteX4" fmla="*/ 7562850 w 7562850"/>
              <a:gd name="connsiteY4" fmla="*/ 4905375 h 5246862"/>
              <a:gd name="connsiteX5" fmla="*/ 3876675 w 7562850"/>
              <a:gd name="connsiteY5" fmla="*/ 5010150 h 5246862"/>
              <a:gd name="connsiteX6" fmla="*/ 0 w 7562850"/>
              <a:gd name="connsiteY6" fmla="*/ 4972050 h 5246862"/>
              <a:gd name="connsiteX0" fmla="*/ 0 w 7562850"/>
              <a:gd name="connsiteY0" fmla="*/ 4972050 h 5010150"/>
              <a:gd name="connsiteX1" fmla="*/ 0 w 7562850"/>
              <a:gd name="connsiteY1" fmla="*/ 0 h 5010150"/>
              <a:gd name="connsiteX2" fmla="*/ 7543800 w 7562850"/>
              <a:gd name="connsiteY2" fmla="*/ 9525 h 5010150"/>
              <a:gd name="connsiteX3" fmla="*/ 7553325 w 7562850"/>
              <a:gd name="connsiteY3" fmla="*/ 762000 h 5010150"/>
              <a:gd name="connsiteX4" fmla="*/ 7562850 w 7562850"/>
              <a:gd name="connsiteY4" fmla="*/ 4905375 h 5010150"/>
              <a:gd name="connsiteX5" fmla="*/ 3876675 w 7562850"/>
              <a:gd name="connsiteY5" fmla="*/ 5010150 h 5010150"/>
              <a:gd name="connsiteX6" fmla="*/ 0 w 7562850"/>
              <a:gd name="connsiteY6" fmla="*/ 4972050 h 5010150"/>
              <a:gd name="connsiteX0" fmla="*/ 0 w 7562850"/>
              <a:gd name="connsiteY0" fmla="*/ 4972050 h 5512227"/>
              <a:gd name="connsiteX1" fmla="*/ 0 w 7562850"/>
              <a:gd name="connsiteY1" fmla="*/ 0 h 5512227"/>
              <a:gd name="connsiteX2" fmla="*/ 7543800 w 7562850"/>
              <a:gd name="connsiteY2" fmla="*/ 9525 h 5512227"/>
              <a:gd name="connsiteX3" fmla="*/ 7553325 w 7562850"/>
              <a:gd name="connsiteY3" fmla="*/ 762000 h 5512227"/>
              <a:gd name="connsiteX4" fmla="*/ 7562850 w 7562850"/>
              <a:gd name="connsiteY4" fmla="*/ 4905375 h 5512227"/>
              <a:gd name="connsiteX5" fmla="*/ 0 w 7562850"/>
              <a:gd name="connsiteY5" fmla="*/ 4972050 h 5512227"/>
              <a:gd name="connsiteX0" fmla="*/ 0 w 7562850"/>
              <a:gd name="connsiteY0" fmla="*/ 4972050 h 5314384"/>
              <a:gd name="connsiteX1" fmla="*/ 0 w 7562850"/>
              <a:gd name="connsiteY1" fmla="*/ 0 h 5314384"/>
              <a:gd name="connsiteX2" fmla="*/ 7543800 w 7562850"/>
              <a:gd name="connsiteY2" fmla="*/ 9525 h 5314384"/>
              <a:gd name="connsiteX3" fmla="*/ 7553325 w 7562850"/>
              <a:gd name="connsiteY3" fmla="*/ 762000 h 5314384"/>
              <a:gd name="connsiteX4" fmla="*/ 7562850 w 7562850"/>
              <a:gd name="connsiteY4" fmla="*/ 4905375 h 5314384"/>
              <a:gd name="connsiteX5" fmla="*/ 0 w 7562850"/>
              <a:gd name="connsiteY5" fmla="*/ 4972050 h 5314384"/>
              <a:gd name="connsiteX0" fmla="*/ 0 w 7562850"/>
              <a:gd name="connsiteY0" fmla="*/ 4972050 h 4972050"/>
              <a:gd name="connsiteX1" fmla="*/ 0 w 7562850"/>
              <a:gd name="connsiteY1" fmla="*/ 0 h 4972050"/>
              <a:gd name="connsiteX2" fmla="*/ 7543800 w 7562850"/>
              <a:gd name="connsiteY2" fmla="*/ 9525 h 4972050"/>
              <a:gd name="connsiteX3" fmla="*/ 7553325 w 7562850"/>
              <a:gd name="connsiteY3" fmla="*/ 762000 h 4972050"/>
              <a:gd name="connsiteX4" fmla="*/ 7562850 w 7562850"/>
              <a:gd name="connsiteY4" fmla="*/ 4905375 h 4972050"/>
              <a:gd name="connsiteX5" fmla="*/ 0 w 7562850"/>
              <a:gd name="connsiteY5" fmla="*/ 4972050 h 4972050"/>
              <a:gd name="connsiteX0" fmla="*/ 0 w 7562850"/>
              <a:gd name="connsiteY0" fmla="*/ 4972050 h 4972050"/>
              <a:gd name="connsiteX1" fmla="*/ 0 w 7562850"/>
              <a:gd name="connsiteY1" fmla="*/ 0 h 4972050"/>
              <a:gd name="connsiteX2" fmla="*/ 7543800 w 7562850"/>
              <a:gd name="connsiteY2" fmla="*/ 9525 h 4972050"/>
              <a:gd name="connsiteX3" fmla="*/ 7562850 w 7562850"/>
              <a:gd name="connsiteY3" fmla="*/ 4905375 h 4972050"/>
              <a:gd name="connsiteX4" fmla="*/ 0 w 7562850"/>
              <a:gd name="connsiteY4" fmla="*/ 4972050 h 4972050"/>
              <a:gd name="connsiteX0" fmla="*/ 0 w 7553253"/>
              <a:gd name="connsiteY0" fmla="*/ 4972050 h 4972050"/>
              <a:gd name="connsiteX1" fmla="*/ 0 w 7553253"/>
              <a:gd name="connsiteY1" fmla="*/ 0 h 4972050"/>
              <a:gd name="connsiteX2" fmla="*/ 7543800 w 7553253"/>
              <a:gd name="connsiteY2" fmla="*/ 9525 h 4972050"/>
              <a:gd name="connsiteX3" fmla="*/ 7553253 w 7553253"/>
              <a:gd name="connsiteY3" fmla="*/ 4954964 h 4972050"/>
              <a:gd name="connsiteX4" fmla="*/ 0 w 7553253"/>
              <a:gd name="connsiteY4" fmla="*/ 4972050 h 497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3253" h="4972050">
                <a:moveTo>
                  <a:pt x="0" y="4972050"/>
                </a:moveTo>
                <a:lnTo>
                  <a:pt x="0" y="0"/>
                </a:lnTo>
                <a:lnTo>
                  <a:pt x="7543800" y="9525"/>
                </a:lnTo>
                <a:lnTo>
                  <a:pt x="7553253" y="4954964"/>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aa</a:t>
            </a:r>
            <a:endParaRPr lang="en-US" dirty="0"/>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Hazard Mapping Activity</a:t>
            </a:r>
            <a:endParaRPr lang="en-US" sz="3200" dirty="0" smtClean="0">
              <a:solidFill>
                <a:srgbClr val="1F396A"/>
              </a:solidFill>
              <a:latin typeface="+mj-lt"/>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72716" y="1216820"/>
            <a:ext cx="6363954" cy="4917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27</a:t>
            </a:fld>
            <a:endParaRPr lang="en-US" sz="2400" dirty="0" smtClean="0">
              <a:latin typeface="+mn-lt"/>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338184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smtClean="0">
                <a:solidFill>
                  <a:srgbClr val="F0502D"/>
                </a:solidFill>
                <a:latin typeface="+mj-lt"/>
              </a:rPr>
              <a:t>Finding Hazards: Key Points</a:t>
            </a:r>
            <a:endParaRPr lang="en-US" sz="3200" dirty="0">
              <a:solidFill>
                <a:srgbClr val="F0502D"/>
              </a:solidFill>
              <a:latin typeface="+mj-lt"/>
            </a:endParaRPr>
          </a:p>
        </p:txBody>
      </p:sp>
      <p:sp>
        <p:nvSpPr>
          <p:cNvPr id="18435" name="Rectangle 3"/>
          <p:cNvSpPr>
            <a:spLocks noGrp="1" noChangeArrowheads="1"/>
          </p:cNvSpPr>
          <p:nvPr>
            <p:ph type="body" idx="1"/>
          </p:nvPr>
        </p:nvSpPr>
        <p:spPr>
          <a:xfrm>
            <a:off x="457200" y="1333499"/>
            <a:ext cx="8153401" cy="4838701"/>
          </a:xfrm>
        </p:spPr>
        <p:txBody>
          <a:bodyPr>
            <a:noAutofit/>
          </a:bodyPr>
          <a:lstStyle/>
          <a:p>
            <a:pPr>
              <a:lnSpc>
                <a:spcPct val="90000"/>
              </a:lnSpc>
              <a:spcAft>
                <a:spcPct val="30000"/>
              </a:spcAft>
              <a:buClr>
                <a:schemeClr val="tx2">
                  <a:lumMod val="40000"/>
                  <a:lumOff val="60000"/>
                </a:schemeClr>
              </a:buClr>
              <a:buFont typeface="Wingdings" pitchFamily="2" charset="2"/>
              <a:buChar char="§"/>
            </a:pPr>
            <a:r>
              <a:rPr lang="en-US" sz="2800" b="0" dirty="0">
                <a:solidFill>
                  <a:srgbClr val="1F396A"/>
                </a:solidFill>
                <a:latin typeface="+mn-lt"/>
              </a:rPr>
              <a:t>Every job has health and safety hazards</a:t>
            </a:r>
            <a:r>
              <a:rPr lang="en-US" sz="2800" b="0" dirty="0" smtClean="0">
                <a:solidFill>
                  <a:srgbClr val="1F396A"/>
                </a:solidFill>
                <a:latin typeface="+mn-lt"/>
              </a:rPr>
              <a:t>.</a:t>
            </a:r>
          </a:p>
          <a:p>
            <a:pPr>
              <a:lnSpc>
                <a:spcPct val="90000"/>
              </a:lnSpc>
              <a:spcAft>
                <a:spcPct val="30000"/>
              </a:spcAft>
              <a:buClr>
                <a:schemeClr val="tx2">
                  <a:lumMod val="40000"/>
                  <a:lumOff val="60000"/>
                </a:schemeClr>
              </a:buClr>
              <a:buFont typeface="Wingdings" pitchFamily="2" charset="2"/>
              <a:buChar char="§"/>
            </a:pPr>
            <a:r>
              <a:rPr lang="en-US" sz="2800" b="0" dirty="0" smtClean="0">
                <a:solidFill>
                  <a:srgbClr val="1F396A"/>
                </a:solidFill>
                <a:latin typeface="+mn-lt"/>
              </a:rPr>
              <a:t> You </a:t>
            </a:r>
            <a:r>
              <a:rPr lang="en-US" sz="2800" b="0" dirty="0">
                <a:solidFill>
                  <a:srgbClr val="1F396A"/>
                </a:solidFill>
                <a:latin typeface="+mn-lt"/>
              </a:rPr>
              <a:t>should always be aware of these hazards.</a:t>
            </a:r>
          </a:p>
          <a:p>
            <a:pPr>
              <a:lnSpc>
                <a:spcPct val="90000"/>
              </a:lnSpc>
              <a:spcAft>
                <a:spcPct val="30000"/>
              </a:spcAft>
              <a:buClr>
                <a:schemeClr val="tx2">
                  <a:lumMod val="40000"/>
                  <a:lumOff val="60000"/>
                </a:schemeClr>
              </a:buClr>
              <a:buFont typeface="Wingdings" pitchFamily="2" charset="2"/>
              <a:buChar char="§"/>
            </a:pPr>
            <a:r>
              <a:rPr lang="en-US" sz="2800" b="0" dirty="0">
                <a:solidFill>
                  <a:srgbClr val="1F396A"/>
                </a:solidFill>
                <a:latin typeface="+mn-lt"/>
              </a:rPr>
              <a:t>Find out about chemicals at work by checking labels, reading MSDSs (Material Safety Data Sheets), getting training, and asking questions.</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28</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0254365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1"/>
            <a:ext cx="8229600" cy="609600"/>
          </a:xfrm>
        </p:spPr>
        <p:txBody>
          <a:bodyPr lIns="45720" rIns="0">
            <a:normAutofit/>
          </a:bodyPr>
          <a:lstStyle/>
          <a:p>
            <a:pPr algn="l"/>
            <a:r>
              <a:rPr lang="en-US" sz="3200" dirty="0" smtClean="0">
                <a:solidFill>
                  <a:srgbClr val="F0502D"/>
                </a:solidFill>
                <a:latin typeface="+mj-lt"/>
                <a:cs typeface="Arial" pitchFamily="34" charset="0"/>
              </a:rPr>
              <a:t>Making the Job Safer</a:t>
            </a:r>
            <a:endParaRPr lang="en-US" sz="3200" dirty="0">
              <a:solidFill>
                <a:srgbClr val="F0502D"/>
              </a:solidFill>
              <a:latin typeface="+mj-lt"/>
              <a:cs typeface="Arial" pitchFamily="34" charset="0"/>
            </a:endParaRPr>
          </a:p>
        </p:txBody>
      </p:sp>
      <p:sp>
        <p:nvSpPr>
          <p:cNvPr id="3" name="Content Placeholder 2"/>
          <p:cNvSpPr>
            <a:spLocks noGrp="1"/>
          </p:cNvSpPr>
          <p:nvPr>
            <p:ph idx="1"/>
          </p:nvPr>
        </p:nvSpPr>
        <p:spPr>
          <a:xfrm>
            <a:off x="533400" y="304800"/>
            <a:ext cx="8229600" cy="838201"/>
          </a:xfrm>
        </p:spPr>
        <p:txBody>
          <a:bodyPr wrap="square" lIns="0" rIns="0">
            <a:normAutofit/>
          </a:bodyPr>
          <a:lstStyle/>
          <a:p>
            <a:pPr marL="0" indent="0">
              <a:buNone/>
            </a:pPr>
            <a:r>
              <a:rPr lang="en-US" sz="4800" b="0" dirty="0" smtClean="0">
                <a:solidFill>
                  <a:srgbClr val="F0502D"/>
                </a:solidFill>
                <a:latin typeface="Myriad Pro" pitchFamily="34" charset="0"/>
                <a:cs typeface="Arial" pitchFamily="34" charset="0"/>
              </a:rPr>
              <a:t>Lesson 3 </a:t>
            </a:r>
            <a:r>
              <a:rPr lang="en-US" sz="3600" b="0" dirty="0" smtClean="0">
                <a:solidFill>
                  <a:srgbClr val="F0502D"/>
                </a:solidFill>
                <a:latin typeface="Myriad Pro" pitchFamily="34" charset="0"/>
                <a:cs typeface="Arial" pitchFamily="34" charset="0"/>
              </a:rPr>
              <a:t>(and 3</a:t>
            </a:r>
            <a:r>
              <a:rPr lang="en-US" sz="3400" b="0" dirty="0" smtClean="0">
                <a:solidFill>
                  <a:srgbClr val="F0502D"/>
                </a:solidFill>
                <a:latin typeface="Myriad Pro" pitchFamily="34" charset="0"/>
                <a:cs typeface="Arial" pitchFamily="34" charset="0"/>
              </a:rPr>
              <a:t>B</a:t>
            </a:r>
            <a:r>
              <a:rPr lang="en-US" sz="3600" b="0" dirty="0" smtClean="0">
                <a:solidFill>
                  <a:srgbClr val="F0502D"/>
                </a:solidFill>
                <a:latin typeface="Myriad Pro" pitchFamily="34" charset="0"/>
                <a:cs typeface="Arial" pitchFamily="34" charset="0"/>
              </a:rPr>
              <a:t>)</a:t>
            </a:r>
            <a:endParaRPr lang="en-US" sz="3600" b="0" dirty="0">
              <a:solidFill>
                <a:srgbClr val="F0502D"/>
              </a:solidFill>
              <a:latin typeface="Myriad Pro"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91200" y="5570038"/>
            <a:ext cx="2924175" cy="1037735"/>
          </a:xfrm>
          <a:prstGeom prst="rect">
            <a:avLst/>
          </a:prstGeom>
        </p:spPr>
      </p:pic>
      <p:sp>
        <p:nvSpPr>
          <p:cNvPr id="5" name="Freeform 4"/>
          <p:cNvSpPr/>
          <p:nvPr/>
        </p:nvSpPr>
        <p:spPr>
          <a:xfrm>
            <a:off x="5419725" y="1809750"/>
            <a:ext cx="3324225" cy="3514725"/>
          </a:xfrm>
          <a:custGeom>
            <a:avLst/>
            <a:gdLst>
              <a:gd name="connsiteX0" fmla="*/ 0 w 3324225"/>
              <a:gd name="connsiteY0" fmla="*/ 9525 h 3514725"/>
              <a:gd name="connsiteX1" fmla="*/ 3295650 w 3324225"/>
              <a:gd name="connsiteY1" fmla="*/ 0 h 3514725"/>
              <a:gd name="connsiteX2" fmla="*/ 3324225 w 3324225"/>
              <a:gd name="connsiteY2" fmla="*/ 3514725 h 3514725"/>
              <a:gd name="connsiteX3" fmla="*/ 9525 w 3324225"/>
              <a:gd name="connsiteY3" fmla="*/ 3457575 h 3514725"/>
              <a:gd name="connsiteX4" fmla="*/ 0 w 3324225"/>
              <a:gd name="connsiteY4" fmla="*/ 9525 h 35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225" h="3514725">
                <a:moveTo>
                  <a:pt x="0" y="9525"/>
                </a:moveTo>
                <a:lnTo>
                  <a:pt x="3295650" y="0"/>
                </a:lnTo>
                <a:lnTo>
                  <a:pt x="3324225" y="3514725"/>
                </a:lnTo>
                <a:lnTo>
                  <a:pt x="9525" y="3457575"/>
                </a:lnTo>
                <a:lnTo>
                  <a:pt x="0" y="9525"/>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609600" y="1819275"/>
            <a:ext cx="4695825" cy="4629150"/>
          </a:xfrm>
          <a:custGeom>
            <a:avLst/>
            <a:gdLst>
              <a:gd name="connsiteX0" fmla="*/ 0 w 4695825"/>
              <a:gd name="connsiteY0" fmla="*/ 0 h 4629150"/>
              <a:gd name="connsiteX1" fmla="*/ 4695825 w 4695825"/>
              <a:gd name="connsiteY1" fmla="*/ 19050 h 4629150"/>
              <a:gd name="connsiteX2" fmla="*/ 4648200 w 4695825"/>
              <a:gd name="connsiteY2" fmla="*/ 4629150 h 4629150"/>
              <a:gd name="connsiteX3" fmla="*/ 57150 w 4695825"/>
              <a:gd name="connsiteY3" fmla="*/ 4619625 h 4629150"/>
              <a:gd name="connsiteX4" fmla="*/ 0 w 4695825"/>
              <a:gd name="connsiteY4" fmla="*/ 0 h 46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5825" h="4629150">
                <a:moveTo>
                  <a:pt x="0" y="0"/>
                </a:moveTo>
                <a:lnTo>
                  <a:pt x="4695825" y="19050"/>
                </a:lnTo>
                <a:lnTo>
                  <a:pt x="4648200" y="4629150"/>
                </a:lnTo>
                <a:lnTo>
                  <a:pt x="57150" y="4619625"/>
                </a:lnTo>
                <a:lnTo>
                  <a:pt x="0"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a:spLocks/>
          </p:cNvSpPr>
          <p:nvPr/>
        </p:nvSpPr>
        <p:spPr>
          <a:xfrm>
            <a:off x="666750" y="1876424"/>
            <a:ext cx="4581525" cy="4476750"/>
          </a:xfrm>
          <a:custGeom>
            <a:avLst/>
            <a:gdLst>
              <a:gd name="connsiteX0" fmla="*/ 0 w 4695825"/>
              <a:gd name="connsiteY0" fmla="*/ 171450 h 4419600"/>
              <a:gd name="connsiteX1" fmla="*/ 57150 w 4695825"/>
              <a:gd name="connsiteY1" fmla="*/ 4419600 h 4419600"/>
              <a:gd name="connsiteX2" fmla="*/ 4619625 w 4695825"/>
              <a:gd name="connsiteY2" fmla="*/ 4419600 h 4419600"/>
              <a:gd name="connsiteX3" fmla="*/ 4695825 w 4695825"/>
              <a:gd name="connsiteY3" fmla="*/ 0 h 4419600"/>
              <a:gd name="connsiteX4" fmla="*/ 0 w 4695825"/>
              <a:gd name="connsiteY4" fmla="*/ 171450 h 4419600"/>
              <a:gd name="connsiteX0" fmla="*/ 0 w 4705350"/>
              <a:gd name="connsiteY0" fmla="*/ 0 h 4467225"/>
              <a:gd name="connsiteX1" fmla="*/ 66675 w 4705350"/>
              <a:gd name="connsiteY1" fmla="*/ 4467225 h 4467225"/>
              <a:gd name="connsiteX2" fmla="*/ 4629150 w 4705350"/>
              <a:gd name="connsiteY2" fmla="*/ 4467225 h 4467225"/>
              <a:gd name="connsiteX3" fmla="*/ 4705350 w 4705350"/>
              <a:gd name="connsiteY3" fmla="*/ 47625 h 4467225"/>
              <a:gd name="connsiteX4" fmla="*/ 0 w 4705350"/>
              <a:gd name="connsiteY4" fmla="*/ 0 h 4467225"/>
              <a:gd name="connsiteX0" fmla="*/ 0 w 4715153"/>
              <a:gd name="connsiteY0" fmla="*/ 9525 h 4476750"/>
              <a:gd name="connsiteX1" fmla="*/ 66675 w 4715153"/>
              <a:gd name="connsiteY1" fmla="*/ 4476750 h 4476750"/>
              <a:gd name="connsiteX2" fmla="*/ 4629150 w 4715153"/>
              <a:gd name="connsiteY2" fmla="*/ 4476750 h 4476750"/>
              <a:gd name="connsiteX3" fmla="*/ 4715153 w 4715153"/>
              <a:gd name="connsiteY3" fmla="*/ 0 h 4476750"/>
              <a:gd name="connsiteX4" fmla="*/ 0 w 4715153"/>
              <a:gd name="connsiteY4" fmla="*/ 9525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153" h="4476750">
                <a:moveTo>
                  <a:pt x="0" y="9525"/>
                </a:moveTo>
                <a:lnTo>
                  <a:pt x="66675" y="4476750"/>
                </a:lnTo>
                <a:lnTo>
                  <a:pt x="4629150" y="4476750"/>
                </a:lnTo>
                <a:lnTo>
                  <a:pt x="4715153" y="0"/>
                </a:lnTo>
                <a:lnTo>
                  <a:pt x="0" y="9525"/>
                </a:lnTo>
                <a:close/>
              </a:path>
            </a:pathLst>
          </a:custGeom>
          <a:blipFill dpi="0" rotWithShape="1">
            <a:blip r:embed="rId3" cstate="print"/>
            <a:srcRect/>
            <a:tile tx="127000" ty="-368300" sx="57000" sy="5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467350" y="1847849"/>
            <a:ext cx="3228975" cy="3381375"/>
          </a:xfrm>
          <a:custGeom>
            <a:avLst/>
            <a:gdLst>
              <a:gd name="connsiteX0" fmla="*/ 0 w 3257550"/>
              <a:gd name="connsiteY0" fmla="*/ 85725 h 3600450"/>
              <a:gd name="connsiteX1" fmla="*/ 19050 w 3257550"/>
              <a:gd name="connsiteY1" fmla="*/ 3600450 h 3600450"/>
              <a:gd name="connsiteX2" fmla="*/ 3257550 w 3257550"/>
              <a:gd name="connsiteY2" fmla="*/ 3552825 h 3600450"/>
              <a:gd name="connsiteX3" fmla="*/ 3219450 w 3257550"/>
              <a:gd name="connsiteY3" fmla="*/ 0 h 3600450"/>
              <a:gd name="connsiteX4" fmla="*/ 0 w 3257550"/>
              <a:gd name="connsiteY4" fmla="*/ 85725 h 3600450"/>
              <a:gd name="connsiteX0" fmla="*/ 0 w 3248025"/>
              <a:gd name="connsiteY0" fmla="*/ 9525 h 3600450"/>
              <a:gd name="connsiteX1" fmla="*/ 9525 w 3248025"/>
              <a:gd name="connsiteY1" fmla="*/ 3600450 h 3600450"/>
              <a:gd name="connsiteX2" fmla="*/ 3248025 w 3248025"/>
              <a:gd name="connsiteY2" fmla="*/ 3552825 h 3600450"/>
              <a:gd name="connsiteX3" fmla="*/ 3209925 w 3248025"/>
              <a:gd name="connsiteY3" fmla="*/ 0 h 3600450"/>
              <a:gd name="connsiteX4" fmla="*/ 0 w 3248025"/>
              <a:gd name="connsiteY4" fmla="*/ 9525 h 3600450"/>
              <a:gd name="connsiteX0" fmla="*/ 0 w 3248025"/>
              <a:gd name="connsiteY0" fmla="*/ 9525 h 3552825"/>
              <a:gd name="connsiteX1" fmla="*/ 0 w 3248025"/>
              <a:gd name="connsiteY1" fmla="*/ 3352800 h 3552825"/>
              <a:gd name="connsiteX2" fmla="*/ 3248025 w 3248025"/>
              <a:gd name="connsiteY2" fmla="*/ 3552825 h 3552825"/>
              <a:gd name="connsiteX3" fmla="*/ 3209925 w 3248025"/>
              <a:gd name="connsiteY3" fmla="*/ 0 h 3552825"/>
              <a:gd name="connsiteX4" fmla="*/ 0 w 3248025"/>
              <a:gd name="connsiteY4" fmla="*/ 9525 h 3552825"/>
              <a:gd name="connsiteX0" fmla="*/ 0 w 3228975"/>
              <a:gd name="connsiteY0" fmla="*/ 9525 h 3381375"/>
              <a:gd name="connsiteX1" fmla="*/ 0 w 3228975"/>
              <a:gd name="connsiteY1" fmla="*/ 3352800 h 3381375"/>
              <a:gd name="connsiteX2" fmla="*/ 3228975 w 3228975"/>
              <a:gd name="connsiteY2" fmla="*/ 3381375 h 3381375"/>
              <a:gd name="connsiteX3" fmla="*/ 3209925 w 3228975"/>
              <a:gd name="connsiteY3" fmla="*/ 0 h 3381375"/>
              <a:gd name="connsiteX4" fmla="*/ 0 w 3228975"/>
              <a:gd name="connsiteY4" fmla="*/ 9525 h 3381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975" h="3381375">
                <a:moveTo>
                  <a:pt x="0" y="9525"/>
                </a:moveTo>
                <a:lnTo>
                  <a:pt x="0" y="3352800"/>
                </a:lnTo>
                <a:lnTo>
                  <a:pt x="3228975" y="3381375"/>
                </a:lnTo>
                <a:lnTo>
                  <a:pt x="3209925" y="0"/>
                </a:lnTo>
                <a:lnTo>
                  <a:pt x="0" y="9525"/>
                </a:lnTo>
                <a:close/>
              </a:path>
            </a:pathLst>
          </a:custGeom>
          <a:blipFill dpi="0" rotWithShape="1">
            <a:blip r:embed="rId4" cstate="print"/>
            <a:srcRect/>
            <a:tile tx="0" ty="0" sx="70000" sy="7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29</a:t>
            </a:fld>
            <a:endParaRPr lang="en-US" sz="2400" dirty="0" smtClean="0">
              <a:latin typeface="+mn-lt"/>
            </a:endParaRPr>
          </a:p>
        </p:txBody>
      </p:sp>
    </p:spTree>
    <p:extLst>
      <p:ext uri="{BB962C8B-B14F-4D97-AF65-F5344CB8AC3E}">
        <p14:creationId xmlns:p14="http://schemas.microsoft.com/office/powerpoint/2010/main" xmlns="" val="2647636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a:t>
            </a:fld>
            <a:endParaRPr lang="en-US" sz="2400" dirty="0" smtClean="0">
              <a:latin typeface="+mn-lt"/>
            </a:endParaRPr>
          </a:p>
        </p:txBody>
      </p:sp>
      <p:sp>
        <p:nvSpPr>
          <p:cNvPr id="2" name="Title 1"/>
          <p:cNvSpPr>
            <a:spLocks noGrp="1"/>
          </p:cNvSpPr>
          <p:nvPr>
            <p:ph type="title"/>
          </p:nvPr>
        </p:nvSpPr>
        <p:spPr>
          <a:xfrm>
            <a:off x="457200" y="274638"/>
            <a:ext cx="8229600" cy="792162"/>
          </a:xfrm>
        </p:spPr>
        <p:txBody>
          <a:bodyPr/>
          <a:lstStyle/>
          <a:p>
            <a:pPr algn="l"/>
            <a:r>
              <a:rPr lang="en-US" sz="3200" dirty="0" smtClean="0">
                <a:solidFill>
                  <a:srgbClr val="F0502D"/>
                </a:solidFill>
                <a:latin typeface="+mj-lt"/>
              </a:rPr>
              <a:t>You will learn about</a:t>
            </a:r>
            <a:endParaRPr lang="en-US" dirty="0">
              <a:solidFill>
                <a:srgbClr val="F0502D"/>
              </a:solidFill>
              <a:latin typeface="+mj-l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
        <p:nvSpPr>
          <p:cNvPr id="5" name="Freeform 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p:cNvSpPr txBox="1">
            <a:spLocks noChangeArrowheads="1"/>
          </p:cNvSpPr>
          <p:nvPr/>
        </p:nvSpPr>
        <p:spPr>
          <a:xfrm>
            <a:off x="457200" y="1600200"/>
            <a:ext cx="8382001" cy="4572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spcAft>
                <a:spcPct val="30000"/>
              </a:spcAft>
              <a:buClr>
                <a:schemeClr val="tx2">
                  <a:lumMod val="40000"/>
                  <a:lumOff val="60000"/>
                </a:schemeClr>
              </a:buClr>
              <a:buFont typeface="Wingdings" pitchFamily="2" charset="2"/>
              <a:buChar char="§"/>
            </a:pPr>
            <a:r>
              <a:rPr lang="en-US" sz="2800" dirty="0" smtClean="0">
                <a:solidFill>
                  <a:srgbClr val="1F396A"/>
                </a:solidFill>
                <a:latin typeface="Myriad Pro" pitchFamily="34" charset="0"/>
              </a:rPr>
              <a:t>Ways young workers can get hurt on the job</a:t>
            </a:r>
          </a:p>
          <a:p>
            <a:pPr>
              <a:lnSpc>
                <a:spcPct val="80000"/>
              </a:lnSpc>
              <a:spcAft>
                <a:spcPct val="30000"/>
              </a:spcAft>
              <a:buClr>
                <a:schemeClr val="tx2">
                  <a:lumMod val="40000"/>
                  <a:lumOff val="60000"/>
                </a:schemeClr>
              </a:buClr>
              <a:buFont typeface="Wingdings" pitchFamily="2" charset="2"/>
              <a:buChar char="§"/>
            </a:pPr>
            <a:r>
              <a:rPr lang="en-US" sz="2800" dirty="0" smtClean="0">
                <a:solidFill>
                  <a:srgbClr val="1F396A"/>
                </a:solidFill>
                <a:latin typeface="Myriad Pro" pitchFamily="34" charset="0"/>
              </a:rPr>
              <a:t>Common health and safety hazards on the job</a:t>
            </a:r>
          </a:p>
          <a:p>
            <a:pPr>
              <a:lnSpc>
                <a:spcPct val="80000"/>
              </a:lnSpc>
              <a:spcAft>
                <a:spcPct val="30000"/>
              </a:spcAft>
              <a:buClr>
                <a:schemeClr val="tx2">
                  <a:lumMod val="40000"/>
                  <a:lumOff val="60000"/>
                </a:schemeClr>
              </a:buClr>
              <a:buFont typeface="Wingdings" pitchFamily="2" charset="2"/>
              <a:buChar char="§"/>
            </a:pPr>
            <a:r>
              <a:rPr lang="en-US" sz="2800" dirty="0" smtClean="0">
                <a:solidFill>
                  <a:srgbClr val="1F396A"/>
                </a:solidFill>
                <a:latin typeface="Myriad Pro" pitchFamily="34" charset="0"/>
              </a:rPr>
              <a:t>Ways to reduce or control workplace hazards</a:t>
            </a:r>
          </a:p>
          <a:p>
            <a:pPr>
              <a:lnSpc>
                <a:spcPct val="80000"/>
              </a:lnSpc>
              <a:spcAft>
                <a:spcPct val="30000"/>
              </a:spcAft>
              <a:buClr>
                <a:schemeClr val="tx2">
                  <a:lumMod val="40000"/>
                  <a:lumOff val="60000"/>
                </a:schemeClr>
              </a:buClr>
              <a:buFont typeface="Wingdings" pitchFamily="2" charset="2"/>
              <a:buChar char="§"/>
            </a:pPr>
            <a:r>
              <a:rPr lang="en-US" sz="2800" dirty="0" smtClean="0">
                <a:solidFill>
                  <a:srgbClr val="1F396A"/>
                </a:solidFill>
                <a:latin typeface="Myriad Pro" pitchFamily="34" charset="0"/>
              </a:rPr>
              <a:t>Emergencies in the workplace and how to respond</a:t>
            </a:r>
          </a:p>
          <a:p>
            <a:pPr>
              <a:lnSpc>
                <a:spcPct val="80000"/>
              </a:lnSpc>
              <a:spcAft>
                <a:spcPct val="30000"/>
              </a:spcAft>
              <a:buClr>
                <a:schemeClr val="tx2">
                  <a:lumMod val="40000"/>
                  <a:lumOff val="60000"/>
                </a:schemeClr>
              </a:buClr>
              <a:buFont typeface="Wingdings" pitchFamily="2" charset="2"/>
              <a:buChar char="§"/>
            </a:pPr>
            <a:r>
              <a:rPr lang="en-US" sz="2800" dirty="0" smtClean="0">
                <a:solidFill>
                  <a:srgbClr val="1F396A"/>
                </a:solidFill>
                <a:latin typeface="Myriad Pro" pitchFamily="34" charset="0"/>
              </a:rPr>
              <a:t>What to do if you see something at work that could hurt you or make you sick</a:t>
            </a:r>
          </a:p>
          <a:p>
            <a:pPr>
              <a:lnSpc>
                <a:spcPct val="80000"/>
              </a:lnSpc>
              <a:spcAft>
                <a:spcPct val="30000"/>
              </a:spcAft>
              <a:buClr>
                <a:schemeClr val="tx2">
                  <a:lumMod val="40000"/>
                  <a:lumOff val="60000"/>
                </a:schemeClr>
              </a:buClr>
              <a:buFont typeface="Wingdings" pitchFamily="2" charset="2"/>
              <a:buChar char="§"/>
            </a:pPr>
            <a:r>
              <a:rPr lang="en-US" sz="2800" dirty="0" smtClean="0">
                <a:solidFill>
                  <a:srgbClr val="1F396A"/>
                </a:solidFill>
                <a:latin typeface="Myriad Pro" pitchFamily="34" charset="0"/>
              </a:rPr>
              <a:t>What legal rights and responsibilities young</a:t>
            </a:r>
            <a:r>
              <a:rPr lang="en-US" sz="2800" b="1" i="1" dirty="0" smtClean="0">
                <a:solidFill>
                  <a:srgbClr val="1F396A"/>
                </a:solidFill>
                <a:latin typeface="Myriad Pro" pitchFamily="34" charset="0"/>
              </a:rPr>
              <a:t> </a:t>
            </a:r>
            <a:r>
              <a:rPr lang="en-US" sz="2800" dirty="0" smtClean="0">
                <a:solidFill>
                  <a:srgbClr val="1F396A"/>
                </a:solidFill>
                <a:latin typeface="Myriad Pro" pitchFamily="34" charset="0"/>
              </a:rPr>
              <a:t>people have at work</a:t>
            </a:r>
          </a:p>
        </p:txBody>
      </p:sp>
    </p:spTree>
    <p:extLst>
      <p:ext uri="{BB962C8B-B14F-4D97-AF65-F5344CB8AC3E}">
        <p14:creationId xmlns:p14="http://schemas.microsoft.com/office/powerpoint/2010/main" xmlns="" val="17706172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smtClean="0">
                <a:solidFill>
                  <a:srgbClr val="F0502D"/>
                </a:solidFill>
                <a:latin typeface="+mj-lt"/>
              </a:rPr>
              <a:t>Controlling Hazards</a:t>
            </a:r>
            <a:endParaRPr lang="en-US" sz="3200" dirty="0">
              <a:solidFill>
                <a:srgbClr val="F0502D"/>
              </a:solidFill>
              <a:latin typeface="+mj-lt"/>
            </a:endParaRP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a:off x="1388533" y="1532465"/>
            <a:ext cx="6126693" cy="4207933"/>
          </a:xfrm>
          <a:custGeom>
            <a:avLst/>
            <a:gdLst>
              <a:gd name="connsiteX0" fmla="*/ 0 w 5991226"/>
              <a:gd name="connsiteY0" fmla="*/ 4114800 h 4114800"/>
              <a:gd name="connsiteX1" fmla="*/ 2995613 w 5991226"/>
              <a:gd name="connsiteY1" fmla="*/ 0 h 4114800"/>
              <a:gd name="connsiteX2" fmla="*/ 5991226 w 5991226"/>
              <a:gd name="connsiteY2" fmla="*/ 4114800 h 4114800"/>
              <a:gd name="connsiteX3" fmla="*/ 0 w 5991226"/>
              <a:gd name="connsiteY3" fmla="*/ 4114800 h 4114800"/>
              <a:gd name="connsiteX0" fmla="*/ 0 w 5991226"/>
              <a:gd name="connsiteY0" fmla="*/ 4233333 h 4233333"/>
              <a:gd name="connsiteX1" fmla="*/ 3004080 w 5991226"/>
              <a:gd name="connsiteY1" fmla="*/ 0 h 4233333"/>
              <a:gd name="connsiteX2" fmla="*/ 5991226 w 5991226"/>
              <a:gd name="connsiteY2" fmla="*/ 4233333 h 4233333"/>
              <a:gd name="connsiteX3" fmla="*/ 0 w 5991226"/>
              <a:gd name="connsiteY3" fmla="*/ 4233333 h 4233333"/>
              <a:gd name="connsiteX0" fmla="*/ 0 w 6118226"/>
              <a:gd name="connsiteY0" fmla="*/ 4309533 h 4309533"/>
              <a:gd name="connsiteX1" fmla="*/ 3131080 w 6118226"/>
              <a:gd name="connsiteY1" fmla="*/ 0 h 4309533"/>
              <a:gd name="connsiteX2" fmla="*/ 6118226 w 6118226"/>
              <a:gd name="connsiteY2" fmla="*/ 4233333 h 4309533"/>
              <a:gd name="connsiteX3" fmla="*/ 0 w 6118226"/>
              <a:gd name="connsiteY3" fmla="*/ 4309533 h 4309533"/>
              <a:gd name="connsiteX0" fmla="*/ 0 w 6194426"/>
              <a:gd name="connsiteY0" fmla="*/ 4309533 h 4309533"/>
              <a:gd name="connsiteX1" fmla="*/ 3131080 w 6194426"/>
              <a:gd name="connsiteY1" fmla="*/ 0 h 4309533"/>
              <a:gd name="connsiteX2" fmla="*/ 6194426 w 6194426"/>
              <a:gd name="connsiteY2" fmla="*/ 4284133 h 4309533"/>
              <a:gd name="connsiteX3" fmla="*/ 0 w 6194426"/>
              <a:gd name="connsiteY3" fmla="*/ 4309533 h 4309533"/>
              <a:gd name="connsiteX0" fmla="*/ 0 w 6118226"/>
              <a:gd name="connsiteY0" fmla="*/ 4309533 h 4309533"/>
              <a:gd name="connsiteX1" fmla="*/ 3131080 w 6118226"/>
              <a:gd name="connsiteY1" fmla="*/ 0 h 4309533"/>
              <a:gd name="connsiteX2" fmla="*/ 6118226 w 6118226"/>
              <a:gd name="connsiteY2" fmla="*/ 4207933 h 4309533"/>
              <a:gd name="connsiteX3" fmla="*/ 0 w 6118226"/>
              <a:gd name="connsiteY3" fmla="*/ 4309533 h 4309533"/>
              <a:gd name="connsiteX0" fmla="*/ 0 w 6101293"/>
              <a:gd name="connsiteY0" fmla="*/ 4250266 h 4250266"/>
              <a:gd name="connsiteX1" fmla="*/ 3114147 w 6101293"/>
              <a:gd name="connsiteY1" fmla="*/ 0 h 4250266"/>
              <a:gd name="connsiteX2" fmla="*/ 6101293 w 6101293"/>
              <a:gd name="connsiteY2" fmla="*/ 4207933 h 4250266"/>
              <a:gd name="connsiteX3" fmla="*/ 0 w 6101293"/>
              <a:gd name="connsiteY3" fmla="*/ 4250266 h 4250266"/>
              <a:gd name="connsiteX0" fmla="*/ 0 w 6126693"/>
              <a:gd name="connsiteY0" fmla="*/ 4250266 h 4258733"/>
              <a:gd name="connsiteX1" fmla="*/ 3114147 w 6126693"/>
              <a:gd name="connsiteY1" fmla="*/ 0 h 4258733"/>
              <a:gd name="connsiteX2" fmla="*/ 6126693 w 6126693"/>
              <a:gd name="connsiteY2" fmla="*/ 4258733 h 4258733"/>
              <a:gd name="connsiteX3" fmla="*/ 0 w 6126693"/>
              <a:gd name="connsiteY3" fmla="*/ 4250266 h 4258733"/>
              <a:gd name="connsiteX0" fmla="*/ 0 w 6126693"/>
              <a:gd name="connsiteY0" fmla="*/ 4199466 h 4207933"/>
              <a:gd name="connsiteX1" fmla="*/ 3080280 w 6126693"/>
              <a:gd name="connsiteY1" fmla="*/ 0 h 4207933"/>
              <a:gd name="connsiteX2" fmla="*/ 6126693 w 6126693"/>
              <a:gd name="connsiteY2" fmla="*/ 4207933 h 4207933"/>
              <a:gd name="connsiteX3" fmla="*/ 0 w 6126693"/>
              <a:gd name="connsiteY3" fmla="*/ 4199466 h 4207933"/>
            </a:gdLst>
            <a:ahLst/>
            <a:cxnLst>
              <a:cxn ang="0">
                <a:pos x="connsiteX0" y="connsiteY0"/>
              </a:cxn>
              <a:cxn ang="0">
                <a:pos x="connsiteX1" y="connsiteY1"/>
              </a:cxn>
              <a:cxn ang="0">
                <a:pos x="connsiteX2" y="connsiteY2"/>
              </a:cxn>
              <a:cxn ang="0">
                <a:pos x="connsiteX3" y="connsiteY3"/>
              </a:cxn>
            </a:cxnLst>
            <a:rect l="l" t="t" r="r" b="b"/>
            <a:pathLst>
              <a:path w="6126693" h="4207933">
                <a:moveTo>
                  <a:pt x="0" y="4199466"/>
                </a:moveTo>
                <a:lnTo>
                  <a:pt x="3080280" y="0"/>
                </a:lnTo>
                <a:lnTo>
                  <a:pt x="6126693" y="4207933"/>
                </a:lnTo>
                <a:lnTo>
                  <a:pt x="0" y="4199466"/>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US" dirty="0"/>
          </a:p>
        </p:txBody>
      </p:sp>
      <p:sp>
        <p:nvSpPr>
          <p:cNvPr id="10" name="Isosceles Triangle 9"/>
          <p:cNvSpPr/>
          <p:nvPr/>
        </p:nvSpPr>
        <p:spPr>
          <a:xfrm>
            <a:off x="1464733" y="1579032"/>
            <a:ext cx="5991226" cy="4114800"/>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396A"/>
              </a:solidFill>
            </a:endParaRPr>
          </a:p>
        </p:txBody>
      </p:sp>
      <p:sp>
        <p:nvSpPr>
          <p:cNvPr id="9" name="TextBox 8"/>
          <p:cNvSpPr txBox="1"/>
          <p:nvPr/>
        </p:nvSpPr>
        <p:spPr>
          <a:xfrm>
            <a:off x="1371600" y="2057400"/>
            <a:ext cx="6177493" cy="3908762"/>
          </a:xfrm>
          <a:prstGeom prst="rect">
            <a:avLst/>
          </a:prstGeom>
          <a:noFill/>
        </p:spPr>
        <p:txBody>
          <a:bodyPr wrap="square" rtlCol="0">
            <a:spAutoFit/>
          </a:bodyPr>
          <a:lstStyle/>
          <a:p>
            <a:pPr algn="ctr"/>
            <a:r>
              <a:rPr lang="en-US" b="1" dirty="0">
                <a:solidFill>
                  <a:srgbClr val="1F396A"/>
                </a:solidFill>
              </a:rPr>
              <a:t>Remove </a:t>
            </a:r>
            <a:endParaRPr lang="en-US" b="1" dirty="0" smtClean="0">
              <a:solidFill>
                <a:srgbClr val="1F396A"/>
              </a:solidFill>
            </a:endParaRPr>
          </a:p>
          <a:p>
            <a:pPr algn="ctr"/>
            <a:r>
              <a:rPr lang="en-US" b="1" dirty="0" smtClean="0">
                <a:solidFill>
                  <a:srgbClr val="1F396A"/>
                </a:solidFill>
              </a:rPr>
              <a:t>the Hazard</a:t>
            </a:r>
          </a:p>
          <a:p>
            <a:pPr algn="ctr"/>
            <a:r>
              <a:rPr lang="en-US" dirty="0" smtClean="0">
                <a:solidFill>
                  <a:srgbClr val="1F396A"/>
                </a:solidFill>
              </a:rPr>
              <a:t>$2000</a:t>
            </a:r>
            <a:endParaRPr lang="en-US" dirty="0">
              <a:solidFill>
                <a:srgbClr val="1F396A"/>
              </a:solidFill>
            </a:endParaRPr>
          </a:p>
          <a:p>
            <a:pPr algn="ctr"/>
            <a:r>
              <a:rPr lang="en-US" sz="1200" dirty="0">
                <a:solidFill>
                  <a:srgbClr val="1F396A"/>
                </a:solidFill>
              </a:rPr>
              <a:t>(for example, use </a:t>
            </a:r>
            <a:r>
              <a:rPr lang="en-US" sz="1200" dirty="0" smtClean="0">
                <a:solidFill>
                  <a:srgbClr val="1F396A"/>
                </a:solidFill>
              </a:rPr>
              <a:t>safer</a:t>
            </a:r>
          </a:p>
          <a:p>
            <a:pPr algn="ctr"/>
            <a:r>
              <a:rPr lang="en-US" sz="1200" dirty="0" smtClean="0">
                <a:solidFill>
                  <a:srgbClr val="1F396A"/>
                </a:solidFill>
              </a:rPr>
              <a:t>chemicals, use </a:t>
            </a:r>
            <a:r>
              <a:rPr lang="en-US" sz="1200" dirty="0">
                <a:solidFill>
                  <a:srgbClr val="1F396A"/>
                </a:solidFill>
              </a:rPr>
              <a:t>a machine guard</a:t>
            </a:r>
            <a:r>
              <a:rPr lang="en-US" sz="1200" dirty="0" smtClean="0">
                <a:solidFill>
                  <a:srgbClr val="1F396A"/>
                </a:solidFill>
              </a:rPr>
              <a:t>)</a:t>
            </a:r>
          </a:p>
          <a:p>
            <a:pPr algn="ctr"/>
            <a:endParaRPr lang="en-US" sz="1200" dirty="0">
              <a:solidFill>
                <a:srgbClr val="1F396A"/>
              </a:solidFill>
            </a:endParaRPr>
          </a:p>
          <a:p>
            <a:pPr algn="ctr"/>
            <a:r>
              <a:rPr lang="en-US" b="1" dirty="0">
                <a:solidFill>
                  <a:srgbClr val="1F396A"/>
                </a:solidFill>
              </a:rPr>
              <a:t>Improve Work </a:t>
            </a:r>
            <a:endParaRPr lang="en-US" b="1" dirty="0" smtClean="0">
              <a:solidFill>
                <a:srgbClr val="1F396A"/>
              </a:solidFill>
            </a:endParaRPr>
          </a:p>
          <a:p>
            <a:pPr algn="ctr"/>
            <a:r>
              <a:rPr lang="en-US" b="1" dirty="0" smtClean="0">
                <a:solidFill>
                  <a:srgbClr val="1F396A"/>
                </a:solidFill>
              </a:rPr>
              <a:t>Policies </a:t>
            </a:r>
            <a:r>
              <a:rPr lang="en-US" b="1" dirty="0">
                <a:solidFill>
                  <a:srgbClr val="1F396A"/>
                </a:solidFill>
              </a:rPr>
              <a:t>&amp; </a:t>
            </a:r>
            <a:r>
              <a:rPr lang="en-US" b="1" dirty="0" smtClean="0">
                <a:solidFill>
                  <a:srgbClr val="1F396A"/>
                </a:solidFill>
              </a:rPr>
              <a:t>Procedures</a:t>
            </a:r>
          </a:p>
          <a:p>
            <a:pPr algn="ctr"/>
            <a:r>
              <a:rPr lang="en-US" dirty="0" smtClean="0">
                <a:solidFill>
                  <a:srgbClr val="1F396A"/>
                </a:solidFill>
              </a:rPr>
              <a:t>$1000</a:t>
            </a:r>
            <a:endParaRPr lang="en-US" dirty="0">
              <a:solidFill>
                <a:srgbClr val="1F396A"/>
              </a:solidFill>
            </a:endParaRPr>
          </a:p>
          <a:p>
            <a:pPr algn="ctr"/>
            <a:r>
              <a:rPr lang="en-US" sz="1200" dirty="0">
                <a:solidFill>
                  <a:srgbClr val="1F396A"/>
                </a:solidFill>
              </a:rPr>
              <a:t>(for example, conduct training, </a:t>
            </a:r>
            <a:endParaRPr lang="en-US" sz="1200" dirty="0" smtClean="0">
              <a:solidFill>
                <a:srgbClr val="1F396A"/>
              </a:solidFill>
            </a:endParaRPr>
          </a:p>
          <a:p>
            <a:pPr algn="ctr"/>
            <a:r>
              <a:rPr lang="en-US" sz="1200" dirty="0" smtClean="0">
                <a:solidFill>
                  <a:srgbClr val="1F396A"/>
                </a:solidFill>
              </a:rPr>
              <a:t>assign </a:t>
            </a:r>
            <a:r>
              <a:rPr lang="en-US" sz="1200" dirty="0">
                <a:solidFill>
                  <a:srgbClr val="1F396A"/>
                </a:solidFill>
              </a:rPr>
              <a:t>enough people to do the job</a:t>
            </a:r>
            <a:r>
              <a:rPr lang="en-US" sz="1200" dirty="0" smtClean="0">
                <a:solidFill>
                  <a:srgbClr val="1F396A"/>
                </a:solidFill>
              </a:rPr>
              <a:t>)</a:t>
            </a:r>
          </a:p>
          <a:p>
            <a:pPr algn="ctr"/>
            <a:endParaRPr lang="en-US" sz="1400" dirty="0">
              <a:solidFill>
                <a:srgbClr val="1F396A"/>
              </a:solidFill>
            </a:endParaRPr>
          </a:p>
          <a:p>
            <a:pPr algn="ctr"/>
            <a:r>
              <a:rPr lang="en-US" b="1" dirty="0">
                <a:solidFill>
                  <a:srgbClr val="1F396A"/>
                </a:solidFill>
              </a:rPr>
              <a:t>Wear Personal Protective Equipment (PPE</a:t>
            </a:r>
            <a:r>
              <a:rPr lang="en-US" b="1" dirty="0" smtClean="0">
                <a:solidFill>
                  <a:srgbClr val="1F396A"/>
                </a:solidFill>
              </a:rPr>
              <a:t>)</a:t>
            </a:r>
          </a:p>
          <a:p>
            <a:pPr algn="ctr"/>
            <a:r>
              <a:rPr lang="en-US" dirty="0" smtClean="0">
                <a:solidFill>
                  <a:srgbClr val="1F396A"/>
                </a:solidFill>
              </a:rPr>
              <a:t>$500</a:t>
            </a:r>
            <a:endParaRPr lang="en-US" dirty="0">
              <a:solidFill>
                <a:srgbClr val="1F396A"/>
              </a:solidFill>
            </a:endParaRPr>
          </a:p>
          <a:p>
            <a:pPr algn="ctr"/>
            <a:r>
              <a:rPr lang="en-US" sz="1200" dirty="0">
                <a:solidFill>
                  <a:srgbClr val="1F396A"/>
                </a:solidFill>
              </a:rPr>
              <a:t>(for example, wear gloves, use a respirator)</a:t>
            </a:r>
          </a:p>
          <a:p>
            <a:endParaRPr lang="en-US" dirty="0"/>
          </a:p>
        </p:txBody>
      </p:sp>
      <p:sp>
        <p:nvSpPr>
          <p:cNvPr id="5" name="Rectangle 4"/>
          <p:cNvSpPr/>
          <p:nvPr/>
        </p:nvSpPr>
        <p:spPr>
          <a:xfrm>
            <a:off x="3055202" y="3435352"/>
            <a:ext cx="2810287" cy="36194"/>
          </a:xfrm>
          <a:custGeom>
            <a:avLst/>
            <a:gdLst>
              <a:gd name="connsiteX0" fmla="*/ 0 w 2286000"/>
              <a:gd name="connsiteY0" fmla="*/ 0 h 45719"/>
              <a:gd name="connsiteX1" fmla="*/ 2286000 w 2286000"/>
              <a:gd name="connsiteY1" fmla="*/ 0 h 45719"/>
              <a:gd name="connsiteX2" fmla="*/ 2286000 w 2286000"/>
              <a:gd name="connsiteY2" fmla="*/ 45719 h 45719"/>
              <a:gd name="connsiteX3" fmla="*/ 0 w 2286000"/>
              <a:gd name="connsiteY3" fmla="*/ 45719 h 45719"/>
              <a:gd name="connsiteX4" fmla="*/ 0 w 2286000"/>
              <a:gd name="connsiteY4" fmla="*/ 0 h 45719"/>
              <a:gd name="connsiteX0" fmla="*/ 0 w 2286000"/>
              <a:gd name="connsiteY0" fmla="*/ 0 h 54185"/>
              <a:gd name="connsiteX1" fmla="*/ 2286000 w 2286000"/>
              <a:gd name="connsiteY1" fmla="*/ 0 h 54185"/>
              <a:gd name="connsiteX2" fmla="*/ 2286000 w 2286000"/>
              <a:gd name="connsiteY2" fmla="*/ 45719 h 54185"/>
              <a:gd name="connsiteX3" fmla="*/ 8467 w 2286000"/>
              <a:gd name="connsiteY3" fmla="*/ 54185 h 54185"/>
              <a:gd name="connsiteX4" fmla="*/ 0 w 2286000"/>
              <a:gd name="connsiteY4" fmla="*/ 0 h 54185"/>
              <a:gd name="connsiteX0" fmla="*/ 0 w 2548467"/>
              <a:gd name="connsiteY0" fmla="*/ 0 h 71119"/>
              <a:gd name="connsiteX1" fmla="*/ 2286000 w 2548467"/>
              <a:gd name="connsiteY1" fmla="*/ 0 h 71119"/>
              <a:gd name="connsiteX2" fmla="*/ 2548467 w 2548467"/>
              <a:gd name="connsiteY2" fmla="*/ 71119 h 71119"/>
              <a:gd name="connsiteX3" fmla="*/ 8467 w 2548467"/>
              <a:gd name="connsiteY3" fmla="*/ 54185 h 71119"/>
              <a:gd name="connsiteX4" fmla="*/ 0 w 2548467"/>
              <a:gd name="connsiteY4" fmla="*/ 0 h 71119"/>
              <a:gd name="connsiteX0" fmla="*/ 0 w 2548467"/>
              <a:gd name="connsiteY0" fmla="*/ 0 h 71119"/>
              <a:gd name="connsiteX1" fmla="*/ 2531533 w 2548467"/>
              <a:gd name="connsiteY1" fmla="*/ 8467 h 71119"/>
              <a:gd name="connsiteX2" fmla="*/ 2548467 w 2548467"/>
              <a:gd name="connsiteY2" fmla="*/ 71119 h 71119"/>
              <a:gd name="connsiteX3" fmla="*/ 8467 w 2548467"/>
              <a:gd name="connsiteY3" fmla="*/ 54185 h 71119"/>
              <a:gd name="connsiteX4" fmla="*/ 0 w 2548467"/>
              <a:gd name="connsiteY4" fmla="*/ 0 h 71119"/>
              <a:gd name="connsiteX0" fmla="*/ 0 w 2610409"/>
              <a:gd name="connsiteY0" fmla="*/ 6350 h 62652"/>
              <a:gd name="connsiteX1" fmla="*/ 2593475 w 2610409"/>
              <a:gd name="connsiteY1" fmla="*/ 0 h 62652"/>
              <a:gd name="connsiteX2" fmla="*/ 2610409 w 2610409"/>
              <a:gd name="connsiteY2" fmla="*/ 62652 h 62652"/>
              <a:gd name="connsiteX3" fmla="*/ 70409 w 2610409"/>
              <a:gd name="connsiteY3" fmla="*/ 45718 h 62652"/>
              <a:gd name="connsiteX4" fmla="*/ 0 w 2610409"/>
              <a:gd name="connsiteY4" fmla="*/ 6350 h 62652"/>
              <a:gd name="connsiteX0" fmla="*/ 31352 w 2641761"/>
              <a:gd name="connsiteY0" fmla="*/ 6350 h 62652"/>
              <a:gd name="connsiteX1" fmla="*/ 2624827 w 2641761"/>
              <a:gd name="connsiteY1" fmla="*/ 0 h 62652"/>
              <a:gd name="connsiteX2" fmla="*/ 2641761 w 2641761"/>
              <a:gd name="connsiteY2" fmla="*/ 62652 h 62652"/>
              <a:gd name="connsiteX3" fmla="*/ 0 w 2641761"/>
              <a:gd name="connsiteY3" fmla="*/ 53126 h 62652"/>
              <a:gd name="connsiteX4" fmla="*/ 31352 w 2641761"/>
              <a:gd name="connsiteY4" fmla="*/ 6350 h 62652"/>
              <a:gd name="connsiteX0" fmla="*/ 31352 w 2641761"/>
              <a:gd name="connsiteY0" fmla="*/ 0 h 56302"/>
              <a:gd name="connsiteX1" fmla="*/ 2585008 w 2641761"/>
              <a:gd name="connsiteY1" fmla="*/ 1058 h 56302"/>
              <a:gd name="connsiteX2" fmla="*/ 2641761 w 2641761"/>
              <a:gd name="connsiteY2" fmla="*/ 56302 h 56302"/>
              <a:gd name="connsiteX3" fmla="*/ 0 w 2641761"/>
              <a:gd name="connsiteY3" fmla="*/ 46776 h 56302"/>
              <a:gd name="connsiteX4" fmla="*/ 31352 w 2641761"/>
              <a:gd name="connsiteY4" fmla="*/ 0 h 56302"/>
              <a:gd name="connsiteX0" fmla="*/ 31352 w 2610791"/>
              <a:gd name="connsiteY0" fmla="*/ 0 h 56302"/>
              <a:gd name="connsiteX1" fmla="*/ 2585008 w 2610791"/>
              <a:gd name="connsiteY1" fmla="*/ 1058 h 56302"/>
              <a:gd name="connsiteX2" fmla="*/ 2610791 w 2610791"/>
              <a:gd name="connsiteY2" fmla="*/ 56302 h 56302"/>
              <a:gd name="connsiteX3" fmla="*/ 0 w 2610791"/>
              <a:gd name="connsiteY3" fmla="*/ 46776 h 56302"/>
              <a:gd name="connsiteX4" fmla="*/ 31352 w 2610791"/>
              <a:gd name="connsiteY4" fmla="*/ 0 h 56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791" h="56302">
                <a:moveTo>
                  <a:pt x="31352" y="0"/>
                </a:moveTo>
                <a:lnTo>
                  <a:pt x="2585008" y="1058"/>
                </a:lnTo>
                <a:lnTo>
                  <a:pt x="2610791" y="56302"/>
                </a:lnTo>
                <a:lnTo>
                  <a:pt x="0" y="46776"/>
                </a:lnTo>
                <a:lnTo>
                  <a:pt x="31352"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4"/>
          <p:cNvSpPr/>
          <p:nvPr/>
        </p:nvSpPr>
        <p:spPr>
          <a:xfrm>
            <a:off x="2079625" y="4762499"/>
            <a:ext cx="4778375" cy="45719"/>
          </a:xfrm>
          <a:custGeom>
            <a:avLst/>
            <a:gdLst>
              <a:gd name="connsiteX0" fmla="*/ 0 w 2286000"/>
              <a:gd name="connsiteY0" fmla="*/ 0 h 45719"/>
              <a:gd name="connsiteX1" fmla="*/ 2286000 w 2286000"/>
              <a:gd name="connsiteY1" fmla="*/ 0 h 45719"/>
              <a:gd name="connsiteX2" fmla="*/ 2286000 w 2286000"/>
              <a:gd name="connsiteY2" fmla="*/ 45719 h 45719"/>
              <a:gd name="connsiteX3" fmla="*/ 0 w 2286000"/>
              <a:gd name="connsiteY3" fmla="*/ 45719 h 45719"/>
              <a:gd name="connsiteX4" fmla="*/ 0 w 2286000"/>
              <a:gd name="connsiteY4" fmla="*/ 0 h 45719"/>
              <a:gd name="connsiteX0" fmla="*/ 0 w 2286000"/>
              <a:gd name="connsiteY0" fmla="*/ 0 h 54185"/>
              <a:gd name="connsiteX1" fmla="*/ 2286000 w 2286000"/>
              <a:gd name="connsiteY1" fmla="*/ 0 h 54185"/>
              <a:gd name="connsiteX2" fmla="*/ 2286000 w 2286000"/>
              <a:gd name="connsiteY2" fmla="*/ 45719 h 54185"/>
              <a:gd name="connsiteX3" fmla="*/ 8467 w 2286000"/>
              <a:gd name="connsiteY3" fmla="*/ 54185 h 54185"/>
              <a:gd name="connsiteX4" fmla="*/ 0 w 2286000"/>
              <a:gd name="connsiteY4" fmla="*/ 0 h 54185"/>
              <a:gd name="connsiteX0" fmla="*/ 0 w 2548467"/>
              <a:gd name="connsiteY0" fmla="*/ 0 h 71119"/>
              <a:gd name="connsiteX1" fmla="*/ 2286000 w 2548467"/>
              <a:gd name="connsiteY1" fmla="*/ 0 h 71119"/>
              <a:gd name="connsiteX2" fmla="*/ 2548467 w 2548467"/>
              <a:gd name="connsiteY2" fmla="*/ 71119 h 71119"/>
              <a:gd name="connsiteX3" fmla="*/ 8467 w 2548467"/>
              <a:gd name="connsiteY3" fmla="*/ 54185 h 71119"/>
              <a:gd name="connsiteX4" fmla="*/ 0 w 2548467"/>
              <a:gd name="connsiteY4" fmla="*/ 0 h 71119"/>
              <a:gd name="connsiteX0" fmla="*/ 0 w 2548467"/>
              <a:gd name="connsiteY0" fmla="*/ 0 h 71119"/>
              <a:gd name="connsiteX1" fmla="*/ 2531533 w 2548467"/>
              <a:gd name="connsiteY1" fmla="*/ 8467 h 71119"/>
              <a:gd name="connsiteX2" fmla="*/ 2548467 w 2548467"/>
              <a:gd name="connsiteY2" fmla="*/ 71119 h 71119"/>
              <a:gd name="connsiteX3" fmla="*/ 8467 w 2548467"/>
              <a:gd name="connsiteY3" fmla="*/ 54185 h 71119"/>
              <a:gd name="connsiteX4" fmla="*/ 0 w 2548467"/>
              <a:gd name="connsiteY4" fmla="*/ 0 h 71119"/>
              <a:gd name="connsiteX0" fmla="*/ 0 w 2610409"/>
              <a:gd name="connsiteY0" fmla="*/ 6350 h 62652"/>
              <a:gd name="connsiteX1" fmla="*/ 2593475 w 2610409"/>
              <a:gd name="connsiteY1" fmla="*/ 0 h 62652"/>
              <a:gd name="connsiteX2" fmla="*/ 2610409 w 2610409"/>
              <a:gd name="connsiteY2" fmla="*/ 62652 h 62652"/>
              <a:gd name="connsiteX3" fmla="*/ 70409 w 2610409"/>
              <a:gd name="connsiteY3" fmla="*/ 45718 h 62652"/>
              <a:gd name="connsiteX4" fmla="*/ 0 w 2610409"/>
              <a:gd name="connsiteY4" fmla="*/ 6350 h 62652"/>
              <a:gd name="connsiteX0" fmla="*/ 31352 w 2641761"/>
              <a:gd name="connsiteY0" fmla="*/ 6350 h 62652"/>
              <a:gd name="connsiteX1" fmla="*/ 2624827 w 2641761"/>
              <a:gd name="connsiteY1" fmla="*/ 0 h 62652"/>
              <a:gd name="connsiteX2" fmla="*/ 2641761 w 2641761"/>
              <a:gd name="connsiteY2" fmla="*/ 62652 h 62652"/>
              <a:gd name="connsiteX3" fmla="*/ 0 w 2641761"/>
              <a:gd name="connsiteY3" fmla="*/ 53126 h 62652"/>
              <a:gd name="connsiteX4" fmla="*/ 31352 w 2641761"/>
              <a:gd name="connsiteY4" fmla="*/ 6350 h 62652"/>
              <a:gd name="connsiteX0" fmla="*/ 31352 w 2641761"/>
              <a:gd name="connsiteY0" fmla="*/ 0 h 56302"/>
              <a:gd name="connsiteX1" fmla="*/ 2585008 w 2641761"/>
              <a:gd name="connsiteY1" fmla="*/ 1058 h 56302"/>
              <a:gd name="connsiteX2" fmla="*/ 2641761 w 2641761"/>
              <a:gd name="connsiteY2" fmla="*/ 56302 h 56302"/>
              <a:gd name="connsiteX3" fmla="*/ 0 w 2641761"/>
              <a:gd name="connsiteY3" fmla="*/ 46776 h 56302"/>
              <a:gd name="connsiteX4" fmla="*/ 31352 w 2641761"/>
              <a:gd name="connsiteY4" fmla="*/ 0 h 56302"/>
              <a:gd name="connsiteX0" fmla="*/ 31352 w 2610791"/>
              <a:gd name="connsiteY0" fmla="*/ 0 h 56302"/>
              <a:gd name="connsiteX1" fmla="*/ 2585008 w 2610791"/>
              <a:gd name="connsiteY1" fmla="*/ 1058 h 56302"/>
              <a:gd name="connsiteX2" fmla="*/ 2610791 w 2610791"/>
              <a:gd name="connsiteY2" fmla="*/ 56302 h 56302"/>
              <a:gd name="connsiteX3" fmla="*/ 0 w 2610791"/>
              <a:gd name="connsiteY3" fmla="*/ 46776 h 56302"/>
              <a:gd name="connsiteX4" fmla="*/ 31352 w 2610791"/>
              <a:gd name="connsiteY4" fmla="*/ 0 h 56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791" h="56302">
                <a:moveTo>
                  <a:pt x="31352" y="0"/>
                </a:moveTo>
                <a:lnTo>
                  <a:pt x="2585008" y="1058"/>
                </a:lnTo>
                <a:lnTo>
                  <a:pt x="2610791" y="56302"/>
                </a:lnTo>
                <a:lnTo>
                  <a:pt x="0" y="46776"/>
                </a:lnTo>
                <a:lnTo>
                  <a:pt x="31352"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30</a:t>
            </a:fld>
            <a:endParaRPr lang="en-US" sz="2400" dirty="0" smtClean="0">
              <a:latin typeface="+mn-lt"/>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8039123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538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Hospital dishwasher</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Chemical dishwashing solution</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Chemical burn to the eye</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err="1" smtClean="0">
                <a:solidFill>
                  <a:prstClr val="white"/>
                </a:solidFill>
                <a:latin typeface="Felt Tip Roman" pitchFamily="2" charset="0"/>
              </a:rPr>
              <a:t>Jasmin’s</a:t>
            </a:r>
            <a:r>
              <a:rPr lang="en-US" sz="3600" b="1" dirty="0" smtClean="0">
                <a:solidFill>
                  <a:prstClr val="white"/>
                </a:solidFill>
                <a:latin typeface="Felt Tip Roman" pitchFamily="2" charset="0"/>
              </a:rPr>
              <a:t>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9" cy="4854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31</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1509557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Fast food worker</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Hot grill</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Burned hand</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Will’s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32</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4893929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Grocery store clerk</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Lifting heavy boxes</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Back strain</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Andre’s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33</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7389121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Grocery store deli clerk</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Meat slicer</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Cut finger</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Molly’s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34</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40287648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City public works employee</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Excessive heat</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Heat stroke</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Chris’s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35</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9439844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Pizza shop employee</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Repetitive motion</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Hand, back injury</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James’s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36</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6551078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Farm worker</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Pesticide/chemical exposure</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Illness due to poisoning</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Maria’s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37</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23618218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Nursing aide</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Heavy lifting</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Back, neck, and shoulder pain</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Jada’s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38</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42235791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rPr>
              <a:t>$25,000 Safety Pyramid Game</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Eliminating or Reducing Hazards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solidFill>
                <a:prstClr val="black"/>
              </a:solidFill>
            </a:endParaRPr>
          </a:p>
        </p:txBody>
      </p:sp>
      <p:sp>
        <p:nvSpPr>
          <p:cNvPr id="10246" name="Text Box 8"/>
          <p:cNvSpPr txBox="1">
            <a:spLocks noChangeArrowheads="1"/>
          </p:cNvSpPr>
          <p:nvPr/>
        </p:nvSpPr>
        <p:spPr bwMode="auto">
          <a:xfrm>
            <a:off x="5032375" y="2460368"/>
            <a:ext cx="3654424"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yriad Pro"/>
              </a:rPr>
              <a:t>Job:	</a:t>
            </a:r>
            <a:r>
              <a:rPr lang="en-US" sz="1600" dirty="0" smtClean="0">
                <a:solidFill>
                  <a:srgbClr val="1F396A"/>
                </a:solidFill>
                <a:latin typeface="Myriad Pro" pitchFamily="34" charset="0"/>
              </a:rPr>
              <a:t>Barista</a:t>
            </a:r>
            <a:endParaRPr lang="en-US" sz="1600" dirty="0">
              <a:solidFill>
                <a:prstClr val="black"/>
              </a:solidFill>
              <a:latin typeface="Myriad Pro" pitchFamily="34" charset="0"/>
            </a:endParaRPr>
          </a:p>
          <a:p>
            <a:pPr marL="914400" indent="-914400">
              <a:spcAft>
                <a:spcPts val="1800"/>
              </a:spcAft>
            </a:pPr>
            <a:r>
              <a:rPr lang="en-US" sz="1600" b="1" dirty="0" smtClean="0">
                <a:solidFill>
                  <a:srgbClr val="F0502D"/>
                </a:solidFill>
                <a:latin typeface="Myriad Pro"/>
              </a:rPr>
              <a:t>Hazard:	</a:t>
            </a:r>
            <a:r>
              <a:rPr lang="en-US" sz="1600" dirty="0" smtClean="0">
                <a:solidFill>
                  <a:srgbClr val="1F396A"/>
                </a:solidFill>
                <a:latin typeface="Myriad Pro" pitchFamily="34" charset="0"/>
              </a:rPr>
              <a:t>Hot liquids</a:t>
            </a:r>
          </a:p>
          <a:p>
            <a:pPr marL="914400" indent="-914400">
              <a:spcAft>
                <a:spcPts val="1800"/>
              </a:spcAft>
            </a:pPr>
            <a:r>
              <a:rPr lang="en-US" sz="1600" b="1" dirty="0" smtClean="0">
                <a:solidFill>
                  <a:srgbClr val="F0502D"/>
                </a:solidFill>
                <a:latin typeface="Myriad Pro"/>
              </a:rPr>
              <a:t>Injury:	</a:t>
            </a:r>
            <a:r>
              <a:rPr lang="en-US" sz="1600" dirty="0" smtClean="0">
                <a:solidFill>
                  <a:srgbClr val="1F396A"/>
                </a:solidFill>
                <a:latin typeface="Myriad Pro" pitchFamily="34" charset="0"/>
              </a:rPr>
              <a:t>Burn</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prstClr val="white"/>
                </a:solidFill>
                <a:latin typeface="Felt Tip Roman" pitchFamily="2" charset="0"/>
              </a:rPr>
              <a:t>Anita’s </a:t>
            </a:r>
            <a:r>
              <a:rPr lang="en-US" sz="3600" b="1" dirty="0">
                <a:solidFill>
                  <a:prstClr val="white"/>
                </a:solidFill>
                <a:latin typeface="Felt Tip Roman" pitchFamily="2" charset="0"/>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8"/>
            <a:ext cx="3752138" cy="4854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39</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27856211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95300" y="228600"/>
            <a:ext cx="8191500" cy="852488"/>
          </a:xfrm>
        </p:spPr>
        <p:txBody>
          <a:bodyPr>
            <a:normAutofit/>
          </a:bodyPr>
          <a:lstStyle/>
          <a:p>
            <a:pPr algn="l"/>
            <a:r>
              <a:rPr lang="en-US" sz="3200" dirty="0">
                <a:solidFill>
                  <a:srgbClr val="F0502D"/>
                </a:solidFill>
                <a:latin typeface="+mj-lt"/>
              </a:rPr>
              <a:t>What is Your Experience With Work?</a:t>
            </a:r>
          </a:p>
        </p:txBody>
      </p:sp>
      <p:sp>
        <p:nvSpPr>
          <p:cNvPr id="6147" name="Rectangle 3"/>
          <p:cNvSpPr>
            <a:spLocks noGrp="1" noChangeArrowheads="1"/>
          </p:cNvSpPr>
          <p:nvPr>
            <p:ph type="body" idx="1"/>
          </p:nvPr>
        </p:nvSpPr>
        <p:spPr>
          <a:xfrm>
            <a:off x="457200" y="1600199"/>
            <a:ext cx="8027988" cy="4572001"/>
          </a:xfrm>
        </p:spPr>
        <p:txBody>
          <a:bodyPr>
            <a:normAutofit/>
          </a:bodyPr>
          <a:lstStyle/>
          <a:p>
            <a:pPr marL="365760" indent="-365760" eaLnBrk="1" hangingPunct="1">
              <a:lnSpc>
                <a:spcPct val="80000"/>
              </a:lnSpc>
              <a:spcBef>
                <a:spcPts val="576"/>
              </a:spcBef>
              <a:spcAft>
                <a:spcPct val="30000"/>
              </a:spcAft>
              <a:buClr>
                <a:schemeClr val="tx2">
                  <a:lumMod val="40000"/>
                  <a:lumOff val="60000"/>
                </a:schemeClr>
              </a:buClr>
              <a:buFont typeface="Wingdings" pitchFamily="2" charset="2"/>
              <a:buChar char="§"/>
              <a:defRPr/>
            </a:pPr>
            <a:r>
              <a:rPr lang="en-US" sz="2800" b="0" dirty="0">
                <a:solidFill>
                  <a:srgbClr val="1F396A"/>
                </a:solidFill>
                <a:latin typeface="+mn-lt"/>
              </a:rPr>
              <a:t>How</a:t>
            </a:r>
            <a:r>
              <a:rPr lang="en-US" sz="2800" b="0" dirty="0" smtClean="0">
                <a:latin typeface="+mn-lt"/>
              </a:rPr>
              <a:t> </a:t>
            </a:r>
            <a:r>
              <a:rPr lang="en-US" sz="2800" b="0" dirty="0">
                <a:solidFill>
                  <a:srgbClr val="1F396A"/>
                </a:solidFill>
                <a:latin typeface="+mn-lt"/>
              </a:rPr>
              <a:t>many</a:t>
            </a:r>
            <a:r>
              <a:rPr lang="en-US" sz="2800" b="0" dirty="0" smtClean="0">
                <a:latin typeface="+mn-lt"/>
              </a:rPr>
              <a:t> </a:t>
            </a:r>
            <a:r>
              <a:rPr lang="en-US" sz="2800" b="0" dirty="0">
                <a:solidFill>
                  <a:srgbClr val="1F396A"/>
                </a:solidFill>
                <a:latin typeface="+mn-lt"/>
              </a:rPr>
              <a:t>of</a:t>
            </a:r>
            <a:r>
              <a:rPr lang="en-US" sz="2800" b="0" dirty="0" smtClean="0">
                <a:latin typeface="+mn-lt"/>
              </a:rPr>
              <a:t> </a:t>
            </a:r>
            <a:r>
              <a:rPr lang="en-US" sz="2800" b="0" dirty="0">
                <a:solidFill>
                  <a:srgbClr val="1F396A"/>
                </a:solidFill>
                <a:latin typeface="+mn-lt"/>
              </a:rPr>
              <a:t>you have ever had a job?</a:t>
            </a:r>
          </a:p>
          <a:p>
            <a:pPr marL="365760" indent="-365760" eaLnBrk="1" hangingPunct="1">
              <a:lnSpc>
                <a:spcPct val="80000"/>
              </a:lnSpc>
              <a:spcBef>
                <a:spcPts val="576"/>
              </a:spcBef>
              <a:spcAft>
                <a:spcPct val="30000"/>
              </a:spcAft>
              <a:buClr>
                <a:schemeClr val="tx2">
                  <a:lumMod val="40000"/>
                  <a:lumOff val="60000"/>
                </a:schemeClr>
              </a:buClr>
              <a:buFont typeface="Wingdings" pitchFamily="2" charset="2"/>
              <a:buChar char="§"/>
              <a:defRPr/>
            </a:pPr>
            <a:r>
              <a:rPr lang="en-US" sz="2800" b="0" dirty="0">
                <a:solidFill>
                  <a:srgbClr val="1F396A"/>
                </a:solidFill>
                <a:latin typeface="+mn-lt"/>
              </a:rPr>
              <a:t>Where did you work? </a:t>
            </a:r>
          </a:p>
          <a:p>
            <a:pPr marL="365760" indent="-365760" eaLnBrk="1" hangingPunct="1">
              <a:lnSpc>
                <a:spcPct val="80000"/>
              </a:lnSpc>
              <a:spcBef>
                <a:spcPts val="576"/>
              </a:spcBef>
              <a:spcAft>
                <a:spcPct val="30000"/>
              </a:spcAft>
              <a:buClr>
                <a:schemeClr val="tx2">
                  <a:lumMod val="40000"/>
                  <a:lumOff val="60000"/>
                </a:schemeClr>
              </a:buClr>
              <a:buFont typeface="Wingdings" pitchFamily="2" charset="2"/>
              <a:buChar char="§"/>
              <a:defRPr/>
            </a:pPr>
            <a:r>
              <a:rPr lang="en-US" sz="2800" b="0" dirty="0">
                <a:solidFill>
                  <a:srgbClr val="1F396A"/>
                </a:solidFill>
                <a:latin typeface="+mn-lt"/>
              </a:rPr>
              <a:t>What did you do?</a:t>
            </a:r>
          </a:p>
          <a:p>
            <a:pPr marL="365760" indent="-365760" eaLnBrk="1" hangingPunct="1">
              <a:lnSpc>
                <a:spcPct val="80000"/>
              </a:lnSpc>
              <a:spcBef>
                <a:spcPts val="576"/>
              </a:spcBef>
              <a:spcAft>
                <a:spcPct val="30000"/>
              </a:spcAft>
              <a:buClr>
                <a:schemeClr val="tx2">
                  <a:lumMod val="40000"/>
                  <a:lumOff val="60000"/>
                </a:schemeClr>
              </a:buClr>
              <a:buFont typeface="Wingdings" pitchFamily="2" charset="2"/>
              <a:buChar char="§"/>
              <a:defRPr/>
            </a:pPr>
            <a:r>
              <a:rPr lang="en-US" sz="2800" b="0" dirty="0">
                <a:solidFill>
                  <a:srgbClr val="1F396A"/>
                </a:solidFill>
                <a:latin typeface="+mn-lt"/>
              </a:rPr>
              <a:t>Have you ever been hurt at work, or do you know someone who has?</a:t>
            </a:r>
          </a:p>
          <a:p>
            <a:pPr marL="365760" indent="-365760" eaLnBrk="1" hangingPunct="1">
              <a:lnSpc>
                <a:spcPct val="80000"/>
              </a:lnSpc>
              <a:spcBef>
                <a:spcPts val="576"/>
              </a:spcBef>
              <a:spcAft>
                <a:spcPct val="30000"/>
              </a:spcAft>
              <a:buClr>
                <a:schemeClr val="tx2">
                  <a:lumMod val="40000"/>
                  <a:lumOff val="60000"/>
                </a:schemeClr>
              </a:buClr>
              <a:buFont typeface="Wingdings" pitchFamily="2" charset="2"/>
              <a:buChar char="§"/>
              <a:defRPr/>
            </a:pPr>
            <a:r>
              <a:rPr lang="en-US" sz="2800" b="0" dirty="0">
                <a:solidFill>
                  <a:srgbClr val="1F396A"/>
                </a:solidFill>
                <a:latin typeface="+mn-lt"/>
              </a:rPr>
              <a:t>Have you ever been uncomfortable with a task you’ve been asked to do at work?</a:t>
            </a:r>
          </a:p>
          <a:p>
            <a:pPr marL="365760" lvl="1" indent="-365760">
              <a:lnSpc>
                <a:spcPct val="80000"/>
              </a:lnSpc>
              <a:spcBef>
                <a:spcPts val="576"/>
              </a:spcBef>
              <a:spcAft>
                <a:spcPct val="30000"/>
              </a:spcAft>
              <a:buClr>
                <a:schemeClr val="tx2">
                  <a:lumMod val="40000"/>
                  <a:lumOff val="60000"/>
                </a:schemeClr>
              </a:buClr>
              <a:buSzPct val="100000"/>
              <a:buFont typeface="Wingdings" pitchFamily="2" charset="2"/>
              <a:buChar char="§"/>
              <a:defRPr/>
            </a:pPr>
            <a:r>
              <a:rPr lang="en-US" sz="2800" dirty="0">
                <a:solidFill>
                  <a:srgbClr val="1F396A"/>
                </a:solidFill>
                <a:latin typeface="+mn-lt"/>
              </a:rPr>
              <a:t>Have you ever had any health and safety training at work</a:t>
            </a:r>
            <a:r>
              <a:rPr lang="en-US" sz="2800" dirty="0" smtClean="0">
                <a:solidFill>
                  <a:srgbClr val="1F396A"/>
                </a:solidFill>
                <a:latin typeface="+mn-lt"/>
              </a:rPr>
              <a:t>?</a:t>
            </a:r>
            <a:endParaRPr lang="en-US" sz="2800" dirty="0">
              <a:solidFill>
                <a:srgbClr val="1F396A"/>
              </a:solidFill>
              <a:latin typeface="+mn-lt"/>
            </a:endParaRPr>
          </a:p>
        </p:txBody>
      </p:sp>
      <p:sp>
        <p:nvSpPr>
          <p:cNvPr id="10" name="Freeform 9"/>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a:t>
            </a:fld>
            <a:endParaRPr lang="en-US" sz="2400" dirty="0" smtClean="0">
              <a:latin typeface="+mn-lt"/>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5975279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smtClean="0">
                <a:solidFill>
                  <a:srgbClr val="F0502D"/>
                </a:solidFill>
                <a:latin typeface="+mj-lt"/>
              </a:rPr>
              <a:t>Making the Job Safer: Key Points</a:t>
            </a:r>
            <a:endParaRPr lang="en-US" sz="3200" dirty="0">
              <a:solidFill>
                <a:srgbClr val="F0502D"/>
              </a:solidFill>
              <a:latin typeface="+mj-lt"/>
            </a:endParaRPr>
          </a:p>
        </p:txBody>
      </p:sp>
      <p:sp>
        <p:nvSpPr>
          <p:cNvPr id="18435" name="Rectangle 3"/>
          <p:cNvSpPr>
            <a:spLocks noGrp="1" noChangeArrowheads="1"/>
          </p:cNvSpPr>
          <p:nvPr>
            <p:ph type="body" idx="1"/>
          </p:nvPr>
        </p:nvSpPr>
        <p:spPr>
          <a:xfrm>
            <a:off x="457200" y="1333499"/>
            <a:ext cx="8153401" cy="4838701"/>
          </a:xfrm>
        </p:spPr>
        <p:txBody>
          <a:bodyPr>
            <a:noAutofit/>
          </a:bodyPr>
          <a:lstStyle/>
          <a:p>
            <a:pPr>
              <a:lnSpc>
                <a:spcPct val="90000"/>
              </a:lnSpc>
              <a:spcAft>
                <a:spcPct val="30000"/>
              </a:spcAft>
              <a:buClr>
                <a:schemeClr val="tx2">
                  <a:lumMod val="40000"/>
                  <a:lumOff val="60000"/>
                </a:schemeClr>
              </a:buClr>
              <a:buFont typeface="Wingdings" pitchFamily="2" charset="2"/>
              <a:buChar char="§"/>
            </a:pPr>
            <a:r>
              <a:rPr lang="en-US" sz="2800" b="0" dirty="0">
                <a:solidFill>
                  <a:srgbClr val="1F396A"/>
                </a:solidFill>
                <a:latin typeface="+mn-lt"/>
              </a:rPr>
              <a:t>OSHA requires employers to provide a safe workplace.</a:t>
            </a:r>
          </a:p>
          <a:p>
            <a:pPr>
              <a:lnSpc>
                <a:spcPct val="90000"/>
              </a:lnSpc>
              <a:spcAft>
                <a:spcPct val="30000"/>
              </a:spcAft>
              <a:buClr>
                <a:schemeClr val="tx2">
                  <a:lumMod val="40000"/>
                  <a:lumOff val="60000"/>
                </a:schemeClr>
              </a:buClr>
              <a:buFont typeface="Wingdings" pitchFamily="2" charset="2"/>
              <a:buChar char="§"/>
            </a:pPr>
            <a:r>
              <a:rPr lang="en-US" sz="2800" b="0" dirty="0">
                <a:solidFill>
                  <a:srgbClr val="1F396A"/>
                </a:solidFill>
                <a:latin typeface="+mn-lt"/>
              </a:rPr>
              <a:t>It’s best to get rid of a hazard completely, if possible.</a:t>
            </a:r>
          </a:p>
          <a:p>
            <a:pPr>
              <a:lnSpc>
                <a:spcPct val="90000"/>
              </a:lnSpc>
              <a:spcAft>
                <a:spcPct val="30000"/>
              </a:spcAft>
              <a:buClr>
                <a:schemeClr val="tx2">
                  <a:lumMod val="40000"/>
                  <a:lumOff val="60000"/>
                </a:schemeClr>
              </a:buClr>
              <a:buFont typeface="Wingdings" pitchFamily="2" charset="2"/>
              <a:buChar char="§"/>
            </a:pPr>
            <a:r>
              <a:rPr lang="en-US" sz="2800" b="0" dirty="0">
                <a:solidFill>
                  <a:srgbClr val="1F396A"/>
                </a:solidFill>
                <a:latin typeface="+mn-lt"/>
              </a:rPr>
              <a:t>If your employer can’t get rid of the hazard, </a:t>
            </a:r>
            <a:r>
              <a:rPr lang="en-US" sz="2800" b="0" dirty="0" smtClean="0">
                <a:solidFill>
                  <a:srgbClr val="1F396A"/>
                </a:solidFill>
                <a:latin typeface="+mn-lt"/>
              </a:rPr>
              <a:t>there </a:t>
            </a:r>
            <a:r>
              <a:rPr lang="en-US" sz="2800" b="0" dirty="0">
                <a:solidFill>
                  <a:srgbClr val="1F396A"/>
                </a:solidFill>
                <a:latin typeface="+mn-lt"/>
              </a:rPr>
              <a:t>are usually many ways to protect you from it.</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40</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21699819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1"/>
            <a:ext cx="8229600" cy="609600"/>
          </a:xfrm>
        </p:spPr>
        <p:txBody>
          <a:bodyPr lIns="45720" rIns="0">
            <a:normAutofit/>
          </a:bodyPr>
          <a:lstStyle/>
          <a:p>
            <a:pPr algn="l"/>
            <a:r>
              <a:rPr lang="en-US" sz="3200" dirty="0" smtClean="0">
                <a:solidFill>
                  <a:srgbClr val="F0502D"/>
                </a:solidFill>
                <a:latin typeface="+mj-lt"/>
                <a:cs typeface="Arial" pitchFamily="34" charset="0"/>
              </a:rPr>
              <a:t>Emergencies at Work</a:t>
            </a:r>
            <a:endParaRPr lang="en-US" sz="3200" dirty="0">
              <a:solidFill>
                <a:srgbClr val="F0502D"/>
              </a:solidFill>
              <a:latin typeface="+mj-lt"/>
              <a:cs typeface="Arial" pitchFamily="34" charset="0"/>
            </a:endParaRPr>
          </a:p>
        </p:txBody>
      </p:sp>
      <p:sp>
        <p:nvSpPr>
          <p:cNvPr id="3" name="Content Placeholder 2"/>
          <p:cNvSpPr>
            <a:spLocks noGrp="1"/>
          </p:cNvSpPr>
          <p:nvPr>
            <p:ph idx="1"/>
          </p:nvPr>
        </p:nvSpPr>
        <p:spPr>
          <a:xfrm>
            <a:off x="533400" y="304800"/>
            <a:ext cx="8229600" cy="838201"/>
          </a:xfrm>
        </p:spPr>
        <p:txBody>
          <a:bodyPr wrap="square" lIns="0" rIns="0">
            <a:normAutofit/>
          </a:bodyPr>
          <a:lstStyle/>
          <a:p>
            <a:pPr marL="0" indent="0">
              <a:buNone/>
            </a:pPr>
            <a:r>
              <a:rPr lang="en-US" sz="4800" b="0" dirty="0" smtClean="0">
                <a:solidFill>
                  <a:srgbClr val="F0502D"/>
                </a:solidFill>
                <a:latin typeface="Myriad Pro" pitchFamily="34" charset="0"/>
                <a:cs typeface="Arial" pitchFamily="34" charset="0"/>
              </a:rPr>
              <a:t>Lesson 4 </a:t>
            </a:r>
            <a:r>
              <a:rPr lang="en-US" sz="3600" b="0" dirty="0" smtClean="0">
                <a:solidFill>
                  <a:srgbClr val="F0502D"/>
                </a:solidFill>
                <a:latin typeface="Myriad Pro" pitchFamily="34" charset="0"/>
                <a:cs typeface="Arial" pitchFamily="34" charset="0"/>
              </a:rPr>
              <a:t>(and 4</a:t>
            </a:r>
            <a:r>
              <a:rPr lang="en-US" sz="3400" b="0" dirty="0" smtClean="0">
                <a:solidFill>
                  <a:srgbClr val="F0502D"/>
                </a:solidFill>
                <a:latin typeface="Myriad Pro" pitchFamily="34" charset="0"/>
                <a:cs typeface="Arial" pitchFamily="34" charset="0"/>
              </a:rPr>
              <a:t>B</a:t>
            </a:r>
            <a:r>
              <a:rPr lang="en-US" sz="3600" b="0" dirty="0" smtClean="0">
                <a:solidFill>
                  <a:srgbClr val="F0502D"/>
                </a:solidFill>
                <a:latin typeface="Myriad Pro" pitchFamily="34" charset="0"/>
                <a:cs typeface="Arial" pitchFamily="34" charset="0"/>
              </a:rPr>
              <a:t>)</a:t>
            </a:r>
            <a:endParaRPr lang="en-US" sz="3600" b="0" dirty="0">
              <a:solidFill>
                <a:srgbClr val="F0502D"/>
              </a:solidFill>
              <a:latin typeface="Myriad Pro"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91200" y="5570038"/>
            <a:ext cx="2924175" cy="1037735"/>
          </a:xfrm>
          <a:prstGeom prst="rect">
            <a:avLst/>
          </a:prstGeom>
        </p:spPr>
      </p:pic>
      <p:sp>
        <p:nvSpPr>
          <p:cNvPr id="5" name="Freeform 4"/>
          <p:cNvSpPr/>
          <p:nvPr/>
        </p:nvSpPr>
        <p:spPr>
          <a:xfrm>
            <a:off x="5419725" y="1809750"/>
            <a:ext cx="3324225" cy="3514725"/>
          </a:xfrm>
          <a:custGeom>
            <a:avLst/>
            <a:gdLst>
              <a:gd name="connsiteX0" fmla="*/ 0 w 3324225"/>
              <a:gd name="connsiteY0" fmla="*/ 9525 h 3514725"/>
              <a:gd name="connsiteX1" fmla="*/ 3295650 w 3324225"/>
              <a:gd name="connsiteY1" fmla="*/ 0 h 3514725"/>
              <a:gd name="connsiteX2" fmla="*/ 3324225 w 3324225"/>
              <a:gd name="connsiteY2" fmla="*/ 3514725 h 3514725"/>
              <a:gd name="connsiteX3" fmla="*/ 9525 w 3324225"/>
              <a:gd name="connsiteY3" fmla="*/ 3457575 h 3514725"/>
              <a:gd name="connsiteX4" fmla="*/ 0 w 3324225"/>
              <a:gd name="connsiteY4" fmla="*/ 9525 h 35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225" h="3514725">
                <a:moveTo>
                  <a:pt x="0" y="9525"/>
                </a:moveTo>
                <a:lnTo>
                  <a:pt x="3295650" y="0"/>
                </a:lnTo>
                <a:lnTo>
                  <a:pt x="3324225" y="3514725"/>
                </a:lnTo>
                <a:lnTo>
                  <a:pt x="9525" y="3457575"/>
                </a:lnTo>
                <a:lnTo>
                  <a:pt x="0" y="9525"/>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609600" y="1819275"/>
            <a:ext cx="4695825" cy="4629150"/>
          </a:xfrm>
          <a:custGeom>
            <a:avLst/>
            <a:gdLst>
              <a:gd name="connsiteX0" fmla="*/ 0 w 4695825"/>
              <a:gd name="connsiteY0" fmla="*/ 0 h 4629150"/>
              <a:gd name="connsiteX1" fmla="*/ 4695825 w 4695825"/>
              <a:gd name="connsiteY1" fmla="*/ 19050 h 4629150"/>
              <a:gd name="connsiteX2" fmla="*/ 4648200 w 4695825"/>
              <a:gd name="connsiteY2" fmla="*/ 4629150 h 4629150"/>
              <a:gd name="connsiteX3" fmla="*/ 57150 w 4695825"/>
              <a:gd name="connsiteY3" fmla="*/ 4619625 h 4629150"/>
              <a:gd name="connsiteX4" fmla="*/ 0 w 4695825"/>
              <a:gd name="connsiteY4" fmla="*/ 0 h 46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5825" h="4629150">
                <a:moveTo>
                  <a:pt x="0" y="0"/>
                </a:moveTo>
                <a:lnTo>
                  <a:pt x="4695825" y="19050"/>
                </a:lnTo>
                <a:lnTo>
                  <a:pt x="4648200" y="4629150"/>
                </a:lnTo>
                <a:lnTo>
                  <a:pt x="57150" y="4619625"/>
                </a:lnTo>
                <a:lnTo>
                  <a:pt x="0"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a:spLocks/>
          </p:cNvSpPr>
          <p:nvPr/>
        </p:nvSpPr>
        <p:spPr>
          <a:xfrm>
            <a:off x="666750" y="1876424"/>
            <a:ext cx="4581525" cy="4476750"/>
          </a:xfrm>
          <a:custGeom>
            <a:avLst/>
            <a:gdLst>
              <a:gd name="connsiteX0" fmla="*/ 0 w 4695825"/>
              <a:gd name="connsiteY0" fmla="*/ 171450 h 4419600"/>
              <a:gd name="connsiteX1" fmla="*/ 57150 w 4695825"/>
              <a:gd name="connsiteY1" fmla="*/ 4419600 h 4419600"/>
              <a:gd name="connsiteX2" fmla="*/ 4619625 w 4695825"/>
              <a:gd name="connsiteY2" fmla="*/ 4419600 h 4419600"/>
              <a:gd name="connsiteX3" fmla="*/ 4695825 w 4695825"/>
              <a:gd name="connsiteY3" fmla="*/ 0 h 4419600"/>
              <a:gd name="connsiteX4" fmla="*/ 0 w 4695825"/>
              <a:gd name="connsiteY4" fmla="*/ 171450 h 4419600"/>
              <a:gd name="connsiteX0" fmla="*/ 0 w 4705350"/>
              <a:gd name="connsiteY0" fmla="*/ 0 h 4467225"/>
              <a:gd name="connsiteX1" fmla="*/ 66675 w 4705350"/>
              <a:gd name="connsiteY1" fmla="*/ 4467225 h 4467225"/>
              <a:gd name="connsiteX2" fmla="*/ 4629150 w 4705350"/>
              <a:gd name="connsiteY2" fmla="*/ 4467225 h 4467225"/>
              <a:gd name="connsiteX3" fmla="*/ 4705350 w 4705350"/>
              <a:gd name="connsiteY3" fmla="*/ 47625 h 4467225"/>
              <a:gd name="connsiteX4" fmla="*/ 0 w 4705350"/>
              <a:gd name="connsiteY4" fmla="*/ 0 h 4467225"/>
              <a:gd name="connsiteX0" fmla="*/ 0 w 4715153"/>
              <a:gd name="connsiteY0" fmla="*/ 9525 h 4476750"/>
              <a:gd name="connsiteX1" fmla="*/ 66675 w 4715153"/>
              <a:gd name="connsiteY1" fmla="*/ 4476750 h 4476750"/>
              <a:gd name="connsiteX2" fmla="*/ 4629150 w 4715153"/>
              <a:gd name="connsiteY2" fmla="*/ 4476750 h 4476750"/>
              <a:gd name="connsiteX3" fmla="*/ 4715153 w 4715153"/>
              <a:gd name="connsiteY3" fmla="*/ 0 h 4476750"/>
              <a:gd name="connsiteX4" fmla="*/ 0 w 4715153"/>
              <a:gd name="connsiteY4" fmla="*/ 9525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153" h="4476750">
                <a:moveTo>
                  <a:pt x="0" y="9525"/>
                </a:moveTo>
                <a:lnTo>
                  <a:pt x="66675" y="4476750"/>
                </a:lnTo>
                <a:lnTo>
                  <a:pt x="4629150" y="4476750"/>
                </a:lnTo>
                <a:lnTo>
                  <a:pt x="4715153" y="0"/>
                </a:lnTo>
                <a:lnTo>
                  <a:pt x="0" y="9525"/>
                </a:lnTo>
                <a:close/>
              </a:path>
            </a:pathLst>
          </a:custGeom>
          <a:blipFill dpi="0" rotWithShape="1">
            <a:blip r:embed="rId3" cstate="print"/>
            <a:srcRect/>
            <a:tile tx="-133350" ty="-819150" sx="62000" sy="62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467350" y="1847849"/>
            <a:ext cx="3228975" cy="3381375"/>
          </a:xfrm>
          <a:custGeom>
            <a:avLst/>
            <a:gdLst>
              <a:gd name="connsiteX0" fmla="*/ 0 w 3257550"/>
              <a:gd name="connsiteY0" fmla="*/ 85725 h 3600450"/>
              <a:gd name="connsiteX1" fmla="*/ 19050 w 3257550"/>
              <a:gd name="connsiteY1" fmla="*/ 3600450 h 3600450"/>
              <a:gd name="connsiteX2" fmla="*/ 3257550 w 3257550"/>
              <a:gd name="connsiteY2" fmla="*/ 3552825 h 3600450"/>
              <a:gd name="connsiteX3" fmla="*/ 3219450 w 3257550"/>
              <a:gd name="connsiteY3" fmla="*/ 0 h 3600450"/>
              <a:gd name="connsiteX4" fmla="*/ 0 w 3257550"/>
              <a:gd name="connsiteY4" fmla="*/ 85725 h 3600450"/>
              <a:gd name="connsiteX0" fmla="*/ 0 w 3248025"/>
              <a:gd name="connsiteY0" fmla="*/ 9525 h 3600450"/>
              <a:gd name="connsiteX1" fmla="*/ 9525 w 3248025"/>
              <a:gd name="connsiteY1" fmla="*/ 3600450 h 3600450"/>
              <a:gd name="connsiteX2" fmla="*/ 3248025 w 3248025"/>
              <a:gd name="connsiteY2" fmla="*/ 3552825 h 3600450"/>
              <a:gd name="connsiteX3" fmla="*/ 3209925 w 3248025"/>
              <a:gd name="connsiteY3" fmla="*/ 0 h 3600450"/>
              <a:gd name="connsiteX4" fmla="*/ 0 w 3248025"/>
              <a:gd name="connsiteY4" fmla="*/ 9525 h 3600450"/>
              <a:gd name="connsiteX0" fmla="*/ 0 w 3248025"/>
              <a:gd name="connsiteY0" fmla="*/ 9525 h 3552825"/>
              <a:gd name="connsiteX1" fmla="*/ 0 w 3248025"/>
              <a:gd name="connsiteY1" fmla="*/ 3352800 h 3552825"/>
              <a:gd name="connsiteX2" fmla="*/ 3248025 w 3248025"/>
              <a:gd name="connsiteY2" fmla="*/ 3552825 h 3552825"/>
              <a:gd name="connsiteX3" fmla="*/ 3209925 w 3248025"/>
              <a:gd name="connsiteY3" fmla="*/ 0 h 3552825"/>
              <a:gd name="connsiteX4" fmla="*/ 0 w 3248025"/>
              <a:gd name="connsiteY4" fmla="*/ 9525 h 3552825"/>
              <a:gd name="connsiteX0" fmla="*/ 0 w 3228975"/>
              <a:gd name="connsiteY0" fmla="*/ 9525 h 3381375"/>
              <a:gd name="connsiteX1" fmla="*/ 0 w 3228975"/>
              <a:gd name="connsiteY1" fmla="*/ 3352800 h 3381375"/>
              <a:gd name="connsiteX2" fmla="*/ 3228975 w 3228975"/>
              <a:gd name="connsiteY2" fmla="*/ 3381375 h 3381375"/>
              <a:gd name="connsiteX3" fmla="*/ 3209925 w 3228975"/>
              <a:gd name="connsiteY3" fmla="*/ 0 h 3381375"/>
              <a:gd name="connsiteX4" fmla="*/ 0 w 3228975"/>
              <a:gd name="connsiteY4" fmla="*/ 9525 h 3381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975" h="3381375">
                <a:moveTo>
                  <a:pt x="0" y="9525"/>
                </a:moveTo>
                <a:lnTo>
                  <a:pt x="0" y="3352800"/>
                </a:lnTo>
                <a:lnTo>
                  <a:pt x="3228975" y="3381375"/>
                </a:lnTo>
                <a:lnTo>
                  <a:pt x="3209925" y="0"/>
                </a:lnTo>
                <a:lnTo>
                  <a:pt x="0" y="9525"/>
                </a:lnTo>
                <a:close/>
              </a:path>
            </a:pathLst>
          </a:custGeom>
          <a:blipFill dpi="0" rotWithShape="1">
            <a:blip r:embed="rId4" cstate="print"/>
            <a:srcRect/>
            <a:tile tx="-254000" ty="-114300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41</a:t>
            </a:fld>
            <a:endParaRPr lang="en-US" sz="2400" dirty="0" smtClean="0">
              <a:latin typeface="+mn-lt"/>
            </a:endParaRPr>
          </a:p>
        </p:txBody>
      </p:sp>
    </p:spTree>
    <p:extLst>
      <p:ext uri="{BB962C8B-B14F-4D97-AF65-F5344CB8AC3E}">
        <p14:creationId xmlns:p14="http://schemas.microsoft.com/office/powerpoint/2010/main" xmlns="" val="39909826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1295400"/>
            <a:ext cx="8229600" cy="4876800"/>
          </a:xfrm>
        </p:spPr>
        <p:txBody>
          <a:bodyPr>
            <a:normAutofit/>
          </a:bodyPr>
          <a:lstStyle/>
          <a:p>
            <a:pPr marL="0" indent="0">
              <a:spcBef>
                <a:spcPts val="0"/>
              </a:spcBef>
              <a:spcAft>
                <a:spcPts val="1200"/>
              </a:spcAft>
              <a:buNone/>
            </a:pPr>
            <a:r>
              <a:rPr lang="en-US" sz="2800" dirty="0">
                <a:solidFill>
                  <a:schemeClr val="tx2">
                    <a:lumMod val="40000"/>
                    <a:lumOff val="60000"/>
                  </a:schemeClr>
                </a:solidFill>
                <a:latin typeface="+mj-lt"/>
              </a:rPr>
              <a:t>What is an emergency at work?</a:t>
            </a:r>
          </a:p>
          <a:p>
            <a:pPr marL="0" indent="0">
              <a:spcAft>
                <a:spcPct val="30000"/>
              </a:spcAft>
              <a:buClr>
                <a:schemeClr val="tx2">
                  <a:lumMod val="40000"/>
                  <a:lumOff val="60000"/>
                </a:schemeClr>
              </a:buClr>
              <a:buNone/>
            </a:pPr>
            <a:r>
              <a:rPr lang="en-US" sz="2800" b="0" dirty="0" smtClean="0">
                <a:solidFill>
                  <a:srgbClr val="1F396A"/>
                </a:solidFill>
                <a:latin typeface="+mn-lt"/>
              </a:rPr>
              <a:t>An </a:t>
            </a:r>
            <a:r>
              <a:rPr lang="en-US" sz="2800" b="0" dirty="0">
                <a:solidFill>
                  <a:srgbClr val="1F396A"/>
                </a:solidFill>
                <a:latin typeface="+mn-lt"/>
              </a:rPr>
              <a:t>unplanned event that harms or threatens employees, customers, or the public; that shuts down business operations; or that causes physical or environmental damage</a:t>
            </a:r>
          </a:p>
        </p:txBody>
      </p:sp>
      <p:sp>
        <p:nvSpPr>
          <p:cNvPr id="21506" name="Rectangle 2"/>
          <p:cNvSpPr>
            <a:spLocks noGrp="1" noChangeArrowheads="1"/>
          </p:cNvSpPr>
          <p:nvPr>
            <p:ph type="title"/>
          </p:nvPr>
        </p:nvSpPr>
        <p:spPr>
          <a:xfrm>
            <a:off x="457200" y="274638"/>
            <a:ext cx="8229600" cy="782637"/>
          </a:xfrm>
        </p:spPr>
        <p:txBody>
          <a:bodyPr>
            <a:noAutofit/>
          </a:bodyPr>
          <a:lstStyle/>
          <a:p>
            <a:pPr algn="l"/>
            <a:r>
              <a:rPr lang="en-US" sz="3200" dirty="0" smtClean="0">
                <a:solidFill>
                  <a:srgbClr val="F0502D"/>
                </a:solidFill>
                <a:latin typeface="+mj-lt"/>
              </a:rPr>
              <a:t>Emergencies at Work</a:t>
            </a:r>
            <a:endParaRPr lang="en-US" sz="3200" dirty="0">
              <a:solidFill>
                <a:srgbClr val="F0502D"/>
              </a:solidFill>
              <a:latin typeface="+mj-lt"/>
            </a:endParaRP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42</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5624960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8"/>
          <p:cNvSpPr/>
          <p:nvPr/>
        </p:nvSpPr>
        <p:spPr>
          <a:xfrm rot="205039">
            <a:off x="4638820" y="1599565"/>
            <a:ext cx="3405716" cy="4393435"/>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543800"/>
              <a:gd name="connsiteY0" fmla="*/ 4972050 h 5010150"/>
              <a:gd name="connsiteX1" fmla="*/ 0 w 7543800"/>
              <a:gd name="connsiteY1" fmla="*/ 0 h 5010150"/>
              <a:gd name="connsiteX2" fmla="*/ 7543800 w 7543800"/>
              <a:gd name="connsiteY2" fmla="*/ 9525 h 5010150"/>
              <a:gd name="connsiteX3" fmla="*/ 3876675 w 7543800"/>
              <a:gd name="connsiteY3" fmla="*/ 714375 h 5010150"/>
              <a:gd name="connsiteX4" fmla="*/ 3876675 w 7543800"/>
              <a:gd name="connsiteY4" fmla="*/ 5010150 h 5010150"/>
              <a:gd name="connsiteX5" fmla="*/ 0 w 7543800"/>
              <a:gd name="connsiteY5" fmla="*/ 4972050 h 5010150"/>
              <a:gd name="connsiteX0" fmla="*/ 0 w 3876675"/>
              <a:gd name="connsiteY0" fmla="*/ 4972050 h 5010150"/>
              <a:gd name="connsiteX1" fmla="*/ 0 w 3876675"/>
              <a:gd name="connsiteY1" fmla="*/ 0 h 5010150"/>
              <a:gd name="connsiteX2" fmla="*/ 3876675 w 3876675"/>
              <a:gd name="connsiteY2" fmla="*/ 714375 h 5010150"/>
              <a:gd name="connsiteX3" fmla="*/ 3876675 w 3876675"/>
              <a:gd name="connsiteY3" fmla="*/ 5010150 h 5010150"/>
              <a:gd name="connsiteX4" fmla="*/ 0 w 3876675"/>
              <a:gd name="connsiteY4" fmla="*/ 4972050 h 5010150"/>
              <a:gd name="connsiteX0" fmla="*/ 0 w 3876675"/>
              <a:gd name="connsiteY0" fmla="*/ 4972050 h 5010150"/>
              <a:gd name="connsiteX1" fmla="*/ 0 w 3876675"/>
              <a:gd name="connsiteY1" fmla="*/ 0 h 5010150"/>
              <a:gd name="connsiteX2" fmla="*/ 3095625 w 3876675"/>
              <a:gd name="connsiteY2" fmla="*/ 102903 h 5010150"/>
              <a:gd name="connsiteX3" fmla="*/ 3876675 w 3876675"/>
              <a:gd name="connsiteY3" fmla="*/ 5010150 h 5010150"/>
              <a:gd name="connsiteX4" fmla="*/ 0 w 3876675"/>
              <a:gd name="connsiteY4" fmla="*/ 4972050 h 5010150"/>
              <a:gd name="connsiteX0" fmla="*/ 190500 w 4067175"/>
              <a:gd name="connsiteY0" fmla="*/ 4869147 h 4907247"/>
              <a:gd name="connsiteX1" fmla="*/ 0 w 4067175"/>
              <a:gd name="connsiteY1" fmla="*/ 11100 h 4907247"/>
              <a:gd name="connsiteX2" fmla="*/ 3286125 w 4067175"/>
              <a:gd name="connsiteY2" fmla="*/ 0 h 4907247"/>
              <a:gd name="connsiteX3" fmla="*/ 4067175 w 4067175"/>
              <a:gd name="connsiteY3" fmla="*/ 4907247 h 4907247"/>
              <a:gd name="connsiteX4" fmla="*/ 190500 w 4067175"/>
              <a:gd name="connsiteY4" fmla="*/ 4869147 h 4907247"/>
              <a:gd name="connsiteX0" fmla="*/ 0 w 4076700"/>
              <a:gd name="connsiteY0" fmla="*/ 4651504 h 4907247"/>
              <a:gd name="connsiteX1" fmla="*/ 9525 w 4076700"/>
              <a:gd name="connsiteY1" fmla="*/ 11100 h 4907247"/>
              <a:gd name="connsiteX2" fmla="*/ 3295650 w 4076700"/>
              <a:gd name="connsiteY2" fmla="*/ 0 h 4907247"/>
              <a:gd name="connsiteX3" fmla="*/ 4076700 w 4076700"/>
              <a:gd name="connsiteY3" fmla="*/ 4907247 h 4907247"/>
              <a:gd name="connsiteX4" fmla="*/ 0 w 4076700"/>
              <a:gd name="connsiteY4" fmla="*/ 4651504 h 4907247"/>
              <a:gd name="connsiteX0" fmla="*/ 0 w 3295650"/>
              <a:gd name="connsiteY0" fmla="*/ 4651504 h 4720696"/>
              <a:gd name="connsiteX1" fmla="*/ 9525 w 3295650"/>
              <a:gd name="connsiteY1" fmla="*/ 11100 h 4720696"/>
              <a:gd name="connsiteX2" fmla="*/ 3295650 w 3295650"/>
              <a:gd name="connsiteY2" fmla="*/ 0 h 4720696"/>
              <a:gd name="connsiteX3" fmla="*/ 2676525 w 3295650"/>
              <a:gd name="connsiteY3" fmla="*/ 4720696 h 4720696"/>
              <a:gd name="connsiteX4" fmla="*/ 0 w 3295650"/>
              <a:gd name="connsiteY4" fmla="*/ 4651504 h 4720696"/>
              <a:gd name="connsiteX0" fmla="*/ 0 w 3305175"/>
              <a:gd name="connsiteY0" fmla="*/ 4651504 h 4658512"/>
              <a:gd name="connsiteX1" fmla="*/ 9525 w 3305175"/>
              <a:gd name="connsiteY1" fmla="*/ 11100 h 4658512"/>
              <a:gd name="connsiteX2" fmla="*/ 3295650 w 3305175"/>
              <a:gd name="connsiteY2" fmla="*/ 0 h 4658512"/>
              <a:gd name="connsiteX3" fmla="*/ 3305175 w 3305175"/>
              <a:gd name="connsiteY3" fmla="*/ 4658512 h 4658512"/>
              <a:gd name="connsiteX4" fmla="*/ 0 w 3305175"/>
              <a:gd name="connsiteY4" fmla="*/ 4651504 h 4658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175" h="4658512">
                <a:moveTo>
                  <a:pt x="0" y="4651504"/>
                </a:moveTo>
                <a:lnTo>
                  <a:pt x="9525" y="11100"/>
                </a:lnTo>
                <a:lnTo>
                  <a:pt x="3295650" y="0"/>
                </a:lnTo>
                <a:lnTo>
                  <a:pt x="3305175" y="4658512"/>
                </a:lnTo>
                <a:lnTo>
                  <a:pt x="0" y="4651504"/>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507" name="Rectangle 3"/>
          <p:cNvSpPr>
            <a:spLocks noGrp="1" noChangeArrowheads="1"/>
          </p:cNvSpPr>
          <p:nvPr>
            <p:ph type="body" idx="1"/>
          </p:nvPr>
        </p:nvSpPr>
        <p:spPr>
          <a:xfrm>
            <a:off x="457200" y="1295400"/>
            <a:ext cx="8229600" cy="762000"/>
          </a:xfrm>
        </p:spPr>
        <p:txBody>
          <a:bodyPr>
            <a:normAutofit/>
          </a:bodyPr>
          <a:lstStyle/>
          <a:p>
            <a:pPr marL="0" indent="0">
              <a:spcBef>
                <a:spcPts val="0"/>
              </a:spcBef>
              <a:spcAft>
                <a:spcPts val="1200"/>
              </a:spcAft>
              <a:buNone/>
            </a:pPr>
            <a:r>
              <a:rPr lang="en-US" sz="2800" i="1" dirty="0" smtClean="0">
                <a:solidFill>
                  <a:schemeClr val="tx2">
                    <a:lumMod val="40000"/>
                    <a:lumOff val="60000"/>
                  </a:schemeClr>
                </a:solidFill>
                <a:latin typeface="+mj-lt"/>
              </a:rPr>
              <a:t>Disaster Blaster!</a:t>
            </a:r>
            <a:r>
              <a:rPr lang="en-US" sz="2800" dirty="0" smtClean="0">
                <a:solidFill>
                  <a:schemeClr val="tx2">
                    <a:lumMod val="40000"/>
                    <a:lumOff val="60000"/>
                  </a:schemeClr>
                </a:solidFill>
                <a:latin typeface="+mj-lt"/>
              </a:rPr>
              <a:t> Game</a:t>
            </a:r>
            <a:endParaRPr lang="en-US" sz="2800" dirty="0">
              <a:solidFill>
                <a:schemeClr val="tx2">
                  <a:lumMod val="40000"/>
                  <a:lumOff val="60000"/>
                </a:schemeClr>
              </a:solidFill>
              <a:latin typeface="+mj-lt"/>
            </a:endParaRPr>
          </a:p>
        </p:txBody>
      </p:sp>
      <p:sp>
        <p:nvSpPr>
          <p:cNvPr id="21506" name="Rectangle 2"/>
          <p:cNvSpPr>
            <a:spLocks noGrp="1" noChangeArrowheads="1"/>
          </p:cNvSpPr>
          <p:nvPr>
            <p:ph type="title"/>
          </p:nvPr>
        </p:nvSpPr>
        <p:spPr>
          <a:xfrm>
            <a:off x="457200" y="274638"/>
            <a:ext cx="8229600" cy="782637"/>
          </a:xfrm>
        </p:spPr>
        <p:txBody>
          <a:bodyPr>
            <a:noAutofit/>
          </a:bodyPr>
          <a:lstStyle/>
          <a:p>
            <a:pPr algn="l"/>
            <a:r>
              <a:rPr lang="en-US" sz="3200" dirty="0" smtClean="0">
                <a:solidFill>
                  <a:srgbClr val="F0502D"/>
                </a:solidFill>
                <a:latin typeface="+mj-lt"/>
              </a:rPr>
              <a:t>Emergencies at Work</a:t>
            </a:r>
            <a:endParaRPr lang="en-US" sz="3200" dirty="0">
              <a:solidFill>
                <a:srgbClr val="F0502D"/>
              </a:solidFill>
              <a:latin typeface="+mj-lt"/>
            </a:endParaRP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0842229">
            <a:off x="1174873" y="2912296"/>
            <a:ext cx="952500" cy="609600"/>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939351">
            <a:off x="1174874" y="2367866"/>
            <a:ext cx="952500" cy="60960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0901981">
            <a:off x="1841814" y="2614477"/>
            <a:ext cx="952500" cy="6096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64705" y="3313852"/>
            <a:ext cx="952500" cy="6096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711141">
            <a:off x="2121906" y="3667783"/>
            <a:ext cx="952500" cy="60960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1368302">
            <a:off x="1256543" y="3908490"/>
            <a:ext cx="952500" cy="6096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205039">
            <a:off x="4687038" y="1636212"/>
            <a:ext cx="3307643" cy="4280479"/>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9537177">
            <a:off x="2325726" y="4139137"/>
            <a:ext cx="952500" cy="609600"/>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0152754">
            <a:off x="1947709" y="2014221"/>
            <a:ext cx="952500" cy="609600"/>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9596929">
            <a:off x="2429405" y="2510740"/>
            <a:ext cx="952500" cy="609600"/>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0294948">
            <a:off x="2309636" y="3034714"/>
            <a:ext cx="952500" cy="609600"/>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1006089">
            <a:off x="2766837" y="3388645"/>
            <a:ext cx="952500" cy="609600"/>
          </a:xfrm>
          <a:prstGeom prst="rect">
            <a:avLst/>
          </a:prstGeom>
        </p:spPr>
      </p:pic>
      <p:pic>
        <p:nvPicPr>
          <p:cNvPr id="21" name="Picture 2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0063250">
            <a:off x="1560693" y="4423583"/>
            <a:ext cx="952500" cy="609600"/>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099243">
            <a:off x="2962805" y="2729914"/>
            <a:ext cx="952500" cy="609600"/>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810384">
            <a:off x="3527725" y="3860351"/>
            <a:ext cx="952500" cy="609600"/>
          </a:xfrm>
          <a:prstGeom prst="rect">
            <a:avLst/>
          </a:prstGeom>
        </p:spPr>
      </p:pic>
      <p:pic>
        <p:nvPicPr>
          <p:cNvPr id="24" name="Picture 2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0636420">
            <a:off x="1978088" y="4924702"/>
            <a:ext cx="952500" cy="6096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05332">
            <a:off x="2772638" y="4476280"/>
            <a:ext cx="952500" cy="609600"/>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47814" y="4904308"/>
            <a:ext cx="952500" cy="609600"/>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9537177">
            <a:off x="1220512" y="4875306"/>
            <a:ext cx="952500" cy="609600"/>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242881" y="5395791"/>
            <a:ext cx="952500" cy="609600"/>
          </a:xfrm>
          <a:prstGeom prst="rect">
            <a:avLst/>
          </a:prstGeom>
        </p:spPr>
      </p:pic>
      <p:sp>
        <p:nvSpPr>
          <p:cNvPr id="30"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43</a:t>
            </a:fld>
            <a:endParaRPr lang="en-US" sz="2400" dirty="0" smtClean="0">
              <a:latin typeface="+mn-lt"/>
            </a:endParaRPr>
          </a:p>
        </p:txBody>
      </p:sp>
      <p:pic>
        <p:nvPicPr>
          <p:cNvPr id="31" name="Picture 3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8583492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smtClean="0">
                <a:solidFill>
                  <a:srgbClr val="F0502D"/>
                </a:solidFill>
                <a:latin typeface="+mj-lt"/>
              </a:rPr>
              <a:t>Emergencies at Work: </a:t>
            </a:r>
            <a:r>
              <a:rPr lang="en-US" sz="3200" dirty="0">
                <a:solidFill>
                  <a:srgbClr val="F0502D"/>
                </a:solidFill>
                <a:latin typeface="+mj-lt"/>
              </a:rPr>
              <a:t>Key Points</a:t>
            </a:r>
          </a:p>
        </p:txBody>
      </p:sp>
      <p:sp>
        <p:nvSpPr>
          <p:cNvPr id="18435" name="Rectangle 3"/>
          <p:cNvSpPr>
            <a:spLocks noGrp="1" noChangeArrowheads="1"/>
          </p:cNvSpPr>
          <p:nvPr>
            <p:ph type="body" idx="1"/>
          </p:nvPr>
        </p:nvSpPr>
        <p:spPr>
          <a:xfrm>
            <a:off x="457200" y="1333499"/>
            <a:ext cx="8153401" cy="4838701"/>
          </a:xfrm>
        </p:spPr>
        <p:txBody>
          <a:bodyPr>
            <a:noAutofit/>
          </a:bodyPr>
          <a:lstStyle/>
          <a:p>
            <a:pPr marL="0" indent="0">
              <a:lnSpc>
                <a:spcPct val="90000"/>
              </a:lnSpc>
              <a:spcAft>
                <a:spcPct val="30000"/>
              </a:spcAft>
              <a:buClr>
                <a:schemeClr val="tx2">
                  <a:lumMod val="40000"/>
                  <a:lumOff val="60000"/>
                </a:schemeClr>
              </a:buClr>
              <a:buNone/>
            </a:pPr>
            <a:r>
              <a:rPr lang="en-US" sz="2400" dirty="0">
                <a:solidFill>
                  <a:schemeClr val="tx2">
                    <a:lumMod val="40000"/>
                    <a:lumOff val="60000"/>
                  </a:schemeClr>
                </a:solidFill>
                <a:latin typeface="+mn-lt"/>
              </a:rPr>
              <a:t>Many workplaces need an emergency action plan. </a:t>
            </a:r>
            <a:r>
              <a:rPr lang="en-US" sz="2400" dirty="0" smtClean="0">
                <a:solidFill>
                  <a:schemeClr val="tx2">
                    <a:lumMod val="40000"/>
                    <a:lumOff val="60000"/>
                  </a:schemeClr>
                </a:solidFill>
                <a:latin typeface="+mn-lt"/>
              </a:rPr>
              <a:t>Workers </a:t>
            </a:r>
            <a:r>
              <a:rPr lang="en-US" sz="2400" dirty="0">
                <a:solidFill>
                  <a:schemeClr val="tx2">
                    <a:lumMod val="40000"/>
                    <a:lumOff val="60000"/>
                  </a:schemeClr>
                </a:solidFill>
                <a:latin typeface="+mn-lt"/>
              </a:rPr>
              <a:t>should receive training on the plan.</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The plan should include information about</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Different emergencies and how to respond</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Locations of meeting places</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Evacuation routes</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Emergency equipment and alert systems</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Key personnel (who’s in charge)</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Procedures to follow when someone is injured</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Individual worker responsibilities</a:t>
            </a:r>
          </a:p>
          <a:p>
            <a:pPr lvl="1">
              <a:lnSpc>
                <a:spcPct val="90000"/>
              </a:lnSpc>
              <a:spcAft>
                <a:spcPct val="30000"/>
              </a:spcAft>
              <a:buClr>
                <a:schemeClr val="tx2">
                  <a:lumMod val="40000"/>
                  <a:lumOff val="60000"/>
                </a:schemeClr>
              </a:buClr>
              <a:buFont typeface="Arial" pitchFamily="34" charset="0"/>
              <a:buChar char="•"/>
            </a:pPr>
            <a:r>
              <a:rPr lang="en-US" sz="2000" b="0" dirty="0">
                <a:solidFill>
                  <a:srgbClr val="1F396A"/>
                </a:solidFill>
                <a:latin typeface="+mn-lt"/>
              </a:rPr>
              <a:t>Practice drills</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44</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6206473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1"/>
            <a:ext cx="8229600" cy="609600"/>
          </a:xfrm>
        </p:spPr>
        <p:txBody>
          <a:bodyPr lIns="45720" rIns="0">
            <a:normAutofit/>
          </a:bodyPr>
          <a:lstStyle/>
          <a:p>
            <a:pPr algn="l"/>
            <a:r>
              <a:rPr lang="en-US" sz="3200" dirty="0" smtClean="0">
                <a:solidFill>
                  <a:srgbClr val="F0502D"/>
                </a:solidFill>
                <a:latin typeface="+mj-lt"/>
                <a:cs typeface="Arial" pitchFamily="34" charset="0"/>
              </a:rPr>
              <a:t>Know Your Rights and Responsibilities</a:t>
            </a:r>
            <a:endParaRPr lang="en-US" sz="3200" dirty="0">
              <a:solidFill>
                <a:srgbClr val="F0502D"/>
              </a:solidFill>
              <a:latin typeface="+mj-lt"/>
              <a:cs typeface="Arial" pitchFamily="34" charset="0"/>
            </a:endParaRPr>
          </a:p>
        </p:txBody>
      </p:sp>
      <p:sp>
        <p:nvSpPr>
          <p:cNvPr id="3" name="Content Placeholder 2"/>
          <p:cNvSpPr>
            <a:spLocks noGrp="1"/>
          </p:cNvSpPr>
          <p:nvPr>
            <p:ph idx="1"/>
          </p:nvPr>
        </p:nvSpPr>
        <p:spPr>
          <a:xfrm>
            <a:off x="533400" y="304800"/>
            <a:ext cx="8229600" cy="838201"/>
          </a:xfrm>
        </p:spPr>
        <p:txBody>
          <a:bodyPr wrap="square" lIns="0" rIns="0">
            <a:normAutofit/>
          </a:bodyPr>
          <a:lstStyle/>
          <a:p>
            <a:pPr marL="0" indent="0">
              <a:buNone/>
            </a:pPr>
            <a:r>
              <a:rPr lang="en-US" sz="4800" b="0" dirty="0" smtClean="0">
                <a:solidFill>
                  <a:srgbClr val="F0502D"/>
                </a:solidFill>
                <a:latin typeface="+mn-lt"/>
                <a:cs typeface="Arial" pitchFamily="34" charset="0"/>
              </a:rPr>
              <a:t>Lesson 5 </a:t>
            </a:r>
            <a:r>
              <a:rPr lang="en-US" sz="3600" b="0" dirty="0" smtClean="0">
                <a:solidFill>
                  <a:srgbClr val="F0502D"/>
                </a:solidFill>
                <a:latin typeface="Myriad Pro" pitchFamily="34" charset="0"/>
                <a:cs typeface="Arial" pitchFamily="34" charset="0"/>
              </a:rPr>
              <a:t>(and 5</a:t>
            </a:r>
            <a:r>
              <a:rPr lang="en-US" sz="3400" b="0" dirty="0" smtClean="0">
                <a:solidFill>
                  <a:srgbClr val="F0502D"/>
                </a:solidFill>
                <a:latin typeface="Myriad Pro" pitchFamily="34" charset="0"/>
                <a:cs typeface="Arial" pitchFamily="34" charset="0"/>
              </a:rPr>
              <a:t>B</a:t>
            </a:r>
            <a:r>
              <a:rPr lang="en-US" sz="3600" b="0" dirty="0" smtClean="0">
                <a:solidFill>
                  <a:srgbClr val="F0502D"/>
                </a:solidFill>
                <a:latin typeface="Myriad Pro" pitchFamily="34" charset="0"/>
                <a:cs typeface="Arial" pitchFamily="34" charset="0"/>
              </a:rPr>
              <a:t>)</a:t>
            </a:r>
            <a:endParaRPr lang="en-US" sz="3600" b="0" dirty="0">
              <a:solidFill>
                <a:srgbClr val="F0502D"/>
              </a:solidFill>
              <a:latin typeface="Myriad Pro"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91200" y="5570038"/>
            <a:ext cx="2924175" cy="1037735"/>
          </a:xfrm>
          <a:prstGeom prst="rect">
            <a:avLst/>
          </a:prstGeom>
        </p:spPr>
      </p:pic>
      <p:sp>
        <p:nvSpPr>
          <p:cNvPr id="5" name="Freeform 4"/>
          <p:cNvSpPr/>
          <p:nvPr/>
        </p:nvSpPr>
        <p:spPr>
          <a:xfrm>
            <a:off x="5419725" y="1809750"/>
            <a:ext cx="3324225" cy="3514725"/>
          </a:xfrm>
          <a:custGeom>
            <a:avLst/>
            <a:gdLst>
              <a:gd name="connsiteX0" fmla="*/ 0 w 3324225"/>
              <a:gd name="connsiteY0" fmla="*/ 9525 h 3514725"/>
              <a:gd name="connsiteX1" fmla="*/ 3295650 w 3324225"/>
              <a:gd name="connsiteY1" fmla="*/ 0 h 3514725"/>
              <a:gd name="connsiteX2" fmla="*/ 3324225 w 3324225"/>
              <a:gd name="connsiteY2" fmla="*/ 3514725 h 3514725"/>
              <a:gd name="connsiteX3" fmla="*/ 9525 w 3324225"/>
              <a:gd name="connsiteY3" fmla="*/ 3457575 h 3514725"/>
              <a:gd name="connsiteX4" fmla="*/ 0 w 3324225"/>
              <a:gd name="connsiteY4" fmla="*/ 9525 h 35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225" h="3514725">
                <a:moveTo>
                  <a:pt x="0" y="9525"/>
                </a:moveTo>
                <a:lnTo>
                  <a:pt x="3295650" y="0"/>
                </a:lnTo>
                <a:lnTo>
                  <a:pt x="3324225" y="3514725"/>
                </a:lnTo>
                <a:lnTo>
                  <a:pt x="9525" y="3457575"/>
                </a:lnTo>
                <a:lnTo>
                  <a:pt x="0" y="9525"/>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609600" y="1819275"/>
            <a:ext cx="4695825" cy="4629150"/>
          </a:xfrm>
          <a:custGeom>
            <a:avLst/>
            <a:gdLst>
              <a:gd name="connsiteX0" fmla="*/ 0 w 4695825"/>
              <a:gd name="connsiteY0" fmla="*/ 0 h 4629150"/>
              <a:gd name="connsiteX1" fmla="*/ 4695825 w 4695825"/>
              <a:gd name="connsiteY1" fmla="*/ 19050 h 4629150"/>
              <a:gd name="connsiteX2" fmla="*/ 4648200 w 4695825"/>
              <a:gd name="connsiteY2" fmla="*/ 4629150 h 4629150"/>
              <a:gd name="connsiteX3" fmla="*/ 57150 w 4695825"/>
              <a:gd name="connsiteY3" fmla="*/ 4619625 h 4629150"/>
              <a:gd name="connsiteX4" fmla="*/ 0 w 4695825"/>
              <a:gd name="connsiteY4" fmla="*/ 0 h 46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5825" h="4629150">
                <a:moveTo>
                  <a:pt x="0" y="0"/>
                </a:moveTo>
                <a:lnTo>
                  <a:pt x="4695825" y="19050"/>
                </a:lnTo>
                <a:lnTo>
                  <a:pt x="4648200" y="4629150"/>
                </a:lnTo>
                <a:lnTo>
                  <a:pt x="57150" y="4619625"/>
                </a:lnTo>
                <a:lnTo>
                  <a:pt x="0"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a:spLocks/>
          </p:cNvSpPr>
          <p:nvPr/>
        </p:nvSpPr>
        <p:spPr>
          <a:xfrm>
            <a:off x="666750" y="1876424"/>
            <a:ext cx="4581525" cy="4476750"/>
          </a:xfrm>
          <a:custGeom>
            <a:avLst/>
            <a:gdLst>
              <a:gd name="connsiteX0" fmla="*/ 0 w 4695825"/>
              <a:gd name="connsiteY0" fmla="*/ 171450 h 4419600"/>
              <a:gd name="connsiteX1" fmla="*/ 57150 w 4695825"/>
              <a:gd name="connsiteY1" fmla="*/ 4419600 h 4419600"/>
              <a:gd name="connsiteX2" fmla="*/ 4619625 w 4695825"/>
              <a:gd name="connsiteY2" fmla="*/ 4419600 h 4419600"/>
              <a:gd name="connsiteX3" fmla="*/ 4695825 w 4695825"/>
              <a:gd name="connsiteY3" fmla="*/ 0 h 4419600"/>
              <a:gd name="connsiteX4" fmla="*/ 0 w 4695825"/>
              <a:gd name="connsiteY4" fmla="*/ 171450 h 4419600"/>
              <a:gd name="connsiteX0" fmla="*/ 0 w 4705350"/>
              <a:gd name="connsiteY0" fmla="*/ 0 h 4467225"/>
              <a:gd name="connsiteX1" fmla="*/ 66675 w 4705350"/>
              <a:gd name="connsiteY1" fmla="*/ 4467225 h 4467225"/>
              <a:gd name="connsiteX2" fmla="*/ 4629150 w 4705350"/>
              <a:gd name="connsiteY2" fmla="*/ 4467225 h 4467225"/>
              <a:gd name="connsiteX3" fmla="*/ 4705350 w 4705350"/>
              <a:gd name="connsiteY3" fmla="*/ 47625 h 4467225"/>
              <a:gd name="connsiteX4" fmla="*/ 0 w 4705350"/>
              <a:gd name="connsiteY4" fmla="*/ 0 h 4467225"/>
              <a:gd name="connsiteX0" fmla="*/ 0 w 4715153"/>
              <a:gd name="connsiteY0" fmla="*/ 9525 h 4476750"/>
              <a:gd name="connsiteX1" fmla="*/ 66675 w 4715153"/>
              <a:gd name="connsiteY1" fmla="*/ 4476750 h 4476750"/>
              <a:gd name="connsiteX2" fmla="*/ 4629150 w 4715153"/>
              <a:gd name="connsiteY2" fmla="*/ 4476750 h 4476750"/>
              <a:gd name="connsiteX3" fmla="*/ 4715153 w 4715153"/>
              <a:gd name="connsiteY3" fmla="*/ 0 h 4476750"/>
              <a:gd name="connsiteX4" fmla="*/ 0 w 4715153"/>
              <a:gd name="connsiteY4" fmla="*/ 9525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153" h="4476750">
                <a:moveTo>
                  <a:pt x="0" y="9525"/>
                </a:moveTo>
                <a:lnTo>
                  <a:pt x="66675" y="4476750"/>
                </a:lnTo>
                <a:lnTo>
                  <a:pt x="4629150" y="4476750"/>
                </a:lnTo>
                <a:lnTo>
                  <a:pt x="4715153" y="0"/>
                </a:lnTo>
                <a:lnTo>
                  <a:pt x="0" y="9525"/>
                </a:lnTo>
                <a:close/>
              </a:path>
            </a:pathLst>
          </a:custGeom>
          <a:blipFill dpi="0" rotWithShape="1">
            <a:blip r:embed="rId3" cstate="print"/>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467350" y="1847849"/>
            <a:ext cx="3228975" cy="3381375"/>
          </a:xfrm>
          <a:custGeom>
            <a:avLst/>
            <a:gdLst>
              <a:gd name="connsiteX0" fmla="*/ 0 w 3257550"/>
              <a:gd name="connsiteY0" fmla="*/ 85725 h 3600450"/>
              <a:gd name="connsiteX1" fmla="*/ 19050 w 3257550"/>
              <a:gd name="connsiteY1" fmla="*/ 3600450 h 3600450"/>
              <a:gd name="connsiteX2" fmla="*/ 3257550 w 3257550"/>
              <a:gd name="connsiteY2" fmla="*/ 3552825 h 3600450"/>
              <a:gd name="connsiteX3" fmla="*/ 3219450 w 3257550"/>
              <a:gd name="connsiteY3" fmla="*/ 0 h 3600450"/>
              <a:gd name="connsiteX4" fmla="*/ 0 w 3257550"/>
              <a:gd name="connsiteY4" fmla="*/ 85725 h 3600450"/>
              <a:gd name="connsiteX0" fmla="*/ 0 w 3248025"/>
              <a:gd name="connsiteY0" fmla="*/ 9525 h 3600450"/>
              <a:gd name="connsiteX1" fmla="*/ 9525 w 3248025"/>
              <a:gd name="connsiteY1" fmla="*/ 3600450 h 3600450"/>
              <a:gd name="connsiteX2" fmla="*/ 3248025 w 3248025"/>
              <a:gd name="connsiteY2" fmla="*/ 3552825 h 3600450"/>
              <a:gd name="connsiteX3" fmla="*/ 3209925 w 3248025"/>
              <a:gd name="connsiteY3" fmla="*/ 0 h 3600450"/>
              <a:gd name="connsiteX4" fmla="*/ 0 w 3248025"/>
              <a:gd name="connsiteY4" fmla="*/ 9525 h 3600450"/>
              <a:gd name="connsiteX0" fmla="*/ 0 w 3248025"/>
              <a:gd name="connsiteY0" fmla="*/ 9525 h 3552825"/>
              <a:gd name="connsiteX1" fmla="*/ 0 w 3248025"/>
              <a:gd name="connsiteY1" fmla="*/ 3352800 h 3552825"/>
              <a:gd name="connsiteX2" fmla="*/ 3248025 w 3248025"/>
              <a:gd name="connsiteY2" fmla="*/ 3552825 h 3552825"/>
              <a:gd name="connsiteX3" fmla="*/ 3209925 w 3248025"/>
              <a:gd name="connsiteY3" fmla="*/ 0 h 3552825"/>
              <a:gd name="connsiteX4" fmla="*/ 0 w 3248025"/>
              <a:gd name="connsiteY4" fmla="*/ 9525 h 3552825"/>
              <a:gd name="connsiteX0" fmla="*/ 0 w 3228975"/>
              <a:gd name="connsiteY0" fmla="*/ 9525 h 3381375"/>
              <a:gd name="connsiteX1" fmla="*/ 0 w 3228975"/>
              <a:gd name="connsiteY1" fmla="*/ 3352800 h 3381375"/>
              <a:gd name="connsiteX2" fmla="*/ 3228975 w 3228975"/>
              <a:gd name="connsiteY2" fmla="*/ 3381375 h 3381375"/>
              <a:gd name="connsiteX3" fmla="*/ 3209925 w 3228975"/>
              <a:gd name="connsiteY3" fmla="*/ 0 h 3381375"/>
              <a:gd name="connsiteX4" fmla="*/ 0 w 3228975"/>
              <a:gd name="connsiteY4" fmla="*/ 9525 h 3381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975" h="3381375">
                <a:moveTo>
                  <a:pt x="0" y="9525"/>
                </a:moveTo>
                <a:lnTo>
                  <a:pt x="0" y="3352800"/>
                </a:lnTo>
                <a:lnTo>
                  <a:pt x="3228975" y="3381375"/>
                </a:lnTo>
                <a:lnTo>
                  <a:pt x="3209925" y="0"/>
                </a:lnTo>
                <a:lnTo>
                  <a:pt x="0" y="9525"/>
                </a:lnTo>
                <a:close/>
              </a:path>
            </a:pathLst>
          </a:custGeom>
          <a:blipFill dpi="0" rotWithShape="1">
            <a:blip r:embed="rId4"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45</a:t>
            </a:fld>
            <a:endParaRPr lang="en-US" sz="2400" dirty="0" smtClean="0">
              <a:latin typeface="+mn-lt"/>
            </a:endParaRPr>
          </a:p>
        </p:txBody>
      </p:sp>
    </p:spTree>
    <p:extLst>
      <p:ext uri="{BB962C8B-B14F-4D97-AF65-F5344CB8AC3E}">
        <p14:creationId xmlns:p14="http://schemas.microsoft.com/office/powerpoint/2010/main" xmlns="" val="29019151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782637"/>
          </a:xfrm>
        </p:spPr>
        <p:txBody>
          <a:bodyPr>
            <a:noAutofit/>
          </a:bodyPr>
          <a:lstStyle/>
          <a:p>
            <a:pPr algn="l"/>
            <a:r>
              <a:rPr lang="en-US" sz="3200" dirty="0" smtClean="0">
                <a:solidFill>
                  <a:srgbClr val="F0502D"/>
                </a:solidFill>
                <a:latin typeface="+mj-lt"/>
              </a:rPr>
              <a:t>Know Your Rights: </a:t>
            </a:r>
            <a:r>
              <a:rPr lang="en-US" sz="3200" dirty="0" smtClean="0">
                <a:solidFill>
                  <a:srgbClr val="F0502D"/>
                </a:solidFill>
              </a:rPr>
              <a:t>Quiz Game</a:t>
            </a:r>
            <a:endParaRPr lang="en-US" sz="3200" dirty="0">
              <a:solidFill>
                <a:srgbClr val="F0502D"/>
              </a:solidFill>
              <a:latin typeface="+mj-lt"/>
            </a:endParaRP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46</a:t>
            </a:fld>
            <a:endParaRPr lang="en-US" sz="2400" dirty="0" smtClean="0">
              <a:latin typeface="+mn-lt"/>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40702" y="1155541"/>
            <a:ext cx="7757848" cy="5112014"/>
          </a:xfrm>
          <a:prstGeom prst="rect">
            <a:avLst/>
          </a:prstGeom>
        </p:spPr>
      </p:pic>
    </p:spTree>
    <p:extLst>
      <p:ext uri="{BB962C8B-B14F-4D97-AF65-F5344CB8AC3E}">
        <p14:creationId xmlns:p14="http://schemas.microsoft.com/office/powerpoint/2010/main" xmlns="" val="26650743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a:solidFill>
                  <a:srgbClr val="F0502D"/>
                </a:solidFill>
                <a:latin typeface="+mj-lt"/>
              </a:rPr>
              <a:t>Know Your Rights: Key Points</a:t>
            </a:r>
          </a:p>
        </p:txBody>
      </p:sp>
      <p:sp>
        <p:nvSpPr>
          <p:cNvPr id="18435" name="Rectangle 3"/>
          <p:cNvSpPr>
            <a:spLocks noGrp="1" noChangeArrowheads="1"/>
          </p:cNvSpPr>
          <p:nvPr>
            <p:ph type="body" idx="1"/>
          </p:nvPr>
        </p:nvSpPr>
        <p:spPr>
          <a:xfrm>
            <a:off x="457200" y="1333499"/>
            <a:ext cx="8153401" cy="4838701"/>
          </a:xfrm>
        </p:spPr>
        <p:txBody>
          <a:bodyPr>
            <a:noAutofit/>
          </a:bodyPr>
          <a:lstStyle/>
          <a:p>
            <a:pPr marL="0" indent="0">
              <a:lnSpc>
                <a:spcPct val="90000"/>
              </a:lnSpc>
              <a:spcAft>
                <a:spcPct val="30000"/>
              </a:spcAft>
              <a:buClr>
                <a:schemeClr val="tx2">
                  <a:lumMod val="40000"/>
                  <a:lumOff val="60000"/>
                </a:schemeClr>
              </a:buClr>
              <a:buNone/>
            </a:pPr>
            <a:r>
              <a:rPr lang="en-US" sz="2400" dirty="0">
                <a:solidFill>
                  <a:schemeClr val="tx2">
                    <a:lumMod val="40000"/>
                    <a:lumOff val="60000"/>
                  </a:schemeClr>
                </a:solidFill>
                <a:latin typeface="+mn-lt"/>
              </a:rPr>
              <a:t>Federal and state labor laws protect teens </a:t>
            </a:r>
            <a:r>
              <a:rPr lang="en-US" sz="2400" dirty="0" smtClean="0">
                <a:solidFill>
                  <a:schemeClr val="tx2">
                    <a:lumMod val="40000"/>
                    <a:lumOff val="60000"/>
                  </a:schemeClr>
                </a:solidFill>
                <a:latin typeface="+mn-lt"/>
              </a:rPr>
              <a:t>from</a:t>
            </a:r>
            <a:endParaRPr lang="en-US" sz="2400" dirty="0">
              <a:solidFill>
                <a:schemeClr val="tx2">
                  <a:lumMod val="40000"/>
                  <a:lumOff val="60000"/>
                </a:schemeClr>
              </a:solidFill>
              <a:latin typeface="+mn-lt"/>
            </a:endParaRPr>
          </a:p>
          <a:p>
            <a:pPr>
              <a:lnSpc>
                <a:spcPct val="90000"/>
              </a:lnSpc>
              <a:spcBef>
                <a:spcPts val="500"/>
              </a:spcBef>
              <a:spcAft>
                <a:spcPct val="30000"/>
              </a:spcAft>
              <a:buClr>
                <a:schemeClr val="tx2">
                  <a:lumMod val="40000"/>
                  <a:lumOff val="60000"/>
                </a:schemeClr>
              </a:buClr>
              <a:buFont typeface="Wingdings" pitchFamily="2" charset="2"/>
              <a:buChar char="§"/>
            </a:pPr>
            <a:r>
              <a:rPr lang="en-US" sz="2400" b="0" dirty="0">
                <a:solidFill>
                  <a:srgbClr val="1F396A"/>
                </a:solidFill>
                <a:latin typeface="+mn-lt"/>
              </a:rPr>
              <a:t>Hazardous jobs</a:t>
            </a:r>
          </a:p>
          <a:p>
            <a:pPr>
              <a:lnSpc>
                <a:spcPct val="90000"/>
              </a:lnSpc>
              <a:spcBef>
                <a:spcPts val="500"/>
              </a:spcBef>
              <a:spcAft>
                <a:spcPct val="30000"/>
              </a:spcAft>
              <a:buClr>
                <a:schemeClr val="tx2">
                  <a:lumMod val="40000"/>
                  <a:lumOff val="60000"/>
                </a:schemeClr>
              </a:buClr>
              <a:buFont typeface="Wingdings" pitchFamily="2" charset="2"/>
              <a:buChar char="§"/>
            </a:pPr>
            <a:r>
              <a:rPr lang="en-US" sz="2400" b="0" dirty="0">
                <a:solidFill>
                  <a:srgbClr val="1F396A"/>
                </a:solidFill>
                <a:latin typeface="+mn-lt"/>
              </a:rPr>
              <a:t>Working too long, too late, or too </a:t>
            </a:r>
            <a:r>
              <a:rPr lang="en-US" sz="2400" b="0" dirty="0" smtClean="0">
                <a:solidFill>
                  <a:srgbClr val="1F396A"/>
                </a:solidFill>
                <a:latin typeface="+mn-lt"/>
              </a:rPr>
              <a:t>early</a:t>
            </a:r>
            <a:endParaRPr lang="en-US" sz="2400" b="0" dirty="0">
              <a:solidFill>
                <a:srgbClr val="1F396A"/>
              </a:solidFill>
              <a:latin typeface="+mn-lt"/>
            </a:endParaRPr>
          </a:p>
          <a:p>
            <a:pPr marL="0" indent="0">
              <a:lnSpc>
                <a:spcPct val="90000"/>
              </a:lnSpc>
              <a:spcBef>
                <a:spcPts val="1800"/>
              </a:spcBef>
              <a:spcAft>
                <a:spcPct val="30000"/>
              </a:spcAft>
              <a:buClr>
                <a:schemeClr val="tx2">
                  <a:lumMod val="40000"/>
                  <a:lumOff val="60000"/>
                </a:schemeClr>
              </a:buClr>
              <a:buNone/>
            </a:pPr>
            <a:r>
              <a:rPr lang="en-US" sz="2400" dirty="0">
                <a:solidFill>
                  <a:schemeClr val="tx2">
                    <a:lumMod val="40000"/>
                    <a:lumOff val="60000"/>
                  </a:schemeClr>
                </a:solidFill>
                <a:latin typeface="+mn-lt"/>
              </a:rPr>
              <a:t>OSHA says every employer must provide</a:t>
            </a:r>
          </a:p>
          <a:p>
            <a:pPr>
              <a:lnSpc>
                <a:spcPct val="90000"/>
              </a:lnSpc>
              <a:spcBef>
                <a:spcPts val="500"/>
              </a:spcBef>
              <a:spcAft>
                <a:spcPct val="30000"/>
              </a:spcAft>
              <a:buClr>
                <a:schemeClr val="tx2">
                  <a:lumMod val="40000"/>
                  <a:lumOff val="60000"/>
                </a:schemeClr>
              </a:buClr>
              <a:buFont typeface="Wingdings" pitchFamily="2" charset="2"/>
              <a:buChar char="§"/>
            </a:pPr>
            <a:r>
              <a:rPr lang="en-US" sz="2400" b="0" dirty="0">
                <a:solidFill>
                  <a:srgbClr val="1F396A"/>
                </a:solidFill>
                <a:latin typeface="+mn-lt"/>
              </a:rPr>
              <a:t>A safe workplace</a:t>
            </a:r>
          </a:p>
          <a:p>
            <a:pPr>
              <a:lnSpc>
                <a:spcPct val="90000"/>
              </a:lnSpc>
              <a:spcBef>
                <a:spcPts val="500"/>
              </a:spcBef>
              <a:spcAft>
                <a:spcPct val="30000"/>
              </a:spcAft>
              <a:buClr>
                <a:schemeClr val="tx2">
                  <a:lumMod val="40000"/>
                  <a:lumOff val="60000"/>
                </a:schemeClr>
              </a:buClr>
              <a:buFont typeface="Wingdings" pitchFamily="2" charset="2"/>
              <a:buChar char="§"/>
            </a:pPr>
            <a:r>
              <a:rPr lang="en-US" sz="2400" b="0" dirty="0">
                <a:solidFill>
                  <a:srgbClr val="1F396A"/>
                </a:solidFill>
                <a:latin typeface="+mn-lt"/>
              </a:rPr>
              <a:t>Safety training on certain hazards (when required)</a:t>
            </a:r>
          </a:p>
          <a:p>
            <a:pPr>
              <a:lnSpc>
                <a:spcPct val="90000"/>
              </a:lnSpc>
              <a:spcBef>
                <a:spcPts val="500"/>
              </a:spcBef>
              <a:spcAft>
                <a:spcPct val="30000"/>
              </a:spcAft>
              <a:buClr>
                <a:schemeClr val="tx2">
                  <a:lumMod val="40000"/>
                  <a:lumOff val="60000"/>
                </a:schemeClr>
              </a:buClr>
              <a:buFont typeface="Wingdings" pitchFamily="2" charset="2"/>
              <a:buChar char="§"/>
            </a:pPr>
            <a:r>
              <a:rPr lang="en-US" sz="2400" b="0" dirty="0">
                <a:solidFill>
                  <a:srgbClr val="1F396A"/>
                </a:solidFill>
                <a:latin typeface="+mn-lt"/>
              </a:rPr>
              <a:t>Safety equipment (when required</a:t>
            </a:r>
            <a:r>
              <a:rPr lang="en-US" sz="2400" b="0" dirty="0" smtClean="0">
                <a:solidFill>
                  <a:srgbClr val="1F396A"/>
                </a:solidFill>
                <a:latin typeface="+mn-lt"/>
              </a:rPr>
              <a:t>)</a:t>
            </a:r>
            <a:endParaRPr lang="en-US" sz="2400" b="0" dirty="0">
              <a:solidFill>
                <a:srgbClr val="1F396A"/>
              </a:solidFill>
              <a:latin typeface="+mn-lt"/>
            </a:endParaRPr>
          </a:p>
          <a:p>
            <a:pPr marL="0" indent="0">
              <a:lnSpc>
                <a:spcPct val="90000"/>
              </a:lnSpc>
              <a:spcBef>
                <a:spcPts val="1800"/>
              </a:spcBef>
              <a:spcAft>
                <a:spcPct val="30000"/>
              </a:spcAft>
              <a:buClr>
                <a:schemeClr val="tx2">
                  <a:lumMod val="40000"/>
                  <a:lumOff val="60000"/>
                </a:schemeClr>
              </a:buClr>
              <a:buNone/>
            </a:pPr>
            <a:r>
              <a:rPr lang="en-US" sz="2400" dirty="0">
                <a:solidFill>
                  <a:schemeClr val="tx2">
                    <a:lumMod val="40000"/>
                    <a:lumOff val="60000"/>
                  </a:schemeClr>
                </a:solidFill>
                <a:latin typeface="+mn-lt"/>
              </a:rPr>
              <a:t>By law, your employer is not allowed to punish or fire you for reporting a safety problem at work!</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47</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6692222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1295400"/>
            <a:ext cx="8229600" cy="762000"/>
          </a:xfrm>
        </p:spPr>
        <p:txBody>
          <a:bodyPr>
            <a:normAutofit/>
          </a:bodyPr>
          <a:lstStyle/>
          <a:p>
            <a:pPr marL="0" indent="0">
              <a:spcBef>
                <a:spcPts val="0"/>
              </a:spcBef>
              <a:spcAft>
                <a:spcPts val="1200"/>
              </a:spcAft>
              <a:buNone/>
            </a:pPr>
            <a:r>
              <a:rPr lang="en-US" sz="2800" dirty="0" smtClean="0">
                <a:solidFill>
                  <a:schemeClr val="tx2">
                    <a:lumMod val="40000"/>
                    <a:lumOff val="60000"/>
                  </a:schemeClr>
                </a:solidFill>
                <a:latin typeface="+mj-lt"/>
              </a:rPr>
              <a:t>State</a:t>
            </a:r>
            <a:r>
              <a:rPr lang="en-US" sz="2800" i="1" dirty="0" smtClean="0">
                <a:solidFill>
                  <a:schemeClr val="tx2">
                    <a:lumMod val="40000"/>
                    <a:lumOff val="60000"/>
                  </a:schemeClr>
                </a:solidFill>
                <a:latin typeface="+mj-lt"/>
              </a:rPr>
              <a:t> Labor Law Bingo </a:t>
            </a:r>
            <a:r>
              <a:rPr lang="en-US" sz="2800" dirty="0" smtClean="0">
                <a:solidFill>
                  <a:schemeClr val="tx2">
                    <a:lumMod val="40000"/>
                    <a:lumOff val="60000"/>
                  </a:schemeClr>
                </a:solidFill>
                <a:latin typeface="+mj-lt"/>
              </a:rPr>
              <a:t>Game</a:t>
            </a:r>
            <a:endParaRPr lang="en-US" sz="2800" dirty="0">
              <a:solidFill>
                <a:schemeClr val="tx2">
                  <a:lumMod val="40000"/>
                  <a:lumOff val="60000"/>
                </a:schemeClr>
              </a:solidFill>
              <a:latin typeface="+mj-lt"/>
            </a:endParaRPr>
          </a:p>
        </p:txBody>
      </p:sp>
      <p:sp>
        <p:nvSpPr>
          <p:cNvPr id="21506" name="Rectangle 2"/>
          <p:cNvSpPr>
            <a:spLocks noGrp="1" noChangeArrowheads="1"/>
          </p:cNvSpPr>
          <p:nvPr>
            <p:ph type="title"/>
          </p:nvPr>
        </p:nvSpPr>
        <p:spPr>
          <a:xfrm>
            <a:off x="457200" y="274638"/>
            <a:ext cx="8229600" cy="782637"/>
          </a:xfrm>
        </p:spPr>
        <p:txBody>
          <a:bodyPr>
            <a:noAutofit/>
          </a:bodyPr>
          <a:lstStyle/>
          <a:p>
            <a:pPr algn="l"/>
            <a:r>
              <a:rPr lang="en-US" sz="3200" dirty="0" smtClean="0">
                <a:solidFill>
                  <a:srgbClr val="F0502D"/>
                </a:solidFill>
                <a:latin typeface="+mj-lt"/>
              </a:rPr>
              <a:t>Know Your Rights</a:t>
            </a:r>
            <a:endParaRPr lang="en-US" sz="3200" dirty="0">
              <a:solidFill>
                <a:srgbClr val="F0502D"/>
              </a:solidFill>
              <a:latin typeface="+mj-lt"/>
            </a:endParaRP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rot="21361387">
            <a:off x="1838836" y="2118523"/>
            <a:ext cx="2956570" cy="3814028"/>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543800"/>
              <a:gd name="connsiteY0" fmla="*/ 4972050 h 5010150"/>
              <a:gd name="connsiteX1" fmla="*/ 0 w 7543800"/>
              <a:gd name="connsiteY1" fmla="*/ 0 h 5010150"/>
              <a:gd name="connsiteX2" fmla="*/ 7543800 w 7543800"/>
              <a:gd name="connsiteY2" fmla="*/ 9525 h 5010150"/>
              <a:gd name="connsiteX3" fmla="*/ 3876675 w 7543800"/>
              <a:gd name="connsiteY3" fmla="*/ 714375 h 5010150"/>
              <a:gd name="connsiteX4" fmla="*/ 3876675 w 7543800"/>
              <a:gd name="connsiteY4" fmla="*/ 5010150 h 5010150"/>
              <a:gd name="connsiteX5" fmla="*/ 0 w 7543800"/>
              <a:gd name="connsiteY5" fmla="*/ 4972050 h 5010150"/>
              <a:gd name="connsiteX0" fmla="*/ 0 w 3876675"/>
              <a:gd name="connsiteY0" fmla="*/ 4972050 h 5010150"/>
              <a:gd name="connsiteX1" fmla="*/ 0 w 3876675"/>
              <a:gd name="connsiteY1" fmla="*/ 0 h 5010150"/>
              <a:gd name="connsiteX2" fmla="*/ 3876675 w 3876675"/>
              <a:gd name="connsiteY2" fmla="*/ 714375 h 5010150"/>
              <a:gd name="connsiteX3" fmla="*/ 3876675 w 3876675"/>
              <a:gd name="connsiteY3" fmla="*/ 5010150 h 5010150"/>
              <a:gd name="connsiteX4" fmla="*/ 0 w 3876675"/>
              <a:gd name="connsiteY4" fmla="*/ 4972050 h 5010150"/>
              <a:gd name="connsiteX0" fmla="*/ 0 w 3876675"/>
              <a:gd name="connsiteY0" fmla="*/ 4972050 h 5010150"/>
              <a:gd name="connsiteX1" fmla="*/ 0 w 3876675"/>
              <a:gd name="connsiteY1" fmla="*/ 0 h 5010150"/>
              <a:gd name="connsiteX2" fmla="*/ 3095625 w 3876675"/>
              <a:gd name="connsiteY2" fmla="*/ 102903 h 5010150"/>
              <a:gd name="connsiteX3" fmla="*/ 3876675 w 3876675"/>
              <a:gd name="connsiteY3" fmla="*/ 5010150 h 5010150"/>
              <a:gd name="connsiteX4" fmla="*/ 0 w 3876675"/>
              <a:gd name="connsiteY4" fmla="*/ 4972050 h 5010150"/>
              <a:gd name="connsiteX0" fmla="*/ 190500 w 4067175"/>
              <a:gd name="connsiteY0" fmla="*/ 4869147 h 4907247"/>
              <a:gd name="connsiteX1" fmla="*/ 0 w 4067175"/>
              <a:gd name="connsiteY1" fmla="*/ 11100 h 4907247"/>
              <a:gd name="connsiteX2" fmla="*/ 3286125 w 4067175"/>
              <a:gd name="connsiteY2" fmla="*/ 0 h 4907247"/>
              <a:gd name="connsiteX3" fmla="*/ 4067175 w 4067175"/>
              <a:gd name="connsiteY3" fmla="*/ 4907247 h 4907247"/>
              <a:gd name="connsiteX4" fmla="*/ 190500 w 4067175"/>
              <a:gd name="connsiteY4" fmla="*/ 4869147 h 4907247"/>
              <a:gd name="connsiteX0" fmla="*/ 0 w 4076700"/>
              <a:gd name="connsiteY0" fmla="*/ 4651504 h 4907247"/>
              <a:gd name="connsiteX1" fmla="*/ 9525 w 4076700"/>
              <a:gd name="connsiteY1" fmla="*/ 11100 h 4907247"/>
              <a:gd name="connsiteX2" fmla="*/ 3295650 w 4076700"/>
              <a:gd name="connsiteY2" fmla="*/ 0 h 4907247"/>
              <a:gd name="connsiteX3" fmla="*/ 4076700 w 4076700"/>
              <a:gd name="connsiteY3" fmla="*/ 4907247 h 4907247"/>
              <a:gd name="connsiteX4" fmla="*/ 0 w 4076700"/>
              <a:gd name="connsiteY4" fmla="*/ 4651504 h 4907247"/>
              <a:gd name="connsiteX0" fmla="*/ 0 w 3295650"/>
              <a:gd name="connsiteY0" fmla="*/ 4651504 h 4720696"/>
              <a:gd name="connsiteX1" fmla="*/ 9525 w 3295650"/>
              <a:gd name="connsiteY1" fmla="*/ 11100 h 4720696"/>
              <a:gd name="connsiteX2" fmla="*/ 3295650 w 3295650"/>
              <a:gd name="connsiteY2" fmla="*/ 0 h 4720696"/>
              <a:gd name="connsiteX3" fmla="*/ 2676525 w 3295650"/>
              <a:gd name="connsiteY3" fmla="*/ 4720696 h 4720696"/>
              <a:gd name="connsiteX4" fmla="*/ 0 w 3295650"/>
              <a:gd name="connsiteY4" fmla="*/ 4651504 h 4720696"/>
              <a:gd name="connsiteX0" fmla="*/ 0 w 3305175"/>
              <a:gd name="connsiteY0" fmla="*/ 4651504 h 4658512"/>
              <a:gd name="connsiteX1" fmla="*/ 9525 w 3305175"/>
              <a:gd name="connsiteY1" fmla="*/ 11100 h 4658512"/>
              <a:gd name="connsiteX2" fmla="*/ 3295650 w 3305175"/>
              <a:gd name="connsiteY2" fmla="*/ 0 h 4658512"/>
              <a:gd name="connsiteX3" fmla="*/ 3305175 w 3305175"/>
              <a:gd name="connsiteY3" fmla="*/ 4658512 h 4658512"/>
              <a:gd name="connsiteX4" fmla="*/ 0 w 3305175"/>
              <a:gd name="connsiteY4" fmla="*/ 4651504 h 4658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175" h="4658512">
                <a:moveTo>
                  <a:pt x="0" y="4651504"/>
                </a:moveTo>
                <a:lnTo>
                  <a:pt x="9525" y="11100"/>
                </a:lnTo>
                <a:lnTo>
                  <a:pt x="3295650" y="0"/>
                </a:lnTo>
                <a:lnTo>
                  <a:pt x="3305175" y="4658512"/>
                </a:lnTo>
                <a:lnTo>
                  <a:pt x="0" y="4651504"/>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1" name="Picture 3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1361387">
            <a:off x="1874624" y="2147615"/>
            <a:ext cx="2871429" cy="3715968"/>
          </a:xfrm>
          <a:prstGeom prst="rect">
            <a:avLst/>
          </a:prstGeom>
        </p:spPr>
      </p:pic>
      <p:sp>
        <p:nvSpPr>
          <p:cNvPr id="32" name="Freeform 31"/>
          <p:cNvSpPr/>
          <p:nvPr/>
        </p:nvSpPr>
        <p:spPr>
          <a:xfrm rot="632534">
            <a:off x="4705121" y="2075015"/>
            <a:ext cx="2962362" cy="382150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 name="connsiteX0" fmla="*/ 0 w 7543800"/>
              <a:gd name="connsiteY0" fmla="*/ 4972050 h 5010150"/>
              <a:gd name="connsiteX1" fmla="*/ 0 w 7543800"/>
              <a:gd name="connsiteY1" fmla="*/ 0 h 5010150"/>
              <a:gd name="connsiteX2" fmla="*/ 7543800 w 7543800"/>
              <a:gd name="connsiteY2" fmla="*/ 9525 h 5010150"/>
              <a:gd name="connsiteX3" fmla="*/ 3876675 w 7543800"/>
              <a:gd name="connsiteY3" fmla="*/ 714375 h 5010150"/>
              <a:gd name="connsiteX4" fmla="*/ 3876675 w 7543800"/>
              <a:gd name="connsiteY4" fmla="*/ 5010150 h 5010150"/>
              <a:gd name="connsiteX5" fmla="*/ 0 w 7543800"/>
              <a:gd name="connsiteY5" fmla="*/ 4972050 h 5010150"/>
              <a:gd name="connsiteX0" fmla="*/ 0 w 3876675"/>
              <a:gd name="connsiteY0" fmla="*/ 4972050 h 5010150"/>
              <a:gd name="connsiteX1" fmla="*/ 0 w 3876675"/>
              <a:gd name="connsiteY1" fmla="*/ 0 h 5010150"/>
              <a:gd name="connsiteX2" fmla="*/ 3876675 w 3876675"/>
              <a:gd name="connsiteY2" fmla="*/ 714375 h 5010150"/>
              <a:gd name="connsiteX3" fmla="*/ 3876675 w 3876675"/>
              <a:gd name="connsiteY3" fmla="*/ 5010150 h 5010150"/>
              <a:gd name="connsiteX4" fmla="*/ 0 w 3876675"/>
              <a:gd name="connsiteY4" fmla="*/ 4972050 h 5010150"/>
              <a:gd name="connsiteX0" fmla="*/ 0 w 3876675"/>
              <a:gd name="connsiteY0" fmla="*/ 4972050 h 5010150"/>
              <a:gd name="connsiteX1" fmla="*/ 0 w 3876675"/>
              <a:gd name="connsiteY1" fmla="*/ 0 h 5010150"/>
              <a:gd name="connsiteX2" fmla="*/ 3095625 w 3876675"/>
              <a:gd name="connsiteY2" fmla="*/ 102903 h 5010150"/>
              <a:gd name="connsiteX3" fmla="*/ 3876675 w 3876675"/>
              <a:gd name="connsiteY3" fmla="*/ 5010150 h 5010150"/>
              <a:gd name="connsiteX4" fmla="*/ 0 w 3876675"/>
              <a:gd name="connsiteY4" fmla="*/ 4972050 h 5010150"/>
              <a:gd name="connsiteX0" fmla="*/ 190500 w 4067175"/>
              <a:gd name="connsiteY0" fmla="*/ 4869147 h 4907247"/>
              <a:gd name="connsiteX1" fmla="*/ 0 w 4067175"/>
              <a:gd name="connsiteY1" fmla="*/ 11100 h 4907247"/>
              <a:gd name="connsiteX2" fmla="*/ 3286125 w 4067175"/>
              <a:gd name="connsiteY2" fmla="*/ 0 h 4907247"/>
              <a:gd name="connsiteX3" fmla="*/ 4067175 w 4067175"/>
              <a:gd name="connsiteY3" fmla="*/ 4907247 h 4907247"/>
              <a:gd name="connsiteX4" fmla="*/ 190500 w 4067175"/>
              <a:gd name="connsiteY4" fmla="*/ 4869147 h 4907247"/>
              <a:gd name="connsiteX0" fmla="*/ 0 w 4076700"/>
              <a:gd name="connsiteY0" fmla="*/ 4651504 h 4907247"/>
              <a:gd name="connsiteX1" fmla="*/ 9525 w 4076700"/>
              <a:gd name="connsiteY1" fmla="*/ 11100 h 4907247"/>
              <a:gd name="connsiteX2" fmla="*/ 3295650 w 4076700"/>
              <a:gd name="connsiteY2" fmla="*/ 0 h 4907247"/>
              <a:gd name="connsiteX3" fmla="*/ 4076700 w 4076700"/>
              <a:gd name="connsiteY3" fmla="*/ 4907247 h 4907247"/>
              <a:gd name="connsiteX4" fmla="*/ 0 w 4076700"/>
              <a:gd name="connsiteY4" fmla="*/ 4651504 h 4907247"/>
              <a:gd name="connsiteX0" fmla="*/ 0 w 3295650"/>
              <a:gd name="connsiteY0" fmla="*/ 4651504 h 4720696"/>
              <a:gd name="connsiteX1" fmla="*/ 9525 w 3295650"/>
              <a:gd name="connsiteY1" fmla="*/ 11100 h 4720696"/>
              <a:gd name="connsiteX2" fmla="*/ 3295650 w 3295650"/>
              <a:gd name="connsiteY2" fmla="*/ 0 h 4720696"/>
              <a:gd name="connsiteX3" fmla="*/ 2676525 w 3295650"/>
              <a:gd name="connsiteY3" fmla="*/ 4720696 h 4720696"/>
              <a:gd name="connsiteX4" fmla="*/ 0 w 3295650"/>
              <a:gd name="connsiteY4" fmla="*/ 4651504 h 4720696"/>
              <a:gd name="connsiteX0" fmla="*/ 0 w 3305175"/>
              <a:gd name="connsiteY0" fmla="*/ 4651504 h 4658512"/>
              <a:gd name="connsiteX1" fmla="*/ 9525 w 3305175"/>
              <a:gd name="connsiteY1" fmla="*/ 11100 h 4658512"/>
              <a:gd name="connsiteX2" fmla="*/ 3295650 w 3305175"/>
              <a:gd name="connsiteY2" fmla="*/ 0 h 4658512"/>
              <a:gd name="connsiteX3" fmla="*/ 3305175 w 3305175"/>
              <a:gd name="connsiteY3" fmla="*/ 4658512 h 4658512"/>
              <a:gd name="connsiteX4" fmla="*/ 0 w 3305175"/>
              <a:gd name="connsiteY4" fmla="*/ 4651504 h 4658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175" h="4658512">
                <a:moveTo>
                  <a:pt x="0" y="4651504"/>
                </a:moveTo>
                <a:lnTo>
                  <a:pt x="9525" y="11100"/>
                </a:lnTo>
                <a:lnTo>
                  <a:pt x="3295650" y="0"/>
                </a:lnTo>
                <a:lnTo>
                  <a:pt x="3305175" y="4658512"/>
                </a:lnTo>
                <a:lnTo>
                  <a:pt x="0" y="4651504"/>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3" name="Picture 3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632534">
            <a:off x="4749134" y="2104755"/>
            <a:ext cx="2877054" cy="3723246"/>
          </a:xfrm>
          <a:prstGeom prst="rect">
            <a:avLst/>
          </a:prstGeom>
        </p:spPr>
      </p:pic>
      <p:sp>
        <p:nvSpPr>
          <p:cNvPr id="11"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48</a:t>
            </a:fld>
            <a:endParaRPr lang="en-US" sz="2400" dirty="0" smtClean="0">
              <a:latin typeface="+mn-lt"/>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6339379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1"/>
            <a:ext cx="8229600" cy="609600"/>
          </a:xfrm>
        </p:spPr>
        <p:txBody>
          <a:bodyPr lIns="45720" rIns="0">
            <a:normAutofit/>
          </a:bodyPr>
          <a:lstStyle/>
          <a:p>
            <a:pPr algn="l"/>
            <a:r>
              <a:rPr lang="en-US" sz="3200" dirty="0" smtClean="0">
                <a:solidFill>
                  <a:srgbClr val="F0502D"/>
                </a:solidFill>
                <a:latin typeface="+mj-lt"/>
                <a:cs typeface="Arial" pitchFamily="34" charset="0"/>
              </a:rPr>
              <a:t>Taking Action</a:t>
            </a:r>
            <a:endParaRPr lang="en-US" sz="3200" dirty="0">
              <a:solidFill>
                <a:srgbClr val="F0502D"/>
              </a:solidFill>
              <a:latin typeface="+mj-lt"/>
              <a:cs typeface="Arial" pitchFamily="34" charset="0"/>
            </a:endParaRPr>
          </a:p>
        </p:txBody>
      </p:sp>
      <p:sp>
        <p:nvSpPr>
          <p:cNvPr id="3" name="Content Placeholder 2"/>
          <p:cNvSpPr>
            <a:spLocks noGrp="1"/>
          </p:cNvSpPr>
          <p:nvPr>
            <p:ph idx="1"/>
          </p:nvPr>
        </p:nvSpPr>
        <p:spPr>
          <a:xfrm>
            <a:off x="533400" y="304800"/>
            <a:ext cx="8229600" cy="838201"/>
          </a:xfrm>
        </p:spPr>
        <p:txBody>
          <a:bodyPr wrap="square" lIns="0" rIns="0">
            <a:normAutofit/>
          </a:bodyPr>
          <a:lstStyle/>
          <a:p>
            <a:pPr marL="0" indent="0">
              <a:buNone/>
            </a:pPr>
            <a:r>
              <a:rPr lang="en-US" sz="4800" b="0" dirty="0" smtClean="0">
                <a:solidFill>
                  <a:srgbClr val="F0502D"/>
                </a:solidFill>
                <a:latin typeface="Myriad Pro" pitchFamily="34" charset="0"/>
                <a:cs typeface="Arial" pitchFamily="34" charset="0"/>
              </a:rPr>
              <a:t>Lesson 6 </a:t>
            </a:r>
            <a:r>
              <a:rPr lang="en-US" sz="3600" b="0" dirty="0" smtClean="0">
                <a:solidFill>
                  <a:srgbClr val="F0502D"/>
                </a:solidFill>
                <a:latin typeface="Myriad Pro" pitchFamily="34" charset="0"/>
                <a:cs typeface="Arial" pitchFamily="34" charset="0"/>
              </a:rPr>
              <a:t>(and 6</a:t>
            </a:r>
            <a:r>
              <a:rPr lang="en-US" sz="3400" b="0" dirty="0" smtClean="0">
                <a:solidFill>
                  <a:srgbClr val="F0502D"/>
                </a:solidFill>
                <a:latin typeface="Myriad Pro" pitchFamily="34" charset="0"/>
                <a:cs typeface="Arial" pitchFamily="34" charset="0"/>
              </a:rPr>
              <a:t>B</a:t>
            </a:r>
            <a:r>
              <a:rPr lang="en-US" sz="3600" b="0" dirty="0" smtClean="0">
                <a:solidFill>
                  <a:srgbClr val="F0502D"/>
                </a:solidFill>
                <a:latin typeface="Myriad Pro" pitchFamily="34" charset="0"/>
                <a:cs typeface="Arial" pitchFamily="34" charset="0"/>
              </a:rPr>
              <a:t>)</a:t>
            </a:r>
            <a:endParaRPr lang="en-US" sz="3600" b="0" dirty="0">
              <a:solidFill>
                <a:srgbClr val="F0502D"/>
              </a:solidFill>
              <a:latin typeface="Myriad Pro"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91200" y="5570038"/>
            <a:ext cx="2924175" cy="1037735"/>
          </a:xfrm>
          <a:prstGeom prst="rect">
            <a:avLst/>
          </a:prstGeom>
        </p:spPr>
      </p:pic>
      <p:sp>
        <p:nvSpPr>
          <p:cNvPr id="5" name="Freeform 4"/>
          <p:cNvSpPr/>
          <p:nvPr/>
        </p:nvSpPr>
        <p:spPr>
          <a:xfrm>
            <a:off x="5419725" y="1809750"/>
            <a:ext cx="3324225" cy="3514725"/>
          </a:xfrm>
          <a:custGeom>
            <a:avLst/>
            <a:gdLst>
              <a:gd name="connsiteX0" fmla="*/ 0 w 3324225"/>
              <a:gd name="connsiteY0" fmla="*/ 9525 h 3514725"/>
              <a:gd name="connsiteX1" fmla="*/ 3295650 w 3324225"/>
              <a:gd name="connsiteY1" fmla="*/ 0 h 3514725"/>
              <a:gd name="connsiteX2" fmla="*/ 3324225 w 3324225"/>
              <a:gd name="connsiteY2" fmla="*/ 3514725 h 3514725"/>
              <a:gd name="connsiteX3" fmla="*/ 9525 w 3324225"/>
              <a:gd name="connsiteY3" fmla="*/ 3457575 h 3514725"/>
              <a:gd name="connsiteX4" fmla="*/ 0 w 3324225"/>
              <a:gd name="connsiteY4" fmla="*/ 9525 h 35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4225" h="3514725">
                <a:moveTo>
                  <a:pt x="0" y="9525"/>
                </a:moveTo>
                <a:lnTo>
                  <a:pt x="3295650" y="0"/>
                </a:lnTo>
                <a:lnTo>
                  <a:pt x="3324225" y="3514725"/>
                </a:lnTo>
                <a:lnTo>
                  <a:pt x="9525" y="3457575"/>
                </a:lnTo>
                <a:lnTo>
                  <a:pt x="0" y="9525"/>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609600" y="1819275"/>
            <a:ext cx="4695825" cy="4629150"/>
          </a:xfrm>
          <a:custGeom>
            <a:avLst/>
            <a:gdLst>
              <a:gd name="connsiteX0" fmla="*/ 0 w 4695825"/>
              <a:gd name="connsiteY0" fmla="*/ 0 h 4629150"/>
              <a:gd name="connsiteX1" fmla="*/ 4695825 w 4695825"/>
              <a:gd name="connsiteY1" fmla="*/ 19050 h 4629150"/>
              <a:gd name="connsiteX2" fmla="*/ 4648200 w 4695825"/>
              <a:gd name="connsiteY2" fmla="*/ 4629150 h 4629150"/>
              <a:gd name="connsiteX3" fmla="*/ 57150 w 4695825"/>
              <a:gd name="connsiteY3" fmla="*/ 4619625 h 4629150"/>
              <a:gd name="connsiteX4" fmla="*/ 0 w 4695825"/>
              <a:gd name="connsiteY4" fmla="*/ 0 h 46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5825" h="4629150">
                <a:moveTo>
                  <a:pt x="0" y="0"/>
                </a:moveTo>
                <a:lnTo>
                  <a:pt x="4695825" y="19050"/>
                </a:lnTo>
                <a:lnTo>
                  <a:pt x="4648200" y="4629150"/>
                </a:lnTo>
                <a:lnTo>
                  <a:pt x="57150" y="4619625"/>
                </a:lnTo>
                <a:lnTo>
                  <a:pt x="0"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a:spLocks/>
          </p:cNvSpPr>
          <p:nvPr/>
        </p:nvSpPr>
        <p:spPr>
          <a:xfrm>
            <a:off x="666750" y="1876424"/>
            <a:ext cx="4581525" cy="4476750"/>
          </a:xfrm>
          <a:custGeom>
            <a:avLst/>
            <a:gdLst>
              <a:gd name="connsiteX0" fmla="*/ 0 w 4695825"/>
              <a:gd name="connsiteY0" fmla="*/ 171450 h 4419600"/>
              <a:gd name="connsiteX1" fmla="*/ 57150 w 4695825"/>
              <a:gd name="connsiteY1" fmla="*/ 4419600 h 4419600"/>
              <a:gd name="connsiteX2" fmla="*/ 4619625 w 4695825"/>
              <a:gd name="connsiteY2" fmla="*/ 4419600 h 4419600"/>
              <a:gd name="connsiteX3" fmla="*/ 4695825 w 4695825"/>
              <a:gd name="connsiteY3" fmla="*/ 0 h 4419600"/>
              <a:gd name="connsiteX4" fmla="*/ 0 w 4695825"/>
              <a:gd name="connsiteY4" fmla="*/ 171450 h 4419600"/>
              <a:gd name="connsiteX0" fmla="*/ 0 w 4705350"/>
              <a:gd name="connsiteY0" fmla="*/ 0 h 4467225"/>
              <a:gd name="connsiteX1" fmla="*/ 66675 w 4705350"/>
              <a:gd name="connsiteY1" fmla="*/ 4467225 h 4467225"/>
              <a:gd name="connsiteX2" fmla="*/ 4629150 w 4705350"/>
              <a:gd name="connsiteY2" fmla="*/ 4467225 h 4467225"/>
              <a:gd name="connsiteX3" fmla="*/ 4705350 w 4705350"/>
              <a:gd name="connsiteY3" fmla="*/ 47625 h 4467225"/>
              <a:gd name="connsiteX4" fmla="*/ 0 w 4705350"/>
              <a:gd name="connsiteY4" fmla="*/ 0 h 4467225"/>
              <a:gd name="connsiteX0" fmla="*/ 0 w 4715153"/>
              <a:gd name="connsiteY0" fmla="*/ 9525 h 4476750"/>
              <a:gd name="connsiteX1" fmla="*/ 66675 w 4715153"/>
              <a:gd name="connsiteY1" fmla="*/ 4476750 h 4476750"/>
              <a:gd name="connsiteX2" fmla="*/ 4629150 w 4715153"/>
              <a:gd name="connsiteY2" fmla="*/ 4476750 h 4476750"/>
              <a:gd name="connsiteX3" fmla="*/ 4715153 w 4715153"/>
              <a:gd name="connsiteY3" fmla="*/ 0 h 4476750"/>
              <a:gd name="connsiteX4" fmla="*/ 0 w 4715153"/>
              <a:gd name="connsiteY4" fmla="*/ 9525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153" h="4476750">
                <a:moveTo>
                  <a:pt x="0" y="9525"/>
                </a:moveTo>
                <a:lnTo>
                  <a:pt x="66675" y="4476750"/>
                </a:lnTo>
                <a:lnTo>
                  <a:pt x="4629150" y="4476750"/>
                </a:lnTo>
                <a:lnTo>
                  <a:pt x="4715153" y="0"/>
                </a:lnTo>
                <a:lnTo>
                  <a:pt x="0" y="9525"/>
                </a:lnTo>
                <a:close/>
              </a:path>
            </a:pathLst>
          </a:custGeom>
          <a:blipFill dpi="0" rotWithShape="1">
            <a:blip r:embed="rId3" cstate="print"/>
            <a:srcRect/>
            <a:tile tx="-444500" ty="-762000" sx="78000" sy="78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467350" y="1847849"/>
            <a:ext cx="3228975" cy="3381375"/>
          </a:xfrm>
          <a:custGeom>
            <a:avLst/>
            <a:gdLst>
              <a:gd name="connsiteX0" fmla="*/ 0 w 3257550"/>
              <a:gd name="connsiteY0" fmla="*/ 85725 h 3600450"/>
              <a:gd name="connsiteX1" fmla="*/ 19050 w 3257550"/>
              <a:gd name="connsiteY1" fmla="*/ 3600450 h 3600450"/>
              <a:gd name="connsiteX2" fmla="*/ 3257550 w 3257550"/>
              <a:gd name="connsiteY2" fmla="*/ 3552825 h 3600450"/>
              <a:gd name="connsiteX3" fmla="*/ 3219450 w 3257550"/>
              <a:gd name="connsiteY3" fmla="*/ 0 h 3600450"/>
              <a:gd name="connsiteX4" fmla="*/ 0 w 3257550"/>
              <a:gd name="connsiteY4" fmla="*/ 85725 h 3600450"/>
              <a:gd name="connsiteX0" fmla="*/ 0 w 3248025"/>
              <a:gd name="connsiteY0" fmla="*/ 9525 h 3600450"/>
              <a:gd name="connsiteX1" fmla="*/ 9525 w 3248025"/>
              <a:gd name="connsiteY1" fmla="*/ 3600450 h 3600450"/>
              <a:gd name="connsiteX2" fmla="*/ 3248025 w 3248025"/>
              <a:gd name="connsiteY2" fmla="*/ 3552825 h 3600450"/>
              <a:gd name="connsiteX3" fmla="*/ 3209925 w 3248025"/>
              <a:gd name="connsiteY3" fmla="*/ 0 h 3600450"/>
              <a:gd name="connsiteX4" fmla="*/ 0 w 3248025"/>
              <a:gd name="connsiteY4" fmla="*/ 9525 h 3600450"/>
              <a:gd name="connsiteX0" fmla="*/ 0 w 3248025"/>
              <a:gd name="connsiteY0" fmla="*/ 9525 h 3552825"/>
              <a:gd name="connsiteX1" fmla="*/ 0 w 3248025"/>
              <a:gd name="connsiteY1" fmla="*/ 3352800 h 3552825"/>
              <a:gd name="connsiteX2" fmla="*/ 3248025 w 3248025"/>
              <a:gd name="connsiteY2" fmla="*/ 3552825 h 3552825"/>
              <a:gd name="connsiteX3" fmla="*/ 3209925 w 3248025"/>
              <a:gd name="connsiteY3" fmla="*/ 0 h 3552825"/>
              <a:gd name="connsiteX4" fmla="*/ 0 w 3248025"/>
              <a:gd name="connsiteY4" fmla="*/ 9525 h 3552825"/>
              <a:gd name="connsiteX0" fmla="*/ 0 w 3228975"/>
              <a:gd name="connsiteY0" fmla="*/ 9525 h 3381375"/>
              <a:gd name="connsiteX1" fmla="*/ 0 w 3228975"/>
              <a:gd name="connsiteY1" fmla="*/ 3352800 h 3381375"/>
              <a:gd name="connsiteX2" fmla="*/ 3228975 w 3228975"/>
              <a:gd name="connsiteY2" fmla="*/ 3381375 h 3381375"/>
              <a:gd name="connsiteX3" fmla="*/ 3209925 w 3228975"/>
              <a:gd name="connsiteY3" fmla="*/ 0 h 3381375"/>
              <a:gd name="connsiteX4" fmla="*/ 0 w 3228975"/>
              <a:gd name="connsiteY4" fmla="*/ 9525 h 3381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975" h="3381375">
                <a:moveTo>
                  <a:pt x="0" y="9525"/>
                </a:moveTo>
                <a:lnTo>
                  <a:pt x="0" y="3352800"/>
                </a:lnTo>
                <a:lnTo>
                  <a:pt x="3228975" y="3381375"/>
                </a:lnTo>
                <a:lnTo>
                  <a:pt x="3209925" y="0"/>
                </a:lnTo>
                <a:lnTo>
                  <a:pt x="0" y="9525"/>
                </a:lnTo>
                <a:close/>
              </a:path>
            </a:pathLst>
          </a:custGeom>
          <a:blipFill dpi="0" rotWithShape="1">
            <a:blip r:embed="rId4" cstate="print"/>
            <a:srcRect/>
            <a:tile tx="-95250" ty="-127000" sx="92000" sy="92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49</a:t>
            </a:fld>
            <a:endParaRPr lang="en-US" sz="2400" dirty="0" smtClean="0">
              <a:latin typeface="+mn-lt"/>
            </a:endParaRPr>
          </a:p>
        </p:txBody>
      </p:sp>
    </p:spTree>
    <p:extLst>
      <p:ext uri="{BB962C8B-B14F-4D97-AF65-F5344CB8AC3E}">
        <p14:creationId xmlns:p14="http://schemas.microsoft.com/office/powerpoint/2010/main" xmlns="" val="2150843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782637"/>
          </a:xfrm>
        </p:spPr>
        <p:txBody>
          <a:bodyPr>
            <a:normAutofit/>
          </a:bodyPr>
          <a:lstStyle/>
          <a:p>
            <a:pPr algn="l" eaLnBrk="1" hangingPunct="1"/>
            <a:r>
              <a:rPr lang="en-US" sz="3200" dirty="0">
                <a:solidFill>
                  <a:srgbClr val="F0502D"/>
                </a:solidFill>
                <a:latin typeface="+mj-lt"/>
              </a:rPr>
              <a:t>Job Safety Quiz</a:t>
            </a:r>
          </a:p>
        </p:txBody>
      </p:sp>
      <p:sp>
        <p:nvSpPr>
          <p:cNvPr id="118787" name="Rectangle 3"/>
          <p:cNvSpPr>
            <a:spLocks noGrp="1" noChangeArrowheads="1"/>
          </p:cNvSpPr>
          <p:nvPr>
            <p:ph type="body" idx="1"/>
          </p:nvPr>
        </p:nvSpPr>
        <p:spPr>
          <a:xfrm>
            <a:off x="457200" y="1584325"/>
            <a:ext cx="7666037" cy="4664075"/>
          </a:xfrm>
        </p:spPr>
        <p:txBody>
          <a:bodyPr>
            <a:normAutofit/>
          </a:bodyPr>
          <a:lstStyle/>
          <a:p>
            <a:pPr marL="347472" indent="-347472">
              <a:lnSpc>
                <a:spcPct val="80000"/>
              </a:lnSpc>
              <a:spcBef>
                <a:spcPts val="576"/>
              </a:spcBef>
              <a:spcAft>
                <a:spcPct val="30000"/>
              </a:spcAft>
              <a:buClr>
                <a:schemeClr val="tx2">
                  <a:lumMod val="40000"/>
                  <a:lumOff val="60000"/>
                </a:schemeClr>
              </a:buClr>
              <a:buFont typeface="Wingdings" pitchFamily="2" charset="2"/>
              <a:buChar char="§"/>
              <a:defRPr/>
            </a:pPr>
            <a:r>
              <a:rPr lang="en-US" sz="2400" b="0" dirty="0">
                <a:solidFill>
                  <a:srgbClr val="1F396A"/>
                </a:solidFill>
                <a:latin typeface="+mn-lt"/>
              </a:rPr>
              <a:t>The law says your employer is responsible for providing you with a safe and healthy workplace.</a:t>
            </a:r>
          </a:p>
          <a:p>
            <a:pPr marL="347472" indent="-347472">
              <a:lnSpc>
                <a:spcPct val="80000"/>
              </a:lnSpc>
              <a:spcBef>
                <a:spcPts val="1200"/>
              </a:spcBef>
              <a:spcAft>
                <a:spcPts val="2400"/>
              </a:spcAft>
              <a:buClr>
                <a:schemeClr val="tx2">
                  <a:lumMod val="20000"/>
                  <a:lumOff val="80000"/>
                </a:schemeClr>
              </a:buClr>
              <a:buNone/>
              <a:defRPr/>
            </a:pPr>
            <a:r>
              <a:rPr lang="en-US" sz="2800" dirty="0">
                <a:solidFill>
                  <a:srgbClr val="1F396A"/>
                </a:solidFill>
                <a:latin typeface="+mj-lt"/>
              </a:rPr>
              <a:t>	</a:t>
            </a:r>
            <a:r>
              <a:rPr lang="en-US" sz="2800" dirty="0" smtClean="0">
                <a:solidFill>
                  <a:srgbClr val="1F396A"/>
                </a:solidFill>
                <a:latin typeface="+mj-lt"/>
              </a:rPr>
              <a:t>	True</a:t>
            </a:r>
            <a:r>
              <a:rPr lang="en-US" sz="2800" dirty="0">
                <a:solidFill>
                  <a:srgbClr val="1F396A"/>
                </a:solidFill>
                <a:latin typeface="+mj-lt"/>
              </a:rPr>
              <a:t>			</a:t>
            </a:r>
            <a:r>
              <a:rPr lang="en-US" sz="2800" dirty="0" smtClean="0">
                <a:solidFill>
                  <a:srgbClr val="1F396A"/>
                </a:solidFill>
                <a:latin typeface="+mj-lt"/>
              </a:rPr>
              <a:t>	False</a:t>
            </a:r>
            <a:endParaRPr lang="en-US" sz="2800" dirty="0">
              <a:solidFill>
                <a:srgbClr val="1F396A"/>
              </a:solidFill>
              <a:latin typeface="+mj-lt"/>
            </a:endParaRPr>
          </a:p>
          <a:p>
            <a:pPr marL="347472" indent="-347472">
              <a:lnSpc>
                <a:spcPct val="80000"/>
              </a:lnSpc>
              <a:spcBef>
                <a:spcPts val="576"/>
              </a:spcBef>
              <a:spcAft>
                <a:spcPct val="30000"/>
              </a:spcAft>
              <a:buClr>
                <a:schemeClr val="tx2">
                  <a:lumMod val="40000"/>
                  <a:lumOff val="60000"/>
                </a:schemeClr>
              </a:buClr>
              <a:buFont typeface="Wingdings" pitchFamily="2" charset="2"/>
              <a:buChar char="§"/>
              <a:defRPr/>
            </a:pPr>
            <a:r>
              <a:rPr lang="en-US" sz="2400" b="0" dirty="0">
                <a:solidFill>
                  <a:srgbClr val="1F396A"/>
                </a:solidFill>
                <a:latin typeface="+mn-lt"/>
              </a:rPr>
              <a:t>The law sets limits on how late you can work on a school night if you are under 16.</a:t>
            </a:r>
          </a:p>
          <a:p>
            <a:pPr marL="347472" indent="-347472">
              <a:lnSpc>
                <a:spcPct val="80000"/>
              </a:lnSpc>
              <a:spcBef>
                <a:spcPts val="1200"/>
              </a:spcBef>
              <a:spcAft>
                <a:spcPts val="2400"/>
              </a:spcAft>
              <a:buClr>
                <a:schemeClr val="tx2">
                  <a:lumMod val="20000"/>
                  <a:lumOff val="80000"/>
                </a:schemeClr>
              </a:buClr>
              <a:buNone/>
              <a:defRPr/>
            </a:pPr>
            <a:r>
              <a:rPr lang="en-US" sz="2800" dirty="0">
                <a:solidFill>
                  <a:srgbClr val="1F396A"/>
                </a:solidFill>
                <a:latin typeface="+mj-lt"/>
              </a:rPr>
              <a:t>		True				False</a:t>
            </a:r>
          </a:p>
          <a:p>
            <a:pPr marL="347472" indent="-347472">
              <a:lnSpc>
                <a:spcPct val="80000"/>
              </a:lnSpc>
              <a:spcBef>
                <a:spcPts val="576"/>
              </a:spcBef>
              <a:spcAft>
                <a:spcPct val="30000"/>
              </a:spcAft>
              <a:buClr>
                <a:schemeClr val="tx2">
                  <a:lumMod val="40000"/>
                  <a:lumOff val="60000"/>
                </a:schemeClr>
              </a:buClr>
              <a:buFont typeface="Wingdings" pitchFamily="2" charset="2"/>
              <a:buChar char="§"/>
              <a:defRPr/>
            </a:pPr>
            <a:r>
              <a:rPr lang="en-US" sz="2400" b="0" dirty="0" smtClean="0">
                <a:solidFill>
                  <a:srgbClr val="1F396A"/>
                </a:solidFill>
                <a:latin typeface="+mn-lt"/>
              </a:rPr>
              <a:t>If </a:t>
            </a:r>
            <a:r>
              <a:rPr lang="en-US" sz="2400" b="0" dirty="0">
                <a:solidFill>
                  <a:srgbClr val="1F396A"/>
                </a:solidFill>
                <a:latin typeface="+mn-lt"/>
              </a:rPr>
              <a:t>you are 16 years old you are allowed to drive a car on public streets as part of your job.</a:t>
            </a:r>
          </a:p>
          <a:p>
            <a:pPr marL="347472" indent="-347472">
              <a:lnSpc>
                <a:spcPct val="80000"/>
              </a:lnSpc>
              <a:spcBef>
                <a:spcPts val="1200"/>
              </a:spcBef>
              <a:spcAft>
                <a:spcPts val="2400"/>
              </a:spcAft>
              <a:buClr>
                <a:schemeClr val="tx2">
                  <a:lumMod val="20000"/>
                  <a:lumOff val="80000"/>
                </a:schemeClr>
              </a:buClr>
              <a:buNone/>
              <a:defRPr/>
            </a:pPr>
            <a:r>
              <a:rPr lang="en-US" sz="2800" dirty="0">
                <a:solidFill>
                  <a:srgbClr val="1F396A"/>
                </a:solidFill>
                <a:latin typeface="+mj-lt"/>
              </a:rPr>
              <a:t>		</a:t>
            </a:r>
            <a:r>
              <a:rPr lang="en-US" dirty="0">
                <a:solidFill>
                  <a:srgbClr val="1F396A"/>
                </a:solidFill>
                <a:latin typeface="+mj-lt"/>
              </a:rPr>
              <a:t>True</a:t>
            </a:r>
            <a:r>
              <a:rPr lang="en-US" sz="2800" dirty="0">
                <a:solidFill>
                  <a:srgbClr val="1F396A"/>
                </a:solidFill>
                <a:latin typeface="+mj-lt"/>
              </a:rPr>
              <a:t>				</a:t>
            </a:r>
            <a:r>
              <a:rPr lang="en-US" dirty="0">
                <a:solidFill>
                  <a:srgbClr val="1F396A"/>
                </a:solidFill>
                <a:latin typeface="+mj-lt"/>
              </a:rPr>
              <a:t>False</a:t>
            </a:r>
          </a:p>
        </p:txBody>
      </p:sp>
      <p:sp>
        <p:nvSpPr>
          <p:cNvPr id="11" name="Freeform 10"/>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85202" y="2408388"/>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642802" y="2408388"/>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975677" y="5592364"/>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633277" y="5592364"/>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85202" y="3965145"/>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642802" y="3965145"/>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rot="600891">
            <a:off x="893762" y="2130640"/>
            <a:ext cx="742950" cy="666750"/>
          </a:xfrm>
          <a:custGeom>
            <a:avLst/>
            <a:gdLst>
              <a:gd name="connsiteX0" fmla="*/ 0 w 676275"/>
              <a:gd name="connsiteY0" fmla="*/ 342900 h 581025"/>
              <a:gd name="connsiteX1" fmla="*/ 190500 w 676275"/>
              <a:gd name="connsiteY1" fmla="*/ 581025 h 581025"/>
              <a:gd name="connsiteX2" fmla="*/ 676275 w 676275"/>
              <a:gd name="connsiteY2" fmla="*/ 0 h 581025"/>
              <a:gd name="connsiteX3" fmla="*/ 209550 w 676275"/>
              <a:gd name="connsiteY3" fmla="*/ 390525 h 581025"/>
              <a:gd name="connsiteX4" fmla="*/ 0 w 676275"/>
              <a:gd name="connsiteY4" fmla="*/ 342900 h 581025"/>
              <a:gd name="connsiteX0" fmla="*/ 0 w 676275"/>
              <a:gd name="connsiteY0" fmla="*/ 342900 h 581025"/>
              <a:gd name="connsiteX1" fmla="*/ 190500 w 676275"/>
              <a:gd name="connsiteY1" fmla="*/ 581025 h 581025"/>
              <a:gd name="connsiteX2" fmla="*/ 676275 w 676275"/>
              <a:gd name="connsiteY2" fmla="*/ 0 h 581025"/>
              <a:gd name="connsiteX3" fmla="*/ 200025 w 676275"/>
              <a:gd name="connsiteY3" fmla="*/ 457200 h 581025"/>
              <a:gd name="connsiteX4" fmla="*/ 0 w 676275"/>
              <a:gd name="connsiteY4" fmla="*/ 342900 h 581025"/>
              <a:gd name="connsiteX0" fmla="*/ 0 w 704850"/>
              <a:gd name="connsiteY0" fmla="*/ 257175 h 581025"/>
              <a:gd name="connsiteX1" fmla="*/ 219075 w 704850"/>
              <a:gd name="connsiteY1" fmla="*/ 581025 h 581025"/>
              <a:gd name="connsiteX2" fmla="*/ 704850 w 704850"/>
              <a:gd name="connsiteY2" fmla="*/ 0 h 581025"/>
              <a:gd name="connsiteX3" fmla="*/ 228600 w 704850"/>
              <a:gd name="connsiteY3" fmla="*/ 457200 h 581025"/>
              <a:gd name="connsiteX4" fmla="*/ 0 w 704850"/>
              <a:gd name="connsiteY4" fmla="*/ 257175 h 581025"/>
              <a:gd name="connsiteX0" fmla="*/ 0 w 704850"/>
              <a:gd name="connsiteY0" fmla="*/ 257175 h 647700"/>
              <a:gd name="connsiteX1" fmla="*/ 228600 w 704850"/>
              <a:gd name="connsiteY1" fmla="*/ 647700 h 647700"/>
              <a:gd name="connsiteX2" fmla="*/ 704850 w 704850"/>
              <a:gd name="connsiteY2" fmla="*/ 0 h 647700"/>
              <a:gd name="connsiteX3" fmla="*/ 228600 w 704850"/>
              <a:gd name="connsiteY3" fmla="*/ 457200 h 647700"/>
              <a:gd name="connsiteX4" fmla="*/ 0 w 704850"/>
              <a:gd name="connsiteY4" fmla="*/ 257175 h 647700"/>
              <a:gd name="connsiteX0" fmla="*/ 0 w 733425"/>
              <a:gd name="connsiteY0" fmla="*/ 276225 h 666750"/>
              <a:gd name="connsiteX1" fmla="*/ 228600 w 733425"/>
              <a:gd name="connsiteY1" fmla="*/ 666750 h 666750"/>
              <a:gd name="connsiteX2" fmla="*/ 733425 w 733425"/>
              <a:gd name="connsiteY2" fmla="*/ 0 h 666750"/>
              <a:gd name="connsiteX3" fmla="*/ 228600 w 733425"/>
              <a:gd name="connsiteY3" fmla="*/ 476250 h 666750"/>
              <a:gd name="connsiteX4" fmla="*/ 0 w 733425"/>
              <a:gd name="connsiteY4" fmla="*/ 276225 h 666750"/>
              <a:gd name="connsiteX0" fmla="*/ 0 w 742950"/>
              <a:gd name="connsiteY0" fmla="*/ 409575 h 666750"/>
              <a:gd name="connsiteX1" fmla="*/ 238125 w 742950"/>
              <a:gd name="connsiteY1" fmla="*/ 666750 h 666750"/>
              <a:gd name="connsiteX2" fmla="*/ 742950 w 742950"/>
              <a:gd name="connsiteY2" fmla="*/ 0 h 666750"/>
              <a:gd name="connsiteX3" fmla="*/ 238125 w 742950"/>
              <a:gd name="connsiteY3" fmla="*/ 476250 h 666750"/>
              <a:gd name="connsiteX4" fmla="*/ 0 w 742950"/>
              <a:gd name="connsiteY4" fmla="*/ 409575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 h="666750">
                <a:moveTo>
                  <a:pt x="0" y="409575"/>
                </a:moveTo>
                <a:lnTo>
                  <a:pt x="238125" y="666750"/>
                </a:lnTo>
                <a:lnTo>
                  <a:pt x="742950" y="0"/>
                </a:lnTo>
                <a:lnTo>
                  <a:pt x="238125" y="476250"/>
                </a:lnTo>
                <a:lnTo>
                  <a:pt x="0" y="409575"/>
                </a:lnTo>
                <a:close/>
              </a:path>
            </a:pathLst>
          </a:custGeom>
          <a:solidFill>
            <a:srgbClr val="F0502D"/>
          </a:solidFill>
          <a:ln>
            <a:solidFill>
              <a:srgbClr val="F0502D"/>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3" name="Freeform 22"/>
          <p:cNvSpPr/>
          <p:nvPr/>
        </p:nvSpPr>
        <p:spPr>
          <a:xfrm rot="503956">
            <a:off x="870091" y="3755429"/>
            <a:ext cx="742950" cy="666750"/>
          </a:xfrm>
          <a:custGeom>
            <a:avLst/>
            <a:gdLst>
              <a:gd name="connsiteX0" fmla="*/ 0 w 676275"/>
              <a:gd name="connsiteY0" fmla="*/ 342900 h 581025"/>
              <a:gd name="connsiteX1" fmla="*/ 190500 w 676275"/>
              <a:gd name="connsiteY1" fmla="*/ 581025 h 581025"/>
              <a:gd name="connsiteX2" fmla="*/ 676275 w 676275"/>
              <a:gd name="connsiteY2" fmla="*/ 0 h 581025"/>
              <a:gd name="connsiteX3" fmla="*/ 209550 w 676275"/>
              <a:gd name="connsiteY3" fmla="*/ 390525 h 581025"/>
              <a:gd name="connsiteX4" fmla="*/ 0 w 676275"/>
              <a:gd name="connsiteY4" fmla="*/ 342900 h 581025"/>
              <a:gd name="connsiteX0" fmla="*/ 0 w 676275"/>
              <a:gd name="connsiteY0" fmla="*/ 342900 h 581025"/>
              <a:gd name="connsiteX1" fmla="*/ 190500 w 676275"/>
              <a:gd name="connsiteY1" fmla="*/ 581025 h 581025"/>
              <a:gd name="connsiteX2" fmla="*/ 676275 w 676275"/>
              <a:gd name="connsiteY2" fmla="*/ 0 h 581025"/>
              <a:gd name="connsiteX3" fmla="*/ 200025 w 676275"/>
              <a:gd name="connsiteY3" fmla="*/ 457200 h 581025"/>
              <a:gd name="connsiteX4" fmla="*/ 0 w 676275"/>
              <a:gd name="connsiteY4" fmla="*/ 342900 h 581025"/>
              <a:gd name="connsiteX0" fmla="*/ 0 w 704850"/>
              <a:gd name="connsiteY0" fmla="*/ 257175 h 581025"/>
              <a:gd name="connsiteX1" fmla="*/ 219075 w 704850"/>
              <a:gd name="connsiteY1" fmla="*/ 581025 h 581025"/>
              <a:gd name="connsiteX2" fmla="*/ 704850 w 704850"/>
              <a:gd name="connsiteY2" fmla="*/ 0 h 581025"/>
              <a:gd name="connsiteX3" fmla="*/ 228600 w 704850"/>
              <a:gd name="connsiteY3" fmla="*/ 457200 h 581025"/>
              <a:gd name="connsiteX4" fmla="*/ 0 w 704850"/>
              <a:gd name="connsiteY4" fmla="*/ 257175 h 581025"/>
              <a:gd name="connsiteX0" fmla="*/ 0 w 704850"/>
              <a:gd name="connsiteY0" fmla="*/ 257175 h 647700"/>
              <a:gd name="connsiteX1" fmla="*/ 228600 w 704850"/>
              <a:gd name="connsiteY1" fmla="*/ 647700 h 647700"/>
              <a:gd name="connsiteX2" fmla="*/ 704850 w 704850"/>
              <a:gd name="connsiteY2" fmla="*/ 0 h 647700"/>
              <a:gd name="connsiteX3" fmla="*/ 228600 w 704850"/>
              <a:gd name="connsiteY3" fmla="*/ 457200 h 647700"/>
              <a:gd name="connsiteX4" fmla="*/ 0 w 704850"/>
              <a:gd name="connsiteY4" fmla="*/ 257175 h 647700"/>
              <a:gd name="connsiteX0" fmla="*/ 0 w 733425"/>
              <a:gd name="connsiteY0" fmla="*/ 276225 h 666750"/>
              <a:gd name="connsiteX1" fmla="*/ 228600 w 733425"/>
              <a:gd name="connsiteY1" fmla="*/ 666750 h 666750"/>
              <a:gd name="connsiteX2" fmla="*/ 733425 w 733425"/>
              <a:gd name="connsiteY2" fmla="*/ 0 h 666750"/>
              <a:gd name="connsiteX3" fmla="*/ 228600 w 733425"/>
              <a:gd name="connsiteY3" fmla="*/ 476250 h 666750"/>
              <a:gd name="connsiteX4" fmla="*/ 0 w 733425"/>
              <a:gd name="connsiteY4" fmla="*/ 276225 h 666750"/>
              <a:gd name="connsiteX0" fmla="*/ 0 w 742950"/>
              <a:gd name="connsiteY0" fmla="*/ 409575 h 666750"/>
              <a:gd name="connsiteX1" fmla="*/ 238125 w 742950"/>
              <a:gd name="connsiteY1" fmla="*/ 666750 h 666750"/>
              <a:gd name="connsiteX2" fmla="*/ 742950 w 742950"/>
              <a:gd name="connsiteY2" fmla="*/ 0 h 666750"/>
              <a:gd name="connsiteX3" fmla="*/ 238125 w 742950"/>
              <a:gd name="connsiteY3" fmla="*/ 476250 h 666750"/>
              <a:gd name="connsiteX4" fmla="*/ 0 w 742950"/>
              <a:gd name="connsiteY4" fmla="*/ 409575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 h="666750">
                <a:moveTo>
                  <a:pt x="0" y="409575"/>
                </a:moveTo>
                <a:lnTo>
                  <a:pt x="238125" y="666750"/>
                </a:lnTo>
                <a:lnTo>
                  <a:pt x="742950" y="0"/>
                </a:lnTo>
                <a:lnTo>
                  <a:pt x="238125" y="476250"/>
                </a:lnTo>
                <a:lnTo>
                  <a:pt x="0" y="409575"/>
                </a:lnTo>
                <a:close/>
              </a:path>
            </a:pathLst>
          </a:custGeom>
          <a:solidFill>
            <a:srgbClr val="F0502D"/>
          </a:solidFill>
          <a:ln>
            <a:solidFill>
              <a:srgbClr val="F0502D"/>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4" name="Freeform 23"/>
          <p:cNvSpPr/>
          <p:nvPr/>
        </p:nvSpPr>
        <p:spPr>
          <a:xfrm rot="21275040">
            <a:off x="4541837" y="5291374"/>
            <a:ext cx="742950" cy="666750"/>
          </a:xfrm>
          <a:custGeom>
            <a:avLst/>
            <a:gdLst>
              <a:gd name="connsiteX0" fmla="*/ 0 w 676275"/>
              <a:gd name="connsiteY0" fmla="*/ 342900 h 581025"/>
              <a:gd name="connsiteX1" fmla="*/ 190500 w 676275"/>
              <a:gd name="connsiteY1" fmla="*/ 581025 h 581025"/>
              <a:gd name="connsiteX2" fmla="*/ 676275 w 676275"/>
              <a:gd name="connsiteY2" fmla="*/ 0 h 581025"/>
              <a:gd name="connsiteX3" fmla="*/ 209550 w 676275"/>
              <a:gd name="connsiteY3" fmla="*/ 390525 h 581025"/>
              <a:gd name="connsiteX4" fmla="*/ 0 w 676275"/>
              <a:gd name="connsiteY4" fmla="*/ 342900 h 581025"/>
              <a:gd name="connsiteX0" fmla="*/ 0 w 676275"/>
              <a:gd name="connsiteY0" fmla="*/ 342900 h 581025"/>
              <a:gd name="connsiteX1" fmla="*/ 190500 w 676275"/>
              <a:gd name="connsiteY1" fmla="*/ 581025 h 581025"/>
              <a:gd name="connsiteX2" fmla="*/ 676275 w 676275"/>
              <a:gd name="connsiteY2" fmla="*/ 0 h 581025"/>
              <a:gd name="connsiteX3" fmla="*/ 200025 w 676275"/>
              <a:gd name="connsiteY3" fmla="*/ 457200 h 581025"/>
              <a:gd name="connsiteX4" fmla="*/ 0 w 676275"/>
              <a:gd name="connsiteY4" fmla="*/ 342900 h 581025"/>
              <a:gd name="connsiteX0" fmla="*/ 0 w 704850"/>
              <a:gd name="connsiteY0" fmla="*/ 257175 h 581025"/>
              <a:gd name="connsiteX1" fmla="*/ 219075 w 704850"/>
              <a:gd name="connsiteY1" fmla="*/ 581025 h 581025"/>
              <a:gd name="connsiteX2" fmla="*/ 704850 w 704850"/>
              <a:gd name="connsiteY2" fmla="*/ 0 h 581025"/>
              <a:gd name="connsiteX3" fmla="*/ 228600 w 704850"/>
              <a:gd name="connsiteY3" fmla="*/ 457200 h 581025"/>
              <a:gd name="connsiteX4" fmla="*/ 0 w 704850"/>
              <a:gd name="connsiteY4" fmla="*/ 257175 h 581025"/>
              <a:gd name="connsiteX0" fmla="*/ 0 w 704850"/>
              <a:gd name="connsiteY0" fmla="*/ 257175 h 647700"/>
              <a:gd name="connsiteX1" fmla="*/ 228600 w 704850"/>
              <a:gd name="connsiteY1" fmla="*/ 647700 h 647700"/>
              <a:gd name="connsiteX2" fmla="*/ 704850 w 704850"/>
              <a:gd name="connsiteY2" fmla="*/ 0 h 647700"/>
              <a:gd name="connsiteX3" fmla="*/ 228600 w 704850"/>
              <a:gd name="connsiteY3" fmla="*/ 457200 h 647700"/>
              <a:gd name="connsiteX4" fmla="*/ 0 w 704850"/>
              <a:gd name="connsiteY4" fmla="*/ 257175 h 647700"/>
              <a:gd name="connsiteX0" fmla="*/ 0 w 733425"/>
              <a:gd name="connsiteY0" fmla="*/ 276225 h 666750"/>
              <a:gd name="connsiteX1" fmla="*/ 228600 w 733425"/>
              <a:gd name="connsiteY1" fmla="*/ 666750 h 666750"/>
              <a:gd name="connsiteX2" fmla="*/ 733425 w 733425"/>
              <a:gd name="connsiteY2" fmla="*/ 0 h 666750"/>
              <a:gd name="connsiteX3" fmla="*/ 228600 w 733425"/>
              <a:gd name="connsiteY3" fmla="*/ 476250 h 666750"/>
              <a:gd name="connsiteX4" fmla="*/ 0 w 733425"/>
              <a:gd name="connsiteY4" fmla="*/ 276225 h 666750"/>
              <a:gd name="connsiteX0" fmla="*/ 0 w 742950"/>
              <a:gd name="connsiteY0" fmla="*/ 409575 h 666750"/>
              <a:gd name="connsiteX1" fmla="*/ 238125 w 742950"/>
              <a:gd name="connsiteY1" fmla="*/ 666750 h 666750"/>
              <a:gd name="connsiteX2" fmla="*/ 742950 w 742950"/>
              <a:gd name="connsiteY2" fmla="*/ 0 h 666750"/>
              <a:gd name="connsiteX3" fmla="*/ 238125 w 742950"/>
              <a:gd name="connsiteY3" fmla="*/ 476250 h 666750"/>
              <a:gd name="connsiteX4" fmla="*/ 0 w 742950"/>
              <a:gd name="connsiteY4" fmla="*/ 409575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 h="666750">
                <a:moveTo>
                  <a:pt x="0" y="409575"/>
                </a:moveTo>
                <a:lnTo>
                  <a:pt x="238125" y="666750"/>
                </a:lnTo>
                <a:lnTo>
                  <a:pt x="742950" y="0"/>
                </a:lnTo>
                <a:lnTo>
                  <a:pt x="238125" y="476250"/>
                </a:lnTo>
                <a:lnTo>
                  <a:pt x="0" y="409575"/>
                </a:lnTo>
                <a:close/>
              </a:path>
            </a:pathLst>
          </a:custGeom>
          <a:solidFill>
            <a:srgbClr val="F0502D"/>
          </a:solidFill>
          <a:ln>
            <a:solidFill>
              <a:srgbClr val="F0502D"/>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1"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5</a:t>
            </a:fld>
            <a:endParaRPr lang="en-US" sz="2400" dirty="0" smtClean="0">
              <a:latin typeface="+mn-lt"/>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29188905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18787">
                                            <p:txEl>
                                              <p:pRg st="1" end="1"/>
                                            </p:txEl>
                                          </p:spTgt>
                                        </p:tgtEl>
                                        <p:attrNameLst>
                                          <p:attrName>style.visibility</p:attrName>
                                        </p:attrNameLst>
                                      </p:cBhvr>
                                      <p:to>
                                        <p:strVal val="visible"/>
                                      </p:to>
                                    </p:set>
                                    <p:animEffect transition="in" filter="fade">
                                      <p:cBhvr>
                                        <p:cTn id="7" dur="700"/>
                                        <p:tgtEl>
                                          <p:spTgt spid="118787">
                                            <p:txEl>
                                              <p:pRg st="1" end="1"/>
                                            </p:txEl>
                                          </p:spTgt>
                                        </p:tgtEl>
                                      </p:cBhvr>
                                    </p:animEffect>
                                    <p:anim calcmode="lin" valueType="num">
                                      <p:cBhvr>
                                        <p:cTn id="8" dur="700" fill="hold"/>
                                        <p:tgtEl>
                                          <p:spTgt spid="118787">
                                            <p:txEl>
                                              <p:pRg st="1" end="1"/>
                                            </p:txEl>
                                          </p:spTgt>
                                        </p:tgtEl>
                                        <p:attrNameLst>
                                          <p:attrName>ppt_x</p:attrName>
                                        </p:attrNameLst>
                                      </p:cBhvr>
                                      <p:tavLst>
                                        <p:tav tm="0">
                                          <p:val>
                                            <p:strVal val="#ppt_x"/>
                                          </p:val>
                                        </p:tav>
                                        <p:tav tm="100000">
                                          <p:val>
                                            <p:strVal val="#ppt_x"/>
                                          </p:val>
                                        </p:tav>
                                      </p:tavLst>
                                    </p:anim>
                                    <p:anim calcmode="lin" valueType="num">
                                      <p:cBhvr>
                                        <p:cTn id="9" dur="700" fill="hold"/>
                                        <p:tgtEl>
                                          <p:spTgt spid="11878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700"/>
                                        <p:tgtEl>
                                          <p:spTgt spid="15"/>
                                        </p:tgtEl>
                                      </p:cBhvr>
                                    </p:animEffect>
                                    <p:anim calcmode="lin" valueType="num">
                                      <p:cBhvr>
                                        <p:cTn id="13" dur="700" fill="hold"/>
                                        <p:tgtEl>
                                          <p:spTgt spid="15"/>
                                        </p:tgtEl>
                                        <p:attrNameLst>
                                          <p:attrName>ppt_x</p:attrName>
                                        </p:attrNameLst>
                                      </p:cBhvr>
                                      <p:tavLst>
                                        <p:tav tm="0">
                                          <p:val>
                                            <p:strVal val="#ppt_x"/>
                                          </p:val>
                                        </p:tav>
                                        <p:tav tm="100000">
                                          <p:val>
                                            <p:strVal val="#ppt_x"/>
                                          </p:val>
                                        </p:tav>
                                      </p:tavLst>
                                    </p:anim>
                                    <p:anim calcmode="lin" valueType="num">
                                      <p:cBhvr>
                                        <p:cTn id="14" dur="7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700"/>
                                        <p:tgtEl>
                                          <p:spTgt spid="16"/>
                                        </p:tgtEl>
                                      </p:cBhvr>
                                    </p:animEffect>
                                    <p:anim calcmode="lin" valueType="num">
                                      <p:cBhvr>
                                        <p:cTn id="18" dur="700" fill="hold"/>
                                        <p:tgtEl>
                                          <p:spTgt spid="16"/>
                                        </p:tgtEl>
                                        <p:attrNameLst>
                                          <p:attrName>ppt_x</p:attrName>
                                        </p:attrNameLst>
                                      </p:cBhvr>
                                      <p:tavLst>
                                        <p:tav tm="0">
                                          <p:val>
                                            <p:strVal val="#ppt_x"/>
                                          </p:val>
                                        </p:tav>
                                        <p:tav tm="100000">
                                          <p:val>
                                            <p:strVal val="#ppt_x"/>
                                          </p:val>
                                        </p:tav>
                                      </p:tavLst>
                                    </p:anim>
                                    <p:anim calcmode="lin" valueType="num">
                                      <p:cBhvr>
                                        <p:cTn id="19" dur="7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 fill="hold"/>
                                        <p:tgtEl>
                                          <p:spTgt spid="4"/>
                                        </p:tgtEl>
                                        <p:attrNameLst>
                                          <p:attrName>ppt_w</p:attrName>
                                        </p:attrNameLst>
                                      </p:cBhvr>
                                      <p:tavLst>
                                        <p:tav tm="0">
                                          <p:val>
                                            <p:fltVal val="0"/>
                                          </p:val>
                                        </p:tav>
                                        <p:tav tm="100000">
                                          <p:val>
                                            <p:strVal val="#ppt_w"/>
                                          </p:val>
                                        </p:tav>
                                      </p:tavLst>
                                    </p:anim>
                                    <p:anim calcmode="lin" valueType="num">
                                      <p:cBhvr>
                                        <p:cTn id="25" dur="300" fill="hold"/>
                                        <p:tgtEl>
                                          <p:spTgt spid="4"/>
                                        </p:tgtEl>
                                        <p:attrNameLst>
                                          <p:attrName>ppt_h</p:attrName>
                                        </p:attrNameLst>
                                      </p:cBhvr>
                                      <p:tavLst>
                                        <p:tav tm="0">
                                          <p:val>
                                            <p:fltVal val="0"/>
                                          </p:val>
                                        </p:tav>
                                        <p:tav tm="100000">
                                          <p:val>
                                            <p:strVal val="#ppt_h"/>
                                          </p:val>
                                        </p:tav>
                                      </p:tavLst>
                                    </p:anim>
                                    <p:animEffect transition="in" filter="fade">
                                      <p:cBhvr>
                                        <p:cTn id="26" dur="3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8787">
                                            <p:txEl>
                                              <p:pRg st="2" end="2"/>
                                            </p:txEl>
                                          </p:spTgt>
                                        </p:tgtEl>
                                        <p:attrNameLst>
                                          <p:attrName>style.visibility</p:attrName>
                                        </p:attrNameLst>
                                      </p:cBhvr>
                                      <p:to>
                                        <p:strVal val="visible"/>
                                      </p:to>
                                    </p:set>
                                    <p:animEffect transition="in" filter="fade">
                                      <p:cBhvr>
                                        <p:cTn id="31" dur="700"/>
                                        <p:tgtEl>
                                          <p:spTgt spid="118787">
                                            <p:txEl>
                                              <p:pRg st="2" end="2"/>
                                            </p:txEl>
                                          </p:spTgt>
                                        </p:tgtEl>
                                      </p:cBhvr>
                                    </p:animEffect>
                                    <p:anim calcmode="lin" valueType="num">
                                      <p:cBhvr>
                                        <p:cTn id="32" dur="700" fill="hold"/>
                                        <p:tgtEl>
                                          <p:spTgt spid="118787">
                                            <p:txEl>
                                              <p:pRg st="2" end="2"/>
                                            </p:txEl>
                                          </p:spTgt>
                                        </p:tgtEl>
                                        <p:attrNameLst>
                                          <p:attrName>ppt_x</p:attrName>
                                        </p:attrNameLst>
                                      </p:cBhvr>
                                      <p:tavLst>
                                        <p:tav tm="0">
                                          <p:val>
                                            <p:strVal val="#ppt_x"/>
                                          </p:val>
                                        </p:tav>
                                        <p:tav tm="100000">
                                          <p:val>
                                            <p:strVal val="#ppt_x"/>
                                          </p:val>
                                        </p:tav>
                                      </p:tavLst>
                                    </p:anim>
                                    <p:anim calcmode="lin" valueType="num">
                                      <p:cBhvr>
                                        <p:cTn id="33" dur="700" fill="hold"/>
                                        <p:tgtEl>
                                          <p:spTgt spid="11878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700"/>
                                        <p:tgtEl>
                                          <p:spTgt spid="19"/>
                                        </p:tgtEl>
                                      </p:cBhvr>
                                    </p:animEffect>
                                    <p:anim calcmode="lin" valueType="num">
                                      <p:cBhvr>
                                        <p:cTn id="37" dur="700" fill="hold"/>
                                        <p:tgtEl>
                                          <p:spTgt spid="19"/>
                                        </p:tgtEl>
                                        <p:attrNameLst>
                                          <p:attrName>ppt_x</p:attrName>
                                        </p:attrNameLst>
                                      </p:cBhvr>
                                      <p:tavLst>
                                        <p:tav tm="0">
                                          <p:val>
                                            <p:strVal val="#ppt_x"/>
                                          </p:val>
                                        </p:tav>
                                        <p:tav tm="100000">
                                          <p:val>
                                            <p:strVal val="#ppt_x"/>
                                          </p:val>
                                        </p:tav>
                                      </p:tavLst>
                                    </p:anim>
                                    <p:anim calcmode="lin" valueType="num">
                                      <p:cBhvr>
                                        <p:cTn id="38" dur="700" fill="hold"/>
                                        <p:tgtEl>
                                          <p:spTgt spid="1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700"/>
                                        <p:tgtEl>
                                          <p:spTgt spid="20"/>
                                        </p:tgtEl>
                                      </p:cBhvr>
                                    </p:animEffect>
                                    <p:anim calcmode="lin" valueType="num">
                                      <p:cBhvr>
                                        <p:cTn id="42" dur="700" fill="hold"/>
                                        <p:tgtEl>
                                          <p:spTgt spid="20"/>
                                        </p:tgtEl>
                                        <p:attrNameLst>
                                          <p:attrName>ppt_x</p:attrName>
                                        </p:attrNameLst>
                                      </p:cBhvr>
                                      <p:tavLst>
                                        <p:tav tm="0">
                                          <p:val>
                                            <p:strVal val="#ppt_x"/>
                                          </p:val>
                                        </p:tav>
                                        <p:tav tm="100000">
                                          <p:val>
                                            <p:strVal val="#ppt_x"/>
                                          </p:val>
                                        </p:tav>
                                      </p:tavLst>
                                    </p:anim>
                                    <p:anim calcmode="lin" valueType="num">
                                      <p:cBhvr>
                                        <p:cTn id="43" dur="700" fill="hold"/>
                                        <p:tgtEl>
                                          <p:spTgt spid="2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18787">
                                            <p:txEl>
                                              <p:pRg st="3" end="3"/>
                                            </p:txEl>
                                          </p:spTgt>
                                        </p:tgtEl>
                                        <p:attrNameLst>
                                          <p:attrName>style.visibility</p:attrName>
                                        </p:attrNameLst>
                                      </p:cBhvr>
                                      <p:to>
                                        <p:strVal val="visible"/>
                                      </p:to>
                                    </p:set>
                                    <p:animEffect transition="in" filter="fade">
                                      <p:cBhvr>
                                        <p:cTn id="46" dur="700"/>
                                        <p:tgtEl>
                                          <p:spTgt spid="118787">
                                            <p:txEl>
                                              <p:pRg st="3" end="3"/>
                                            </p:txEl>
                                          </p:spTgt>
                                        </p:tgtEl>
                                      </p:cBhvr>
                                    </p:animEffect>
                                    <p:anim calcmode="lin" valueType="num">
                                      <p:cBhvr>
                                        <p:cTn id="47" dur="700" fill="hold"/>
                                        <p:tgtEl>
                                          <p:spTgt spid="118787">
                                            <p:txEl>
                                              <p:pRg st="3" end="3"/>
                                            </p:txEl>
                                          </p:spTgt>
                                        </p:tgtEl>
                                        <p:attrNameLst>
                                          <p:attrName>ppt_x</p:attrName>
                                        </p:attrNameLst>
                                      </p:cBhvr>
                                      <p:tavLst>
                                        <p:tav tm="0">
                                          <p:val>
                                            <p:strVal val="#ppt_x"/>
                                          </p:val>
                                        </p:tav>
                                        <p:tav tm="100000">
                                          <p:val>
                                            <p:strVal val="#ppt_x"/>
                                          </p:val>
                                        </p:tav>
                                      </p:tavLst>
                                    </p:anim>
                                    <p:anim calcmode="lin" valueType="num">
                                      <p:cBhvr>
                                        <p:cTn id="48" dur="700" fill="hold"/>
                                        <p:tgtEl>
                                          <p:spTgt spid="1187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p:cTn id="53" dur="300" fill="hold"/>
                                        <p:tgtEl>
                                          <p:spTgt spid="23"/>
                                        </p:tgtEl>
                                        <p:attrNameLst>
                                          <p:attrName>ppt_w</p:attrName>
                                        </p:attrNameLst>
                                      </p:cBhvr>
                                      <p:tavLst>
                                        <p:tav tm="0">
                                          <p:val>
                                            <p:fltVal val="0"/>
                                          </p:val>
                                        </p:tav>
                                        <p:tav tm="100000">
                                          <p:val>
                                            <p:strVal val="#ppt_w"/>
                                          </p:val>
                                        </p:tav>
                                      </p:tavLst>
                                    </p:anim>
                                    <p:anim calcmode="lin" valueType="num">
                                      <p:cBhvr>
                                        <p:cTn id="54" dur="300" fill="hold"/>
                                        <p:tgtEl>
                                          <p:spTgt spid="23"/>
                                        </p:tgtEl>
                                        <p:attrNameLst>
                                          <p:attrName>ppt_h</p:attrName>
                                        </p:attrNameLst>
                                      </p:cBhvr>
                                      <p:tavLst>
                                        <p:tav tm="0">
                                          <p:val>
                                            <p:fltVal val="0"/>
                                          </p:val>
                                        </p:tav>
                                        <p:tav tm="100000">
                                          <p:val>
                                            <p:strVal val="#ppt_h"/>
                                          </p:val>
                                        </p:tav>
                                      </p:tavLst>
                                    </p:anim>
                                    <p:animEffect transition="in" filter="fade">
                                      <p:cBhvr>
                                        <p:cTn id="55" dur="300"/>
                                        <p:tgtEl>
                                          <p:spTgt spid="2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42" presetClass="entr" presetSubtype="0" fill="hold" nodeType="clickEffect">
                                  <p:stCondLst>
                                    <p:cond delay="0"/>
                                  </p:stCondLst>
                                  <p:childTnLst>
                                    <p:set>
                                      <p:cBhvr>
                                        <p:cTn id="59" dur="1" fill="hold">
                                          <p:stCondLst>
                                            <p:cond delay="0"/>
                                          </p:stCondLst>
                                        </p:cTn>
                                        <p:tgtEl>
                                          <p:spTgt spid="118787">
                                            <p:txEl>
                                              <p:pRg st="4" end="4"/>
                                            </p:txEl>
                                          </p:spTgt>
                                        </p:tgtEl>
                                        <p:attrNameLst>
                                          <p:attrName>style.visibility</p:attrName>
                                        </p:attrNameLst>
                                      </p:cBhvr>
                                      <p:to>
                                        <p:strVal val="visible"/>
                                      </p:to>
                                    </p:set>
                                    <p:animEffect transition="in" filter="fade">
                                      <p:cBhvr>
                                        <p:cTn id="60" dur="700"/>
                                        <p:tgtEl>
                                          <p:spTgt spid="118787">
                                            <p:txEl>
                                              <p:pRg st="4" end="4"/>
                                            </p:txEl>
                                          </p:spTgt>
                                        </p:tgtEl>
                                      </p:cBhvr>
                                    </p:animEffect>
                                    <p:anim calcmode="lin" valueType="num">
                                      <p:cBhvr>
                                        <p:cTn id="61" dur="700" fill="hold"/>
                                        <p:tgtEl>
                                          <p:spTgt spid="118787">
                                            <p:txEl>
                                              <p:pRg st="4" end="4"/>
                                            </p:txEl>
                                          </p:spTgt>
                                        </p:tgtEl>
                                        <p:attrNameLst>
                                          <p:attrName>ppt_x</p:attrName>
                                        </p:attrNameLst>
                                      </p:cBhvr>
                                      <p:tavLst>
                                        <p:tav tm="0">
                                          <p:val>
                                            <p:strVal val="#ppt_x"/>
                                          </p:val>
                                        </p:tav>
                                        <p:tav tm="100000">
                                          <p:val>
                                            <p:strVal val="#ppt_x"/>
                                          </p:val>
                                        </p:tav>
                                      </p:tavLst>
                                    </p:anim>
                                    <p:anim calcmode="lin" valueType="num">
                                      <p:cBhvr>
                                        <p:cTn id="62" dur="700" fill="hold"/>
                                        <p:tgtEl>
                                          <p:spTgt spid="118787">
                                            <p:txEl>
                                              <p:pRg st="4" end="4"/>
                                            </p:txEl>
                                          </p:spTgt>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700"/>
                                        <p:tgtEl>
                                          <p:spTgt spid="17"/>
                                        </p:tgtEl>
                                      </p:cBhvr>
                                    </p:animEffect>
                                    <p:anim calcmode="lin" valueType="num">
                                      <p:cBhvr>
                                        <p:cTn id="66" dur="700" fill="hold"/>
                                        <p:tgtEl>
                                          <p:spTgt spid="17"/>
                                        </p:tgtEl>
                                        <p:attrNameLst>
                                          <p:attrName>ppt_x</p:attrName>
                                        </p:attrNameLst>
                                      </p:cBhvr>
                                      <p:tavLst>
                                        <p:tav tm="0">
                                          <p:val>
                                            <p:strVal val="#ppt_x"/>
                                          </p:val>
                                        </p:tav>
                                        <p:tav tm="100000">
                                          <p:val>
                                            <p:strVal val="#ppt_x"/>
                                          </p:val>
                                        </p:tav>
                                      </p:tavLst>
                                    </p:anim>
                                    <p:anim calcmode="lin" valueType="num">
                                      <p:cBhvr>
                                        <p:cTn id="67" dur="700" fill="hold"/>
                                        <p:tgtEl>
                                          <p:spTgt spid="17"/>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700"/>
                                        <p:tgtEl>
                                          <p:spTgt spid="18"/>
                                        </p:tgtEl>
                                      </p:cBhvr>
                                    </p:animEffect>
                                    <p:anim calcmode="lin" valueType="num">
                                      <p:cBhvr>
                                        <p:cTn id="71" dur="700" fill="hold"/>
                                        <p:tgtEl>
                                          <p:spTgt spid="18"/>
                                        </p:tgtEl>
                                        <p:attrNameLst>
                                          <p:attrName>ppt_x</p:attrName>
                                        </p:attrNameLst>
                                      </p:cBhvr>
                                      <p:tavLst>
                                        <p:tav tm="0">
                                          <p:val>
                                            <p:strVal val="#ppt_x"/>
                                          </p:val>
                                        </p:tav>
                                        <p:tav tm="100000">
                                          <p:val>
                                            <p:strVal val="#ppt_x"/>
                                          </p:val>
                                        </p:tav>
                                      </p:tavLst>
                                    </p:anim>
                                    <p:anim calcmode="lin" valueType="num">
                                      <p:cBhvr>
                                        <p:cTn id="72" dur="700" fill="hold"/>
                                        <p:tgtEl>
                                          <p:spTgt spid="18"/>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18787">
                                            <p:txEl>
                                              <p:pRg st="5" end="5"/>
                                            </p:txEl>
                                          </p:spTgt>
                                        </p:tgtEl>
                                        <p:attrNameLst>
                                          <p:attrName>style.visibility</p:attrName>
                                        </p:attrNameLst>
                                      </p:cBhvr>
                                      <p:to>
                                        <p:strVal val="visible"/>
                                      </p:to>
                                    </p:set>
                                    <p:animEffect transition="in" filter="fade">
                                      <p:cBhvr>
                                        <p:cTn id="75" dur="700"/>
                                        <p:tgtEl>
                                          <p:spTgt spid="118787">
                                            <p:txEl>
                                              <p:pRg st="5" end="5"/>
                                            </p:txEl>
                                          </p:spTgt>
                                        </p:tgtEl>
                                      </p:cBhvr>
                                    </p:animEffect>
                                    <p:anim calcmode="lin" valueType="num">
                                      <p:cBhvr>
                                        <p:cTn id="76" dur="700" fill="hold"/>
                                        <p:tgtEl>
                                          <p:spTgt spid="118787">
                                            <p:txEl>
                                              <p:pRg st="5" end="5"/>
                                            </p:txEl>
                                          </p:spTgt>
                                        </p:tgtEl>
                                        <p:attrNameLst>
                                          <p:attrName>ppt_x</p:attrName>
                                        </p:attrNameLst>
                                      </p:cBhvr>
                                      <p:tavLst>
                                        <p:tav tm="0">
                                          <p:val>
                                            <p:strVal val="#ppt_x"/>
                                          </p:val>
                                        </p:tav>
                                        <p:tav tm="100000">
                                          <p:val>
                                            <p:strVal val="#ppt_x"/>
                                          </p:val>
                                        </p:tav>
                                      </p:tavLst>
                                    </p:anim>
                                    <p:anim calcmode="lin" valueType="num">
                                      <p:cBhvr>
                                        <p:cTn id="77" dur="700" fill="hold"/>
                                        <p:tgtEl>
                                          <p:spTgt spid="11878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anim calcmode="lin" valueType="num">
                                      <p:cBhvr>
                                        <p:cTn id="82" dur="300" fill="hold"/>
                                        <p:tgtEl>
                                          <p:spTgt spid="24"/>
                                        </p:tgtEl>
                                        <p:attrNameLst>
                                          <p:attrName>ppt_w</p:attrName>
                                        </p:attrNameLst>
                                      </p:cBhvr>
                                      <p:tavLst>
                                        <p:tav tm="0">
                                          <p:val>
                                            <p:fltVal val="0"/>
                                          </p:val>
                                        </p:tav>
                                        <p:tav tm="100000">
                                          <p:val>
                                            <p:strVal val="#ppt_w"/>
                                          </p:val>
                                        </p:tav>
                                      </p:tavLst>
                                    </p:anim>
                                    <p:anim calcmode="lin" valueType="num">
                                      <p:cBhvr>
                                        <p:cTn id="83" dur="300" fill="hold"/>
                                        <p:tgtEl>
                                          <p:spTgt spid="24"/>
                                        </p:tgtEl>
                                        <p:attrNameLst>
                                          <p:attrName>ppt_h</p:attrName>
                                        </p:attrNameLst>
                                      </p:cBhvr>
                                      <p:tavLst>
                                        <p:tav tm="0">
                                          <p:val>
                                            <p:fltVal val="0"/>
                                          </p:val>
                                        </p:tav>
                                        <p:tav tm="100000">
                                          <p:val>
                                            <p:strVal val="#ppt_h"/>
                                          </p:val>
                                        </p:tav>
                                      </p:tavLst>
                                    </p:anim>
                                    <p:animEffect transition="in" filter="fade">
                                      <p:cBhvr>
                                        <p:cTn id="84" dur="3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4" grpId="0" animBg="1"/>
      <p:bldP spid="23" grpId="0" animBg="1"/>
      <p:bldP spid="2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smtClean="0">
                <a:solidFill>
                  <a:srgbClr val="F0502D"/>
                </a:solidFill>
                <a:latin typeface="+mj-lt"/>
              </a:rPr>
              <a:t>Taking Action: </a:t>
            </a:r>
            <a:r>
              <a:rPr lang="en-US" sz="3200" dirty="0">
                <a:solidFill>
                  <a:srgbClr val="F0502D"/>
                </a:solidFill>
                <a:latin typeface="+mj-lt"/>
              </a:rPr>
              <a:t>Key Points</a:t>
            </a:r>
          </a:p>
        </p:txBody>
      </p:sp>
      <p:sp>
        <p:nvSpPr>
          <p:cNvPr id="18435" name="Rectangle 3"/>
          <p:cNvSpPr>
            <a:spLocks noGrp="1" noChangeArrowheads="1"/>
          </p:cNvSpPr>
          <p:nvPr>
            <p:ph type="body" idx="1"/>
          </p:nvPr>
        </p:nvSpPr>
        <p:spPr>
          <a:xfrm>
            <a:off x="457200" y="1333499"/>
            <a:ext cx="8153401" cy="4838701"/>
          </a:xfrm>
        </p:spPr>
        <p:txBody>
          <a:bodyPr>
            <a:noAutofit/>
          </a:bodyPr>
          <a:lstStyle/>
          <a:p>
            <a:pPr marL="0" indent="0">
              <a:lnSpc>
                <a:spcPct val="90000"/>
              </a:lnSpc>
              <a:spcAft>
                <a:spcPct val="30000"/>
              </a:spcAft>
              <a:buClr>
                <a:schemeClr val="tx2">
                  <a:lumMod val="40000"/>
                  <a:lumOff val="60000"/>
                </a:schemeClr>
              </a:buClr>
              <a:buNone/>
            </a:pPr>
            <a:r>
              <a:rPr lang="en-US" sz="2800" dirty="0">
                <a:solidFill>
                  <a:schemeClr val="tx2">
                    <a:lumMod val="40000"/>
                    <a:lumOff val="60000"/>
                  </a:schemeClr>
                </a:solidFill>
                <a:latin typeface="+mn-lt"/>
              </a:rPr>
              <a:t>Steps in Problem Solving</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Define the problem.</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Get advice.</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Choose your goals.</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Know your rights.</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Decide the best way to talk to the supervisor.</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Contact a state </a:t>
            </a:r>
            <a:r>
              <a:rPr lang="en-US" sz="2400" b="0">
                <a:solidFill>
                  <a:srgbClr val="1F396A"/>
                </a:solidFill>
                <a:latin typeface="+mn-lt"/>
              </a:rPr>
              <a:t>or </a:t>
            </a:r>
            <a:r>
              <a:rPr lang="en-US" sz="2400" b="0" smtClean="0">
                <a:solidFill>
                  <a:srgbClr val="1F396A"/>
                </a:solidFill>
                <a:latin typeface="+mn-lt"/>
              </a:rPr>
              <a:t>federal </a:t>
            </a:r>
            <a:r>
              <a:rPr lang="en-US" sz="2400" b="0" dirty="0" smtClean="0">
                <a:solidFill>
                  <a:srgbClr val="1F396A"/>
                </a:solidFill>
                <a:latin typeface="+mn-lt"/>
              </a:rPr>
              <a:t>Wage &amp; </a:t>
            </a:r>
            <a:r>
              <a:rPr lang="en-US" sz="2400" b="0" dirty="0">
                <a:solidFill>
                  <a:srgbClr val="1F396A"/>
                </a:solidFill>
                <a:latin typeface="+mn-lt"/>
              </a:rPr>
              <a:t>Hour Division or OSHA for help, if necessary.</a:t>
            </a:r>
          </a:p>
          <a:p>
            <a:pPr>
              <a:lnSpc>
                <a:spcPct val="90000"/>
              </a:lnSpc>
              <a:spcAft>
                <a:spcPct val="30000"/>
              </a:spcAft>
              <a:buClr>
                <a:schemeClr val="tx2">
                  <a:lumMod val="40000"/>
                  <a:lumOff val="60000"/>
                </a:schemeClr>
              </a:buClr>
              <a:buFont typeface="Wingdings" pitchFamily="2" charset="2"/>
              <a:buChar char="§"/>
            </a:pPr>
            <a:r>
              <a:rPr lang="en-US" sz="2400" b="0" dirty="0">
                <a:solidFill>
                  <a:srgbClr val="1F396A"/>
                </a:solidFill>
                <a:latin typeface="+mn-lt"/>
              </a:rPr>
              <a:t>Talk to a teacher, parent, co-worker, or other trusted adult.</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50</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1621605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82637"/>
          </a:xfrm>
        </p:spPr>
        <p:txBody>
          <a:bodyPr>
            <a:normAutofit/>
          </a:bodyPr>
          <a:lstStyle/>
          <a:p>
            <a:pPr algn="l"/>
            <a:r>
              <a:rPr lang="en-US" sz="3200" dirty="0" smtClean="0">
                <a:solidFill>
                  <a:srgbClr val="F0502D"/>
                </a:solidFill>
                <a:latin typeface="+mj-lt"/>
              </a:rPr>
              <a:t>Summing Up</a:t>
            </a:r>
            <a:endParaRPr lang="en-US" sz="3200" dirty="0">
              <a:solidFill>
                <a:srgbClr val="F0502D"/>
              </a:solidFill>
              <a:latin typeface="+mj-lt"/>
            </a:endParaRPr>
          </a:p>
        </p:txBody>
      </p:sp>
      <p:sp>
        <p:nvSpPr>
          <p:cNvPr id="18435" name="Rectangle 3"/>
          <p:cNvSpPr>
            <a:spLocks noGrp="1" noChangeArrowheads="1"/>
          </p:cNvSpPr>
          <p:nvPr>
            <p:ph type="body" idx="1"/>
          </p:nvPr>
        </p:nvSpPr>
        <p:spPr>
          <a:xfrm>
            <a:off x="457200" y="1333499"/>
            <a:ext cx="8153401" cy="4838701"/>
          </a:xfrm>
        </p:spPr>
        <p:txBody>
          <a:bodyPr>
            <a:noAutofit/>
          </a:bodyPr>
          <a:lstStyle/>
          <a:p>
            <a:pPr marL="0" indent="0">
              <a:lnSpc>
                <a:spcPct val="90000"/>
              </a:lnSpc>
              <a:spcAft>
                <a:spcPct val="30000"/>
              </a:spcAft>
              <a:buClr>
                <a:schemeClr val="tx2">
                  <a:lumMod val="40000"/>
                  <a:lumOff val="60000"/>
                </a:schemeClr>
              </a:buClr>
              <a:buNone/>
            </a:pPr>
            <a:r>
              <a:rPr lang="en-US" sz="3600" dirty="0" smtClean="0">
                <a:solidFill>
                  <a:schemeClr val="tx2">
                    <a:lumMod val="40000"/>
                    <a:lumOff val="60000"/>
                  </a:schemeClr>
                </a:solidFill>
                <a:latin typeface="+mn-lt"/>
              </a:rPr>
              <a:t>Know</a:t>
            </a:r>
            <a:endParaRPr lang="en-US" sz="3600" dirty="0">
              <a:solidFill>
                <a:schemeClr val="tx2">
                  <a:lumMod val="40000"/>
                  <a:lumOff val="60000"/>
                </a:schemeClr>
              </a:solidFill>
              <a:latin typeface="+mn-lt"/>
            </a:endParaRPr>
          </a:p>
          <a:p>
            <a:pPr>
              <a:lnSpc>
                <a:spcPct val="90000"/>
              </a:lnSpc>
              <a:spcAft>
                <a:spcPct val="30000"/>
              </a:spcAft>
              <a:buClr>
                <a:schemeClr val="tx2">
                  <a:lumMod val="40000"/>
                  <a:lumOff val="60000"/>
                </a:schemeClr>
              </a:buClr>
              <a:buFont typeface="Wingdings" pitchFamily="2" charset="2"/>
              <a:buChar char="§"/>
            </a:pPr>
            <a:r>
              <a:rPr lang="en-US" sz="3600" b="0" dirty="0">
                <a:solidFill>
                  <a:srgbClr val="1F396A"/>
                </a:solidFill>
                <a:latin typeface="+mn-lt"/>
              </a:rPr>
              <a:t>Your rights at work</a:t>
            </a:r>
          </a:p>
          <a:p>
            <a:pPr>
              <a:lnSpc>
                <a:spcPct val="90000"/>
              </a:lnSpc>
              <a:spcAft>
                <a:spcPct val="30000"/>
              </a:spcAft>
              <a:buClr>
                <a:schemeClr val="tx2">
                  <a:lumMod val="40000"/>
                  <a:lumOff val="60000"/>
                </a:schemeClr>
              </a:buClr>
              <a:buFont typeface="Wingdings" pitchFamily="2" charset="2"/>
              <a:buChar char="§"/>
            </a:pPr>
            <a:r>
              <a:rPr lang="en-US" sz="3600" b="0" dirty="0">
                <a:solidFill>
                  <a:srgbClr val="1F396A"/>
                </a:solidFill>
                <a:latin typeface="+mn-lt"/>
              </a:rPr>
              <a:t>Your responsibilities at work</a:t>
            </a:r>
          </a:p>
          <a:p>
            <a:pPr>
              <a:lnSpc>
                <a:spcPct val="90000"/>
              </a:lnSpc>
              <a:spcAft>
                <a:spcPct val="30000"/>
              </a:spcAft>
              <a:buClr>
                <a:schemeClr val="tx2">
                  <a:lumMod val="40000"/>
                  <a:lumOff val="60000"/>
                </a:schemeClr>
              </a:buClr>
              <a:buFont typeface="Wingdings" pitchFamily="2" charset="2"/>
              <a:buChar char="§"/>
            </a:pPr>
            <a:r>
              <a:rPr lang="en-US" sz="3600" b="0" dirty="0">
                <a:solidFill>
                  <a:srgbClr val="1F396A"/>
                </a:solidFill>
                <a:latin typeface="+mn-lt"/>
              </a:rPr>
              <a:t>Your employer’s responsibilities at work</a:t>
            </a:r>
          </a:p>
          <a:p>
            <a:pPr>
              <a:lnSpc>
                <a:spcPct val="90000"/>
              </a:lnSpc>
              <a:spcAft>
                <a:spcPct val="30000"/>
              </a:spcAft>
              <a:buClr>
                <a:schemeClr val="tx2">
                  <a:lumMod val="40000"/>
                  <a:lumOff val="60000"/>
                </a:schemeClr>
              </a:buClr>
              <a:buFont typeface="Wingdings" pitchFamily="2" charset="2"/>
              <a:buChar char="§"/>
            </a:pPr>
            <a:r>
              <a:rPr lang="en-US" sz="3600" b="0" dirty="0">
                <a:solidFill>
                  <a:srgbClr val="1F396A"/>
                </a:solidFill>
                <a:latin typeface="+mn-lt"/>
              </a:rPr>
              <a:t>How to respond to problems at work</a:t>
            </a:r>
          </a:p>
        </p:txBody>
      </p:sp>
      <p:sp>
        <p:nvSpPr>
          <p:cNvPr id="8" name="Freeform 7"/>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51</a:t>
            </a:fld>
            <a:endParaRPr lang="en-US" sz="2400" dirty="0" smtClean="0">
              <a:latin typeface="+mn-lt"/>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29518254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782637"/>
          </a:xfrm>
        </p:spPr>
        <p:txBody>
          <a:bodyPr>
            <a:normAutofit/>
          </a:bodyPr>
          <a:lstStyle/>
          <a:p>
            <a:pPr algn="l" eaLnBrk="1" hangingPunct="1"/>
            <a:r>
              <a:rPr lang="en-US" sz="3200" dirty="0">
                <a:solidFill>
                  <a:srgbClr val="F0502D"/>
                </a:solidFill>
                <a:latin typeface="+mj-lt"/>
              </a:rPr>
              <a:t>Job Safety </a:t>
            </a:r>
            <a:r>
              <a:rPr lang="en-US" sz="3200" dirty="0" smtClean="0">
                <a:solidFill>
                  <a:srgbClr val="F0502D"/>
                </a:solidFill>
                <a:latin typeface="+mj-lt"/>
              </a:rPr>
              <a:t>Quiz </a:t>
            </a:r>
            <a:r>
              <a:rPr lang="en-US" sz="2400" dirty="0" smtClean="0">
                <a:solidFill>
                  <a:srgbClr val="F0502D"/>
                </a:solidFill>
              </a:rPr>
              <a:t>(continued)</a:t>
            </a:r>
            <a:endParaRPr lang="en-US" sz="2400" dirty="0">
              <a:solidFill>
                <a:srgbClr val="F0502D"/>
              </a:solidFill>
            </a:endParaRPr>
          </a:p>
        </p:txBody>
      </p:sp>
      <p:sp>
        <p:nvSpPr>
          <p:cNvPr id="118787" name="Rectangle 3"/>
          <p:cNvSpPr>
            <a:spLocks noGrp="1" noChangeArrowheads="1"/>
          </p:cNvSpPr>
          <p:nvPr>
            <p:ph type="body" idx="1"/>
          </p:nvPr>
        </p:nvSpPr>
        <p:spPr>
          <a:xfrm>
            <a:off x="457200" y="1584325"/>
            <a:ext cx="7666037" cy="4664075"/>
          </a:xfrm>
        </p:spPr>
        <p:txBody>
          <a:bodyPr>
            <a:normAutofit/>
          </a:bodyPr>
          <a:lstStyle/>
          <a:p>
            <a:pPr marL="347472" indent="-347472">
              <a:lnSpc>
                <a:spcPct val="80000"/>
              </a:lnSpc>
              <a:spcBef>
                <a:spcPts val="576"/>
              </a:spcBef>
              <a:spcAft>
                <a:spcPct val="30000"/>
              </a:spcAft>
              <a:buClr>
                <a:schemeClr val="tx2">
                  <a:lumMod val="40000"/>
                  <a:lumOff val="60000"/>
                </a:schemeClr>
              </a:buClr>
              <a:buFont typeface="Wingdings" pitchFamily="2" charset="2"/>
              <a:buChar char="§"/>
              <a:defRPr/>
            </a:pPr>
            <a:r>
              <a:rPr lang="en-US" sz="2400" b="0" dirty="0">
                <a:solidFill>
                  <a:srgbClr val="1F396A"/>
                </a:solidFill>
                <a:latin typeface="Myriad Pro" pitchFamily="34" charset="0"/>
              </a:rPr>
              <a:t>If you are injured on the job, your employer must pay for your medical care</a:t>
            </a:r>
            <a:r>
              <a:rPr lang="en-US" sz="2400" b="0" dirty="0" smtClean="0">
                <a:solidFill>
                  <a:srgbClr val="1F396A"/>
                </a:solidFill>
                <a:latin typeface="Myriad Pro" pitchFamily="34" charset="0"/>
              </a:rPr>
              <a:t>.</a:t>
            </a:r>
          </a:p>
          <a:p>
            <a:pPr marL="0" indent="0">
              <a:lnSpc>
                <a:spcPct val="80000"/>
              </a:lnSpc>
              <a:spcBef>
                <a:spcPts val="1200"/>
              </a:spcBef>
              <a:spcAft>
                <a:spcPts val="2400"/>
              </a:spcAft>
              <a:buClr>
                <a:schemeClr val="tx2">
                  <a:lumMod val="20000"/>
                  <a:lumOff val="80000"/>
                </a:schemeClr>
              </a:buClr>
              <a:buNone/>
              <a:defRPr/>
            </a:pPr>
            <a:r>
              <a:rPr lang="en-US" sz="2800" dirty="0">
                <a:solidFill>
                  <a:srgbClr val="1F396A"/>
                </a:solidFill>
                <a:latin typeface="+mj-lt"/>
              </a:rPr>
              <a:t>	</a:t>
            </a:r>
            <a:r>
              <a:rPr lang="en-US" sz="2800" dirty="0" smtClean="0">
                <a:solidFill>
                  <a:srgbClr val="1F396A"/>
                </a:solidFill>
                <a:latin typeface="+mj-lt"/>
              </a:rPr>
              <a:t>True</a:t>
            </a:r>
            <a:r>
              <a:rPr lang="en-US" sz="2800" dirty="0">
                <a:solidFill>
                  <a:srgbClr val="1F396A"/>
                </a:solidFill>
                <a:latin typeface="+mj-lt"/>
              </a:rPr>
              <a:t>			</a:t>
            </a:r>
            <a:r>
              <a:rPr lang="en-US" sz="2800" dirty="0" smtClean="0">
                <a:solidFill>
                  <a:srgbClr val="1F396A"/>
                </a:solidFill>
                <a:latin typeface="+mj-lt"/>
              </a:rPr>
              <a:t>	False</a:t>
            </a:r>
            <a:endParaRPr lang="en-US" sz="2800" dirty="0">
              <a:solidFill>
                <a:srgbClr val="1F396A"/>
              </a:solidFill>
              <a:latin typeface="+mj-lt"/>
            </a:endParaRPr>
          </a:p>
          <a:p>
            <a:pPr marL="347472" indent="-347472">
              <a:lnSpc>
                <a:spcPct val="80000"/>
              </a:lnSpc>
              <a:spcBef>
                <a:spcPts val="576"/>
              </a:spcBef>
              <a:spcAft>
                <a:spcPct val="30000"/>
              </a:spcAft>
              <a:buClr>
                <a:schemeClr val="tx2">
                  <a:lumMod val="40000"/>
                  <a:lumOff val="60000"/>
                </a:schemeClr>
              </a:buClr>
              <a:buFont typeface="Wingdings" pitchFamily="2" charset="2"/>
              <a:buChar char="§"/>
              <a:defRPr/>
            </a:pPr>
            <a:r>
              <a:rPr lang="en-US" sz="2400" b="0" dirty="0">
                <a:solidFill>
                  <a:srgbClr val="1F396A"/>
                </a:solidFill>
                <a:latin typeface="Myriad Pro" pitchFamily="34" charset="0"/>
              </a:rPr>
              <a:t>How </a:t>
            </a:r>
            <a:r>
              <a:rPr lang="en-US" sz="2400" b="0" dirty="0" smtClean="0">
                <a:solidFill>
                  <a:srgbClr val="1F396A"/>
                </a:solidFill>
                <a:latin typeface="Myriad Pro" pitchFamily="34" charset="0"/>
              </a:rPr>
              <a:t>often do teens </a:t>
            </a:r>
            <a:r>
              <a:rPr lang="en-US" sz="2400" b="0" dirty="0">
                <a:solidFill>
                  <a:srgbClr val="1F396A"/>
                </a:solidFill>
                <a:latin typeface="Myriad Pro" pitchFamily="34" charset="0"/>
              </a:rPr>
              <a:t>get injured on the job </a:t>
            </a:r>
            <a:r>
              <a:rPr lang="en-US" sz="2400" b="0" dirty="0" smtClean="0">
                <a:solidFill>
                  <a:srgbClr val="1F396A"/>
                </a:solidFill>
                <a:latin typeface="Myriad Pro" pitchFamily="34" charset="0"/>
              </a:rPr>
              <a:t>in </a:t>
            </a:r>
            <a:r>
              <a:rPr lang="en-US" sz="2400" b="0" dirty="0">
                <a:solidFill>
                  <a:srgbClr val="1F396A"/>
                </a:solidFill>
                <a:latin typeface="Myriad Pro" pitchFamily="34" charset="0"/>
              </a:rPr>
              <a:t>the United States?</a:t>
            </a:r>
          </a:p>
          <a:p>
            <a:pPr marL="347472" indent="-347472">
              <a:lnSpc>
                <a:spcPct val="80000"/>
              </a:lnSpc>
              <a:spcBef>
                <a:spcPts val="1200"/>
              </a:spcBef>
              <a:spcAft>
                <a:spcPts val="1800"/>
              </a:spcAft>
              <a:buClr>
                <a:schemeClr val="tx2">
                  <a:lumMod val="20000"/>
                  <a:lumOff val="80000"/>
                </a:schemeClr>
              </a:buClr>
              <a:buNone/>
              <a:defRPr/>
            </a:pPr>
            <a:r>
              <a:rPr lang="en-US" sz="2800" dirty="0">
                <a:solidFill>
                  <a:srgbClr val="1F396A"/>
                </a:solidFill>
                <a:latin typeface="+mj-lt"/>
              </a:rPr>
              <a:t>		</a:t>
            </a:r>
            <a:r>
              <a:rPr lang="en-US" sz="2800" dirty="0" smtClean="0">
                <a:solidFill>
                  <a:srgbClr val="1F396A"/>
                </a:solidFill>
                <a:latin typeface="+mj-lt"/>
              </a:rPr>
              <a:t>One per day</a:t>
            </a:r>
            <a:r>
              <a:rPr lang="en-US" sz="2800" dirty="0">
                <a:solidFill>
                  <a:srgbClr val="1F396A"/>
                </a:solidFill>
                <a:latin typeface="+mj-lt"/>
              </a:rPr>
              <a:t>		</a:t>
            </a:r>
            <a:r>
              <a:rPr lang="en-US" sz="2800" dirty="0" smtClean="0">
                <a:solidFill>
                  <a:srgbClr val="1F396A"/>
                </a:solidFill>
                <a:latin typeface="+mj-lt"/>
              </a:rPr>
              <a:t>One per hour</a:t>
            </a:r>
            <a:endParaRPr lang="en-US" sz="2800" dirty="0">
              <a:solidFill>
                <a:srgbClr val="1F396A"/>
              </a:solidFill>
              <a:latin typeface="+mj-lt"/>
            </a:endParaRPr>
          </a:p>
          <a:p>
            <a:pPr marL="347472" indent="-347472">
              <a:lnSpc>
                <a:spcPct val="80000"/>
              </a:lnSpc>
              <a:spcBef>
                <a:spcPts val="600"/>
              </a:spcBef>
              <a:spcAft>
                <a:spcPts val="1800"/>
              </a:spcAft>
              <a:buClr>
                <a:schemeClr val="tx2">
                  <a:lumMod val="20000"/>
                  <a:lumOff val="80000"/>
                </a:schemeClr>
              </a:buClr>
              <a:buNone/>
              <a:defRPr/>
            </a:pPr>
            <a:r>
              <a:rPr lang="en-US" sz="2800" dirty="0">
                <a:solidFill>
                  <a:srgbClr val="1F396A"/>
                </a:solidFill>
                <a:latin typeface="+mj-lt"/>
              </a:rPr>
              <a:t>		</a:t>
            </a:r>
            <a:r>
              <a:rPr lang="en-US" sz="2800" dirty="0" smtClean="0">
                <a:solidFill>
                  <a:srgbClr val="1F396A"/>
                </a:solidFill>
                <a:latin typeface="+mj-lt"/>
              </a:rPr>
              <a:t>One every 9 minutes</a:t>
            </a:r>
            <a:endParaRPr lang="en-US" sz="2800" dirty="0">
              <a:solidFill>
                <a:srgbClr val="1F396A"/>
              </a:solidFill>
              <a:latin typeface="+mj-lt"/>
            </a:endParaRPr>
          </a:p>
        </p:txBody>
      </p:sp>
      <p:sp>
        <p:nvSpPr>
          <p:cNvPr id="11" name="Freeform 10"/>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75677" y="2408388"/>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633277" y="2408388"/>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975677" y="4556760"/>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75677" y="3908679"/>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633277" y="3908679"/>
            <a:ext cx="365760" cy="365760"/>
          </a:xfrm>
          <a:prstGeom prst="rect">
            <a:avLst/>
          </a:prstGeom>
          <a:noFill/>
          <a:ln w="1905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p:cNvSpPr/>
          <p:nvPr/>
        </p:nvSpPr>
        <p:spPr>
          <a:xfrm rot="600891">
            <a:off x="884237" y="2130640"/>
            <a:ext cx="742950" cy="666750"/>
          </a:xfrm>
          <a:custGeom>
            <a:avLst/>
            <a:gdLst>
              <a:gd name="connsiteX0" fmla="*/ 0 w 676275"/>
              <a:gd name="connsiteY0" fmla="*/ 342900 h 581025"/>
              <a:gd name="connsiteX1" fmla="*/ 190500 w 676275"/>
              <a:gd name="connsiteY1" fmla="*/ 581025 h 581025"/>
              <a:gd name="connsiteX2" fmla="*/ 676275 w 676275"/>
              <a:gd name="connsiteY2" fmla="*/ 0 h 581025"/>
              <a:gd name="connsiteX3" fmla="*/ 209550 w 676275"/>
              <a:gd name="connsiteY3" fmla="*/ 390525 h 581025"/>
              <a:gd name="connsiteX4" fmla="*/ 0 w 676275"/>
              <a:gd name="connsiteY4" fmla="*/ 342900 h 581025"/>
              <a:gd name="connsiteX0" fmla="*/ 0 w 676275"/>
              <a:gd name="connsiteY0" fmla="*/ 342900 h 581025"/>
              <a:gd name="connsiteX1" fmla="*/ 190500 w 676275"/>
              <a:gd name="connsiteY1" fmla="*/ 581025 h 581025"/>
              <a:gd name="connsiteX2" fmla="*/ 676275 w 676275"/>
              <a:gd name="connsiteY2" fmla="*/ 0 h 581025"/>
              <a:gd name="connsiteX3" fmla="*/ 200025 w 676275"/>
              <a:gd name="connsiteY3" fmla="*/ 457200 h 581025"/>
              <a:gd name="connsiteX4" fmla="*/ 0 w 676275"/>
              <a:gd name="connsiteY4" fmla="*/ 342900 h 581025"/>
              <a:gd name="connsiteX0" fmla="*/ 0 w 704850"/>
              <a:gd name="connsiteY0" fmla="*/ 257175 h 581025"/>
              <a:gd name="connsiteX1" fmla="*/ 219075 w 704850"/>
              <a:gd name="connsiteY1" fmla="*/ 581025 h 581025"/>
              <a:gd name="connsiteX2" fmla="*/ 704850 w 704850"/>
              <a:gd name="connsiteY2" fmla="*/ 0 h 581025"/>
              <a:gd name="connsiteX3" fmla="*/ 228600 w 704850"/>
              <a:gd name="connsiteY3" fmla="*/ 457200 h 581025"/>
              <a:gd name="connsiteX4" fmla="*/ 0 w 704850"/>
              <a:gd name="connsiteY4" fmla="*/ 257175 h 581025"/>
              <a:gd name="connsiteX0" fmla="*/ 0 w 704850"/>
              <a:gd name="connsiteY0" fmla="*/ 257175 h 647700"/>
              <a:gd name="connsiteX1" fmla="*/ 228600 w 704850"/>
              <a:gd name="connsiteY1" fmla="*/ 647700 h 647700"/>
              <a:gd name="connsiteX2" fmla="*/ 704850 w 704850"/>
              <a:gd name="connsiteY2" fmla="*/ 0 h 647700"/>
              <a:gd name="connsiteX3" fmla="*/ 228600 w 704850"/>
              <a:gd name="connsiteY3" fmla="*/ 457200 h 647700"/>
              <a:gd name="connsiteX4" fmla="*/ 0 w 704850"/>
              <a:gd name="connsiteY4" fmla="*/ 257175 h 647700"/>
              <a:gd name="connsiteX0" fmla="*/ 0 w 733425"/>
              <a:gd name="connsiteY0" fmla="*/ 276225 h 666750"/>
              <a:gd name="connsiteX1" fmla="*/ 228600 w 733425"/>
              <a:gd name="connsiteY1" fmla="*/ 666750 h 666750"/>
              <a:gd name="connsiteX2" fmla="*/ 733425 w 733425"/>
              <a:gd name="connsiteY2" fmla="*/ 0 h 666750"/>
              <a:gd name="connsiteX3" fmla="*/ 228600 w 733425"/>
              <a:gd name="connsiteY3" fmla="*/ 476250 h 666750"/>
              <a:gd name="connsiteX4" fmla="*/ 0 w 733425"/>
              <a:gd name="connsiteY4" fmla="*/ 276225 h 666750"/>
              <a:gd name="connsiteX0" fmla="*/ 0 w 742950"/>
              <a:gd name="connsiteY0" fmla="*/ 409575 h 666750"/>
              <a:gd name="connsiteX1" fmla="*/ 238125 w 742950"/>
              <a:gd name="connsiteY1" fmla="*/ 666750 h 666750"/>
              <a:gd name="connsiteX2" fmla="*/ 742950 w 742950"/>
              <a:gd name="connsiteY2" fmla="*/ 0 h 666750"/>
              <a:gd name="connsiteX3" fmla="*/ 238125 w 742950"/>
              <a:gd name="connsiteY3" fmla="*/ 476250 h 666750"/>
              <a:gd name="connsiteX4" fmla="*/ 0 w 742950"/>
              <a:gd name="connsiteY4" fmla="*/ 409575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 h="666750">
                <a:moveTo>
                  <a:pt x="0" y="409575"/>
                </a:moveTo>
                <a:lnTo>
                  <a:pt x="238125" y="666750"/>
                </a:lnTo>
                <a:lnTo>
                  <a:pt x="742950" y="0"/>
                </a:lnTo>
                <a:lnTo>
                  <a:pt x="238125" y="476250"/>
                </a:lnTo>
                <a:lnTo>
                  <a:pt x="0" y="409575"/>
                </a:lnTo>
                <a:close/>
              </a:path>
            </a:pathLst>
          </a:custGeom>
          <a:solidFill>
            <a:srgbClr val="F0502D"/>
          </a:solidFill>
          <a:ln>
            <a:solidFill>
              <a:srgbClr val="F0502D"/>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3" name="Freeform 22"/>
          <p:cNvSpPr/>
          <p:nvPr/>
        </p:nvSpPr>
        <p:spPr>
          <a:xfrm rot="503956">
            <a:off x="907080" y="4325125"/>
            <a:ext cx="742950" cy="666750"/>
          </a:xfrm>
          <a:custGeom>
            <a:avLst/>
            <a:gdLst>
              <a:gd name="connsiteX0" fmla="*/ 0 w 676275"/>
              <a:gd name="connsiteY0" fmla="*/ 342900 h 581025"/>
              <a:gd name="connsiteX1" fmla="*/ 190500 w 676275"/>
              <a:gd name="connsiteY1" fmla="*/ 581025 h 581025"/>
              <a:gd name="connsiteX2" fmla="*/ 676275 w 676275"/>
              <a:gd name="connsiteY2" fmla="*/ 0 h 581025"/>
              <a:gd name="connsiteX3" fmla="*/ 209550 w 676275"/>
              <a:gd name="connsiteY3" fmla="*/ 390525 h 581025"/>
              <a:gd name="connsiteX4" fmla="*/ 0 w 676275"/>
              <a:gd name="connsiteY4" fmla="*/ 342900 h 581025"/>
              <a:gd name="connsiteX0" fmla="*/ 0 w 676275"/>
              <a:gd name="connsiteY0" fmla="*/ 342900 h 581025"/>
              <a:gd name="connsiteX1" fmla="*/ 190500 w 676275"/>
              <a:gd name="connsiteY1" fmla="*/ 581025 h 581025"/>
              <a:gd name="connsiteX2" fmla="*/ 676275 w 676275"/>
              <a:gd name="connsiteY2" fmla="*/ 0 h 581025"/>
              <a:gd name="connsiteX3" fmla="*/ 200025 w 676275"/>
              <a:gd name="connsiteY3" fmla="*/ 457200 h 581025"/>
              <a:gd name="connsiteX4" fmla="*/ 0 w 676275"/>
              <a:gd name="connsiteY4" fmla="*/ 342900 h 581025"/>
              <a:gd name="connsiteX0" fmla="*/ 0 w 704850"/>
              <a:gd name="connsiteY0" fmla="*/ 257175 h 581025"/>
              <a:gd name="connsiteX1" fmla="*/ 219075 w 704850"/>
              <a:gd name="connsiteY1" fmla="*/ 581025 h 581025"/>
              <a:gd name="connsiteX2" fmla="*/ 704850 w 704850"/>
              <a:gd name="connsiteY2" fmla="*/ 0 h 581025"/>
              <a:gd name="connsiteX3" fmla="*/ 228600 w 704850"/>
              <a:gd name="connsiteY3" fmla="*/ 457200 h 581025"/>
              <a:gd name="connsiteX4" fmla="*/ 0 w 704850"/>
              <a:gd name="connsiteY4" fmla="*/ 257175 h 581025"/>
              <a:gd name="connsiteX0" fmla="*/ 0 w 704850"/>
              <a:gd name="connsiteY0" fmla="*/ 257175 h 647700"/>
              <a:gd name="connsiteX1" fmla="*/ 228600 w 704850"/>
              <a:gd name="connsiteY1" fmla="*/ 647700 h 647700"/>
              <a:gd name="connsiteX2" fmla="*/ 704850 w 704850"/>
              <a:gd name="connsiteY2" fmla="*/ 0 h 647700"/>
              <a:gd name="connsiteX3" fmla="*/ 228600 w 704850"/>
              <a:gd name="connsiteY3" fmla="*/ 457200 h 647700"/>
              <a:gd name="connsiteX4" fmla="*/ 0 w 704850"/>
              <a:gd name="connsiteY4" fmla="*/ 257175 h 647700"/>
              <a:gd name="connsiteX0" fmla="*/ 0 w 733425"/>
              <a:gd name="connsiteY0" fmla="*/ 276225 h 666750"/>
              <a:gd name="connsiteX1" fmla="*/ 228600 w 733425"/>
              <a:gd name="connsiteY1" fmla="*/ 666750 h 666750"/>
              <a:gd name="connsiteX2" fmla="*/ 733425 w 733425"/>
              <a:gd name="connsiteY2" fmla="*/ 0 h 666750"/>
              <a:gd name="connsiteX3" fmla="*/ 228600 w 733425"/>
              <a:gd name="connsiteY3" fmla="*/ 476250 h 666750"/>
              <a:gd name="connsiteX4" fmla="*/ 0 w 733425"/>
              <a:gd name="connsiteY4" fmla="*/ 276225 h 666750"/>
              <a:gd name="connsiteX0" fmla="*/ 0 w 742950"/>
              <a:gd name="connsiteY0" fmla="*/ 409575 h 666750"/>
              <a:gd name="connsiteX1" fmla="*/ 238125 w 742950"/>
              <a:gd name="connsiteY1" fmla="*/ 666750 h 666750"/>
              <a:gd name="connsiteX2" fmla="*/ 742950 w 742950"/>
              <a:gd name="connsiteY2" fmla="*/ 0 h 666750"/>
              <a:gd name="connsiteX3" fmla="*/ 238125 w 742950"/>
              <a:gd name="connsiteY3" fmla="*/ 476250 h 666750"/>
              <a:gd name="connsiteX4" fmla="*/ 0 w 742950"/>
              <a:gd name="connsiteY4" fmla="*/ 409575 h 66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 h="666750">
                <a:moveTo>
                  <a:pt x="0" y="409575"/>
                </a:moveTo>
                <a:lnTo>
                  <a:pt x="238125" y="666750"/>
                </a:lnTo>
                <a:lnTo>
                  <a:pt x="742950" y="0"/>
                </a:lnTo>
                <a:lnTo>
                  <a:pt x="238125" y="476250"/>
                </a:lnTo>
                <a:lnTo>
                  <a:pt x="0" y="409575"/>
                </a:lnTo>
                <a:close/>
              </a:path>
            </a:pathLst>
          </a:custGeom>
          <a:solidFill>
            <a:srgbClr val="F0502D"/>
          </a:solidFill>
          <a:ln>
            <a:solidFill>
              <a:srgbClr val="F0502D"/>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4"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6</a:t>
            </a:fld>
            <a:endParaRPr lang="en-US" sz="2400" dirty="0" smtClean="0">
              <a:latin typeface="+mn-lt"/>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14886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8787">
                                            <p:txEl>
                                              <p:pRg st="1" end="1"/>
                                            </p:txEl>
                                          </p:spTgt>
                                        </p:tgtEl>
                                        <p:attrNameLst>
                                          <p:attrName>style.visibility</p:attrName>
                                        </p:attrNameLst>
                                      </p:cBhvr>
                                      <p:to>
                                        <p:strVal val="visible"/>
                                      </p:to>
                                    </p:set>
                                    <p:animEffect transition="in" filter="fade">
                                      <p:cBhvr>
                                        <p:cTn id="7" dur="700"/>
                                        <p:tgtEl>
                                          <p:spTgt spid="118787">
                                            <p:txEl>
                                              <p:pRg st="1" end="1"/>
                                            </p:txEl>
                                          </p:spTgt>
                                        </p:tgtEl>
                                      </p:cBhvr>
                                    </p:animEffect>
                                    <p:anim calcmode="lin" valueType="num">
                                      <p:cBhvr>
                                        <p:cTn id="8" dur="700" fill="hold"/>
                                        <p:tgtEl>
                                          <p:spTgt spid="118787">
                                            <p:txEl>
                                              <p:pRg st="1" end="1"/>
                                            </p:txEl>
                                          </p:spTgt>
                                        </p:tgtEl>
                                        <p:attrNameLst>
                                          <p:attrName>ppt_x</p:attrName>
                                        </p:attrNameLst>
                                      </p:cBhvr>
                                      <p:tavLst>
                                        <p:tav tm="0">
                                          <p:val>
                                            <p:strVal val="#ppt_x"/>
                                          </p:val>
                                        </p:tav>
                                        <p:tav tm="100000">
                                          <p:val>
                                            <p:strVal val="#ppt_x"/>
                                          </p:val>
                                        </p:tav>
                                      </p:tavLst>
                                    </p:anim>
                                    <p:anim calcmode="lin" valueType="num">
                                      <p:cBhvr>
                                        <p:cTn id="9" dur="700" fill="hold"/>
                                        <p:tgtEl>
                                          <p:spTgt spid="11878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700"/>
                                        <p:tgtEl>
                                          <p:spTgt spid="15"/>
                                        </p:tgtEl>
                                      </p:cBhvr>
                                    </p:animEffect>
                                    <p:anim calcmode="lin" valueType="num">
                                      <p:cBhvr>
                                        <p:cTn id="13" dur="700" fill="hold"/>
                                        <p:tgtEl>
                                          <p:spTgt spid="15"/>
                                        </p:tgtEl>
                                        <p:attrNameLst>
                                          <p:attrName>ppt_x</p:attrName>
                                        </p:attrNameLst>
                                      </p:cBhvr>
                                      <p:tavLst>
                                        <p:tav tm="0">
                                          <p:val>
                                            <p:strVal val="#ppt_x"/>
                                          </p:val>
                                        </p:tav>
                                        <p:tav tm="100000">
                                          <p:val>
                                            <p:strVal val="#ppt_x"/>
                                          </p:val>
                                        </p:tav>
                                      </p:tavLst>
                                    </p:anim>
                                    <p:anim calcmode="lin" valueType="num">
                                      <p:cBhvr>
                                        <p:cTn id="14" dur="7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700"/>
                                        <p:tgtEl>
                                          <p:spTgt spid="16"/>
                                        </p:tgtEl>
                                      </p:cBhvr>
                                    </p:animEffect>
                                    <p:anim calcmode="lin" valueType="num">
                                      <p:cBhvr>
                                        <p:cTn id="18" dur="700" fill="hold"/>
                                        <p:tgtEl>
                                          <p:spTgt spid="16"/>
                                        </p:tgtEl>
                                        <p:attrNameLst>
                                          <p:attrName>ppt_x</p:attrName>
                                        </p:attrNameLst>
                                      </p:cBhvr>
                                      <p:tavLst>
                                        <p:tav tm="0">
                                          <p:val>
                                            <p:strVal val="#ppt_x"/>
                                          </p:val>
                                        </p:tav>
                                        <p:tav tm="100000">
                                          <p:val>
                                            <p:strVal val="#ppt_x"/>
                                          </p:val>
                                        </p:tav>
                                      </p:tavLst>
                                    </p:anim>
                                    <p:anim calcmode="lin" valueType="num">
                                      <p:cBhvr>
                                        <p:cTn id="19" dur="7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 fill="hold"/>
                                        <p:tgtEl>
                                          <p:spTgt spid="4"/>
                                        </p:tgtEl>
                                        <p:attrNameLst>
                                          <p:attrName>ppt_w</p:attrName>
                                        </p:attrNameLst>
                                      </p:cBhvr>
                                      <p:tavLst>
                                        <p:tav tm="0">
                                          <p:val>
                                            <p:fltVal val="0"/>
                                          </p:val>
                                        </p:tav>
                                        <p:tav tm="100000">
                                          <p:val>
                                            <p:strVal val="#ppt_w"/>
                                          </p:val>
                                        </p:tav>
                                      </p:tavLst>
                                    </p:anim>
                                    <p:anim calcmode="lin" valueType="num">
                                      <p:cBhvr>
                                        <p:cTn id="25" dur="300" fill="hold"/>
                                        <p:tgtEl>
                                          <p:spTgt spid="4"/>
                                        </p:tgtEl>
                                        <p:attrNameLst>
                                          <p:attrName>ppt_h</p:attrName>
                                        </p:attrNameLst>
                                      </p:cBhvr>
                                      <p:tavLst>
                                        <p:tav tm="0">
                                          <p:val>
                                            <p:fltVal val="0"/>
                                          </p:val>
                                        </p:tav>
                                        <p:tav tm="100000">
                                          <p:val>
                                            <p:strVal val="#ppt_h"/>
                                          </p:val>
                                        </p:tav>
                                      </p:tavLst>
                                    </p:anim>
                                    <p:animEffect transition="in" filter="fade">
                                      <p:cBhvr>
                                        <p:cTn id="26" dur="3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8787">
                                            <p:txEl>
                                              <p:pRg st="2" end="2"/>
                                            </p:txEl>
                                          </p:spTgt>
                                        </p:tgtEl>
                                        <p:attrNameLst>
                                          <p:attrName>style.visibility</p:attrName>
                                        </p:attrNameLst>
                                      </p:cBhvr>
                                      <p:to>
                                        <p:strVal val="visible"/>
                                      </p:to>
                                    </p:set>
                                    <p:animEffect transition="in" filter="fade">
                                      <p:cBhvr>
                                        <p:cTn id="31" dur="700"/>
                                        <p:tgtEl>
                                          <p:spTgt spid="118787">
                                            <p:txEl>
                                              <p:pRg st="2" end="2"/>
                                            </p:txEl>
                                          </p:spTgt>
                                        </p:tgtEl>
                                      </p:cBhvr>
                                    </p:animEffect>
                                    <p:anim calcmode="lin" valueType="num">
                                      <p:cBhvr>
                                        <p:cTn id="32" dur="700" fill="hold"/>
                                        <p:tgtEl>
                                          <p:spTgt spid="118787">
                                            <p:txEl>
                                              <p:pRg st="2" end="2"/>
                                            </p:txEl>
                                          </p:spTgt>
                                        </p:tgtEl>
                                        <p:attrNameLst>
                                          <p:attrName>ppt_x</p:attrName>
                                        </p:attrNameLst>
                                      </p:cBhvr>
                                      <p:tavLst>
                                        <p:tav tm="0">
                                          <p:val>
                                            <p:strVal val="#ppt_x"/>
                                          </p:val>
                                        </p:tav>
                                        <p:tav tm="100000">
                                          <p:val>
                                            <p:strVal val="#ppt_x"/>
                                          </p:val>
                                        </p:tav>
                                      </p:tavLst>
                                    </p:anim>
                                    <p:anim calcmode="lin" valueType="num">
                                      <p:cBhvr>
                                        <p:cTn id="33" dur="700" fill="hold"/>
                                        <p:tgtEl>
                                          <p:spTgt spid="11878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700"/>
                                        <p:tgtEl>
                                          <p:spTgt spid="19"/>
                                        </p:tgtEl>
                                      </p:cBhvr>
                                    </p:animEffect>
                                    <p:anim calcmode="lin" valueType="num">
                                      <p:cBhvr>
                                        <p:cTn id="37" dur="700" fill="hold"/>
                                        <p:tgtEl>
                                          <p:spTgt spid="19"/>
                                        </p:tgtEl>
                                        <p:attrNameLst>
                                          <p:attrName>ppt_x</p:attrName>
                                        </p:attrNameLst>
                                      </p:cBhvr>
                                      <p:tavLst>
                                        <p:tav tm="0">
                                          <p:val>
                                            <p:strVal val="#ppt_x"/>
                                          </p:val>
                                        </p:tav>
                                        <p:tav tm="100000">
                                          <p:val>
                                            <p:strVal val="#ppt_x"/>
                                          </p:val>
                                        </p:tav>
                                      </p:tavLst>
                                    </p:anim>
                                    <p:anim calcmode="lin" valueType="num">
                                      <p:cBhvr>
                                        <p:cTn id="38" dur="700" fill="hold"/>
                                        <p:tgtEl>
                                          <p:spTgt spid="1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700"/>
                                        <p:tgtEl>
                                          <p:spTgt spid="20"/>
                                        </p:tgtEl>
                                      </p:cBhvr>
                                    </p:animEffect>
                                    <p:anim calcmode="lin" valueType="num">
                                      <p:cBhvr>
                                        <p:cTn id="42" dur="700" fill="hold"/>
                                        <p:tgtEl>
                                          <p:spTgt spid="20"/>
                                        </p:tgtEl>
                                        <p:attrNameLst>
                                          <p:attrName>ppt_x</p:attrName>
                                        </p:attrNameLst>
                                      </p:cBhvr>
                                      <p:tavLst>
                                        <p:tav tm="0">
                                          <p:val>
                                            <p:strVal val="#ppt_x"/>
                                          </p:val>
                                        </p:tav>
                                        <p:tav tm="100000">
                                          <p:val>
                                            <p:strVal val="#ppt_x"/>
                                          </p:val>
                                        </p:tav>
                                      </p:tavLst>
                                    </p:anim>
                                    <p:anim calcmode="lin" valueType="num">
                                      <p:cBhvr>
                                        <p:cTn id="43" dur="700" fill="hold"/>
                                        <p:tgtEl>
                                          <p:spTgt spid="2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18787">
                                            <p:txEl>
                                              <p:pRg st="3" end="3"/>
                                            </p:txEl>
                                          </p:spTgt>
                                        </p:tgtEl>
                                        <p:attrNameLst>
                                          <p:attrName>style.visibility</p:attrName>
                                        </p:attrNameLst>
                                      </p:cBhvr>
                                      <p:to>
                                        <p:strVal val="visible"/>
                                      </p:to>
                                    </p:set>
                                    <p:animEffect transition="in" filter="fade">
                                      <p:cBhvr>
                                        <p:cTn id="46" dur="700"/>
                                        <p:tgtEl>
                                          <p:spTgt spid="118787">
                                            <p:txEl>
                                              <p:pRg st="3" end="3"/>
                                            </p:txEl>
                                          </p:spTgt>
                                        </p:tgtEl>
                                      </p:cBhvr>
                                    </p:animEffect>
                                    <p:anim calcmode="lin" valueType="num">
                                      <p:cBhvr>
                                        <p:cTn id="47" dur="700" fill="hold"/>
                                        <p:tgtEl>
                                          <p:spTgt spid="118787">
                                            <p:txEl>
                                              <p:pRg st="3" end="3"/>
                                            </p:txEl>
                                          </p:spTgt>
                                        </p:tgtEl>
                                        <p:attrNameLst>
                                          <p:attrName>ppt_x</p:attrName>
                                        </p:attrNameLst>
                                      </p:cBhvr>
                                      <p:tavLst>
                                        <p:tav tm="0">
                                          <p:val>
                                            <p:strVal val="#ppt_x"/>
                                          </p:val>
                                        </p:tav>
                                        <p:tav tm="100000">
                                          <p:val>
                                            <p:strVal val="#ppt_x"/>
                                          </p:val>
                                        </p:tav>
                                      </p:tavLst>
                                    </p:anim>
                                    <p:anim calcmode="lin" valueType="num">
                                      <p:cBhvr>
                                        <p:cTn id="48" dur="700" fill="hold"/>
                                        <p:tgtEl>
                                          <p:spTgt spid="118787">
                                            <p:txEl>
                                              <p:pRg st="3" end="3"/>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700"/>
                                        <p:tgtEl>
                                          <p:spTgt spid="17"/>
                                        </p:tgtEl>
                                      </p:cBhvr>
                                    </p:animEffect>
                                    <p:anim calcmode="lin" valueType="num">
                                      <p:cBhvr>
                                        <p:cTn id="52" dur="700" fill="hold"/>
                                        <p:tgtEl>
                                          <p:spTgt spid="17"/>
                                        </p:tgtEl>
                                        <p:attrNameLst>
                                          <p:attrName>ppt_x</p:attrName>
                                        </p:attrNameLst>
                                      </p:cBhvr>
                                      <p:tavLst>
                                        <p:tav tm="0">
                                          <p:val>
                                            <p:strVal val="#ppt_x"/>
                                          </p:val>
                                        </p:tav>
                                        <p:tav tm="100000">
                                          <p:val>
                                            <p:strVal val="#ppt_x"/>
                                          </p:val>
                                        </p:tav>
                                      </p:tavLst>
                                    </p:anim>
                                    <p:anim calcmode="lin" valueType="num">
                                      <p:cBhvr>
                                        <p:cTn id="53" dur="7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18787">
                                            <p:txEl>
                                              <p:pRg st="4" end="4"/>
                                            </p:txEl>
                                          </p:spTgt>
                                        </p:tgtEl>
                                        <p:attrNameLst>
                                          <p:attrName>style.visibility</p:attrName>
                                        </p:attrNameLst>
                                      </p:cBhvr>
                                      <p:to>
                                        <p:strVal val="visible"/>
                                      </p:to>
                                    </p:set>
                                    <p:animEffect transition="in" filter="fade">
                                      <p:cBhvr>
                                        <p:cTn id="56" dur="700"/>
                                        <p:tgtEl>
                                          <p:spTgt spid="118787">
                                            <p:txEl>
                                              <p:pRg st="4" end="4"/>
                                            </p:txEl>
                                          </p:spTgt>
                                        </p:tgtEl>
                                      </p:cBhvr>
                                    </p:animEffect>
                                    <p:anim calcmode="lin" valueType="num">
                                      <p:cBhvr>
                                        <p:cTn id="57" dur="700" fill="hold"/>
                                        <p:tgtEl>
                                          <p:spTgt spid="118787">
                                            <p:txEl>
                                              <p:pRg st="4" end="4"/>
                                            </p:txEl>
                                          </p:spTgt>
                                        </p:tgtEl>
                                        <p:attrNameLst>
                                          <p:attrName>ppt_x</p:attrName>
                                        </p:attrNameLst>
                                      </p:cBhvr>
                                      <p:tavLst>
                                        <p:tav tm="0">
                                          <p:val>
                                            <p:strVal val="#ppt_x"/>
                                          </p:val>
                                        </p:tav>
                                        <p:tav tm="100000">
                                          <p:val>
                                            <p:strVal val="#ppt_x"/>
                                          </p:val>
                                        </p:tav>
                                      </p:tavLst>
                                    </p:anim>
                                    <p:anim calcmode="lin" valueType="num">
                                      <p:cBhvr>
                                        <p:cTn id="58" dur="700" fill="hold"/>
                                        <p:tgtEl>
                                          <p:spTgt spid="11878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300" fill="hold"/>
                                        <p:tgtEl>
                                          <p:spTgt spid="23"/>
                                        </p:tgtEl>
                                        <p:attrNameLst>
                                          <p:attrName>ppt_w</p:attrName>
                                        </p:attrNameLst>
                                      </p:cBhvr>
                                      <p:tavLst>
                                        <p:tav tm="0">
                                          <p:val>
                                            <p:fltVal val="0"/>
                                          </p:val>
                                        </p:tav>
                                        <p:tav tm="100000">
                                          <p:val>
                                            <p:strVal val="#ppt_w"/>
                                          </p:val>
                                        </p:tav>
                                      </p:tavLst>
                                    </p:anim>
                                    <p:anim calcmode="lin" valueType="num">
                                      <p:cBhvr>
                                        <p:cTn id="64" dur="300" fill="hold"/>
                                        <p:tgtEl>
                                          <p:spTgt spid="23"/>
                                        </p:tgtEl>
                                        <p:attrNameLst>
                                          <p:attrName>ppt_h</p:attrName>
                                        </p:attrNameLst>
                                      </p:cBhvr>
                                      <p:tavLst>
                                        <p:tav tm="0">
                                          <p:val>
                                            <p:fltVal val="0"/>
                                          </p:val>
                                        </p:tav>
                                        <p:tav tm="100000">
                                          <p:val>
                                            <p:strVal val="#ppt_h"/>
                                          </p:val>
                                        </p:tav>
                                      </p:tavLst>
                                    </p:anim>
                                    <p:animEffect transition="in" filter="fade">
                                      <p:cBhvr>
                                        <p:cTn id="65"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9" grpId="0" animBg="1"/>
      <p:bldP spid="20" grpId="0" animBg="1"/>
      <p:bldP spid="4"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1914525" y="1695450"/>
            <a:ext cx="5010150" cy="3800475"/>
          </a:xfrm>
          <a:custGeom>
            <a:avLst/>
            <a:gdLst>
              <a:gd name="connsiteX0" fmla="*/ 38100 w 5038725"/>
              <a:gd name="connsiteY0" fmla="*/ 57150 h 3876675"/>
              <a:gd name="connsiteX1" fmla="*/ 5038725 w 5038725"/>
              <a:gd name="connsiteY1" fmla="*/ 0 h 3876675"/>
              <a:gd name="connsiteX2" fmla="*/ 5019675 w 5038725"/>
              <a:gd name="connsiteY2" fmla="*/ 3857625 h 3876675"/>
              <a:gd name="connsiteX3" fmla="*/ 0 w 5038725"/>
              <a:gd name="connsiteY3" fmla="*/ 3876675 h 3876675"/>
              <a:gd name="connsiteX4" fmla="*/ 38100 w 5038725"/>
              <a:gd name="connsiteY4" fmla="*/ 57150 h 3876675"/>
              <a:gd name="connsiteX0" fmla="*/ 38100 w 5029200"/>
              <a:gd name="connsiteY0" fmla="*/ 0 h 3819525"/>
              <a:gd name="connsiteX1" fmla="*/ 5029200 w 5029200"/>
              <a:gd name="connsiteY1" fmla="*/ 9525 h 3819525"/>
              <a:gd name="connsiteX2" fmla="*/ 5019675 w 5029200"/>
              <a:gd name="connsiteY2" fmla="*/ 3800475 h 3819525"/>
              <a:gd name="connsiteX3" fmla="*/ 0 w 5029200"/>
              <a:gd name="connsiteY3" fmla="*/ 3819525 h 3819525"/>
              <a:gd name="connsiteX4" fmla="*/ 38100 w 5029200"/>
              <a:gd name="connsiteY4" fmla="*/ 0 h 3819525"/>
              <a:gd name="connsiteX0" fmla="*/ 19050 w 5010150"/>
              <a:gd name="connsiteY0" fmla="*/ 0 h 3800475"/>
              <a:gd name="connsiteX1" fmla="*/ 5010150 w 5010150"/>
              <a:gd name="connsiteY1" fmla="*/ 9525 h 3800475"/>
              <a:gd name="connsiteX2" fmla="*/ 5000625 w 5010150"/>
              <a:gd name="connsiteY2" fmla="*/ 3800475 h 3800475"/>
              <a:gd name="connsiteX3" fmla="*/ 0 w 5010150"/>
              <a:gd name="connsiteY3" fmla="*/ 3790950 h 3800475"/>
              <a:gd name="connsiteX4" fmla="*/ 19050 w 5010150"/>
              <a:gd name="connsiteY4" fmla="*/ 0 h 380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0150" h="3800475">
                <a:moveTo>
                  <a:pt x="19050" y="0"/>
                </a:moveTo>
                <a:lnTo>
                  <a:pt x="5010150" y="9525"/>
                </a:lnTo>
                <a:lnTo>
                  <a:pt x="5000625" y="3800475"/>
                </a:lnTo>
                <a:lnTo>
                  <a:pt x="0" y="3790950"/>
                </a:lnTo>
                <a:lnTo>
                  <a:pt x="19050" y="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9" name="Rectangle 2"/>
          <p:cNvSpPr>
            <a:spLocks noGrp="1" noChangeArrowheads="1"/>
          </p:cNvSpPr>
          <p:nvPr>
            <p:ph type="title" idx="4294967295"/>
          </p:nvPr>
        </p:nvSpPr>
        <p:spPr>
          <a:xfrm>
            <a:off x="457200" y="228600"/>
            <a:ext cx="7783513" cy="979488"/>
          </a:xfrm>
        </p:spPr>
        <p:txBody>
          <a:bodyPr>
            <a:noAutofit/>
          </a:bodyPr>
          <a:lstStyle/>
          <a:p>
            <a:pPr algn="l"/>
            <a:r>
              <a:rPr lang="en-US" sz="3200" dirty="0" smtClean="0">
                <a:solidFill>
                  <a:srgbClr val="F0502D"/>
                </a:solidFill>
                <a:latin typeface="+mj-lt"/>
              </a:rPr>
              <a:t>Why are Young Workers More Likely to be Hurt on the Job?</a:t>
            </a:r>
            <a:endParaRPr lang="en-US" sz="3200" dirty="0">
              <a:solidFill>
                <a:srgbClr val="F0502D"/>
              </a:solidFill>
              <a:latin typeface="+mj-lt"/>
            </a:endParaRPr>
          </a:p>
        </p:txBody>
      </p:sp>
      <p:sp>
        <p:nvSpPr>
          <p:cNvPr id="9220" name="Text Box 4"/>
          <p:cNvSpPr txBox="1">
            <a:spLocks noChangeArrowheads="1"/>
          </p:cNvSpPr>
          <p:nvPr/>
        </p:nvSpPr>
        <p:spPr bwMode="auto">
          <a:xfrm>
            <a:off x="228600" y="5562600"/>
            <a:ext cx="83058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sz="3200" dirty="0" smtClean="0">
                <a:solidFill>
                  <a:srgbClr val="1F396A"/>
                </a:solidFill>
                <a:latin typeface="Myriad Pro" pitchFamily="34" charset="0"/>
              </a:rPr>
              <a:t>Video and Discussion</a:t>
            </a:r>
            <a:endParaRPr lang="en-US" sz="3200" dirty="0">
              <a:solidFill>
                <a:srgbClr val="1F396A"/>
              </a:solidFill>
              <a:latin typeface="Myriad Pro" pitchFamily="34" charset="0"/>
            </a:endParaRPr>
          </a:p>
        </p:txBody>
      </p:sp>
      <p:pic>
        <p:nvPicPr>
          <p:cNvPr id="9221" name="Picture 10"/>
          <p:cNvPicPr>
            <a:picLocks noChangeAspect="1" noChangeArrowheads="1"/>
          </p:cNvPicPr>
          <p:nvPr/>
        </p:nvPicPr>
        <p:blipFill>
          <a:blip r:embed="rId3" cstate="print">
            <a:extLst>
              <a:ext uri="{28A0092B-C50C-407E-A947-70E740481C1C}">
                <a14:useLocalDpi xmlns:a14="http://schemas.microsoft.com/office/drawing/2010/main" xmlns="" val="0"/>
              </a:ext>
            </a:extLst>
          </a:blip>
          <a:stretch>
            <a:fillRect/>
          </a:stretch>
        </p:blipFill>
        <p:spPr bwMode="auto">
          <a:xfrm>
            <a:off x="1973263" y="1744898"/>
            <a:ext cx="4872037" cy="3650779"/>
          </a:xfrm>
          <a:prstGeom prst="rect">
            <a:avLst/>
          </a:prstGeom>
          <a:noFill/>
          <a:ln w="9525">
            <a:solidFill>
              <a:srgbClr val="1F396A"/>
            </a:solidFill>
            <a:miter lim="800000"/>
            <a:headEnd/>
            <a:tailEnd/>
          </a:ln>
          <a:extLst>
            <a:ext uri="{909E8E84-426E-40DD-AFC4-6F175D3DCCD1}">
              <a14:hiddenFill xmlns:a14="http://schemas.microsoft.com/office/drawing/2010/main" xmlns="">
                <a:solidFill>
                  <a:srgbClr val="FFFFFF"/>
                </a:solidFill>
              </a14:hiddenFill>
            </a:ext>
          </a:extLst>
        </p:spPr>
      </p:pic>
      <p:sp>
        <p:nvSpPr>
          <p:cNvPr id="10" name="Freeform 9"/>
          <p:cNvSpPr/>
          <p:nvPr/>
        </p:nvSpPr>
        <p:spPr>
          <a:xfrm>
            <a:off x="628651" y="1309687"/>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7</a:t>
            </a:fld>
            <a:endParaRPr lang="en-US" sz="2400" dirty="0" smtClean="0">
              <a:latin typeface="+mn-lt"/>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2654810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a:solidFill>
                  <a:srgbClr val="F0502D"/>
                </a:solidFill>
                <a:latin typeface="+mj-lt"/>
              </a:rPr>
              <a:t>Examples of Teen Work </a:t>
            </a:r>
            <a:r>
              <a:rPr lang="en-US" sz="3200" dirty="0" smtClean="0">
                <a:solidFill>
                  <a:srgbClr val="F0502D"/>
                </a:solidFill>
                <a:latin typeface="+mj-lt"/>
              </a:rPr>
              <a:t>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Why do you think this happened</a:t>
            </a:r>
            <a:r>
              <a:rPr lang="en-US" sz="1600" dirty="0" smtClean="0">
                <a:solidFill>
                  <a:srgbClr val="1F396A"/>
                </a:solidFill>
                <a:latin typeface="Myriad Pro" pitchFamily="34" charset="0"/>
              </a:rPr>
              <a:t>?</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have prevented </a:t>
            </a:r>
            <a:r>
              <a:rPr lang="en-US" sz="1600" dirty="0" smtClean="0">
                <a:solidFill>
                  <a:srgbClr val="1F396A"/>
                </a:solidFill>
                <a:latin typeface="Myriad Pro" pitchFamily="34" charset="0"/>
              </a:rPr>
              <a:t>Jack from </a:t>
            </a:r>
            <a:r>
              <a:rPr lang="en-US" sz="1600" dirty="0">
                <a:solidFill>
                  <a:srgbClr val="1F396A"/>
                </a:solidFill>
                <a:latin typeface="Myriad Pro" pitchFamily="34" charset="0"/>
              </a:rPr>
              <a:t>getting hurt?</a:t>
            </a:r>
          </a:p>
          <a:p>
            <a:pPr marL="182880" indent="-182880" defTabSz="736600">
              <a:spcAft>
                <a:spcPts val="1200"/>
              </a:spcAft>
              <a:buClr>
                <a:schemeClr val="tx2">
                  <a:lumMod val="40000"/>
                  <a:lumOff val="60000"/>
                </a:schemeClr>
              </a:buClr>
              <a:buFont typeface="Wingdings" pitchFamily="2" charset="2"/>
              <a:buChar char="§"/>
            </a:pPr>
            <a:r>
              <a:rPr lang="en-US" sz="1600" dirty="0" smtClean="0">
                <a:solidFill>
                  <a:srgbClr val="1F396A"/>
                </a:solidFill>
                <a:latin typeface="Myriad Pro" pitchFamily="34" charset="0"/>
              </a:rPr>
              <a:t>How </a:t>
            </a:r>
            <a:r>
              <a:rPr lang="en-US" sz="1600" dirty="0">
                <a:solidFill>
                  <a:srgbClr val="1F396A"/>
                </a:solidFill>
                <a:latin typeface="Myriad Pro" pitchFamily="34" charset="0"/>
              </a:rPr>
              <a:t>might this injury </a:t>
            </a:r>
            <a:r>
              <a:rPr lang="en-US" sz="1600" dirty="0" smtClean="0">
                <a:solidFill>
                  <a:srgbClr val="1F396A"/>
                </a:solidFill>
                <a:latin typeface="Myriad Pro" pitchFamily="34" charset="0"/>
              </a:rPr>
              <a:t>impact Jack’s </a:t>
            </a:r>
            <a:r>
              <a:rPr lang="en-US" sz="1600" dirty="0">
                <a:solidFill>
                  <a:srgbClr val="1F396A"/>
                </a:solidFill>
                <a:latin typeface="Myriad Pro" pitchFamily="34" charset="0"/>
              </a:rPr>
              <a:t>daily life?</a:t>
            </a:r>
          </a:p>
        </p:txBody>
      </p:sp>
      <p:sp>
        <p:nvSpPr>
          <p:cNvPr id="10246" name="Text Box 8"/>
          <p:cNvSpPr txBox="1">
            <a:spLocks noChangeArrowheads="1"/>
          </p:cNvSpPr>
          <p:nvPr/>
        </p:nvSpPr>
        <p:spPr bwMode="auto">
          <a:xfrm>
            <a:off x="5032375" y="2460368"/>
            <a:ext cx="3654424" cy="13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smtClean="0">
                <a:solidFill>
                  <a:srgbClr val="1F396A"/>
                </a:solidFill>
                <a:latin typeface="Myriad Pro" pitchFamily="34" charset="0"/>
              </a:rPr>
              <a:t>Fast </a:t>
            </a:r>
            <a:r>
              <a:rPr lang="en-US" sz="1600" dirty="0">
                <a:solidFill>
                  <a:srgbClr val="1F396A"/>
                </a:solidFill>
                <a:latin typeface="Myriad Pro" pitchFamily="34" charset="0"/>
              </a:rPr>
              <a:t>food </a:t>
            </a:r>
            <a:r>
              <a:rPr lang="en-US" sz="1600" dirty="0" smtClean="0">
                <a:solidFill>
                  <a:srgbClr val="1F396A"/>
                </a:solidFill>
                <a:latin typeface="Myriad Pro" pitchFamily="34" charset="0"/>
              </a:rPr>
              <a:t>worker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smtClean="0">
                <a:solidFill>
                  <a:srgbClr val="1F396A"/>
                </a:solidFill>
                <a:latin typeface="Myriad Pro" pitchFamily="34" charset="0"/>
              </a:rPr>
              <a:t>Greasy, slippery floors</a:t>
            </a:r>
          </a:p>
          <a:p>
            <a:pPr marL="914400" indent="-914400">
              <a:spcAft>
                <a:spcPts val="1800"/>
              </a:spcAft>
            </a:pPr>
            <a:r>
              <a:rPr lang="en-US" sz="1600" b="1" dirty="0" smtClean="0">
                <a:solidFill>
                  <a:srgbClr val="F0502D"/>
                </a:solidFill>
                <a:latin typeface="+mj-lt"/>
              </a:rPr>
              <a:t>Injury:	</a:t>
            </a:r>
            <a:r>
              <a:rPr lang="en-US" sz="1600" dirty="0" smtClean="0">
                <a:solidFill>
                  <a:srgbClr val="1F396A"/>
                </a:solidFill>
                <a:latin typeface="Myriad Pro" pitchFamily="34" charset="0"/>
              </a:rPr>
              <a:t>Injured tailbone</a:t>
            </a:r>
            <a:endParaRPr lang="en-US" sz="1600" dirty="0">
              <a:solidFill>
                <a:srgbClr val="1F396A"/>
              </a:solidFill>
              <a:latin typeface="Myriad Pro" pitchFamily="34" charset="0"/>
            </a:endParaRPr>
          </a:p>
        </p:txBody>
      </p:sp>
      <p:pic>
        <p:nvPicPr>
          <p:cNvPr id="10249" name="Picture 13"/>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1250" y="1397556"/>
            <a:ext cx="3784599" cy="4896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a:solidFill>
                  <a:schemeClr val="bg1"/>
                </a:solidFill>
                <a:latin typeface="Felt Tip Roman" pitchFamily="2" charset="0"/>
                <a:ea typeface="+mj-ea"/>
                <a:cs typeface="+mj-cs"/>
              </a:rPr>
              <a:t>Jack’s Story</a:t>
            </a:r>
          </a:p>
        </p:txBody>
      </p:sp>
      <p:sp>
        <p:nvSpPr>
          <p:cNvPr id="16"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8</a:t>
            </a:fld>
            <a:endParaRPr lang="en-US" sz="2400" dirty="0" smtClean="0">
              <a:latin typeface="+mn-lt"/>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3772854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1066800" y="1352550"/>
            <a:ext cx="7553325" cy="5010150"/>
          </a:xfrm>
          <a:custGeom>
            <a:avLst/>
            <a:gdLst>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57625 w 7553325"/>
              <a:gd name="connsiteY4" fmla="*/ 657225 h 5010150"/>
              <a:gd name="connsiteX5" fmla="*/ 3876675 w 7553325"/>
              <a:gd name="connsiteY5" fmla="*/ 5010150 h 5010150"/>
              <a:gd name="connsiteX6" fmla="*/ 0 w 7553325"/>
              <a:gd name="connsiteY6" fmla="*/ 4972050 h 5010150"/>
              <a:gd name="connsiteX0" fmla="*/ 0 w 7553325"/>
              <a:gd name="connsiteY0" fmla="*/ 4972050 h 5010150"/>
              <a:gd name="connsiteX1" fmla="*/ 0 w 7553325"/>
              <a:gd name="connsiteY1" fmla="*/ 0 h 5010150"/>
              <a:gd name="connsiteX2" fmla="*/ 7543800 w 7553325"/>
              <a:gd name="connsiteY2" fmla="*/ 9525 h 5010150"/>
              <a:gd name="connsiteX3" fmla="*/ 7553325 w 7553325"/>
              <a:gd name="connsiteY3" fmla="*/ 762000 h 5010150"/>
              <a:gd name="connsiteX4" fmla="*/ 3876675 w 7553325"/>
              <a:gd name="connsiteY4" fmla="*/ 714375 h 5010150"/>
              <a:gd name="connsiteX5" fmla="*/ 3876675 w 7553325"/>
              <a:gd name="connsiteY5" fmla="*/ 5010150 h 5010150"/>
              <a:gd name="connsiteX6" fmla="*/ 0 w 7553325"/>
              <a:gd name="connsiteY6" fmla="*/ 4972050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3325" h="5010150">
                <a:moveTo>
                  <a:pt x="0" y="4972050"/>
                </a:moveTo>
                <a:lnTo>
                  <a:pt x="0" y="0"/>
                </a:lnTo>
                <a:lnTo>
                  <a:pt x="7543800" y="9525"/>
                </a:lnTo>
                <a:lnTo>
                  <a:pt x="7553325" y="762000"/>
                </a:lnTo>
                <a:lnTo>
                  <a:pt x="3876675" y="714375"/>
                </a:lnTo>
                <a:lnTo>
                  <a:pt x="3876675" y="5010150"/>
                </a:lnTo>
                <a:lnTo>
                  <a:pt x="0" y="4972050"/>
                </a:lnTo>
                <a:close/>
              </a:path>
            </a:pathLst>
          </a:custGeom>
          <a:solidFill>
            <a:srgbClr val="1F39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3"/>
          <p:cNvSpPr>
            <a:spLocks noChangeArrowheads="1"/>
          </p:cNvSpPr>
          <p:nvPr/>
        </p:nvSpPr>
        <p:spPr bwMode="auto">
          <a:xfrm rot="-5400000">
            <a:off x="-1737519" y="3555207"/>
            <a:ext cx="47736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0" hangingPunct="0"/>
            <a:r>
              <a:rPr lang="en-US" sz="2400" dirty="0">
                <a:solidFill>
                  <a:srgbClr val="1F396A"/>
                </a:solidFill>
                <a:latin typeface="Myriad Pro" pitchFamily="34" charset="0"/>
              </a:rPr>
              <a:t>The Impact </a:t>
            </a:r>
            <a:r>
              <a:rPr lang="en-US" sz="2400" dirty="0" smtClean="0">
                <a:solidFill>
                  <a:srgbClr val="1F396A"/>
                </a:solidFill>
                <a:latin typeface="Myriad Pro" pitchFamily="34" charset="0"/>
              </a:rPr>
              <a:t>of Work </a:t>
            </a:r>
            <a:r>
              <a:rPr lang="en-US" sz="2400" dirty="0">
                <a:solidFill>
                  <a:srgbClr val="1F396A"/>
                </a:solidFill>
                <a:latin typeface="Myriad Pro" pitchFamily="34" charset="0"/>
              </a:rPr>
              <a:t>Injuries </a:t>
            </a:r>
          </a:p>
        </p:txBody>
      </p:sp>
      <p:sp>
        <p:nvSpPr>
          <p:cNvPr id="10243" name="Rectangle 4"/>
          <p:cNvSpPr>
            <a:spLocks noGrp="1" noChangeArrowheads="1"/>
          </p:cNvSpPr>
          <p:nvPr>
            <p:ph type="title"/>
          </p:nvPr>
        </p:nvSpPr>
        <p:spPr>
          <a:xfrm>
            <a:off x="457200" y="274638"/>
            <a:ext cx="8229600" cy="782637"/>
          </a:xfrm>
        </p:spPr>
        <p:txBody>
          <a:bodyPr>
            <a:normAutofit/>
          </a:bodyPr>
          <a:lstStyle/>
          <a:p>
            <a:pPr algn="l" eaLnBrk="1" hangingPunct="1"/>
            <a:r>
              <a:rPr lang="en-US" sz="3200" dirty="0" smtClean="0">
                <a:solidFill>
                  <a:srgbClr val="F0502D"/>
                </a:solidFill>
                <a:latin typeface="+mj-lt"/>
              </a:rPr>
              <a:t>Teen </a:t>
            </a:r>
            <a:r>
              <a:rPr lang="en-US" sz="3200" dirty="0">
                <a:solidFill>
                  <a:srgbClr val="F0502D"/>
                </a:solidFill>
                <a:latin typeface="+mj-lt"/>
              </a:rPr>
              <a:t>Work </a:t>
            </a:r>
            <a:r>
              <a:rPr lang="en-US" sz="3200" dirty="0" smtClean="0">
                <a:solidFill>
                  <a:srgbClr val="F0502D"/>
                </a:solidFill>
                <a:latin typeface="+mj-lt"/>
              </a:rPr>
              <a:t>Injuries</a:t>
            </a:r>
            <a:endParaRPr lang="en-US" sz="3200" dirty="0" smtClean="0">
              <a:solidFill>
                <a:schemeClr val="hlink"/>
              </a:solidFill>
              <a:latin typeface="+mj-lt"/>
            </a:endParaRPr>
          </a:p>
        </p:txBody>
      </p:sp>
      <p:sp>
        <p:nvSpPr>
          <p:cNvPr id="10244" name="Text Box 5"/>
          <p:cNvSpPr txBox="1">
            <a:spLocks noChangeArrowheads="1"/>
          </p:cNvSpPr>
          <p:nvPr/>
        </p:nvSpPr>
        <p:spPr bwMode="auto">
          <a:xfrm>
            <a:off x="2133600" y="5943600"/>
            <a:ext cx="5181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endParaRPr lang="en-US"/>
          </a:p>
        </p:txBody>
      </p:sp>
      <p:sp>
        <p:nvSpPr>
          <p:cNvPr id="10245" name="Text Box 6"/>
          <p:cNvSpPr txBox="1">
            <a:spLocks noChangeArrowheads="1"/>
          </p:cNvSpPr>
          <p:nvPr/>
        </p:nvSpPr>
        <p:spPr bwMode="auto">
          <a:xfrm>
            <a:off x="5029200" y="4298950"/>
            <a:ext cx="3657599" cy="1631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Why do you think this happened</a:t>
            </a:r>
            <a:r>
              <a:rPr lang="en-US" sz="1600" dirty="0" smtClean="0">
                <a:solidFill>
                  <a:srgbClr val="1F396A"/>
                </a:solidFill>
                <a:latin typeface="Myriad Pro" pitchFamily="34" charset="0"/>
              </a:rPr>
              <a:t>?</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a:solidFill>
                  <a:srgbClr val="1F396A"/>
                </a:solidFill>
                <a:latin typeface="Myriad Pro" pitchFamily="34" charset="0"/>
              </a:rPr>
              <a:t>What could have prevented </a:t>
            </a:r>
            <a:r>
              <a:rPr lang="en-US" sz="1600" dirty="0" smtClean="0">
                <a:solidFill>
                  <a:srgbClr val="1F396A"/>
                </a:solidFill>
                <a:latin typeface="Myriad Pro" pitchFamily="34" charset="0"/>
              </a:rPr>
              <a:t>Antonio from being injured?</a:t>
            </a:r>
            <a:endParaRPr lang="en-US" sz="1600" dirty="0">
              <a:solidFill>
                <a:srgbClr val="1F396A"/>
              </a:solidFill>
              <a:latin typeface="Myriad Pro" pitchFamily="34" charset="0"/>
            </a:endParaRPr>
          </a:p>
          <a:p>
            <a:pPr marL="182880" indent="-182880" defTabSz="736600">
              <a:spcAft>
                <a:spcPts val="1200"/>
              </a:spcAft>
              <a:buClr>
                <a:schemeClr val="tx2">
                  <a:lumMod val="40000"/>
                  <a:lumOff val="60000"/>
                </a:schemeClr>
              </a:buClr>
              <a:buFont typeface="Wingdings" pitchFamily="2" charset="2"/>
              <a:buChar char="§"/>
            </a:pPr>
            <a:r>
              <a:rPr lang="en-US" sz="1600" dirty="0" smtClean="0">
                <a:solidFill>
                  <a:srgbClr val="1F396A"/>
                </a:solidFill>
                <a:latin typeface="Myriad Pro" pitchFamily="34" charset="0"/>
              </a:rPr>
              <a:t>How </a:t>
            </a:r>
            <a:r>
              <a:rPr lang="en-US" sz="1600" dirty="0">
                <a:solidFill>
                  <a:srgbClr val="1F396A"/>
                </a:solidFill>
                <a:latin typeface="Myriad Pro" pitchFamily="34" charset="0"/>
              </a:rPr>
              <a:t>might this injury </a:t>
            </a:r>
            <a:r>
              <a:rPr lang="en-US" sz="1600" dirty="0" smtClean="0">
                <a:solidFill>
                  <a:srgbClr val="1F396A"/>
                </a:solidFill>
                <a:latin typeface="Myriad Pro" pitchFamily="34" charset="0"/>
              </a:rPr>
              <a:t>impact Antonio’s </a:t>
            </a:r>
            <a:r>
              <a:rPr lang="en-US" sz="1600" dirty="0">
                <a:solidFill>
                  <a:srgbClr val="1F396A"/>
                </a:solidFill>
                <a:latin typeface="Myriad Pro" pitchFamily="34" charset="0"/>
              </a:rPr>
              <a:t>daily life?</a:t>
            </a:r>
          </a:p>
        </p:txBody>
      </p:sp>
      <p:sp>
        <p:nvSpPr>
          <p:cNvPr id="10246" name="Text Box 8"/>
          <p:cNvSpPr txBox="1">
            <a:spLocks noChangeArrowheads="1"/>
          </p:cNvSpPr>
          <p:nvPr/>
        </p:nvSpPr>
        <p:spPr bwMode="auto">
          <a:xfrm>
            <a:off x="5032375" y="2460368"/>
            <a:ext cx="3654424" cy="1538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736600" eaLnBrk="0" hangingPunct="0">
              <a:defRPr>
                <a:solidFill>
                  <a:schemeClr val="tx1"/>
                </a:solidFill>
                <a:latin typeface="Arial" pitchFamily="34" charset="0"/>
              </a:defRPr>
            </a:lvl1pPr>
            <a:lvl2pPr marL="742950" indent="-285750" defTabSz="736600" eaLnBrk="0" hangingPunct="0">
              <a:defRPr>
                <a:solidFill>
                  <a:schemeClr val="tx1"/>
                </a:solidFill>
                <a:latin typeface="Arial" pitchFamily="34" charset="0"/>
              </a:defRPr>
            </a:lvl2pPr>
            <a:lvl3pPr marL="1143000" indent="-228600" defTabSz="736600" eaLnBrk="0" hangingPunct="0">
              <a:defRPr>
                <a:solidFill>
                  <a:schemeClr val="tx1"/>
                </a:solidFill>
                <a:latin typeface="Arial" pitchFamily="34" charset="0"/>
              </a:defRPr>
            </a:lvl3pPr>
            <a:lvl4pPr marL="1600200" indent="-228600" defTabSz="736600" eaLnBrk="0" hangingPunct="0">
              <a:defRPr>
                <a:solidFill>
                  <a:schemeClr val="tx1"/>
                </a:solidFill>
                <a:latin typeface="Arial" pitchFamily="34" charset="0"/>
              </a:defRPr>
            </a:lvl4pPr>
            <a:lvl5pPr marL="2057400" indent="-228600" defTabSz="736600" eaLnBrk="0" hangingPunct="0">
              <a:defRPr>
                <a:solidFill>
                  <a:schemeClr val="tx1"/>
                </a:solidFill>
                <a:latin typeface="Arial" pitchFamily="34" charset="0"/>
              </a:defRPr>
            </a:lvl5pPr>
            <a:lvl6pPr marL="2514600" indent="-228600" defTabSz="736600" eaLnBrk="0" fontAlgn="base" hangingPunct="0">
              <a:spcBef>
                <a:spcPct val="0"/>
              </a:spcBef>
              <a:spcAft>
                <a:spcPct val="0"/>
              </a:spcAft>
              <a:defRPr>
                <a:solidFill>
                  <a:schemeClr val="tx1"/>
                </a:solidFill>
                <a:latin typeface="Arial" pitchFamily="34" charset="0"/>
              </a:defRPr>
            </a:lvl6pPr>
            <a:lvl7pPr marL="2971800" indent="-228600" defTabSz="736600" eaLnBrk="0" fontAlgn="base" hangingPunct="0">
              <a:spcBef>
                <a:spcPct val="0"/>
              </a:spcBef>
              <a:spcAft>
                <a:spcPct val="0"/>
              </a:spcAft>
              <a:defRPr>
                <a:solidFill>
                  <a:schemeClr val="tx1"/>
                </a:solidFill>
                <a:latin typeface="Arial" pitchFamily="34" charset="0"/>
              </a:defRPr>
            </a:lvl7pPr>
            <a:lvl8pPr marL="3429000" indent="-228600" defTabSz="736600" eaLnBrk="0" fontAlgn="base" hangingPunct="0">
              <a:spcBef>
                <a:spcPct val="0"/>
              </a:spcBef>
              <a:spcAft>
                <a:spcPct val="0"/>
              </a:spcAft>
              <a:defRPr>
                <a:solidFill>
                  <a:schemeClr val="tx1"/>
                </a:solidFill>
                <a:latin typeface="Arial" pitchFamily="34" charset="0"/>
              </a:defRPr>
            </a:lvl8pPr>
            <a:lvl9pPr marL="3886200" indent="-228600" defTabSz="736600" eaLnBrk="0" fontAlgn="base" hangingPunct="0">
              <a:spcBef>
                <a:spcPct val="0"/>
              </a:spcBef>
              <a:spcAft>
                <a:spcPct val="0"/>
              </a:spcAft>
              <a:defRPr>
                <a:solidFill>
                  <a:schemeClr val="tx1"/>
                </a:solidFill>
                <a:latin typeface="Arial" pitchFamily="34" charset="0"/>
              </a:defRPr>
            </a:lvl9pPr>
          </a:lstStyle>
          <a:p>
            <a:pPr marL="914400" indent="-914400">
              <a:spcAft>
                <a:spcPts val="1800"/>
              </a:spcAft>
            </a:pPr>
            <a:r>
              <a:rPr lang="en-US" sz="1600" b="1" dirty="0" smtClean="0">
                <a:solidFill>
                  <a:srgbClr val="F0502D"/>
                </a:solidFill>
                <a:latin typeface="+mj-lt"/>
              </a:rPr>
              <a:t>Job:	</a:t>
            </a:r>
            <a:r>
              <a:rPr lang="en-US" sz="1600" dirty="0" smtClean="0">
                <a:solidFill>
                  <a:srgbClr val="1F396A"/>
                </a:solidFill>
                <a:latin typeface="Myriad Pro" pitchFamily="34" charset="0"/>
              </a:rPr>
              <a:t>Construction helper</a:t>
            </a:r>
            <a:endParaRPr lang="en-US" sz="1600" dirty="0">
              <a:latin typeface="Myriad Pro" pitchFamily="34" charset="0"/>
            </a:endParaRPr>
          </a:p>
          <a:p>
            <a:pPr marL="914400" indent="-914400">
              <a:spcAft>
                <a:spcPts val="1800"/>
              </a:spcAft>
            </a:pPr>
            <a:r>
              <a:rPr lang="en-US" sz="1600" b="1" dirty="0" smtClean="0">
                <a:solidFill>
                  <a:srgbClr val="F0502D"/>
                </a:solidFill>
                <a:latin typeface="+mj-lt"/>
              </a:rPr>
              <a:t>Hazard:	</a:t>
            </a:r>
            <a:r>
              <a:rPr lang="en-US" sz="1600" dirty="0" smtClean="0">
                <a:solidFill>
                  <a:srgbClr val="1F396A"/>
                </a:solidFill>
                <a:latin typeface="Myriad Pro" pitchFamily="34" charset="0"/>
              </a:rPr>
              <a:t>Unguarded chimney hole (on an unfinished roof)</a:t>
            </a:r>
          </a:p>
          <a:p>
            <a:pPr marL="914400" indent="-914400">
              <a:spcAft>
                <a:spcPts val="1800"/>
              </a:spcAft>
            </a:pPr>
            <a:r>
              <a:rPr lang="en-US" sz="1600" b="1" dirty="0" smtClean="0">
                <a:solidFill>
                  <a:srgbClr val="F0502D"/>
                </a:solidFill>
                <a:latin typeface="+mj-lt"/>
              </a:rPr>
              <a:t>Injury:	</a:t>
            </a:r>
            <a:r>
              <a:rPr lang="en-US" sz="1600" dirty="0" smtClean="0">
                <a:solidFill>
                  <a:srgbClr val="1F396A"/>
                </a:solidFill>
                <a:latin typeface="Myriad Pro" pitchFamily="34" charset="0"/>
              </a:rPr>
              <a:t>Broken back</a:t>
            </a:r>
            <a:endParaRPr lang="en-US" sz="1600" dirty="0">
              <a:solidFill>
                <a:srgbClr val="1F396A"/>
              </a:solidFill>
              <a:latin typeface="Myriad Pro" pitchFamily="34" charset="0"/>
            </a:endParaRPr>
          </a:p>
        </p:txBody>
      </p:sp>
      <p:sp>
        <p:nvSpPr>
          <p:cNvPr id="15" name="Freeform 14"/>
          <p:cNvSpPr/>
          <p:nvPr/>
        </p:nvSpPr>
        <p:spPr>
          <a:xfrm>
            <a:off x="628651" y="971550"/>
            <a:ext cx="7981950" cy="85725"/>
          </a:xfrm>
          <a:custGeom>
            <a:avLst/>
            <a:gdLst>
              <a:gd name="connsiteX0" fmla="*/ 0 w 8086725"/>
              <a:gd name="connsiteY0" fmla="*/ 9525 h 85725"/>
              <a:gd name="connsiteX1" fmla="*/ 8086725 w 8086725"/>
              <a:gd name="connsiteY1" fmla="*/ 0 h 85725"/>
              <a:gd name="connsiteX2" fmla="*/ 8086725 w 8086725"/>
              <a:gd name="connsiteY2" fmla="*/ 85725 h 85725"/>
              <a:gd name="connsiteX3" fmla="*/ 0 w 8086725"/>
              <a:gd name="connsiteY3" fmla="*/ 9525 h 85725"/>
            </a:gdLst>
            <a:ahLst/>
            <a:cxnLst>
              <a:cxn ang="0">
                <a:pos x="connsiteX0" y="connsiteY0"/>
              </a:cxn>
              <a:cxn ang="0">
                <a:pos x="connsiteX1" y="connsiteY1"/>
              </a:cxn>
              <a:cxn ang="0">
                <a:pos x="connsiteX2" y="connsiteY2"/>
              </a:cxn>
              <a:cxn ang="0">
                <a:pos x="connsiteX3" y="connsiteY3"/>
              </a:cxn>
            </a:cxnLst>
            <a:rect l="l" t="t" r="r" b="b"/>
            <a:pathLst>
              <a:path w="8086725" h="85725">
                <a:moveTo>
                  <a:pt x="0" y="9525"/>
                </a:moveTo>
                <a:lnTo>
                  <a:pt x="8086725" y="0"/>
                </a:lnTo>
                <a:lnTo>
                  <a:pt x="8086725" y="85725"/>
                </a:lnTo>
                <a:lnTo>
                  <a:pt x="0" y="9525"/>
                </a:lnTo>
                <a:close/>
              </a:path>
            </a:pathLst>
          </a:custGeom>
          <a:solidFill>
            <a:srgbClr val="1F396A"/>
          </a:solidFill>
          <a:ln>
            <a:solidFill>
              <a:srgbClr val="1F39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029200" y="1411069"/>
            <a:ext cx="3581401" cy="646331"/>
          </a:xfrm>
          <a:prstGeom prst="rect">
            <a:avLst/>
          </a:prstGeom>
          <a:noFill/>
        </p:spPr>
        <p:txBody>
          <a:bodyPr wrap="square" rtlCol="0" anchor="t">
            <a:spAutoFit/>
          </a:bodyPr>
          <a:lstStyle/>
          <a:p>
            <a:pPr algn="ctr"/>
            <a:r>
              <a:rPr lang="en-US" sz="3600" b="1" dirty="0" smtClean="0">
                <a:solidFill>
                  <a:schemeClr val="bg1"/>
                </a:solidFill>
                <a:latin typeface="Felt Tip Roman" pitchFamily="2" charset="0"/>
                <a:ea typeface="+mj-ea"/>
                <a:cs typeface="+mj-cs"/>
              </a:rPr>
              <a:t>Antonio’s </a:t>
            </a:r>
            <a:r>
              <a:rPr lang="en-US" sz="3600" b="1" dirty="0">
                <a:solidFill>
                  <a:schemeClr val="bg1"/>
                </a:solidFill>
                <a:latin typeface="Felt Tip Roman" pitchFamily="2" charset="0"/>
                <a:ea typeface="+mj-ea"/>
                <a:cs typeface="+mj-cs"/>
              </a:rPr>
              <a:t>Story</a:t>
            </a:r>
          </a:p>
        </p:txBody>
      </p:sp>
      <p:pic>
        <p:nvPicPr>
          <p:cNvPr id="16"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1115568" y="1422457"/>
            <a:ext cx="3752141" cy="4854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lide Number Placeholder 1"/>
          <p:cNvSpPr>
            <a:spLocks noGrp="1"/>
          </p:cNvSpPr>
          <p:nvPr>
            <p:ph type="sldNum" sz="quarter" idx="12"/>
          </p:nvPr>
        </p:nvSpPr>
        <p:spPr>
          <a:xfrm>
            <a:off x="8229600" y="6309360"/>
            <a:ext cx="685800" cy="42690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219884A-CF9A-409A-A059-20E8C3A611E9}" type="slidenum">
              <a:rPr lang="en-US" sz="2400" smtClean="0">
                <a:latin typeface="+mn-lt"/>
              </a:rPr>
              <a:pPr eaLnBrk="1" hangingPunct="1"/>
              <a:t>9</a:t>
            </a:fld>
            <a:endParaRPr lang="en-US" sz="2400" dirty="0" smtClean="0">
              <a:latin typeface="+mn-lt"/>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32320" y="6309360"/>
            <a:ext cx="1202952" cy="426905"/>
          </a:xfrm>
          <a:prstGeom prst="rect">
            <a:avLst/>
          </a:prstGeom>
        </p:spPr>
      </p:pic>
    </p:spTree>
    <p:extLst>
      <p:ext uri="{BB962C8B-B14F-4D97-AF65-F5344CB8AC3E}">
        <p14:creationId xmlns:p14="http://schemas.microsoft.com/office/powerpoint/2010/main" xmlns="" val="1105405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yriad">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1105</TotalTime>
  <Words>1649</Words>
  <Application>Microsoft Office PowerPoint</Application>
  <PresentationFormat>On-screen Show (4:3)</PresentationFormat>
  <Paragraphs>363</Paragraphs>
  <Slides>51</Slides>
  <Notes>19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9" baseType="lpstr">
      <vt:lpstr>Arial</vt:lpstr>
      <vt:lpstr>Myriad Pro</vt:lpstr>
      <vt:lpstr>Wingdings</vt:lpstr>
      <vt:lpstr>Felt Tip Roman</vt:lpstr>
      <vt:lpstr>Myriad Pro Light</vt:lpstr>
      <vt:lpstr>Calibri</vt:lpstr>
      <vt:lpstr>Office Theme</vt:lpstr>
      <vt:lpstr>Worksheet</vt:lpstr>
      <vt:lpstr>Slide 1</vt:lpstr>
      <vt:lpstr>Introduction to Young Worker Injuries</vt:lpstr>
      <vt:lpstr>You will learn about</vt:lpstr>
      <vt:lpstr>What is Your Experience With Work?</vt:lpstr>
      <vt:lpstr>Job Safety Quiz</vt:lpstr>
      <vt:lpstr>Job Safety Quiz (continued)</vt:lpstr>
      <vt:lpstr>Why are Young Workers More Likely to be Hurt on the Job?</vt:lpstr>
      <vt:lpstr>Examples of Teen Work Injuries</vt:lpstr>
      <vt:lpstr>Teen Work Injuries</vt:lpstr>
      <vt:lpstr>Teen Work Injuries</vt:lpstr>
      <vt:lpstr>Teen Work Injuries</vt:lpstr>
      <vt:lpstr>Teen Work Injuries</vt:lpstr>
      <vt:lpstr>Teen Work Injuries</vt:lpstr>
      <vt:lpstr>Teen Work Injuries</vt:lpstr>
      <vt:lpstr>Teen Work Injuries</vt:lpstr>
      <vt:lpstr>Teen Worker Injury Statistics</vt:lpstr>
      <vt:lpstr>Teen Worker Statistics</vt:lpstr>
      <vt:lpstr>Teen Worker Injury Statistics</vt:lpstr>
      <vt:lpstr>Key Points of the Curriculum </vt:lpstr>
      <vt:lpstr>Finding Hazards</vt:lpstr>
      <vt:lpstr>Job Hazards</vt:lpstr>
      <vt:lpstr>Job Hazards (continued)</vt:lpstr>
      <vt:lpstr>Find The Hazards:  Fast Food Restaurant</vt:lpstr>
      <vt:lpstr>Find The Hazards:  Grocery Store</vt:lpstr>
      <vt:lpstr>Find The Hazards:  Office</vt:lpstr>
      <vt:lpstr>Find The Hazards:  Gas Station</vt:lpstr>
      <vt:lpstr>Hazard Mapping Activity</vt:lpstr>
      <vt:lpstr>Finding Hazards: Key Points</vt:lpstr>
      <vt:lpstr>Making the Job Safer</vt:lpstr>
      <vt:lpstr>Controlling Hazards</vt:lpstr>
      <vt:lpstr>Eliminating or Reducing Hazards</vt:lpstr>
      <vt:lpstr>Eliminating or Reducing Hazards</vt:lpstr>
      <vt:lpstr>Eliminating or Reducing Hazards</vt:lpstr>
      <vt:lpstr>Eliminating or Reducing Hazards</vt:lpstr>
      <vt:lpstr>Eliminating or Reducing Hazards</vt:lpstr>
      <vt:lpstr>Eliminating or Reducing Hazards</vt:lpstr>
      <vt:lpstr>Eliminating or Reducing Hazards</vt:lpstr>
      <vt:lpstr>Eliminating or Reducing Hazards</vt:lpstr>
      <vt:lpstr>Eliminating or Reducing Hazards</vt:lpstr>
      <vt:lpstr>Making the Job Safer: Key Points</vt:lpstr>
      <vt:lpstr>Emergencies at Work</vt:lpstr>
      <vt:lpstr>Emergencies at Work</vt:lpstr>
      <vt:lpstr>Emergencies at Work</vt:lpstr>
      <vt:lpstr>Emergencies at Work: Key Points</vt:lpstr>
      <vt:lpstr>Know Your Rights and Responsibilities</vt:lpstr>
      <vt:lpstr>Know Your Rights: Quiz Game</vt:lpstr>
      <vt:lpstr>Know Your Rights: Key Points</vt:lpstr>
      <vt:lpstr>Know Your Rights</vt:lpstr>
      <vt:lpstr>Taking Action</vt:lpstr>
      <vt:lpstr>Taking Action: Key Points</vt:lpstr>
      <vt:lpstr>Summing Up</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dc:creator>
  <cp:lastModifiedBy>Karen Sneary</cp:lastModifiedBy>
  <cp:revision>122</cp:revision>
  <dcterms:created xsi:type="dcterms:W3CDTF">2012-07-25T23:11:02Z</dcterms:created>
  <dcterms:modified xsi:type="dcterms:W3CDTF">2014-07-14T19:16:57Z</dcterms:modified>
</cp:coreProperties>
</file>