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F99CC"/>
    <a:srgbClr val="33CCCC"/>
    <a:srgbClr val="269996"/>
    <a:srgbClr val="0099CC"/>
    <a:srgbClr val="FFB9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20F12F-C03E-4D5A-8DCC-295F526E0223}"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300535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0F12F-C03E-4D5A-8DCC-295F526E0223}"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150730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0F12F-C03E-4D5A-8DCC-295F526E0223}"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1155426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20F12F-C03E-4D5A-8DCC-295F526E0223}"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224691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20F12F-C03E-4D5A-8DCC-295F526E0223}" type="datetimeFigureOut">
              <a:rPr lang="en-US" smtClean="0"/>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278865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20F12F-C03E-4D5A-8DCC-295F526E0223}"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39517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20F12F-C03E-4D5A-8DCC-295F526E0223}" type="datetimeFigureOut">
              <a:rPr lang="en-US" smtClean="0"/>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3149460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20F12F-C03E-4D5A-8DCC-295F526E0223}" type="datetimeFigureOut">
              <a:rPr lang="en-US" smtClean="0"/>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89303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0F12F-C03E-4D5A-8DCC-295F526E0223}" type="datetimeFigureOut">
              <a:rPr lang="en-US" smtClean="0"/>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303326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0F12F-C03E-4D5A-8DCC-295F526E0223}"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931475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20F12F-C03E-4D5A-8DCC-295F526E0223}" type="datetimeFigureOut">
              <a:rPr lang="en-US" smtClean="0"/>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00F95-723E-46EC-A63D-33AC09FCC616}" type="slidenum">
              <a:rPr lang="en-US" smtClean="0"/>
              <a:t>‹#›</a:t>
            </a:fld>
            <a:endParaRPr lang="en-US"/>
          </a:p>
        </p:txBody>
      </p:sp>
    </p:spTree>
    <p:extLst>
      <p:ext uri="{BB962C8B-B14F-4D97-AF65-F5344CB8AC3E}">
        <p14:creationId xmlns:p14="http://schemas.microsoft.com/office/powerpoint/2010/main" val="3187145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B9D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0F12F-C03E-4D5A-8DCC-295F526E0223}" type="datetimeFigureOut">
              <a:rPr lang="en-US" smtClean="0"/>
              <a:t>4/9/2015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00F95-723E-46EC-A63D-33AC09FCC616}" type="slidenum">
              <a:rPr lang="en-US" smtClean="0"/>
              <a:t>‹#›</a:t>
            </a:fld>
            <a:endParaRPr lang="en-US"/>
          </a:p>
        </p:txBody>
      </p:sp>
    </p:spTree>
    <p:extLst>
      <p:ext uri="{BB962C8B-B14F-4D97-AF65-F5344CB8AC3E}">
        <p14:creationId xmlns:p14="http://schemas.microsoft.com/office/powerpoint/2010/main" val="2981937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hyperlink" Target="http://www.google.com/url?sa=i&amp;rct=j&amp;q=folate&amp;source=images&amp;cd=&amp;cad=rja&amp;uact=8&amp;ved=0CAcQjRw&amp;url=http://www.lookfordiagnosis.com/mesh_info.php?term%3DFolic%2BAcid%26lang%3D1&amp;ei=SMX0VLSnPKnIsQSU6oL4Ag&amp;bvm=bv.87269000,d.cWc&amp;psig=AFQjCNESkB1Axu8LDl-JegxmWa2ffVRDqw&amp;ust=1425413622100478" TargetMode="External"/><Relationship Id="rId2" Type="http://schemas.openxmlformats.org/officeDocument/2006/relationships/hyperlink" Target="http://www.google.com/url?sa=i&amp;rct=j&amp;q=folate&amp;source=images&amp;cd=&amp;cad=rja&amp;uact=8&amp;ved=0CAcQjRw&amp;url=http://en.wikipedia.org/wiki/Folic_acid&amp;ei=h8T0VPTMDcTesATD84KACw&amp;bvm=bv.87269000,d.cWc&amp;psig=AFQjCNESkB1Axu8LDl-JegxmWa2ffVRDqw&amp;ust=1425413622100478" TargetMode="Externa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hyperlink" Target="http://www.google.com/url?sa=i&amp;rct=j&amp;q=folate&amp;source=images&amp;cd=&amp;cad=rja&amp;uact=8&amp;ved=0CAcQjRw&amp;url=http://www.dicksmithfoods.com.au/media/nutrition/folate-connection&amp;ei=68T0VMOYJ8uxsASisIHYDQ&amp;bvm=bv.87269000,d.cWc&amp;psig=AFQjCNESkB1Axu8LDl-JegxmWa2ffVRDqw&amp;ust=142541362210047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gif"/><Relationship Id="rId2" Type="http://schemas.openxmlformats.org/officeDocument/2006/relationships/hyperlink" Target="http://www.google.com/url?sa=i&amp;rct=j&amp;q=vitamin+b9&amp;source=images&amp;cd=&amp;cad=rja&amp;uact=8&amp;ved=0CAcQjRw&amp;url=http://imgarcade.com/1/vitamin-b9-structure/&amp;ei=DhT2VImEJ8KeyATq3IFQ&amp;bvm=bv.87519884,d.aWw&amp;psig=AFQjCNFZdfYMywziNriKwKDSuLI8x-PDKQ&amp;ust=142549951930357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glutamic+acid&amp;source=images&amp;cd=&amp;cad=rja&amp;uact=8&amp;ved=0CAcQjRw&amp;url=http://groups.molbiosci.northwestern.edu/holmgren/Glossary/Definitions/Def-G/Glutamic_acid.html&amp;ei=6hT2VMvMFsOqyATB14DoCA&amp;psig=AFQjCNE4Iqk3xsC-qxqS9WE7mS4KkF3EKQ&amp;ust=1425499740691290" TargetMode="External"/><Relationship Id="rId5" Type="http://schemas.openxmlformats.org/officeDocument/2006/relationships/image" Target="../media/image5.png"/><Relationship Id="rId4" Type="http://schemas.openxmlformats.org/officeDocument/2006/relationships/hyperlink" Target="http://www.google.com/url?sa=i&amp;rct=j&amp;q=vitamin+bc&amp;source=images&amp;cd=&amp;ved=0CAcQjRw&amp;url=http://en.wikipedia.org/wiki/Vitamin_B12_total_synthesis&amp;ei=dxT2VKvUMIecygTkv4LQBw&amp;bvm=bv.87519884,d.aWw&amp;psig=AFQjCNF1ZNt4VaYUIcgDnUV6wJkP_6ue-Q&amp;ust=142549961480515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Autofit/>
          </a:bodyPr>
          <a:lstStyle/>
          <a:p>
            <a:r>
              <a:rPr lang="en-US" sz="13800" dirty="0" smtClean="0">
                <a:solidFill>
                  <a:srgbClr val="CC0099"/>
                </a:solidFill>
                <a:latin typeface="Gloucester MT Extra Condensed" panose="02030808020601010101" pitchFamily="18" charset="0"/>
              </a:rPr>
              <a:t>Folate</a:t>
            </a:r>
            <a:endParaRPr lang="en-US" sz="13800" dirty="0">
              <a:solidFill>
                <a:srgbClr val="CC0099"/>
              </a:solidFill>
              <a:latin typeface="Gloucester MT Extra Condensed" panose="02030808020601010101" pitchFamily="18" charset="0"/>
            </a:endParaRPr>
          </a:p>
        </p:txBody>
      </p:sp>
      <p:sp>
        <p:nvSpPr>
          <p:cNvPr id="3" name="Subtitle 2"/>
          <p:cNvSpPr>
            <a:spLocks noGrp="1"/>
          </p:cNvSpPr>
          <p:nvPr>
            <p:ph type="subTitle" idx="1"/>
          </p:nvPr>
        </p:nvSpPr>
        <p:spPr>
          <a:xfrm>
            <a:off x="1447800" y="2819400"/>
            <a:ext cx="6400800" cy="1752600"/>
          </a:xfrm>
        </p:spPr>
        <p:txBody>
          <a:bodyPr>
            <a:normAutofit/>
          </a:bodyPr>
          <a:lstStyle/>
          <a:p>
            <a:r>
              <a:rPr lang="en-US" sz="4000" dirty="0" smtClean="0">
                <a:solidFill>
                  <a:srgbClr val="CC0099"/>
                </a:solidFill>
                <a:latin typeface="FreesiaUPC" panose="020B0604020202020204" pitchFamily="34" charset="-34"/>
                <a:cs typeface="FreesiaUPC" panose="020B0604020202020204" pitchFamily="34" charset="-34"/>
              </a:rPr>
              <a:t>By: </a:t>
            </a:r>
            <a:r>
              <a:rPr lang="en-US" sz="4000" smtClean="0">
                <a:solidFill>
                  <a:srgbClr val="CC0099"/>
                </a:solidFill>
                <a:latin typeface="FreesiaUPC" panose="020B0604020202020204" pitchFamily="34" charset="-34"/>
                <a:cs typeface="FreesiaUPC" panose="020B0604020202020204" pitchFamily="34" charset="-34"/>
              </a:rPr>
              <a:t>Sheridan </a:t>
            </a:r>
            <a:r>
              <a:rPr lang="en-US" sz="4000" smtClean="0">
                <a:solidFill>
                  <a:srgbClr val="CC0099"/>
                </a:solidFill>
                <a:latin typeface="FreesiaUPC" panose="020B0604020202020204" pitchFamily="34" charset="-34"/>
                <a:cs typeface="FreesiaUPC" panose="020B0604020202020204" pitchFamily="34" charset="-34"/>
              </a:rPr>
              <a:t>W.</a:t>
            </a:r>
            <a:endParaRPr lang="en-US" sz="4000" dirty="0" smtClean="0">
              <a:solidFill>
                <a:srgbClr val="CC0099"/>
              </a:solidFill>
              <a:latin typeface="FreesiaUPC" panose="020B0604020202020204" pitchFamily="34" charset="-34"/>
              <a:cs typeface="FreesiaUPC" panose="020B0604020202020204" pitchFamily="34" charset="-34"/>
            </a:endParaRPr>
          </a:p>
          <a:p>
            <a:r>
              <a:rPr lang="en-US" sz="4000" dirty="0" smtClean="0">
                <a:solidFill>
                  <a:srgbClr val="CC0099"/>
                </a:solidFill>
                <a:latin typeface="FreesiaUPC" panose="020B0604020202020204" pitchFamily="34" charset="-34"/>
                <a:cs typeface="FreesiaUPC" panose="020B0604020202020204" pitchFamily="34" charset="-34"/>
              </a:rPr>
              <a:t>6</a:t>
            </a:r>
            <a:r>
              <a:rPr lang="en-US" sz="4000" baseline="30000" dirty="0" smtClean="0">
                <a:solidFill>
                  <a:srgbClr val="CC0099"/>
                </a:solidFill>
                <a:latin typeface="FreesiaUPC" panose="020B0604020202020204" pitchFamily="34" charset="-34"/>
                <a:cs typeface="FreesiaUPC" panose="020B0604020202020204" pitchFamily="34" charset="-34"/>
              </a:rPr>
              <a:t>th</a:t>
            </a:r>
            <a:r>
              <a:rPr lang="en-US" sz="4000" dirty="0" smtClean="0">
                <a:solidFill>
                  <a:srgbClr val="CC0099"/>
                </a:solidFill>
                <a:latin typeface="FreesiaUPC" panose="020B0604020202020204" pitchFamily="34" charset="-34"/>
                <a:cs typeface="FreesiaUPC" panose="020B0604020202020204" pitchFamily="34" charset="-34"/>
              </a:rPr>
              <a:t> hr. </a:t>
            </a:r>
            <a:endParaRPr lang="en-US" sz="4000" dirty="0">
              <a:solidFill>
                <a:srgbClr val="CC0099"/>
              </a:solidFill>
              <a:latin typeface="FreesiaUPC" panose="020B0604020202020204" pitchFamily="34" charset="-34"/>
              <a:cs typeface="FreesiaUPC" panose="020B0604020202020204" pitchFamily="34" charset="-34"/>
            </a:endParaRPr>
          </a:p>
        </p:txBody>
      </p:sp>
      <p:pic>
        <p:nvPicPr>
          <p:cNvPr id="1028" name="Picture 4" descr="http://upload.wikimedia.org/wikipedia/commons/thumb/1/1d/Folat.svg/2000px-Folat.svg.png">
            <a:hlinkClick r:id="rId2"/>
          </p:cNvPr>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a14="http://schemas.microsoft.com/office/drawing/2010/main" val="0"/>
              </a:ext>
            </a:extLst>
          </a:blip>
          <a:srcRect/>
          <a:stretch>
            <a:fillRect/>
          </a:stretch>
        </p:blipFill>
        <p:spPr bwMode="auto">
          <a:xfrm>
            <a:off x="185057" y="5296215"/>
            <a:ext cx="2658013" cy="1295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ttp://www.dicksmithfoods.com.au/sites/default/files/imagecache/news_main/news/Folate_0.png">
            <a:hlinkClick r:id="rId4"/>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76600" y="5263558"/>
            <a:ext cx="2362200" cy="14530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3.popsugar-assets.com/files/upl0/10/109609/05_2008/folic-acid.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4717347"/>
            <a:ext cx="1295400" cy="1999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688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Closing</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p:txBody>
          <a:bodyPr/>
          <a:lstStyle/>
          <a:p>
            <a:r>
              <a:rPr lang="en-US" dirty="0" smtClean="0">
                <a:solidFill>
                  <a:srgbClr val="CC0099"/>
                </a:solidFill>
                <a:latin typeface="FreesiaUPC" panose="020B0604020202020204" pitchFamily="34" charset="-34"/>
                <a:cs typeface="FreesiaUPC" panose="020B0604020202020204" pitchFamily="34" charset="-34"/>
              </a:rPr>
              <a:t>Although folate might not be in your favorite foods, it is a very important vitamin that your body needs. You may not think that you will be affected by it, but its best to not take the chance so eat your green veggies… ALSO it is in strawberries, oranges, and even avocados, so you just have to eat some </a:t>
            </a:r>
            <a:r>
              <a:rPr lang="en-US" dirty="0" err="1" smtClean="0">
                <a:solidFill>
                  <a:srgbClr val="CC0099"/>
                </a:solidFill>
                <a:latin typeface="FreesiaUPC" panose="020B0604020202020204" pitchFamily="34" charset="-34"/>
                <a:cs typeface="FreesiaUPC" panose="020B0604020202020204" pitchFamily="34" charset="-34"/>
              </a:rPr>
              <a:t>guac</a:t>
            </a:r>
            <a:r>
              <a:rPr lang="en-US" dirty="0" smtClean="0">
                <a:solidFill>
                  <a:srgbClr val="CC0099"/>
                </a:solidFill>
                <a:latin typeface="FreesiaUPC" panose="020B0604020202020204" pitchFamily="34" charset="-34"/>
                <a:cs typeface="FreesiaUPC" panose="020B0604020202020204" pitchFamily="34" charset="-34"/>
              </a:rPr>
              <a:t>! </a:t>
            </a:r>
            <a:endParaRPr lang="en-US" dirty="0">
              <a:solidFill>
                <a:srgbClr val="CC0099"/>
              </a:solidFill>
              <a:latin typeface="FreesiaUPC" panose="020B0604020202020204" pitchFamily="34" charset="-34"/>
              <a:cs typeface="FreesiaUPC" panose="020B0604020202020204" pitchFamily="34" charset="-34"/>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648200"/>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704" y="4648200"/>
            <a:ext cx="26384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5129" y="46482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384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Introduction</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a:xfrm>
            <a:off x="381000" y="1600200"/>
            <a:ext cx="8229600" cy="4525963"/>
          </a:xfrm>
        </p:spPr>
        <p:txBody>
          <a:bodyPr/>
          <a:lstStyle/>
          <a:p>
            <a:r>
              <a:rPr lang="en-US" dirty="0" smtClean="0">
                <a:solidFill>
                  <a:srgbClr val="CC0099"/>
                </a:solidFill>
                <a:latin typeface="FreesiaUPC" panose="020B0604020202020204" pitchFamily="34" charset="-34"/>
                <a:cs typeface="FreesiaUPC" panose="020B0604020202020204" pitchFamily="34" charset="-34"/>
              </a:rPr>
              <a:t>Folate or folic acid is a B vitamin. </a:t>
            </a:r>
          </a:p>
          <a:p>
            <a:r>
              <a:rPr lang="en-US" dirty="0">
                <a:solidFill>
                  <a:srgbClr val="CC0099"/>
                </a:solidFill>
                <a:latin typeface="FreesiaUPC" panose="020B0604020202020204" pitchFamily="34" charset="-34"/>
                <a:cs typeface="FreesiaUPC" panose="020B0604020202020204" pitchFamily="34" charset="-34"/>
              </a:rPr>
              <a:t>It is also referred to as vitamin M, vitamin B₉, vitamin </a:t>
            </a:r>
            <a:r>
              <a:rPr lang="en-US" dirty="0" err="1">
                <a:solidFill>
                  <a:srgbClr val="CC0099"/>
                </a:solidFill>
                <a:latin typeface="FreesiaUPC" panose="020B0604020202020204" pitchFamily="34" charset="-34"/>
                <a:cs typeface="FreesiaUPC" panose="020B0604020202020204" pitchFamily="34" charset="-34"/>
              </a:rPr>
              <a:t>Bc</a:t>
            </a:r>
            <a:r>
              <a:rPr lang="en-US" dirty="0">
                <a:solidFill>
                  <a:srgbClr val="CC0099"/>
                </a:solidFill>
                <a:latin typeface="FreesiaUPC" panose="020B0604020202020204" pitchFamily="34" charset="-34"/>
                <a:cs typeface="FreesiaUPC" panose="020B0604020202020204" pitchFamily="34" charset="-34"/>
              </a:rPr>
              <a:t>, </a:t>
            </a:r>
            <a:r>
              <a:rPr lang="en-US" dirty="0" err="1">
                <a:solidFill>
                  <a:srgbClr val="CC0099"/>
                </a:solidFill>
                <a:latin typeface="FreesiaUPC" panose="020B0604020202020204" pitchFamily="34" charset="-34"/>
                <a:cs typeface="FreesiaUPC" panose="020B0604020202020204" pitchFamily="34" charset="-34"/>
              </a:rPr>
              <a:t>pteroyl</a:t>
            </a:r>
            <a:r>
              <a:rPr lang="en-US" dirty="0">
                <a:solidFill>
                  <a:srgbClr val="CC0099"/>
                </a:solidFill>
                <a:latin typeface="FreesiaUPC" panose="020B0604020202020204" pitchFamily="34" charset="-34"/>
                <a:cs typeface="FreesiaUPC" panose="020B0604020202020204" pitchFamily="34" charset="-34"/>
              </a:rPr>
              <a:t>-L-glutamic acid, and </a:t>
            </a:r>
            <a:r>
              <a:rPr lang="en-US" dirty="0" err="1">
                <a:solidFill>
                  <a:srgbClr val="CC0099"/>
                </a:solidFill>
                <a:latin typeface="FreesiaUPC" panose="020B0604020202020204" pitchFamily="34" charset="-34"/>
                <a:cs typeface="FreesiaUPC" panose="020B0604020202020204" pitchFamily="34" charset="-34"/>
              </a:rPr>
              <a:t>pteroyl</a:t>
            </a:r>
            <a:r>
              <a:rPr lang="en-US" dirty="0">
                <a:solidFill>
                  <a:srgbClr val="CC0099"/>
                </a:solidFill>
                <a:latin typeface="FreesiaUPC" panose="020B0604020202020204" pitchFamily="34" charset="-34"/>
                <a:cs typeface="FreesiaUPC" panose="020B0604020202020204" pitchFamily="34" charset="-34"/>
              </a:rPr>
              <a:t>-L-glutamate. </a:t>
            </a:r>
            <a:endParaRPr lang="en-US" dirty="0" smtClean="0">
              <a:solidFill>
                <a:srgbClr val="CC0099"/>
              </a:solidFill>
              <a:latin typeface="FreesiaUPC" panose="020B0604020202020204" pitchFamily="34" charset="-34"/>
              <a:cs typeface="FreesiaUPC" panose="020B0604020202020204" pitchFamily="34" charset="-34"/>
            </a:endParaRPr>
          </a:p>
        </p:txBody>
      </p:sp>
      <p:pic>
        <p:nvPicPr>
          <p:cNvPr id="1028" name="Picture 4" descr="https://sci9bestq3bm.wikispaces.com/file/view/800px-Folic_acid_structure.svg.png/33352391/800px-Folic_acid_structure.svg.png">
            <a:hlinkClick r:id="rId2"/>
          </p:cNvPr>
          <p:cNvPicPr>
            <a:picLocks noChangeAspect="1" noChangeArrowheads="1"/>
          </p:cNvPicPr>
          <p:nvPr/>
        </p:nvPicPr>
        <p:blipFill>
          <a:blip r:embed="rId3" cstate="print">
            <a:duotone>
              <a:prstClr val="black"/>
              <a:srgbClr val="CC0099">
                <a:tint val="45000"/>
                <a:satMod val="400000"/>
              </a:srgbClr>
            </a:duotone>
            <a:extLst>
              <a:ext uri="{28A0092B-C50C-407E-A947-70E740481C1C}">
                <a14:useLocalDpi xmlns:a14="http://schemas.microsoft.com/office/drawing/2010/main" val="0"/>
              </a:ext>
            </a:extLst>
          </a:blip>
          <a:srcRect/>
          <a:stretch>
            <a:fillRect/>
          </a:stretch>
        </p:blipFill>
        <p:spPr bwMode="auto">
          <a:xfrm>
            <a:off x="152400" y="5562600"/>
            <a:ext cx="3174999"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commons/thumb/9/91/Vitamin_B12_BC_ring_part_III.svg/600px-Vitamin_B12_BC_ring_part_III.svg.png">
            <a:hlinkClick r:id="rId4"/>
          </p:cNvPr>
          <p:cNvPicPr>
            <a:picLocks noChangeAspect="1" noChangeArrowheads="1"/>
          </p:cNvPicPr>
          <p:nvPr/>
        </p:nvPicPr>
        <p:blipFill>
          <a:blip r:embed="rId5">
            <a:duotone>
              <a:prstClr val="black"/>
              <a:srgbClr val="CC0099">
                <a:tint val="45000"/>
                <a:satMod val="400000"/>
              </a:srgbClr>
            </a:duotone>
            <a:extLst>
              <a:ext uri="{28A0092B-C50C-407E-A947-70E740481C1C}">
                <a14:useLocalDpi xmlns:a14="http://schemas.microsoft.com/office/drawing/2010/main" val="0"/>
              </a:ext>
            </a:extLst>
          </a:blip>
          <a:srcRect/>
          <a:stretch>
            <a:fillRect/>
          </a:stretch>
        </p:blipFill>
        <p:spPr bwMode="auto">
          <a:xfrm>
            <a:off x="4482772" y="3269742"/>
            <a:ext cx="4280228" cy="35882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groups.molbiosci.northwestern.edu/holmgren/Glossary/Images/pics/amino_acids/Glutamic.gif">
            <a:hlinkClick r:id="rId6"/>
          </p:cNvPr>
          <p:cNvPicPr>
            <a:picLocks noChangeAspect="1" noChangeArrowheads="1"/>
          </p:cNvPicPr>
          <p:nvPr/>
        </p:nvPicPr>
        <p:blipFill>
          <a:blip r:embed="rId7">
            <a:duotone>
              <a:prstClr val="black"/>
              <a:srgbClr val="CC0099">
                <a:tint val="45000"/>
                <a:satMod val="400000"/>
              </a:srgbClr>
            </a:duotone>
            <a:extLst>
              <a:ext uri="{28A0092B-C50C-407E-A947-70E740481C1C}">
                <a14:useLocalDpi xmlns:a14="http://schemas.microsoft.com/office/drawing/2010/main" val="0"/>
              </a:ext>
            </a:extLst>
          </a:blip>
          <a:srcRect/>
          <a:stretch>
            <a:fillRect/>
          </a:stretch>
        </p:blipFill>
        <p:spPr bwMode="auto">
          <a:xfrm>
            <a:off x="533400" y="3215368"/>
            <a:ext cx="1485900"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33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Basic Description</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a:xfrm>
            <a:off x="457200" y="1524000"/>
            <a:ext cx="8229600" cy="4525963"/>
          </a:xfrm>
        </p:spPr>
        <p:txBody>
          <a:bodyPr>
            <a:normAutofit/>
          </a:bodyPr>
          <a:lstStyle/>
          <a:p>
            <a:r>
              <a:rPr lang="en-US" sz="2800" dirty="0">
                <a:solidFill>
                  <a:srgbClr val="CC0099"/>
                </a:solidFill>
                <a:latin typeface="FreesiaUPC" panose="020B0604020202020204" pitchFamily="34" charset="-34"/>
                <a:cs typeface="FreesiaUPC" panose="020B0604020202020204" pitchFamily="34" charset="-34"/>
              </a:rPr>
              <a:t>Many people are familiar with the name of this B complex vitamin, and it has long been recognized as a key nutrient in human health. Low intakes of folate can have devastating effects, ranging from birth defects to blood diseases and possibly even cancers. Much more recent in our understanding of this critical B vitamin is its many different forms in food, and its influence far beyond birth defects, blood diseases, and cancers.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940753"/>
            <a:ext cx="2226972"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3740"/>
          <a:stretch/>
        </p:blipFill>
        <p:spPr bwMode="auto">
          <a:xfrm>
            <a:off x="2971800" y="4898571"/>
            <a:ext cx="1600199" cy="1601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876800"/>
            <a:ext cx="3875269"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258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C0099"/>
                </a:solidFill>
                <a:latin typeface="Gloucester MT Extra Condensed" panose="02030808020601010101" pitchFamily="18" charset="0"/>
              </a:rPr>
              <a:t>Role in Health Support</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p:txBody>
          <a:bodyPr>
            <a:normAutofit/>
          </a:bodyPr>
          <a:lstStyle/>
          <a:p>
            <a:r>
              <a:rPr lang="en-US" sz="2800" dirty="0">
                <a:solidFill>
                  <a:srgbClr val="CC0099"/>
                </a:solidFill>
                <a:latin typeface="FreesiaUPC" panose="020B0604020202020204" pitchFamily="34" charset="-34"/>
                <a:cs typeface="FreesiaUPC" panose="020B0604020202020204" pitchFamily="34" charset="-34"/>
              </a:rPr>
              <a:t>T</a:t>
            </a:r>
            <a:r>
              <a:rPr lang="en-US" sz="2800" dirty="0" smtClean="0">
                <a:solidFill>
                  <a:srgbClr val="CC0099"/>
                </a:solidFill>
                <a:latin typeface="FreesiaUPC" panose="020B0604020202020204" pitchFamily="34" charset="-34"/>
                <a:cs typeface="FreesiaUPC" panose="020B0604020202020204" pitchFamily="34" charset="-34"/>
              </a:rPr>
              <a:t>he </a:t>
            </a:r>
            <a:r>
              <a:rPr lang="en-US" sz="2800" dirty="0">
                <a:solidFill>
                  <a:srgbClr val="CC0099"/>
                </a:solidFill>
                <a:latin typeface="FreesiaUPC" panose="020B0604020202020204" pitchFamily="34" charset="-34"/>
                <a:cs typeface="FreesiaUPC" panose="020B0604020202020204" pitchFamily="34" charset="-34"/>
              </a:rPr>
              <a:t>past decade of folate research has taught us much more about the nature of this vitamin and its critical role in support of our health. However, </a:t>
            </a:r>
            <a:r>
              <a:rPr lang="en-US" sz="2800" dirty="0" smtClean="0">
                <a:solidFill>
                  <a:srgbClr val="CC0099"/>
                </a:solidFill>
                <a:latin typeface="FreesiaUPC" panose="020B0604020202020204" pitchFamily="34" charset="-34"/>
                <a:cs typeface="FreesiaUPC" panose="020B0604020202020204" pitchFamily="34" charset="-34"/>
              </a:rPr>
              <a:t>in </a:t>
            </a:r>
            <a:r>
              <a:rPr lang="en-US" sz="2800" dirty="0">
                <a:solidFill>
                  <a:srgbClr val="CC0099"/>
                </a:solidFill>
                <a:latin typeface="FreesiaUPC" panose="020B0604020202020204" pitchFamily="34" charset="-34"/>
                <a:cs typeface="FreesiaUPC" panose="020B0604020202020204" pitchFamily="34" charset="-34"/>
              </a:rPr>
              <a:t>general, folate has been a complicated vitamin for researchers to understand, and research on folate has produced some confusion when scientific findings need to get translated into practical steps that we can take in the grocery store and in the kitchen.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006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800600"/>
            <a:ext cx="25536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784271"/>
            <a:ext cx="2902857" cy="193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65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Summary of Food Source</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p:txBody>
          <a:bodyPr>
            <a:normAutofit/>
          </a:bodyPr>
          <a:lstStyle/>
          <a:p>
            <a:r>
              <a:rPr lang="en-US" sz="2800" dirty="0">
                <a:solidFill>
                  <a:srgbClr val="CC0099"/>
                </a:solidFill>
                <a:latin typeface="FreesiaUPC" panose="020B0604020202020204" pitchFamily="34" charset="-34"/>
                <a:cs typeface="FreesiaUPC" panose="020B0604020202020204" pitchFamily="34" charset="-34"/>
              </a:rPr>
              <a:t>G</a:t>
            </a:r>
            <a:r>
              <a:rPr lang="en-US" sz="2800" dirty="0" smtClean="0">
                <a:solidFill>
                  <a:srgbClr val="CC0099"/>
                </a:solidFill>
                <a:latin typeface="FreesiaUPC" panose="020B0604020202020204" pitchFamily="34" charset="-34"/>
                <a:cs typeface="FreesiaUPC" panose="020B0604020202020204" pitchFamily="34" charset="-34"/>
              </a:rPr>
              <a:t>reen </a:t>
            </a:r>
            <a:r>
              <a:rPr lang="en-US" sz="2800" dirty="0">
                <a:solidFill>
                  <a:srgbClr val="CC0099"/>
                </a:solidFill>
                <a:latin typeface="FreesiaUPC" panose="020B0604020202020204" pitchFamily="34" charset="-34"/>
                <a:cs typeface="FreesiaUPC" panose="020B0604020202020204" pitchFamily="34" charset="-34"/>
              </a:rPr>
              <a:t>leafy </a:t>
            </a:r>
            <a:r>
              <a:rPr lang="en-US" sz="2800" dirty="0" smtClean="0">
                <a:solidFill>
                  <a:srgbClr val="CC0099"/>
                </a:solidFill>
                <a:latin typeface="FreesiaUPC" panose="020B0604020202020204" pitchFamily="34" charset="-34"/>
                <a:cs typeface="FreesiaUPC" panose="020B0604020202020204" pitchFamily="34" charset="-34"/>
              </a:rPr>
              <a:t>vegetables </a:t>
            </a:r>
            <a:r>
              <a:rPr lang="en-US" sz="2800" dirty="0">
                <a:solidFill>
                  <a:srgbClr val="CC0099"/>
                </a:solidFill>
                <a:latin typeface="FreesiaUPC" panose="020B0604020202020204" pitchFamily="34" charset="-34"/>
                <a:cs typeface="FreesiaUPC" panose="020B0604020202020204" pitchFamily="34" charset="-34"/>
              </a:rPr>
              <a:t>are among the best sources of folate. Spinach, turnip greens, </a:t>
            </a:r>
            <a:r>
              <a:rPr lang="en-US" sz="2800" dirty="0" err="1">
                <a:solidFill>
                  <a:srgbClr val="CC0099"/>
                </a:solidFill>
                <a:latin typeface="FreesiaUPC" panose="020B0604020202020204" pitchFamily="34" charset="-34"/>
                <a:cs typeface="FreesiaUPC" panose="020B0604020202020204" pitchFamily="34" charset="-34"/>
              </a:rPr>
              <a:t>bok</a:t>
            </a:r>
            <a:r>
              <a:rPr lang="en-US" sz="2800" dirty="0">
                <a:solidFill>
                  <a:srgbClr val="CC0099"/>
                </a:solidFill>
                <a:latin typeface="FreesiaUPC" panose="020B0604020202020204" pitchFamily="34" charset="-34"/>
                <a:cs typeface="FreesiaUPC" panose="020B0604020202020204" pitchFamily="34" charset="-34"/>
              </a:rPr>
              <a:t> </a:t>
            </a:r>
            <a:r>
              <a:rPr lang="en-US" sz="2800" dirty="0" err="1">
                <a:solidFill>
                  <a:srgbClr val="CC0099"/>
                </a:solidFill>
                <a:latin typeface="FreesiaUPC" panose="020B0604020202020204" pitchFamily="34" charset="-34"/>
                <a:cs typeface="FreesiaUPC" panose="020B0604020202020204" pitchFamily="34" charset="-34"/>
              </a:rPr>
              <a:t>choy</a:t>
            </a:r>
            <a:r>
              <a:rPr lang="en-US" sz="2800" dirty="0">
                <a:solidFill>
                  <a:srgbClr val="CC0099"/>
                </a:solidFill>
                <a:latin typeface="FreesiaUPC" panose="020B0604020202020204" pitchFamily="34" charset="-34"/>
                <a:cs typeface="FreesiaUPC" panose="020B0604020202020204" pitchFamily="34" charset="-34"/>
              </a:rPr>
              <a:t>, parsley, and romaine lettuce are all </a:t>
            </a:r>
            <a:r>
              <a:rPr lang="en-US" sz="2800" dirty="0" smtClean="0">
                <a:solidFill>
                  <a:srgbClr val="CC0099"/>
                </a:solidFill>
                <a:latin typeface="FreesiaUPC" panose="020B0604020202020204" pitchFamily="34" charset="-34"/>
                <a:cs typeface="FreesiaUPC" panose="020B0604020202020204" pitchFamily="34" charset="-34"/>
              </a:rPr>
              <a:t>excellent </a:t>
            </a:r>
            <a:r>
              <a:rPr lang="en-US" sz="2800" dirty="0">
                <a:solidFill>
                  <a:srgbClr val="CC0099"/>
                </a:solidFill>
                <a:latin typeface="FreesiaUPC" panose="020B0604020202020204" pitchFamily="34" charset="-34"/>
                <a:cs typeface="FreesiaUPC" panose="020B0604020202020204" pitchFamily="34" charset="-34"/>
              </a:rPr>
              <a:t>sources of folate. Other vegetables can be strong sources as well, </a:t>
            </a:r>
            <a:r>
              <a:rPr lang="en-US" sz="2800" dirty="0" smtClean="0">
                <a:solidFill>
                  <a:srgbClr val="CC0099"/>
                </a:solidFill>
                <a:latin typeface="FreesiaUPC" panose="020B0604020202020204" pitchFamily="34" charset="-34"/>
                <a:cs typeface="FreesiaUPC" panose="020B0604020202020204" pitchFamily="34" charset="-34"/>
              </a:rPr>
              <a:t>and asparagus</a:t>
            </a:r>
            <a:r>
              <a:rPr lang="en-US" sz="2800" dirty="0">
                <a:solidFill>
                  <a:srgbClr val="CC0099"/>
                </a:solidFill>
                <a:latin typeface="FreesiaUPC" panose="020B0604020202020204" pitchFamily="34" charset="-34"/>
                <a:cs typeface="FreesiaUPC" panose="020B0604020202020204" pitchFamily="34" charset="-34"/>
              </a:rPr>
              <a:t>, cauliflower, broccoli and beets join the excellent group.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14913"/>
            <a:ext cx="1648277" cy="123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8277" y="5014913"/>
            <a:ext cx="1846759" cy="123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5036" y="5014913"/>
            <a:ext cx="1901557" cy="1236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6593" y="5020016"/>
            <a:ext cx="1874356" cy="1243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8050" y="5020016"/>
            <a:ext cx="1885950" cy="123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74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Nutrient Rating Chart</a:t>
            </a:r>
            <a:endParaRPr lang="en-US" dirty="0">
              <a:solidFill>
                <a:srgbClr val="CC0099"/>
              </a:solidFill>
              <a:latin typeface="Gloucester MT Extra Condensed" panose="02030808020601010101"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4067560"/>
              </p:ext>
            </p:extLst>
          </p:nvPr>
        </p:nvGraphicFramePr>
        <p:xfrm>
          <a:off x="457200" y="1600200"/>
          <a:ext cx="8229600" cy="2123440"/>
        </p:xfrm>
        <a:graphic>
          <a:graphicData uri="http://schemas.openxmlformats.org/drawingml/2006/table">
            <a:tbl>
              <a:tblPr firstRow="1" bandRow="1">
                <a:solidFill>
                  <a:srgbClr val="FFD9FF"/>
                </a:solidFill>
                <a:tableStyleId>{00A15C55-8517-42AA-B614-E9B94910E393}</a:tableStyleId>
              </a:tblPr>
              <a:tblGrid>
                <a:gridCol w="2057400"/>
                <a:gridCol w="2057400"/>
                <a:gridCol w="2057400"/>
                <a:gridCol w="2057400"/>
              </a:tblGrid>
              <a:tr h="370840">
                <a:tc>
                  <a:txBody>
                    <a:bodyPr/>
                    <a:lstStyle/>
                    <a:p>
                      <a:pPr algn="ctr"/>
                      <a:r>
                        <a:rPr lang="en-US" dirty="0" smtClean="0">
                          <a:solidFill>
                            <a:schemeClr val="bg1"/>
                          </a:solidFill>
                        </a:rPr>
                        <a:t>Food</a:t>
                      </a:r>
                      <a:endParaRPr lang="en-US" dirty="0">
                        <a:solidFill>
                          <a:schemeClr val="bg1"/>
                        </a:solidFill>
                      </a:endParaRPr>
                    </a:p>
                  </a:txBody>
                  <a:tcPr>
                    <a:solidFill>
                      <a:srgbClr val="CC0099"/>
                    </a:solidFill>
                  </a:tcPr>
                </a:tc>
                <a:tc>
                  <a:txBody>
                    <a:bodyPr/>
                    <a:lstStyle/>
                    <a:p>
                      <a:pPr algn="ctr"/>
                      <a:r>
                        <a:rPr lang="en-US" dirty="0" smtClean="0"/>
                        <a:t>Serving Size</a:t>
                      </a:r>
                      <a:endParaRPr lang="en-US" dirty="0"/>
                    </a:p>
                  </a:txBody>
                  <a:tcPr>
                    <a:solidFill>
                      <a:srgbClr val="CC0099"/>
                    </a:solidFill>
                  </a:tcPr>
                </a:tc>
                <a:tc>
                  <a:txBody>
                    <a:bodyPr/>
                    <a:lstStyle/>
                    <a:p>
                      <a:pPr algn="ctr"/>
                      <a:r>
                        <a:rPr lang="en-US" dirty="0" smtClean="0"/>
                        <a:t>Calories</a:t>
                      </a:r>
                      <a:endParaRPr lang="en-US" dirty="0"/>
                    </a:p>
                  </a:txBody>
                  <a:tcPr>
                    <a:solidFill>
                      <a:srgbClr val="CC0099"/>
                    </a:solidFill>
                  </a:tcPr>
                </a:tc>
                <a:tc>
                  <a:txBody>
                    <a:bodyPr/>
                    <a:lstStyle/>
                    <a:p>
                      <a:pPr algn="ctr"/>
                      <a:r>
                        <a:rPr lang="en-US" dirty="0" smtClean="0"/>
                        <a:t>World’s healthiest food rating</a:t>
                      </a:r>
                      <a:endParaRPr lang="en-US" dirty="0"/>
                    </a:p>
                  </a:txBody>
                  <a:tcPr>
                    <a:solidFill>
                      <a:srgbClr val="CC0099"/>
                    </a:solidFill>
                  </a:tcPr>
                </a:tc>
              </a:tr>
              <a:tr h="370840">
                <a:tc>
                  <a:txBody>
                    <a:bodyPr/>
                    <a:lstStyle/>
                    <a:p>
                      <a:pPr algn="ctr"/>
                      <a:r>
                        <a:rPr lang="en-US" dirty="0" smtClean="0"/>
                        <a:t>Pineapple</a:t>
                      </a:r>
                      <a:endParaRPr lang="en-US" dirty="0"/>
                    </a:p>
                  </a:txBody>
                  <a:tcPr/>
                </a:tc>
                <a:tc>
                  <a:txBody>
                    <a:bodyPr/>
                    <a:lstStyle/>
                    <a:p>
                      <a:pPr algn="ctr"/>
                      <a:r>
                        <a:rPr lang="en-US" dirty="0" smtClean="0"/>
                        <a:t>1 cup</a:t>
                      </a:r>
                      <a:endParaRPr lang="en-US" dirty="0"/>
                    </a:p>
                  </a:txBody>
                  <a:tcPr/>
                </a:tc>
                <a:tc>
                  <a:txBody>
                    <a:bodyPr/>
                    <a:lstStyle/>
                    <a:p>
                      <a:pPr algn="ctr"/>
                      <a:r>
                        <a:rPr lang="en-US" dirty="0" smtClean="0"/>
                        <a:t>82.5</a:t>
                      </a:r>
                      <a:endParaRPr lang="en-US" dirty="0"/>
                    </a:p>
                  </a:txBody>
                  <a:tcPr/>
                </a:tc>
                <a:tc>
                  <a:txBody>
                    <a:bodyPr/>
                    <a:lstStyle/>
                    <a:p>
                      <a:pPr algn="ctr"/>
                      <a:r>
                        <a:rPr lang="en-US" dirty="0" smtClean="0"/>
                        <a:t>Good</a:t>
                      </a:r>
                      <a:endParaRPr lang="en-US" dirty="0"/>
                    </a:p>
                  </a:txBody>
                  <a:tcPr/>
                </a:tc>
              </a:tr>
              <a:tr h="370840">
                <a:tc>
                  <a:txBody>
                    <a:bodyPr/>
                    <a:lstStyle/>
                    <a:p>
                      <a:pPr algn="ctr"/>
                      <a:r>
                        <a:rPr lang="en-US" dirty="0" smtClean="0"/>
                        <a:t>Tomatoes</a:t>
                      </a:r>
                      <a:endParaRPr lang="en-US" dirty="0"/>
                    </a:p>
                  </a:txBody>
                  <a:tcPr/>
                </a:tc>
                <a:tc>
                  <a:txBody>
                    <a:bodyPr/>
                    <a:lstStyle/>
                    <a:p>
                      <a:pPr algn="ctr"/>
                      <a:r>
                        <a:rPr lang="en-US" dirty="0" smtClean="0"/>
                        <a:t>1 cup</a:t>
                      </a:r>
                      <a:endParaRPr lang="en-US" dirty="0"/>
                    </a:p>
                  </a:txBody>
                  <a:tcPr/>
                </a:tc>
                <a:tc>
                  <a:txBody>
                    <a:bodyPr/>
                    <a:lstStyle/>
                    <a:p>
                      <a:pPr algn="ctr"/>
                      <a:r>
                        <a:rPr lang="en-US" dirty="0" smtClean="0"/>
                        <a:t>32.4</a:t>
                      </a:r>
                      <a:endParaRPr lang="en-US" dirty="0"/>
                    </a:p>
                  </a:txBody>
                  <a:tcPr/>
                </a:tc>
                <a:tc>
                  <a:txBody>
                    <a:bodyPr/>
                    <a:lstStyle/>
                    <a:p>
                      <a:pPr algn="ctr"/>
                      <a:r>
                        <a:rPr lang="en-US" dirty="0" smtClean="0"/>
                        <a:t>Very Good</a:t>
                      </a:r>
                      <a:endParaRPr lang="en-US" dirty="0"/>
                    </a:p>
                  </a:txBody>
                  <a:tcPr/>
                </a:tc>
              </a:tr>
              <a:tr h="370840">
                <a:tc>
                  <a:txBody>
                    <a:bodyPr/>
                    <a:lstStyle/>
                    <a:p>
                      <a:pPr algn="ctr"/>
                      <a:r>
                        <a:rPr lang="en-US" dirty="0" smtClean="0"/>
                        <a:t>Sunflower</a:t>
                      </a:r>
                      <a:r>
                        <a:rPr lang="en-US" baseline="0" dirty="0" smtClean="0"/>
                        <a:t> Seeds</a:t>
                      </a:r>
                      <a:endParaRPr lang="en-US" dirty="0"/>
                    </a:p>
                  </a:txBody>
                  <a:tcPr/>
                </a:tc>
                <a:tc>
                  <a:txBody>
                    <a:bodyPr/>
                    <a:lstStyle/>
                    <a:p>
                      <a:pPr algn="ctr"/>
                      <a:r>
                        <a:rPr lang="en-US" dirty="0" smtClean="0"/>
                        <a:t>.25 Cup</a:t>
                      </a:r>
                      <a:endParaRPr lang="en-US" dirty="0"/>
                    </a:p>
                  </a:txBody>
                  <a:tcPr/>
                </a:tc>
                <a:tc>
                  <a:txBody>
                    <a:bodyPr/>
                    <a:lstStyle/>
                    <a:p>
                      <a:pPr algn="ctr"/>
                      <a:r>
                        <a:rPr lang="en-US" dirty="0" smtClean="0"/>
                        <a:t>204.4</a:t>
                      </a:r>
                      <a:endParaRPr lang="en-US" dirty="0"/>
                    </a:p>
                  </a:txBody>
                  <a:tcPr/>
                </a:tc>
                <a:tc>
                  <a:txBody>
                    <a:bodyPr/>
                    <a:lstStyle/>
                    <a:p>
                      <a:pPr algn="ctr"/>
                      <a:r>
                        <a:rPr lang="en-US" dirty="0" smtClean="0"/>
                        <a:t>Good</a:t>
                      </a:r>
                      <a:endParaRPr lang="en-US" dirty="0"/>
                    </a:p>
                  </a:txBody>
                  <a:tcPr/>
                </a:tc>
              </a:tr>
              <a:tr h="370840">
                <a:tc>
                  <a:txBody>
                    <a:bodyPr/>
                    <a:lstStyle/>
                    <a:p>
                      <a:pPr algn="ctr"/>
                      <a:r>
                        <a:rPr lang="en-US" dirty="0" smtClean="0"/>
                        <a:t>Lemons</a:t>
                      </a:r>
                      <a:r>
                        <a:rPr lang="en-US" baseline="0" dirty="0" smtClean="0"/>
                        <a:t> &amp; Limes</a:t>
                      </a:r>
                      <a:endParaRPr lang="en-US" dirty="0"/>
                    </a:p>
                  </a:txBody>
                  <a:tcPr/>
                </a:tc>
                <a:tc>
                  <a:txBody>
                    <a:bodyPr/>
                    <a:lstStyle/>
                    <a:p>
                      <a:pPr algn="ctr"/>
                      <a:r>
                        <a:rPr lang="en-US" dirty="0" smtClean="0"/>
                        <a:t>.25 Cup</a:t>
                      </a:r>
                      <a:endParaRPr lang="en-US" dirty="0"/>
                    </a:p>
                  </a:txBody>
                  <a:tcPr/>
                </a:tc>
                <a:tc>
                  <a:txBody>
                    <a:bodyPr/>
                    <a:lstStyle/>
                    <a:p>
                      <a:pPr algn="ctr"/>
                      <a:r>
                        <a:rPr lang="en-US" dirty="0" smtClean="0"/>
                        <a:t>13.4</a:t>
                      </a:r>
                      <a:endParaRPr lang="en-US" dirty="0"/>
                    </a:p>
                  </a:txBody>
                  <a:tcPr/>
                </a:tc>
                <a:tc>
                  <a:txBody>
                    <a:bodyPr/>
                    <a:lstStyle/>
                    <a:p>
                      <a:pPr algn="ctr"/>
                      <a:r>
                        <a:rPr lang="en-US" dirty="0" smtClean="0"/>
                        <a:t>Good</a:t>
                      </a:r>
                      <a:endParaRPr lang="en-US" dirty="0"/>
                    </a:p>
                  </a:txBody>
                  <a:tcPr/>
                </a:tc>
              </a:tr>
            </a:tbl>
          </a:graphicData>
        </a:graphic>
      </p:graphicFrame>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5007428"/>
            <a:ext cx="1716016"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16" y="5012474"/>
            <a:ext cx="152596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1179" y="5034245"/>
            <a:ext cx="1888067" cy="1137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9246" y="4996542"/>
            <a:ext cx="1590309" cy="116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997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Impact of Cooking, Storage &amp; Processing</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p:txBody>
          <a:bodyPr>
            <a:normAutofit/>
          </a:bodyPr>
          <a:lstStyle/>
          <a:p>
            <a:r>
              <a:rPr lang="en-US" sz="2800" dirty="0">
                <a:solidFill>
                  <a:srgbClr val="CC0099"/>
                </a:solidFill>
                <a:latin typeface="FreesiaUPC" panose="020B0604020202020204" pitchFamily="34" charset="-34"/>
                <a:cs typeface="FreesiaUPC" panose="020B0604020202020204" pitchFamily="34" charset="-34"/>
              </a:rPr>
              <a:t>Like most water-soluble vitamins, folate can frequently be removed from foods during processing. You should expect there to be a substantial loss of folate in the manufacture of canned foods. The exact amount of folate lost depends on the food in question and the processing method used, but here are some practical examples. One cup of cooked garbanzo beans (prepared from dried beans) can provide you with over 275 micrograms of folate, while the same amount of canned garbanzo beans (by weight) is likely to provide you with about 75 micrograms.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5210338"/>
            <a:ext cx="19558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89764"/>
            <a:ext cx="2235200" cy="148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59665"/>
            <a:ext cx="2209800" cy="147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253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Interesting Fact</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p:txBody>
          <a:bodyPr/>
          <a:lstStyle/>
          <a:p>
            <a:r>
              <a:rPr lang="en-US" dirty="0" smtClean="0">
                <a:solidFill>
                  <a:srgbClr val="CC0099"/>
                </a:solidFill>
                <a:latin typeface="FreesiaUPC" panose="020B0604020202020204" pitchFamily="34" charset="-34"/>
                <a:cs typeface="FreesiaUPC" panose="020B0604020202020204" pitchFamily="34" charset="-34"/>
              </a:rPr>
              <a:t>14</a:t>
            </a:r>
            <a:r>
              <a:rPr lang="en-US" dirty="0">
                <a:solidFill>
                  <a:srgbClr val="CC0099"/>
                </a:solidFill>
                <a:latin typeface="FreesiaUPC" panose="020B0604020202020204" pitchFamily="34" charset="-34"/>
                <a:cs typeface="FreesiaUPC" panose="020B0604020202020204" pitchFamily="34" charset="-34"/>
              </a:rPr>
              <a:t>+ years: 400 mcg </a:t>
            </a:r>
          </a:p>
          <a:p>
            <a:r>
              <a:rPr lang="en-US" dirty="0" smtClean="0">
                <a:solidFill>
                  <a:srgbClr val="CC0099"/>
                </a:solidFill>
                <a:latin typeface="FreesiaUPC" panose="020B0604020202020204" pitchFamily="34" charset="-34"/>
                <a:cs typeface="FreesiaUPC" panose="020B0604020202020204" pitchFamily="34" charset="-34"/>
              </a:rPr>
              <a:t>There </a:t>
            </a:r>
            <a:r>
              <a:rPr lang="en-US" dirty="0">
                <a:solidFill>
                  <a:srgbClr val="CC0099"/>
                </a:solidFill>
                <a:latin typeface="FreesiaUPC" panose="020B0604020202020204" pitchFamily="34" charset="-34"/>
                <a:cs typeface="FreesiaUPC" panose="020B0604020202020204" pitchFamily="34" charset="-34"/>
              </a:rPr>
              <a:t>are 1,000 </a:t>
            </a:r>
            <a:r>
              <a:rPr lang="en-US" dirty="0" smtClean="0">
                <a:solidFill>
                  <a:srgbClr val="CC0099"/>
                </a:solidFill>
                <a:latin typeface="FreesiaUPC" panose="020B0604020202020204" pitchFamily="34" charset="-34"/>
                <a:cs typeface="FreesiaUPC" panose="020B0604020202020204" pitchFamily="34" charset="-34"/>
              </a:rPr>
              <a:t>micrograms </a:t>
            </a:r>
            <a:r>
              <a:rPr lang="en-US" dirty="0">
                <a:solidFill>
                  <a:srgbClr val="CC0099"/>
                </a:solidFill>
                <a:latin typeface="FreesiaUPC" panose="020B0604020202020204" pitchFamily="34" charset="-34"/>
                <a:cs typeface="FreesiaUPC" panose="020B0604020202020204" pitchFamily="34" charset="-34"/>
              </a:rPr>
              <a:t>in 1 milligram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114800"/>
            <a:ext cx="1707611" cy="148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8610" y="4103148"/>
            <a:ext cx="1492789" cy="1492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3048000"/>
            <a:ext cx="4187371" cy="314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251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C0099"/>
                </a:solidFill>
                <a:latin typeface="Gloucester MT Extra Condensed" panose="02030808020601010101" pitchFamily="18" charset="0"/>
              </a:rPr>
              <a:t>Interesting Fact</a:t>
            </a:r>
            <a:endParaRPr lang="en-US" dirty="0">
              <a:solidFill>
                <a:srgbClr val="CC0099"/>
              </a:solidFill>
              <a:latin typeface="Gloucester MT Extra Condensed" panose="02030808020601010101" pitchFamily="18" charset="0"/>
            </a:endParaRPr>
          </a:p>
        </p:txBody>
      </p:sp>
      <p:sp>
        <p:nvSpPr>
          <p:cNvPr id="3" name="Content Placeholder 2"/>
          <p:cNvSpPr>
            <a:spLocks noGrp="1"/>
          </p:cNvSpPr>
          <p:nvPr>
            <p:ph idx="1"/>
          </p:nvPr>
        </p:nvSpPr>
        <p:spPr/>
        <p:txBody>
          <a:bodyPr/>
          <a:lstStyle/>
          <a:p>
            <a:r>
              <a:rPr lang="en-US" dirty="0">
                <a:solidFill>
                  <a:srgbClr val="CC0099"/>
                </a:solidFill>
                <a:latin typeface="FreesiaUPC" panose="020B0604020202020204" pitchFamily="34" charset="-34"/>
                <a:cs typeface="FreesiaUPC" panose="020B0604020202020204" pitchFamily="34" charset="-34"/>
              </a:rPr>
              <a:t>Low intakes of folate can have devastating effects, ranging from birth defects to blood diseases and possibly even cancers. </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038600"/>
            <a:ext cx="25908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37857"/>
            <a:ext cx="342900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26341"/>
            <a:ext cx="2840838" cy="208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937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512</Words>
  <Application>Microsoft Office PowerPoint</Application>
  <PresentationFormat>On-screen Show (4:3)</PresentationFormat>
  <Paragraphs>42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Folate</vt:lpstr>
      <vt:lpstr>Introduction</vt:lpstr>
      <vt:lpstr>Basic Description</vt:lpstr>
      <vt:lpstr>Role in Health Support</vt:lpstr>
      <vt:lpstr>Summary of Food Source</vt:lpstr>
      <vt:lpstr>Nutrient Rating Chart</vt:lpstr>
      <vt:lpstr>Impact of Cooking, Storage &amp; Processing</vt:lpstr>
      <vt:lpstr>Interesting Fact</vt:lpstr>
      <vt:lpstr>Interesting Fact</vt:lpstr>
      <vt:lpstr>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Folate</dc:title>
  <dc:creator>SHERIDAN N WELDON</dc:creator>
  <cp:lastModifiedBy>MICHELLE  BONICELLI</cp:lastModifiedBy>
  <cp:revision>15</cp:revision>
  <dcterms:created xsi:type="dcterms:W3CDTF">2015-03-02T20:08:45Z</dcterms:created>
  <dcterms:modified xsi:type="dcterms:W3CDTF">2015-04-09T20:24:15Z</dcterms:modified>
</cp:coreProperties>
</file>