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0"/>
  </p:handoutMasterIdLst>
  <p:sldIdLst>
    <p:sldId id="271" r:id="rId2"/>
    <p:sldId id="257" r:id="rId3"/>
    <p:sldId id="272" r:id="rId4"/>
    <p:sldId id="258" r:id="rId5"/>
    <p:sldId id="259" r:id="rId6"/>
    <p:sldId id="260" r:id="rId7"/>
    <p:sldId id="265" r:id="rId8"/>
    <p:sldId id="261" r:id="rId9"/>
    <p:sldId id="273" r:id="rId10"/>
    <p:sldId id="262" r:id="rId11"/>
    <p:sldId id="264" r:id="rId12"/>
    <p:sldId id="263" r:id="rId13"/>
    <p:sldId id="266" r:id="rId14"/>
    <p:sldId id="267" r:id="rId15"/>
    <p:sldId id="274" r:id="rId16"/>
    <p:sldId id="268" r:id="rId17"/>
    <p:sldId id="270" r:id="rId18"/>
    <p:sldId id="269" r:id="rId19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>
        <p:scale>
          <a:sx n="33" d="100"/>
          <a:sy n="33" d="100"/>
        </p:scale>
        <p:origin x="1722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>
            <a:extLst>
              <a:ext uri="{FF2B5EF4-FFF2-40B4-BE49-F238E27FC236}">
                <a16:creationId xmlns:a16="http://schemas.microsoft.com/office/drawing/2014/main" id="{5F565C0A-A2C7-4F2F-A632-B0002CD89D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1027">
            <a:extLst>
              <a:ext uri="{FF2B5EF4-FFF2-40B4-BE49-F238E27FC236}">
                <a16:creationId xmlns:a16="http://schemas.microsoft.com/office/drawing/2014/main" id="{2077D3F3-5AFD-4BC8-B8A5-9579E4BC9E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1028">
            <a:extLst>
              <a:ext uri="{FF2B5EF4-FFF2-40B4-BE49-F238E27FC236}">
                <a16:creationId xmlns:a16="http://schemas.microsoft.com/office/drawing/2014/main" id="{59BCA586-799B-4716-BC62-7414C75FA8E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1029">
            <a:extLst>
              <a:ext uri="{FF2B5EF4-FFF2-40B4-BE49-F238E27FC236}">
                <a16:creationId xmlns:a16="http://schemas.microsoft.com/office/drawing/2014/main" id="{FF0E5A76-43BA-4A3A-93BD-2B153C7BC2F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A10469-707F-46FC-B802-43D270FD05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F151C9-632A-47C0-BF31-3EC7E95A3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A8735D-34CA-40F9-AEB8-5F6118A7D5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525DEA-37C8-4BC3-8B00-83F7165099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FE273-9DDC-4575-88AF-0D7930659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67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2629CA-9CB9-466A-A2DA-DBB849626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F367B0-9655-4221-8849-1A743770F6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84BABC-721A-4B3E-9958-7ADF1B9118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A9805-DC11-4FD4-9617-1FB596050D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71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927B23-2D80-4802-B967-D619A05AE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E87582-095E-4CC4-9E99-138B6D484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72305A-85B3-4866-A151-17E986004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E2081-665F-4A7F-A31E-2C9D26E0B3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75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27BF41-B133-4A16-901D-6F49D723D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6D7658-90AA-4219-BEB4-61F4BD2F65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ED3266-7A40-4E12-8F81-566D483D72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F686-90CB-479D-B431-193A1D73E7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74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2597CA-B319-4AA5-AAF8-490E6D1247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1C4EE8-5468-4FA4-AC28-FA528064C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DD1991-72DA-43C8-862F-393425119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468A-8106-420B-9497-57C734F65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57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75DBAA-B04E-49CF-A640-C96234AB0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D09ADC-FD49-4EDE-80BE-645B5891F4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2D869F-972C-4AC9-B11C-9D6532EDC3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00E72-A57F-4E1B-AC7D-699C30AB2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15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D1E817-E7B0-472E-B54C-9EE92166D8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BB09C0-49CE-449C-AD67-4AEFE152F8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6F63FB-8A3E-4222-95EC-1D7313599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888D6-BD56-4C07-B7FE-39C5B7E6C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54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D1ABD0-5935-46AD-8D5D-EA203ED29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15C37A-C220-4FB8-963E-9A80BD1418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5334A0-AF2F-4302-B3E2-69CB16366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D40B3-EAD5-401C-880C-06978728F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79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BB3DB7-7195-4C33-BB04-5E0002EA0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416772E-3BE2-4258-8A04-B71557E3A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7231AB-9F35-4D49-9890-23848CCD4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1A8DB-7CAA-4FAB-97F0-12F787761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19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F81E61-B86D-4969-B7D8-F4A18F401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CAD0D1-7572-4D49-99AB-0CF6951BE0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1038A-C8F3-4C5E-A636-7D4C67C07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97D5A-06DF-4B5B-9BEC-3FB678AF9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2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7AAD1-D0B1-4EB8-BD69-8E955626BA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4CA531-861D-4A30-8B5C-72AB6F7CED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9BF0-3EC7-48EE-B524-67F50FC763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E8487-2743-4301-AEF2-385D80901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82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0F7DC03-C1E2-4859-AD78-5BE52D46E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A39BE80-C6EA-4319-8011-34FA5A3BB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CC9F29-4D60-4C98-8DED-659F9D1601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9A348E-4B17-4CC9-AA62-8B1E183108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FEC8A7-044A-4231-B4E3-5CF1DFBE37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EB7785-A9AF-443D-AF0C-B68AF400D4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white sign&#10;&#10;Description automatically generated with medium confidence">
            <a:extLst>
              <a:ext uri="{FF2B5EF4-FFF2-40B4-BE49-F238E27FC236}">
                <a16:creationId xmlns:a16="http://schemas.microsoft.com/office/drawing/2014/main" id="{DCEF2424-8064-4ABF-BBE2-C7E094918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48" y="1676400"/>
            <a:ext cx="5861304" cy="3044952"/>
          </a:xfrm>
          <a:prstGeom prst="rect">
            <a:avLst/>
          </a:prstGeom>
        </p:spPr>
      </p:pic>
      <p:sp>
        <p:nvSpPr>
          <p:cNvPr id="10" name="Rectangle 1039">
            <a:extLst>
              <a:ext uri="{FF2B5EF4-FFF2-40B4-BE49-F238E27FC236}">
                <a16:creationId xmlns:a16="http://schemas.microsoft.com/office/drawing/2014/main" id="{5E66B17B-62E6-4634-95D3-B012AEDE6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5181600"/>
            <a:ext cx="7543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6000" b="1" dirty="0">
                <a:solidFill>
                  <a:schemeClr val="tx2"/>
                </a:solidFill>
              </a:rPr>
              <a:t>Facts Plus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EA1F5D7-D11D-4EDB-8ABB-462690DF3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Name the Power of One Modules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A472D03-923A-41C2-A025-31D724E24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altLang="en-US" sz="4400"/>
              <a:t>A Better You</a:t>
            </a:r>
          </a:p>
          <a:p>
            <a:r>
              <a:rPr lang="en-US" altLang="en-US" sz="4400"/>
              <a:t>Family Ties</a:t>
            </a:r>
          </a:p>
          <a:p>
            <a:r>
              <a:rPr lang="en-US" altLang="en-US" sz="4400"/>
              <a:t>Working on Working</a:t>
            </a:r>
          </a:p>
          <a:p>
            <a:r>
              <a:rPr lang="en-US" altLang="en-US" sz="4400"/>
              <a:t>Taking the Lead</a:t>
            </a:r>
          </a:p>
          <a:p>
            <a:r>
              <a:rPr lang="en-US" altLang="en-US" sz="4400"/>
              <a:t>Speak Out for FCCLA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DF84D48F-99D2-449B-B61F-7B4E99990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685800"/>
            <a:ext cx="6873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When is National FCCLA Week?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05D8EBBA-ED79-46F7-8FC8-6BB076343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00200"/>
            <a:ext cx="6400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The second full week of February, during National Career &amp; Technology Education Week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99B22ACD-B439-495B-90C8-65B19306B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148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FACTS stands for what?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4EB76756-265D-4171-9CBD-EB37E7E9B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45050"/>
            <a:ext cx="769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	Families Acting for Community</a:t>
            </a:r>
          </a:p>
          <a:p>
            <a:pPr algn="ctr"/>
            <a:r>
              <a:rPr lang="en-US" altLang="en-US"/>
              <a:t>Traffic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  <p:bldP spid="10245" grpId="0" autoUpdateAnimBg="0"/>
      <p:bldP spid="10246" grpId="0" build="p" autoUpdateAnimBg="0"/>
      <p:bldP spid="1024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F29CA13-DE2F-4214-A6B4-A5F40D922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Families First Modules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6E57E80-8178-4C00-A8B8-861F68E11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 dirty="0"/>
              <a:t>DYNAMICS</a:t>
            </a:r>
          </a:p>
          <a:p>
            <a:r>
              <a:rPr lang="en-US" altLang="en-US" sz="4400" dirty="0"/>
              <a:t>BALANCE</a:t>
            </a:r>
          </a:p>
          <a:p>
            <a:r>
              <a:rPr lang="en-US" altLang="en-US" sz="4400" dirty="0"/>
              <a:t>DEVELOPMENT</a:t>
            </a:r>
          </a:p>
          <a:p>
            <a:r>
              <a:rPr lang="en-US" altLang="en-US" sz="4400" dirty="0"/>
              <a:t>SAFETY</a:t>
            </a:r>
          </a:p>
          <a:p>
            <a:r>
              <a:rPr lang="en-US" altLang="en-US" sz="4400" dirty="0"/>
              <a:t>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4A0B2F7-032B-47B3-9970-741FCE6C3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38200"/>
            <a:ext cx="8458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What is the newest FCCLA National Program?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7E1D8F6B-894D-4276-B598-F93F863E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09800"/>
            <a:ext cx="6629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Stand Up – introduced in 2021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13FFF75E-1BFC-4253-842D-98529B751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0"/>
            <a:ext cx="8077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What is the name of the alumni organization?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9E0DFC02-969B-4DE9-9F11-08493AF0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81600"/>
            <a:ext cx="6569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Alumni &amp; Associates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  <p:bldP spid="12292" grpId="0" autoUpdateAnimBg="0"/>
      <p:bldP spid="1229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0937C86C-A155-4791-8324-AC9CCE89C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80025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What are the types of meetings that the</a:t>
            </a:r>
          </a:p>
          <a:p>
            <a:r>
              <a:rPr lang="en-US" altLang="en-US" b="1"/>
              <a:t>national organization sponsors?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8F434F40-485C-476E-8EBE-FC8B0F4CA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048000"/>
            <a:ext cx="59515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altLang="en-US" dirty="0"/>
              <a:t>National Leadership Meeting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/>
              <a:t>National Fall Conference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/>
              <a:t>Capitol Leadership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/>
              <a:t>Chapter Adviser Summit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1028">
            <a:extLst>
              <a:ext uri="{FF2B5EF4-FFF2-40B4-BE49-F238E27FC236}">
                <a16:creationId xmlns:a16="http://schemas.microsoft.com/office/drawing/2014/main" id="{D883054D-A074-42FA-B4B1-B8F16D827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7483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What does STAR Events stand for?</a:t>
            </a:r>
          </a:p>
        </p:txBody>
      </p:sp>
      <p:sp>
        <p:nvSpPr>
          <p:cNvPr id="21509" name="Text Box 1029">
            <a:extLst>
              <a:ext uri="{FF2B5EF4-FFF2-40B4-BE49-F238E27FC236}">
                <a16:creationId xmlns:a16="http://schemas.microsoft.com/office/drawing/2014/main" id="{F028DC0A-8CB1-44C8-94B4-36880BEF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0"/>
            <a:ext cx="35052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Char char="v"/>
            </a:pPr>
            <a:r>
              <a:rPr lang="en-US" altLang="en-US" b="1"/>
              <a:t>S</a:t>
            </a:r>
            <a:r>
              <a:rPr lang="en-US" altLang="en-US"/>
              <a:t>tudents</a:t>
            </a:r>
          </a:p>
          <a:p>
            <a:pPr>
              <a:buFont typeface="Monotype Sorts" pitchFamily="2" charset="2"/>
              <a:buNone/>
            </a:pPr>
            <a:endParaRPr lang="en-US" altLang="en-US" sz="1000"/>
          </a:p>
          <a:p>
            <a:pPr>
              <a:buFont typeface="Monotype Sorts" pitchFamily="2" charset="2"/>
              <a:buChar char="v"/>
            </a:pPr>
            <a:r>
              <a:rPr lang="en-US" altLang="en-US" b="1"/>
              <a:t>T</a:t>
            </a:r>
            <a:r>
              <a:rPr lang="en-US" altLang="en-US"/>
              <a:t>aking</a:t>
            </a:r>
          </a:p>
          <a:p>
            <a:pPr>
              <a:buFont typeface="Monotype Sorts" pitchFamily="2" charset="2"/>
              <a:buNone/>
            </a:pPr>
            <a:endParaRPr lang="en-US" altLang="en-US" sz="1000"/>
          </a:p>
          <a:p>
            <a:pPr>
              <a:buFont typeface="Monotype Sorts" pitchFamily="2" charset="2"/>
              <a:buChar char="v"/>
            </a:pPr>
            <a:r>
              <a:rPr lang="en-US" altLang="en-US" b="1"/>
              <a:t>A</a:t>
            </a:r>
            <a:r>
              <a:rPr lang="en-US" altLang="en-US"/>
              <a:t>ction </a:t>
            </a:r>
            <a:r>
              <a:rPr lang="en-US" altLang="en-US" b="1" i="1"/>
              <a:t>with</a:t>
            </a:r>
            <a:r>
              <a:rPr lang="en-US" altLang="en-US"/>
              <a:t> </a:t>
            </a:r>
          </a:p>
          <a:p>
            <a:pPr>
              <a:buFont typeface="Monotype Sorts" pitchFamily="2" charset="2"/>
              <a:buNone/>
            </a:pPr>
            <a:endParaRPr lang="en-US" altLang="en-US" sz="1000"/>
          </a:p>
          <a:p>
            <a:pPr>
              <a:buFont typeface="Monotype Sorts" pitchFamily="2" charset="2"/>
              <a:buChar char="v"/>
            </a:pPr>
            <a:r>
              <a:rPr lang="en-US" altLang="en-US" b="1"/>
              <a:t>R</a:t>
            </a:r>
            <a:r>
              <a:rPr lang="en-US" altLang="en-US"/>
              <a:t>ecognition</a:t>
            </a:r>
          </a:p>
        </p:txBody>
      </p:sp>
      <p:graphicFrame>
        <p:nvGraphicFramePr>
          <p:cNvPr id="2050" name="Object 1024">
            <a:extLst>
              <a:ext uri="{FF2B5EF4-FFF2-40B4-BE49-F238E27FC236}">
                <a16:creationId xmlns:a16="http://schemas.microsoft.com/office/drawing/2014/main" id="{7EBD1381-8827-4FBA-913F-B9E3C65C66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2438400"/>
          <a:ext cx="2641600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5" imgW="1023840" imgH="1283400" progId="MS_ClipArt_Gallery.2">
                  <p:embed/>
                </p:oleObj>
              </mc:Choice>
              <mc:Fallback>
                <p:oleObj name="Clip" r:id="rId5" imgW="1023840" imgH="128340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38400"/>
                        <a:ext cx="2641600" cy="330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  <p:bldP spid="2150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098822A-361F-4A70-9B2C-FB9D55156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914400"/>
          </a:xfrm>
        </p:spPr>
        <p:txBody>
          <a:bodyPr/>
          <a:lstStyle/>
          <a:p>
            <a:pPr algn="l"/>
            <a:br>
              <a:rPr lang="en-US" altLang="en-US" sz="5400" b="1"/>
            </a:br>
            <a:r>
              <a:rPr lang="en-US" altLang="en-US" sz="3600" b="1"/>
              <a:t>What are the STAR Event Contests?</a:t>
            </a:r>
            <a:r>
              <a:rPr lang="en-US" altLang="en-US" sz="3600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B13922F-9BB0-499A-91DA-F56CAF463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altLang="en-US" sz="2000" dirty="0"/>
              <a:t>Baking and Pastry</a:t>
            </a:r>
          </a:p>
          <a:p>
            <a:r>
              <a:rPr lang="en-US" altLang="en-US" sz="2000" dirty="0"/>
              <a:t>Career Investigation</a:t>
            </a:r>
          </a:p>
          <a:p>
            <a:r>
              <a:rPr lang="en-US" altLang="en-US" sz="2000" dirty="0"/>
              <a:t>Chapter Service Project – display or portfolio </a:t>
            </a:r>
          </a:p>
          <a:p>
            <a:r>
              <a:rPr lang="en-US" altLang="en-US" sz="2000" dirty="0"/>
              <a:t>Culinary Arts</a:t>
            </a:r>
          </a:p>
          <a:p>
            <a:r>
              <a:rPr lang="en-US" altLang="en-US" sz="2000" dirty="0"/>
              <a:t>Early Childhood Education</a:t>
            </a:r>
          </a:p>
          <a:p>
            <a:r>
              <a:rPr lang="en-US" altLang="en-US" sz="2000" dirty="0"/>
              <a:t>Entrepreneurship</a:t>
            </a:r>
          </a:p>
          <a:p>
            <a:r>
              <a:rPr lang="en-US" altLang="en-US" sz="2000" dirty="0"/>
              <a:t>Event Management</a:t>
            </a:r>
          </a:p>
          <a:p>
            <a:r>
              <a:rPr lang="en-US" altLang="en-US" sz="2000" dirty="0"/>
              <a:t>Fashion Construction</a:t>
            </a:r>
          </a:p>
          <a:p>
            <a:r>
              <a:rPr lang="en-US" altLang="en-US" sz="2000" dirty="0"/>
              <a:t>Fashion Design</a:t>
            </a:r>
          </a:p>
          <a:p>
            <a:r>
              <a:rPr lang="en-US" altLang="en-US" sz="2000" dirty="0"/>
              <a:t>Focus on Children</a:t>
            </a:r>
          </a:p>
          <a:p>
            <a:r>
              <a:rPr lang="en-US" altLang="en-US" sz="2000" dirty="0"/>
              <a:t>Food Innovations</a:t>
            </a:r>
          </a:p>
          <a:p>
            <a:r>
              <a:rPr lang="en-US" altLang="en-US" sz="2000" dirty="0"/>
              <a:t>Hospitality, Tourism, and Recreation</a:t>
            </a:r>
          </a:p>
          <a:p>
            <a:pPr>
              <a:buFontTx/>
              <a:buNone/>
            </a:pPr>
            <a:endParaRPr lang="en-US" altLang="en-US" sz="2000" dirty="0"/>
          </a:p>
        </p:txBody>
      </p:sp>
      <p:pic>
        <p:nvPicPr>
          <p:cNvPr id="17412" name="Picture 4" descr="E:\CLIPART\OFFICE\1STPLACE.WMF">
            <a:extLst>
              <a:ext uri="{FF2B5EF4-FFF2-40B4-BE49-F238E27FC236}">
                <a16:creationId xmlns:a16="http://schemas.microsoft.com/office/drawing/2014/main" id="{CE06C035-6944-4939-AD16-BFAADB865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3886200"/>
            <a:ext cx="1089025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77AF14A-7DB5-4694-BA8C-B466B769C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153400" cy="1600200"/>
          </a:xfrm>
        </p:spPr>
        <p:txBody>
          <a:bodyPr/>
          <a:lstStyle/>
          <a:p>
            <a:pPr algn="l"/>
            <a:r>
              <a:rPr lang="en-US" altLang="en-US" sz="3600" b="1"/>
              <a:t>What are other STAR Event Contests?</a:t>
            </a:r>
            <a:r>
              <a:rPr lang="en-US" altLang="en-US" sz="3600"/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91412A3-3759-4E1A-A537-4D01B3432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0100" y="1705896"/>
            <a:ext cx="7772400" cy="5152103"/>
          </a:xfrm>
        </p:spPr>
        <p:txBody>
          <a:bodyPr/>
          <a:lstStyle/>
          <a:p>
            <a:r>
              <a:rPr lang="en-US" altLang="en-US" sz="2000" dirty="0"/>
              <a:t>Interior Design</a:t>
            </a:r>
          </a:p>
          <a:p>
            <a:r>
              <a:rPr lang="en-US" altLang="en-US" sz="2000" dirty="0"/>
              <a:t>Interpersonal Communications</a:t>
            </a:r>
          </a:p>
          <a:p>
            <a:r>
              <a:rPr lang="en-US" altLang="en-US" sz="2000" dirty="0"/>
              <a:t>Job Interview</a:t>
            </a:r>
          </a:p>
          <a:p>
            <a:r>
              <a:rPr lang="en-US" altLang="en-US" sz="2000" dirty="0"/>
              <a:t>Leadership</a:t>
            </a:r>
          </a:p>
          <a:p>
            <a:r>
              <a:rPr lang="en-US" altLang="en-US" sz="2000" dirty="0"/>
              <a:t>Nutrition and Wellness</a:t>
            </a:r>
          </a:p>
          <a:p>
            <a:r>
              <a:rPr lang="en-US" altLang="en-US" sz="2000" dirty="0"/>
              <a:t>Parliamentary Procedure</a:t>
            </a:r>
          </a:p>
          <a:p>
            <a:r>
              <a:rPr lang="en-US" altLang="en-US" sz="2000" dirty="0"/>
              <a:t>Professional Presentation	</a:t>
            </a:r>
            <a:r>
              <a:rPr lang="en-US" altLang="en-US" sz="2000" b="1" dirty="0"/>
              <a:t>Online Events:</a:t>
            </a:r>
            <a:endParaRPr lang="en-US" altLang="en-US" sz="2000" dirty="0"/>
          </a:p>
          <a:p>
            <a:r>
              <a:rPr lang="en-US" altLang="en-US" sz="2000" dirty="0"/>
              <a:t>Promote and Publicize FCCLA		FCCA Chapter Website</a:t>
            </a:r>
          </a:p>
          <a:p>
            <a:r>
              <a:rPr lang="en-US" altLang="en-US" sz="2000" dirty="0"/>
              <a:t>Repurpose and Redesign		Digital Stories for Change</a:t>
            </a:r>
          </a:p>
          <a:p>
            <a:r>
              <a:rPr lang="en-US" altLang="en-US" sz="2000" dirty="0"/>
              <a:t>Say Yes to FCS			Instructional Video Design</a:t>
            </a:r>
          </a:p>
          <a:p>
            <a:r>
              <a:rPr lang="en-US" altLang="en-US" sz="2000" dirty="0"/>
              <a:t>Sports Nutrition			Red Talks on Education</a:t>
            </a:r>
          </a:p>
          <a:p>
            <a:r>
              <a:rPr lang="en-US" altLang="en-US" sz="2000" dirty="0"/>
              <a:t>Sustainability Challenge	</a:t>
            </a:r>
          </a:p>
          <a:p>
            <a:r>
              <a:rPr lang="en-US" altLang="en-US" sz="2000" dirty="0"/>
              <a:t>Teach or Train</a:t>
            </a:r>
          </a:p>
          <a:p>
            <a:r>
              <a:rPr lang="en-US" altLang="en-US" sz="2000" dirty="0"/>
              <a:t>Teaching Strategies			</a:t>
            </a:r>
          </a:p>
        </p:txBody>
      </p:sp>
      <p:pic>
        <p:nvPicPr>
          <p:cNvPr id="18436" name="Picture 4" descr="E:\CLIPART\OFFICE\1STPLACE.WMF">
            <a:extLst>
              <a:ext uri="{FF2B5EF4-FFF2-40B4-BE49-F238E27FC236}">
                <a16:creationId xmlns:a16="http://schemas.microsoft.com/office/drawing/2014/main" id="{9676B97E-91C9-47CF-B204-D5554BA42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109" y="1905000"/>
            <a:ext cx="10953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B9A293AA-4A83-46E6-B6D3-E7F709449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70000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WordArt 5">
            <a:extLst>
              <a:ext uri="{FF2B5EF4-FFF2-40B4-BE49-F238E27FC236}">
                <a16:creationId xmlns:a16="http://schemas.microsoft.com/office/drawing/2014/main" id="{E8716D17-A8F4-4686-B3E2-934A33E9FA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4800600"/>
            <a:ext cx="3810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Created by</a:t>
            </a:r>
          </a:p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Updated 8/2023</a:t>
            </a:r>
          </a:p>
        </p:txBody>
      </p:sp>
      <p:sp>
        <p:nvSpPr>
          <p:cNvPr id="19460" name="WordArt 7">
            <a:extLst>
              <a:ext uri="{FF2B5EF4-FFF2-40B4-BE49-F238E27FC236}">
                <a16:creationId xmlns:a16="http://schemas.microsoft.com/office/drawing/2014/main" id="{C3F75217-A5FE-4ABB-A961-1A428E4450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2209800"/>
            <a:ext cx="3124200" cy="2438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The 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83FA6D2B-D445-4185-9DE5-CDAE02E4A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457200"/>
            <a:ext cx="8245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Where do you wear the FCCLA pin?</a:t>
            </a:r>
            <a:r>
              <a:rPr lang="en-US" altLang="en-US"/>
              <a:t>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475D2C66-FBE1-4901-BAD2-734683FEB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066800"/>
            <a:ext cx="75247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	Wear over your heart, with the bar of the office to the outside, and even with the lower level of the pin or wear on the jacket pocket.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FC87098B-4E5A-4C0B-96BD-B5C914C22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8" y="4191000"/>
            <a:ext cx="86471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What is the newest CTE student organization?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A1E01A68-51EA-4FB9-8D6B-88B205758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6340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TSA</a:t>
            </a:r>
          </a:p>
        </p:txBody>
      </p:sp>
      <p:sp>
        <p:nvSpPr>
          <p:cNvPr id="5126" name="Text Box 8">
            <a:extLst>
              <a:ext uri="{FF2B5EF4-FFF2-40B4-BE49-F238E27FC236}">
                <a16:creationId xmlns:a16="http://schemas.microsoft.com/office/drawing/2014/main" id="{507CDE76-6255-46D2-B02F-D48B95BEC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0"/>
            <a:ext cx="511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autoUpdateAnimBg="0"/>
      <p:bldP spid="3077" grpId="0" build="p" autoUpdateAnimBg="0"/>
      <p:bldP spid="307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6">
            <a:extLst>
              <a:ext uri="{FF2B5EF4-FFF2-40B4-BE49-F238E27FC236}">
                <a16:creationId xmlns:a16="http://schemas.microsoft.com/office/drawing/2014/main" id="{E29D72AC-2DFE-4F94-A085-E08396B8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545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What is the oldest CTE student organization?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41BEB1FD-0E3D-4C1F-98B9-CBF99BF32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5300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	National FFA organization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0E176495-157F-459F-8F71-8BD4B19F4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838200"/>
            <a:ext cx="75834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Who is the Oklahoma State Director </a:t>
            </a:r>
          </a:p>
          <a:p>
            <a:r>
              <a:rPr lang="en-US" altLang="en-US" b="1"/>
              <a:t>of Career and Technical Education?</a:t>
            </a:r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DC403B3C-1AAE-4857-9976-83B9A6165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33600"/>
            <a:ext cx="601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Brent Haken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 autoUpdateAnimBg="0"/>
      <p:bldP spid="19463" grpId="0" build="p" autoUpdateAnimBg="0"/>
      <p:bldP spid="19464" grpId="0" autoUpdateAnimBg="0"/>
      <p:bldP spid="1946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514CC75F-C191-4F49-A938-999A5070A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397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 dirty="0"/>
              <a:t>Who is the Oklahoma State </a:t>
            </a:r>
            <a:br>
              <a:rPr lang="en-US" altLang="en-US" b="1" dirty="0"/>
            </a:br>
            <a:r>
              <a:rPr lang="en-US" altLang="en-US" b="1" dirty="0"/>
              <a:t>FCS Program Administrator?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159CF5DA-0E59-4C40-979F-51FB05DD0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410200"/>
            <a:ext cx="670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Holly Hanan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1AACBD7A-EB75-421E-9185-9D9905558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14400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dirty="0"/>
              <a:t>What is the communication sent to members from National FCCLA?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2191D941-53C8-47D6-B24F-538313027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71945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The FCCLA Member Minute newsletter is emailed each Tuesday to all affiliated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build="p" autoUpdateAnimBg="0"/>
      <p:bldP spid="4105" grpId="0" autoUpdateAnimBg="0"/>
      <p:bldP spid="410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236B68EC-C364-41B5-837B-712B4B0B1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"/>
            <a:ext cx="77993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What length of terms do state and national officers fill?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4B43D512-07D4-4C26-9359-C13AC0401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00200"/>
            <a:ext cx="4359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1 year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C7373D6-E5FA-42F6-BC5B-0C8C98FA7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38400"/>
            <a:ext cx="8458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 dirty="0"/>
              <a:t>Where is the National FCCLA Headquarters?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E37DB66-F675-4E02-8C43-780133C66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10000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Herndon, 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build="p" autoUpdateAnimBg="0"/>
      <p:bldP spid="6" grpId="0" autoUpdateAnimBg="0"/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FD5BF2B-D312-4668-B391-04F0802B6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762000"/>
            <a:ext cx="72913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From what group can you order FCCLA merchandise?</a:t>
            </a:r>
            <a:r>
              <a:rPr lang="en-US" altLang="en-US"/>
              <a:t> 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6317FD24-CE30-422B-A823-F3787A887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438400"/>
            <a:ext cx="3140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Centricity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DD552F7-A2A9-4C8D-AB80-96DAE5516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429000"/>
            <a:ext cx="73548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Are there periods behind each letter in FCCLA?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1FC3B000-970A-4D78-BB34-B8493DCE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00600"/>
            <a:ext cx="4740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No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1EFE7711-D77C-4274-8DF6-756857FD2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08305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  <p:bldP spid="6148" grpId="0" autoUpdateAnimBg="0"/>
      <p:bldP spid="614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74CE319-C8D2-487C-8253-21EBE6A0E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762000"/>
          </a:xfrm>
        </p:spPr>
        <p:txBody>
          <a:bodyPr/>
          <a:lstStyle/>
          <a:p>
            <a:r>
              <a:rPr lang="en-US" altLang="en-US" sz="3200" b="1"/>
              <a:t>What are the National FCCLA Programs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AFC98E1-8DA4-47C2-A072-6A971CE1A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Families First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Japanese Exchange Program			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Community Service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FACTS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Financial Fitness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Career Connection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Student Body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Stand Up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Power of One</a:t>
            </a:r>
          </a:p>
        </p:txBody>
      </p:sp>
      <p:pic>
        <p:nvPicPr>
          <p:cNvPr id="11268" name="Picture 4" descr="Y:\CLIPART\PEOPLE\CARTPEPL\CCHLD029.WMF">
            <a:extLst>
              <a:ext uri="{FF2B5EF4-FFF2-40B4-BE49-F238E27FC236}">
                <a16:creationId xmlns:a16="http://schemas.microsoft.com/office/drawing/2014/main" id="{15A5E806-D69D-4F60-BD72-4BBE64BBE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1978025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CA35C1BB-6EFF-47AD-9AED-D3F6127D4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746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Where do FCCLA Chapters exist?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C481DE41-B41F-4DD3-B724-57FD4658A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153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In all 50 states, plus District of Columbia, Virgin Islands, and Puerto Rico.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432A946D-7854-42BB-B587-FA3FAB552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0"/>
            <a:ext cx="7924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Who is the legal governing body of FCCLA?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A88D909C-02D5-473B-A568-5A19D988B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708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National Board of Directors</a:t>
            </a:r>
          </a:p>
        </p:txBody>
      </p:sp>
      <p:graphicFrame>
        <p:nvGraphicFramePr>
          <p:cNvPr id="1026" name="Rectangle 11">
            <a:extLst>
              <a:ext uri="{FF2B5EF4-FFF2-40B4-BE49-F238E27FC236}">
                <a16:creationId xmlns:a16="http://schemas.microsoft.com/office/drawing/2014/main" id="{163C266F-29DE-48FF-9065-24C40EE015C9}"/>
              </a:ext>
            </a:extLst>
          </p:cNvPr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5" imgW="0" imgH="0" progId="MS_ClipArt_Gallery.2">
                  <p:embed/>
                </p:oleObj>
              </mc:Choice>
              <mc:Fallback>
                <p:oleObj name="Clip" r:id="rId5" imgW="0" imgH="0" progId="MS_ClipArt_Gallery.2">
                  <p:embed/>
                  <p:pic>
                    <p:nvPicPr>
                      <p:cNvPr id="0" name="Rectangle 1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0" name="Picture 12" descr="Y:\CLIPART\REGIONAL\MAPSUS\USSTE002.WMF">
            <a:extLst>
              <a:ext uri="{FF2B5EF4-FFF2-40B4-BE49-F238E27FC236}">
                <a16:creationId xmlns:a16="http://schemas.microsoft.com/office/drawing/2014/main" id="{B4B1DA4F-D478-41D7-921B-DBA7FAE6B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95600"/>
            <a:ext cx="156686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autoUpdateAnimBg="0"/>
      <p:bldP spid="7172" grpId="0" autoUpdateAnimBg="0"/>
      <p:bldP spid="717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2625664-29E4-446B-8652-197B31601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7620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When is the national meeting held each year?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A18933A-0AF4-4868-8D37-909C59530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14800"/>
            <a:ext cx="2165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/>
              <a:t>July</a:t>
            </a:r>
          </a:p>
        </p:txBody>
      </p:sp>
      <p:pic>
        <p:nvPicPr>
          <p:cNvPr id="20484" name="Picture 4" descr="Y:\CLIPART\SEASONAL\CALENDAR\CALNG044.WMF">
            <a:extLst>
              <a:ext uri="{FF2B5EF4-FFF2-40B4-BE49-F238E27FC236}">
                <a16:creationId xmlns:a16="http://schemas.microsoft.com/office/drawing/2014/main" id="{F592E987-971B-4269-B703-7B8DE7373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0"/>
            <a:ext cx="2163763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482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Arial</vt:lpstr>
      <vt:lpstr>Calibri</vt:lpstr>
      <vt:lpstr>Wingdings</vt:lpstr>
      <vt:lpstr>Monotype Sorts</vt:lpstr>
      <vt:lpstr>Default Design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National FCCLA Programs</vt:lpstr>
      <vt:lpstr>PowerPoint Presentation</vt:lpstr>
      <vt:lpstr>PowerPoint Presentation</vt:lpstr>
      <vt:lpstr>Name the Power of One Modules</vt:lpstr>
      <vt:lpstr>PowerPoint Presentation</vt:lpstr>
      <vt:lpstr>Families First Modules</vt:lpstr>
      <vt:lpstr>PowerPoint Presentation</vt:lpstr>
      <vt:lpstr>PowerPoint Presentation</vt:lpstr>
      <vt:lpstr>PowerPoint Presentation</vt:lpstr>
      <vt:lpstr> What are the STAR Event Contests? </vt:lpstr>
      <vt:lpstr>What are other STAR Event Contests? 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FHA Facts Plus</dc:title>
  <dc:creator>maysville public schools</dc:creator>
  <cp:lastModifiedBy>Brittani Phillips</cp:lastModifiedBy>
  <cp:revision>31</cp:revision>
  <dcterms:created xsi:type="dcterms:W3CDTF">1998-08-08T21:14:08Z</dcterms:created>
  <dcterms:modified xsi:type="dcterms:W3CDTF">2023-08-17T16:17:42Z</dcterms:modified>
</cp:coreProperties>
</file>