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4"/>
  </p:notesMasterIdLst>
  <p:sldIdLst>
    <p:sldId id="277" r:id="rId2"/>
    <p:sldId id="256" r:id="rId3"/>
    <p:sldId id="263" r:id="rId4"/>
    <p:sldId id="258" r:id="rId5"/>
    <p:sldId id="272" r:id="rId6"/>
    <p:sldId id="273" r:id="rId7"/>
    <p:sldId id="261" r:id="rId8"/>
    <p:sldId id="265" r:id="rId9"/>
    <p:sldId id="270" r:id="rId10"/>
    <p:sldId id="271" r:id="rId11"/>
    <p:sldId id="274" r:id="rId12"/>
    <p:sldId id="275" r:id="rId13"/>
    <p:sldId id="286" r:id="rId14"/>
    <p:sldId id="267" r:id="rId15"/>
    <p:sldId id="288" r:id="rId16"/>
    <p:sldId id="295" r:id="rId17"/>
    <p:sldId id="283" r:id="rId18"/>
    <p:sldId id="278" r:id="rId19"/>
    <p:sldId id="279" r:id="rId20"/>
    <p:sldId id="280" r:id="rId21"/>
    <p:sldId id="282" r:id="rId22"/>
    <p:sldId id="281" r:id="rId23"/>
    <p:sldId id="285" r:id="rId24"/>
    <p:sldId id="284" r:id="rId25"/>
    <p:sldId id="294" r:id="rId26"/>
    <p:sldId id="287" r:id="rId27"/>
    <p:sldId id="293" r:id="rId28"/>
    <p:sldId id="291" r:id="rId29"/>
    <p:sldId id="296" r:id="rId30"/>
    <p:sldId id="290" r:id="rId31"/>
    <p:sldId id="292" r:id="rId32"/>
    <p:sldId id="28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rri Hollarn" initials="TH" lastIdx="7" clrIdx="0">
    <p:extLst>
      <p:ext uri="{19B8F6BF-5375-455C-9EA6-DF929625EA0E}">
        <p15:presenceInfo xmlns:p15="http://schemas.microsoft.com/office/powerpoint/2012/main" userId="S-1-5-21-3105621484-1315669831-298050114-304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79" d="100"/>
          <a:sy n="79" d="100"/>
        </p:scale>
        <p:origin x="360" y="91"/>
      </p:cViewPr>
      <p:guideLst/>
    </p:cSldViewPr>
  </p:slideViewPr>
  <p:notesTextViewPr>
    <p:cViewPr>
      <p:scale>
        <a:sx n="1" d="1"/>
        <a:sy n="1" d="1"/>
      </p:scale>
      <p:origin x="0" y="0"/>
    </p:cViewPr>
  </p:notesTextViewPr>
  <p:sorterViewPr>
    <p:cViewPr>
      <p:scale>
        <a:sx n="100" d="100"/>
        <a:sy n="100" d="100"/>
      </p:scale>
      <p:origin x="0" y="-62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05T11:58:53.875" idx="4">
    <p:pos x="3539" y="1789"/>
    <p:text>... will be to plan service projects, with Ms. Hall's assistance and supervision... this wording might be better, but to be realistic, you will do most of the planning. Let them do whatever they can.</p:text>
    <p:extLst>
      <p:ext uri="{C676402C-5697-4E1C-873F-D02D1690AC5C}">
        <p15:threadingInfo xmlns:p15="http://schemas.microsoft.com/office/powerpoint/2012/main" timeZoneBias="300"/>
      </p:ext>
    </p:extLst>
  </p:cm>
  <p:cm authorId="1" dt="2017-07-05T12:00:35.661" idx="5">
    <p:pos x="894" y="2637"/>
    <p:text>Must I have paid my dues first?</p:text>
    <p:extLst>
      <p:ext uri="{C676402C-5697-4E1C-873F-D02D1690AC5C}">
        <p15:threadingInfo xmlns:p15="http://schemas.microsoft.com/office/powerpoint/2012/main" timeZoneBias="30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7-07-05T12:01:15.979" idx="6">
    <p:pos x="10" y="10"/>
    <p:text>I think $75 is way too much especially considering the only difference is a T-Shirt. Is this the way  Jodie did it? Maybe it works in Edmond.</p:text>
    <p:extLst>
      <p:ext uri="{C676402C-5697-4E1C-873F-D02D1690AC5C}">
        <p15:threadingInfo xmlns:p15="http://schemas.microsoft.com/office/powerpoint/2012/main" timeZoneBias="30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7-07-05T12:02:21.257" idx="7">
    <p:pos x="4017" y="2516"/>
    <p:text>I'm not sure 6th graders will know what impact means. maybe effect? influence?</p:text>
    <p:extLst>
      <p:ext uri="{C676402C-5697-4E1C-873F-D02D1690AC5C}">
        <p15:threadingInfo xmlns:p15="http://schemas.microsoft.com/office/powerpoint/2012/main" timeZoneBias="3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C13C1D-64F5-4BB3-AC66-F922EC043BAF}" type="datetimeFigureOut">
              <a:rPr lang="en-US" smtClean="0"/>
              <a:t>7/18/2017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165F1-DDB2-4757-A720-8F239CAF9E6B}" type="slidenum">
              <a:rPr lang="en-US" smtClean="0"/>
              <a:t>‹#›</a:t>
            </a:fld>
            <a:endParaRPr lang="en-US" dirty="0"/>
          </a:p>
        </p:txBody>
      </p:sp>
    </p:spTree>
    <p:extLst>
      <p:ext uri="{BB962C8B-B14F-4D97-AF65-F5344CB8AC3E}">
        <p14:creationId xmlns:p14="http://schemas.microsoft.com/office/powerpoint/2010/main" val="1184930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Video from the national website </a:t>
            </a:r>
          </a:p>
        </p:txBody>
      </p:sp>
      <p:sp>
        <p:nvSpPr>
          <p:cNvPr id="4" name="Slide Number Placeholder 3"/>
          <p:cNvSpPr>
            <a:spLocks noGrp="1"/>
          </p:cNvSpPr>
          <p:nvPr>
            <p:ph type="sldNum" sz="quarter" idx="10"/>
          </p:nvPr>
        </p:nvSpPr>
        <p:spPr/>
        <p:txBody>
          <a:bodyPr/>
          <a:lstStyle/>
          <a:p>
            <a:fld id="{594165F1-DDB2-4757-A720-8F239CAF9E6B}" type="slidenum">
              <a:rPr lang="en-US" smtClean="0"/>
              <a:t>3</a:t>
            </a:fld>
            <a:endParaRPr lang="en-US" dirty="0"/>
          </a:p>
        </p:txBody>
      </p:sp>
    </p:spTree>
    <p:extLst>
      <p:ext uri="{BB962C8B-B14F-4D97-AF65-F5344CB8AC3E}">
        <p14:creationId xmlns:p14="http://schemas.microsoft.com/office/powerpoint/2010/main" val="152148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write in their journal what does Towards new Horizons mean to them?</a:t>
            </a:r>
          </a:p>
        </p:txBody>
      </p:sp>
      <p:sp>
        <p:nvSpPr>
          <p:cNvPr id="4" name="Slide Number Placeholder 3"/>
          <p:cNvSpPr>
            <a:spLocks noGrp="1"/>
          </p:cNvSpPr>
          <p:nvPr>
            <p:ph type="sldNum" sz="quarter" idx="10"/>
          </p:nvPr>
        </p:nvSpPr>
        <p:spPr/>
        <p:txBody>
          <a:bodyPr/>
          <a:lstStyle/>
          <a:p>
            <a:fld id="{594165F1-DDB2-4757-A720-8F239CAF9E6B}" type="slidenum">
              <a:rPr lang="en-US" smtClean="0"/>
              <a:t>7</a:t>
            </a:fld>
            <a:endParaRPr lang="en-US" dirty="0"/>
          </a:p>
        </p:txBody>
      </p:sp>
    </p:spTree>
    <p:extLst>
      <p:ext uri="{BB962C8B-B14F-4D97-AF65-F5344CB8AC3E}">
        <p14:creationId xmlns:p14="http://schemas.microsoft.com/office/powerpoint/2010/main" val="1760974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4165F1-DDB2-4757-A720-8F239CAF9E6B}" type="slidenum">
              <a:rPr lang="en-US" smtClean="0"/>
              <a:t>14</a:t>
            </a:fld>
            <a:endParaRPr lang="en-US" dirty="0"/>
          </a:p>
        </p:txBody>
      </p:sp>
    </p:spTree>
    <p:extLst>
      <p:ext uri="{BB962C8B-B14F-4D97-AF65-F5344CB8AC3E}">
        <p14:creationId xmlns:p14="http://schemas.microsoft.com/office/powerpoint/2010/main" val="2098264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photos!</a:t>
            </a:r>
          </a:p>
        </p:txBody>
      </p:sp>
      <p:sp>
        <p:nvSpPr>
          <p:cNvPr id="4" name="Slide Number Placeholder 3"/>
          <p:cNvSpPr>
            <a:spLocks noGrp="1"/>
          </p:cNvSpPr>
          <p:nvPr>
            <p:ph type="sldNum" sz="quarter" idx="10"/>
          </p:nvPr>
        </p:nvSpPr>
        <p:spPr/>
        <p:txBody>
          <a:bodyPr/>
          <a:lstStyle/>
          <a:p>
            <a:fld id="{594165F1-DDB2-4757-A720-8F239CAF9E6B}" type="slidenum">
              <a:rPr lang="en-US" smtClean="0"/>
              <a:t>17</a:t>
            </a:fld>
            <a:endParaRPr lang="en-US" dirty="0"/>
          </a:p>
        </p:txBody>
      </p:sp>
    </p:spTree>
    <p:extLst>
      <p:ext uri="{BB962C8B-B14F-4D97-AF65-F5344CB8AC3E}">
        <p14:creationId xmlns:p14="http://schemas.microsoft.com/office/powerpoint/2010/main" val="4092539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slide to your chapter involvement </a:t>
            </a:r>
          </a:p>
        </p:txBody>
      </p:sp>
      <p:sp>
        <p:nvSpPr>
          <p:cNvPr id="4" name="Slide Number Placeholder 3"/>
          <p:cNvSpPr>
            <a:spLocks noGrp="1"/>
          </p:cNvSpPr>
          <p:nvPr>
            <p:ph type="sldNum" sz="quarter" idx="10"/>
          </p:nvPr>
        </p:nvSpPr>
        <p:spPr/>
        <p:txBody>
          <a:bodyPr/>
          <a:lstStyle/>
          <a:p>
            <a:fld id="{594165F1-DDB2-4757-A720-8F239CAF9E6B}" type="slidenum">
              <a:rPr lang="en-US" smtClean="0"/>
              <a:t>18</a:t>
            </a:fld>
            <a:endParaRPr lang="en-US" dirty="0"/>
          </a:p>
        </p:txBody>
      </p:sp>
    </p:spTree>
    <p:extLst>
      <p:ext uri="{BB962C8B-B14F-4D97-AF65-F5344CB8AC3E}">
        <p14:creationId xmlns:p14="http://schemas.microsoft.com/office/powerpoint/2010/main" val="3960321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your chapter officer opportunities </a:t>
            </a:r>
          </a:p>
        </p:txBody>
      </p:sp>
      <p:sp>
        <p:nvSpPr>
          <p:cNvPr id="4" name="Slide Number Placeholder 3"/>
          <p:cNvSpPr>
            <a:spLocks noGrp="1"/>
          </p:cNvSpPr>
          <p:nvPr>
            <p:ph type="sldNum" sz="quarter" idx="10"/>
          </p:nvPr>
        </p:nvSpPr>
        <p:spPr/>
        <p:txBody>
          <a:bodyPr/>
          <a:lstStyle/>
          <a:p>
            <a:fld id="{594165F1-DDB2-4757-A720-8F239CAF9E6B}" type="slidenum">
              <a:rPr lang="en-US" smtClean="0"/>
              <a:t>19</a:t>
            </a:fld>
            <a:endParaRPr lang="en-US" dirty="0"/>
          </a:p>
        </p:txBody>
      </p:sp>
    </p:spTree>
    <p:extLst>
      <p:ext uri="{BB962C8B-B14F-4D97-AF65-F5344CB8AC3E}">
        <p14:creationId xmlns:p14="http://schemas.microsoft.com/office/powerpoint/2010/main" val="8763702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7/18/2017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7/18/2017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SDRR0xdpyJM" TargetMode="Externa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06A40-FD65-4025-9034-4C966B75CE56}"/>
              </a:ext>
            </a:extLst>
          </p:cNvPr>
          <p:cNvSpPr>
            <a:spLocks noGrp="1"/>
          </p:cNvSpPr>
          <p:nvPr>
            <p:ph type="title"/>
          </p:nvPr>
        </p:nvSpPr>
        <p:spPr>
          <a:xfrm>
            <a:off x="521414" y="64214"/>
            <a:ext cx="10396882" cy="850186"/>
          </a:xfrm>
        </p:spPr>
        <p:txBody>
          <a:bodyPr>
            <a:noAutofit/>
          </a:bodyPr>
          <a:lstStyle/>
          <a:p>
            <a:pPr algn="ctr"/>
            <a:r>
              <a:rPr lang="en-US" b="1" dirty="0" smtClean="0"/>
              <a:t>FCCLA</a:t>
            </a:r>
            <a:endParaRPr lang="en-US" b="1" dirty="0"/>
          </a:p>
        </p:txBody>
      </p:sp>
      <p:sp>
        <p:nvSpPr>
          <p:cNvPr id="3" name="Content Placeholder 2">
            <a:extLst>
              <a:ext uri="{FF2B5EF4-FFF2-40B4-BE49-F238E27FC236}">
                <a16:creationId xmlns:a16="http://schemas.microsoft.com/office/drawing/2014/main" id="{F07FA884-8751-4CE6-BB3E-A9B7B07AAB3F}"/>
              </a:ext>
            </a:extLst>
          </p:cNvPr>
          <p:cNvSpPr>
            <a:spLocks noGrp="1"/>
          </p:cNvSpPr>
          <p:nvPr>
            <p:ph sz="quarter" idx="13"/>
          </p:nvPr>
        </p:nvSpPr>
        <p:spPr>
          <a:xfrm>
            <a:off x="407525" y="791852"/>
            <a:ext cx="10304980" cy="4788817"/>
          </a:xfrm>
        </p:spPr>
        <p:txBody>
          <a:bodyPr anchor="t">
            <a:normAutofit fontScale="92500" lnSpcReduction="20000"/>
          </a:bodyPr>
          <a:lstStyle/>
          <a:p>
            <a:pPr marL="0" indent="0">
              <a:buNone/>
            </a:pPr>
            <a:r>
              <a:rPr lang="en-US" sz="3400" b="1" u="sng" dirty="0" smtClean="0">
                <a:latin typeface="Arial" panose="020B0604020202020204" pitchFamily="34" charset="0"/>
                <a:cs typeface="Arial" panose="020B0604020202020204" pitchFamily="34" charset="0"/>
              </a:rPr>
              <a:t>Bell-work</a:t>
            </a:r>
            <a:endParaRPr lang="en-US" sz="3400" dirty="0" smtClean="0">
              <a:latin typeface="Arial" panose="020B0604020202020204" pitchFamily="34" charset="0"/>
              <a:cs typeface="Arial" panose="020B0604020202020204" pitchFamily="34" charset="0"/>
            </a:endParaRPr>
          </a:p>
          <a:p>
            <a:pPr marL="0" indent="0">
              <a:buNone/>
            </a:pPr>
            <a:r>
              <a:rPr lang="en-US" sz="3400" cap="none" dirty="0" smtClean="0">
                <a:latin typeface="Arial" panose="020B0604020202020204" pitchFamily="34" charset="0"/>
                <a:cs typeface="Arial" panose="020B0604020202020204" pitchFamily="34" charset="0"/>
              </a:rPr>
              <a:t>In your notebook, answer: Have you heard of FCCLA before?  If so, write down how you learned about it and what you know. If not, what might FCCLA mean?</a:t>
            </a:r>
          </a:p>
          <a:p>
            <a:pPr marL="0" indent="0">
              <a:buNone/>
            </a:pPr>
            <a:r>
              <a:rPr lang="en-US" sz="3400" b="1" u="sng" dirty="0" smtClean="0">
                <a:latin typeface="Arial" panose="020B0604020202020204" pitchFamily="34" charset="0"/>
                <a:cs typeface="Arial" panose="020B0604020202020204" pitchFamily="34" charset="0"/>
              </a:rPr>
              <a:t>Today’s </a:t>
            </a:r>
            <a:r>
              <a:rPr lang="en-US" sz="3400" b="1" u="sng" dirty="0" err="1" smtClean="0">
                <a:latin typeface="Arial" panose="020B0604020202020204" pitchFamily="34" charset="0"/>
                <a:cs typeface="Arial" panose="020B0604020202020204" pitchFamily="34" charset="0"/>
              </a:rPr>
              <a:t>GoalS</a:t>
            </a:r>
            <a:r>
              <a:rPr lang="en-US" sz="3400" b="1" u="sng" dirty="0" smtClean="0">
                <a:latin typeface="Arial" panose="020B0604020202020204" pitchFamily="34" charset="0"/>
                <a:cs typeface="Arial" panose="020B0604020202020204" pitchFamily="34" charset="0"/>
              </a:rPr>
              <a:t> </a:t>
            </a:r>
            <a:endParaRPr lang="en-US" sz="3400" b="1" u="sng" dirty="0">
              <a:latin typeface="Arial" panose="020B0604020202020204" pitchFamily="34" charset="0"/>
              <a:cs typeface="Arial" panose="020B0604020202020204" pitchFamily="34" charset="0"/>
            </a:endParaRPr>
          </a:p>
          <a:p>
            <a:r>
              <a:rPr lang="en-US" sz="3400" cap="none" dirty="0" smtClean="0">
                <a:latin typeface="Arial" panose="020B0604020202020204" pitchFamily="34" charset="0"/>
                <a:cs typeface="Arial" panose="020B0604020202020204" pitchFamily="34" charset="0"/>
              </a:rPr>
              <a:t>Identify key points about </a:t>
            </a:r>
            <a:r>
              <a:rPr lang="en-US" sz="3400" cap="none" dirty="0" smtClean="0">
                <a:latin typeface="Arial" panose="020B0604020202020204" pitchFamily="34" charset="0"/>
                <a:cs typeface="Arial" panose="020B0604020202020204" pitchFamily="34" charset="0"/>
              </a:rPr>
              <a:t>FCCLA</a:t>
            </a:r>
          </a:p>
          <a:p>
            <a:pPr lvl="1"/>
            <a:r>
              <a:rPr lang="en-US" sz="3200" cap="none" dirty="0" smtClean="0">
                <a:latin typeface="Arial" panose="020B0604020202020204" pitchFamily="34" charset="0"/>
                <a:cs typeface="Arial" panose="020B0604020202020204" pitchFamily="34" charset="0"/>
              </a:rPr>
              <a:t>mission, purpose, motto, colors</a:t>
            </a:r>
            <a:endParaRPr lang="en-US" sz="3200" cap="none" dirty="0" smtClean="0">
              <a:latin typeface="Arial" panose="020B0604020202020204" pitchFamily="34" charset="0"/>
              <a:cs typeface="Arial" panose="020B0604020202020204" pitchFamily="34" charset="0"/>
            </a:endParaRPr>
          </a:p>
          <a:p>
            <a:r>
              <a:rPr lang="en-US" sz="3400" cap="none" dirty="0" smtClean="0">
                <a:latin typeface="Arial" panose="020B0604020202020204" pitchFamily="34" charset="0"/>
                <a:cs typeface="Arial" panose="020B0604020202020204" pitchFamily="34" charset="0"/>
              </a:rPr>
              <a:t>Get to know each other </a:t>
            </a:r>
          </a:p>
        </p:txBody>
      </p:sp>
    </p:spTree>
    <p:extLst>
      <p:ext uri="{BB962C8B-B14F-4D97-AF65-F5344CB8AC3E}">
        <p14:creationId xmlns:p14="http://schemas.microsoft.com/office/powerpoint/2010/main" val="2494188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0C84B379-BA53-4335-B27B-B6AC070E533B}"/>
              </a:ext>
            </a:extLst>
          </p:cNvPr>
          <p:cNvSpPr>
            <a:spLocks noGrp="1" noChangeArrowheads="1"/>
          </p:cNvSpPr>
          <p:nvPr>
            <p:ph type="title"/>
          </p:nvPr>
        </p:nvSpPr>
        <p:spPr>
          <a:xfrm>
            <a:off x="1784023" y="185958"/>
            <a:ext cx="7772400" cy="1219200"/>
          </a:xfrm>
        </p:spPr>
        <p:txBody>
          <a:bodyPr>
            <a:normAutofit fontScale="90000"/>
          </a:bodyPr>
          <a:lstStyle/>
          <a:p>
            <a:pPr algn="ctr" eaLnBrk="1" hangingPunct="1">
              <a:defRPr/>
            </a:pPr>
            <a:r>
              <a:rPr lang="en-US" sz="6000" dirty="0"/>
              <a:t>FCCLA Purposes</a:t>
            </a:r>
            <a:r>
              <a:rPr lang="en-US" dirty="0"/>
              <a:t/>
            </a:r>
            <a:br>
              <a:rPr lang="en-US" dirty="0"/>
            </a:br>
            <a:r>
              <a:rPr lang="en-US" sz="3000" dirty="0"/>
              <a:t>(Cont.)</a:t>
            </a:r>
          </a:p>
        </p:txBody>
      </p:sp>
      <p:sp>
        <p:nvSpPr>
          <p:cNvPr id="46083" name="Rectangle 3">
            <a:extLst>
              <a:ext uri="{FF2B5EF4-FFF2-40B4-BE49-F238E27FC236}">
                <a16:creationId xmlns:a16="http://schemas.microsoft.com/office/drawing/2014/main" id="{B7DC38C2-C648-4AD6-B527-6E3E876CAF17}"/>
              </a:ext>
            </a:extLst>
          </p:cNvPr>
          <p:cNvSpPr>
            <a:spLocks noGrp="1" noChangeArrowheads="1"/>
          </p:cNvSpPr>
          <p:nvPr>
            <p:ph type="body" idx="1"/>
          </p:nvPr>
        </p:nvSpPr>
        <p:spPr>
          <a:xfrm>
            <a:off x="1178351" y="1565753"/>
            <a:ext cx="8983745" cy="3505868"/>
          </a:xfrm>
        </p:spPr>
        <p:txBody>
          <a:bodyPr/>
          <a:lstStyle/>
          <a:p>
            <a:pPr marL="609600" indent="-609600">
              <a:lnSpc>
                <a:spcPct val="90000"/>
              </a:lnSpc>
              <a:spcAft>
                <a:spcPct val="30000"/>
              </a:spcAft>
              <a:buFontTx/>
              <a:buAutoNum type="arabicPeriod" startAt="5"/>
              <a:defRPr/>
            </a:pPr>
            <a:r>
              <a:rPr lang="en-US" sz="2400" b="1" cap="none" dirty="0" smtClean="0">
                <a:latin typeface="Arial" panose="020B0604020202020204" pitchFamily="34" charset="0"/>
                <a:cs typeface="Arial" panose="020B0604020202020204" pitchFamily="34" charset="0"/>
              </a:rPr>
              <a:t>To promote greater understanding between youth and adults.</a:t>
            </a:r>
          </a:p>
          <a:p>
            <a:pPr marL="609600" indent="-609600">
              <a:lnSpc>
                <a:spcPct val="90000"/>
              </a:lnSpc>
              <a:spcAft>
                <a:spcPct val="30000"/>
              </a:spcAft>
              <a:buFontTx/>
              <a:buAutoNum type="arabicPeriod" startAt="5"/>
              <a:defRPr/>
            </a:pPr>
            <a:r>
              <a:rPr lang="en-US" sz="2400" b="1" cap="none" dirty="0" smtClean="0">
                <a:latin typeface="Arial" panose="020B0604020202020204" pitchFamily="34" charset="0"/>
                <a:cs typeface="Arial" panose="020B0604020202020204" pitchFamily="34" charset="0"/>
              </a:rPr>
              <a:t>To provide opportunities for making decisions and assuming responsibilities.</a:t>
            </a:r>
          </a:p>
          <a:p>
            <a:pPr marL="609600" indent="-609600">
              <a:lnSpc>
                <a:spcPct val="90000"/>
              </a:lnSpc>
              <a:spcAft>
                <a:spcPct val="30000"/>
              </a:spcAft>
              <a:buFontTx/>
              <a:buAutoNum type="arabicPeriod" startAt="5"/>
              <a:defRPr/>
            </a:pPr>
            <a:r>
              <a:rPr lang="en-US" sz="2400" b="1" cap="none" dirty="0" smtClean="0">
                <a:latin typeface="Arial" panose="020B0604020202020204" pitchFamily="34" charset="0"/>
                <a:cs typeface="Arial" panose="020B0604020202020204" pitchFamily="34" charset="0"/>
              </a:rPr>
              <a:t>To prepare for the multiple roles of men and women in today’s society.</a:t>
            </a:r>
          </a:p>
          <a:p>
            <a:pPr marL="609600" indent="-609600">
              <a:lnSpc>
                <a:spcPct val="90000"/>
              </a:lnSpc>
              <a:spcAft>
                <a:spcPct val="30000"/>
              </a:spcAft>
              <a:buFontTx/>
              <a:buAutoNum type="arabicPeriod" startAt="5"/>
              <a:defRPr/>
            </a:pPr>
            <a:r>
              <a:rPr lang="en-US" sz="2400" b="1" cap="none" dirty="0" smtClean="0">
                <a:latin typeface="Arial" panose="020B0604020202020204" pitchFamily="34" charset="0"/>
                <a:cs typeface="Arial" panose="020B0604020202020204" pitchFamily="34" charset="0"/>
              </a:rPr>
              <a:t>To promote family and consumer sciences and related occupations.</a:t>
            </a:r>
            <a:endParaRPr lang="en-US" sz="2400"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38470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additive="base">
                                        <p:cTn id="7" dur="500" fill="hold"/>
                                        <p:tgtEl>
                                          <p:spTgt spid="460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6083">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6083">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6083">
                                            <p:txEl>
                                              <p:pRg st="1" end="1"/>
                                            </p:txEl>
                                          </p:spTgt>
                                        </p:tgtEl>
                                        <p:attrNameLst>
                                          <p:attrName>style.visibility</p:attrName>
                                        </p:attrNameLst>
                                      </p:cBhvr>
                                      <p:to>
                                        <p:strVal val="visible"/>
                                      </p:to>
                                    </p:set>
                                    <p:anim calcmode="lin" valueType="num">
                                      <p:cBhvr additive="base">
                                        <p:cTn id="13" dur="500" fill="hold"/>
                                        <p:tgtEl>
                                          <p:spTgt spid="460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6083">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6083">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6083">
                                            <p:txEl>
                                              <p:pRg st="2" end="2"/>
                                            </p:txEl>
                                          </p:spTgt>
                                        </p:tgtEl>
                                        <p:attrNameLst>
                                          <p:attrName>style.visibility</p:attrName>
                                        </p:attrNameLst>
                                      </p:cBhvr>
                                      <p:to>
                                        <p:strVal val="visible"/>
                                      </p:to>
                                    </p:set>
                                    <p:anim calcmode="lin" valueType="num">
                                      <p:cBhvr additive="base">
                                        <p:cTn id="19" dur="500" fill="hold"/>
                                        <p:tgtEl>
                                          <p:spTgt spid="460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6083">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6083">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6083">
                                            <p:txEl>
                                              <p:pRg st="3" end="3"/>
                                            </p:txEl>
                                          </p:spTgt>
                                        </p:tgtEl>
                                        <p:attrNameLst>
                                          <p:attrName>style.visibility</p:attrName>
                                        </p:attrNameLst>
                                      </p:cBhvr>
                                      <p:to>
                                        <p:strVal val="visible"/>
                                      </p:to>
                                    </p:set>
                                    <p:anim calcmode="lin" valueType="num">
                                      <p:cBhvr additive="base">
                                        <p:cTn id="25" dur="500" fill="hold"/>
                                        <p:tgtEl>
                                          <p:spTgt spid="460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6083">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6083">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63318-D242-45F2-81CD-F149DD61C929}"/>
              </a:ext>
            </a:extLst>
          </p:cNvPr>
          <p:cNvSpPr>
            <a:spLocks noGrp="1"/>
          </p:cNvSpPr>
          <p:nvPr>
            <p:ph type="title"/>
          </p:nvPr>
        </p:nvSpPr>
        <p:spPr>
          <a:xfrm>
            <a:off x="3507180" y="513391"/>
            <a:ext cx="4264932" cy="1017767"/>
          </a:xfrm>
        </p:spPr>
        <p:txBody>
          <a:bodyPr>
            <a:noAutofit/>
          </a:bodyPr>
          <a:lstStyle/>
          <a:p>
            <a:pPr algn="ctr"/>
            <a:r>
              <a:rPr lang="en-US" dirty="0"/>
              <a:t>This or that!</a:t>
            </a:r>
          </a:p>
        </p:txBody>
      </p:sp>
      <p:sp>
        <p:nvSpPr>
          <p:cNvPr id="3" name="Content Placeholder 2">
            <a:extLst>
              <a:ext uri="{FF2B5EF4-FFF2-40B4-BE49-F238E27FC236}">
                <a16:creationId xmlns:a16="http://schemas.microsoft.com/office/drawing/2014/main" id="{1345B41C-B2DF-4C0A-9829-6F0513CAC45D}"/>
              </a:ext>
            </a:extLst>
          </p:cNvPr>
          <p:cNvSpPr>
            <a:spLocks noGrp="1"/>
          </p:cNvSpPr>
          <p:nvPr>
            <p:ph sz="quarter" idx="13"/>
          </p:nvPr>
        </p:nvSpPr>
        <p:spPr>
          <a:xfrm>
            <a:off x="111236" y="1710023"/>
            <a:ext cx="11056820" cy="3474720"/>
          </a:xfrm>
        </p:spPr>
        <p:txBody>
          <a:bodyPr>
            <a:normAutofit lnSpcReduction="10000"/>
          </a:bodyPr>
          <a:lstStyle/>
          <a:p>
            <a:pPr marL="0" indent="0">
              <a:buNone/>
            </a:pPr>
            <a:r>
              <a:rPr lang="en-US" sz="3200" dirty="0"/>
              <a:t>Directions:  </a:t>
            </a:r>
          </a:p>
          <a:p>
            <a:pPr lvl="1"/>
            <a:r>
              <a:rPr lang="en-US" sz="2800" cap="none" dirty="0" smtClean="0">
                <a:latin typeface="Arial" panose="020B0604020202020204" pitchFamily="34" charset="0"/>
                <a:cs typeface="Arial" panose="020B0604020202020204" pitchFamily="34" charset="0"/>
              </a:rPr>
              <a:t>Everyone will stand on one side of the room.  </a:t>
            </a:r>
          </a:p>
          <a:p>
            <a:pPr lvl="1"/>
            <a:r>
              <a:rPr lang="en-US" sz="2800" cap="none" dirty="0" smtClean="0">
                <a:latin typeface="Arial" panose="020B0604020202020204" pitchFamily="34" charset="0"/>
                <a:cs typeface="Arial" panose="020B0604020202020204" pitchFamily="34" charset="0"/>
              </a:rPr>
              <a:t>All questions will be asked starting with “Do you prefer…” </a:t>
            </a:r>
          </a:p>
          <a:p>
            <a:pPr lvl="1"/>
            <a:r>
              <a:rPr lang="en-US" sz="2800" cap="none" dirty="0" smtClean="0">
                <a:latin typeface="Arial" panose="020B0604020202020204" pitchFamily="34" charset="0"/>
                <a:cs typeface="Arial" panose="020B0604020202020204" pitchFamily="34" charset="0"/>
              </a:rPr>
              <a:t>If you prefer the first object, watch where I point and move there. </a:t>
            </a:r>
          </a:p>
          <a:p>
            <a:pPr marL="457200" lvl="1" indent="0">
              <a:buNone/>
            </a:pPr>
            <a:endParaRPr lang="en-US" sz="2800" cap="none" dirty="0" smtClean="0">
              <a:latin typeface="Arial" panose="020B0604020202020204" pitchFamily="34" charset="0"/>
              <a:cs typeface="Arial" panose="020B0604020202020204" pitchFamily="34" charset="0"/>
            </a:endParaRPr>
          </a:p>
          <a:p>
            <a:pPr marL="457200" lvl="1" indent="0" algn="ctr">
              <a:buNone/>
            </a:pPr>
            <a:r>
              <a:rPr lang="en-US" sz="2800" cap="none" dirty="0" smtClean="0">
                <a:latin typeface="Arial" panose="020B0604020202020204" pitchFamily="34" charset="0"/>
                <a:cs typeface="Arial" panose="020B0604020202020204" pitchFamily="34" charset="0"/>
              </a:rPr>
              <a:t>Let’s find out who else in class has the same preferences as you!</a:t>
            </a:r>
            <a:endParaRPr lang="en-US" dirty="0"/>
          </a:p>
        </p:txBody>
      </p:sp>
    </p:spTree>
    <p:extLst>
      <p:ext uri="{BB962C8B-B14F-4D97-AF65-F5344CB8AC3E}">
        <p14:creationId xmlns:p14="http://schemas.microsoft.com/office/powerpoint/2010/main" val="3175301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4918F-7229-420C-9689-8DD009B05942}"/>
              </a:ext>
            </a:extLst>
          </p:cNvPr>
          <p:cNvSpPr>
            <a:spLocks noGrp="1"/>
          </p:cNvSpPr>
          <p:nvPr>
            <p:ph type="title"/>
          </p:nvPr>
        </p:nvSpPr>
        <p:spPr>
          <a:xfrm>
            <a:off x="3005575" y="626785"/>
            <a:ext cx="5753500" cy="702519"/>
          </a:xfrm>
        </p:spPr>
        <p:txBody>
          <a:bodyPr anchor="t">
            <a:noAutofit/>
          </a:bodyPr>
          <a:lstStyle/>
          <a:p>
            <a:pPr algn="ctr"/>
            <a:r>
              <a:rPr lang="en-US" dirty="0"/>
              <a:t>THAT IS ME!</a:t>
            </a:r>
          </a:p>
        </p:txBody>
      </p:sp>
      <p:sp>
        <p:nvSpPr>
          <p:cNvPr id="3" name="Content Placeholder 2">
            <a:extLst>
              <a:ext uri="{FF2B5EF4-FFF2-40B4-BE49-F238E27FC236}">
                <a16:creationId xmlns:a16="http://schemas.microsoft.com/office/drawing/2014/main" id="{04536611-38CD-46BA-979D-EF7B9C915FE8}"/>
              </a:ext>
            </a:extLst>
          </p:cNvPr>
          <p:cNvSpPr>
            <a:spLocks noGrp="1"/>
          </p:cNvSpPr>
          <p:nvPr>
            <p:ph sz="quarter" idx="13"/>
          </p:nvPr>
        </p:nvSpPr>
        <p:spPr>
          <a:xfrm>
            <a:off x="188536" y="1607420"/>
            <a:ext cx="11387579" cy="3767166"/>
          </a:xfrm>
        </p:spPr>
        <p:txBody>
          <a:bodyPr>
            <a:normAutofit/>
          </a:bodyPr>
          <a:lstStyle/>
          <a:p>
            <a:pPr marL="0" indent="0">
              <a:buNone/>
            </a:pPr>
            <a:r>
              <a:rPr lang="en-US" sz="3200" dirty="0"/>
              <a:t>Directions: </a:t>
            </a:r>
          </a:p>
          <a:p>
            <a:pPr lvl="1"/>
            <a:r>
              <a:rPr lang="en-US" sz="2800" cap="none" dirty="0" smtClean="0">
                <a:latin typeface="Arial" panose="020B0604020202020204" pitchFamily="34" charset="0"/>
                <a:cs typeface="Arial" panose="020B0604020202020204" pitchFamily="34" charset="0"/>
              </a:rPr>
              <a:t>Everyone sit in your assigned seat.</a:t>
            </a:r>
          </a:p>
          <a:p>
            <a:pPr lvl="1"/>
            <a:r>
              <a:rPr lang="en-US" sz="2800" cap="none" dirty="0" smtClean="0">
                <a:latin typeface="Arial" panose="020B0604020202020204" pitchFamily="34" charset="0"/>
                <a:cs typeface="Arial" panose="020B0604020202020204" pitchFamily="34" charset="0"/>
              </a:rPr>
              <a:t>I will ask a question and if the question applies to you, </a:t>
            </a:r>
            <a:r>
              <a:rPr lang="en-US" sz="2800" b="1" cap="none" dirty="0" smtClean="0">
                <a:latin typeface="Arial" panose="020B0604020202020204" pitchFamily="34" charset="0"/>
                <a:cs typeface="Arial" panose="020B0604020202020204" pitchFamily="34" charset="0"/>
              </a:rPr>
              <a:t>jump up </a:t>
            </a:r>
            <a:r>
              <a:rPr lang="en-US" sz="2800" cap="none" dirty="0" smtClean="0">
                <a:latin typeface="Arial" panose="020B0604020202020204" pitchFamily="34" charset="0"/>
                <a:cs typeface="Arial" panose="020B0604020202020204" pitchFamily="34" charset="0"/>
              </a:rPr>
              <a:t>and </a:t>
            </a:r>
            <a:r>
              <a:rPr lang="en-US" sz="2800" b="1" cap="none" dirty="0" smtClean="0">
                <a:latin typeface="Arial" panose="020B0604020202020204" pitchFamily="34" charset="0"/>
                <a:cs typeface="Arial" panose="020B0604020202020204" pitchFamily="34" charset="0"/>
              </a:rPr>
              <a:t>shout, </a:t>
            </a:r>
            <a:r>
              <a:rPr lang="en-US" sz="2800" cap="none" dirty="0" smtClean="0">
                <a:latin typeface="Arial" panose="020B0604020202020204" pitchFamily="34" charset="0"/>
                <a:cs typeface="Arial" panose="020B0604020202020204" pitchFamily="34" charset="0"/>
              </a:rPr>
              <a:t>“That’s me!”</a:t>
            </a:r>
            <a:br>
              <a:rPr lang="en-US" sz="2800" cap="none" dirty="0" smtClean="0">
                <a:latin typeface="Arial" panose="020B0604020202020204" pitchFamily="34" charset="0"/>
                <a:cs typeface="Arial" panose="020B0604020202020204" pitchFamily="34" charset="0"/>
              </a:rPr>
            </a:br>
            <a:endParaRPr lang="en-US" sz="2800" cap="none" dirty="0" smtClean="0">
              <a:latin typeface="Arial" panose="020B0604020202020204" pitchFamily="34" charset="0"/>
              <a:cs typeface="Arial" panose="020B0604020202020204" pitchFamily="34" charset="0"/>
            </a:endParaRPr>
          </a:p>
          <a:p>
            <a:pPr marL="457200" lvl="1" indent="0" algn="ctr">
              <a:buNone/>
            </a:pPr>
            <a:r>
              <a:rPr lang="en-US" sz="3200" b="1" cap="none" dirty="0" smtClean="0">
                <a:solidFill>
                  <a:schemeClr val="accent1"/>
                </a:solidFill>
                <a:effectLst>
                  <a:outerShdw blurRad="60007" dir="1500000" sy="-30000" kx="800400" algn="bl" rotWithShape="0">
                    <a:prstClr val="black">
                      <a:alpha val="20000"/>
                    </a:prstClr>
                  </a:outerShdw>
                </a:effectLst>
                <a:latin typeface="Arial" panose="020B0604020202020204" pitchFamily="34" charset="0"/>
                <a:cs typeface="Arial" panose="020B0604020202020204" pitchFamily="34" charset="0"/>
              </a:rPr>
              <a:t>GET EXCITED!</a:t>
            </a:r>
            <a:endParaRPr lang="en-US" sz="3200" b="1" cap="none" dirty="0">
              <a:solidFill>
                <a:schemeClr val="accent1"/>
              </a:solidFill>
              <a:effectLst>
                <a:outerShdw blurRad="60007" dir="1500000" sy="-30000" kx="800400" algn="bl" rotWithShape="0">
                  <a:prstClr val="black">
                    <a:alpha val="20000"/>
                  </a:prst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7049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B49AE-DE72-411F-992C-776C07BD6DE3}"/>
              </a:ext>
            </a:extLst>
          </p:cNvPr>
          <p:cNvPicPr>
            <a:picLocks noChangeAspect="1"/>
          </p:cNvPicPr>
          <p:nvPr/>
        </p:nvPicPr>
        <p:blipFill>
          <a:blip r:embed="rId2"/>
          <a:stretch>
            <a:fillRect/>
          </a:stretch>
        </p:blipFill>
        <p:spPr>
          <a:xfrm>
            <a:off x="1856253" y="1302625"/>
            <a:ext cx="8181541" cy="3920068"/>
          </a:xfrm>
          <a:prstGeom prst="rect">
            <a:avLst/>
          </a:prstGeom>
        </p:spPr>
      </p:pic>
      <p:sp>
        <p:nvSpPr>
          <p:cNvPr id="3" name="Text Placeholder 2">
            <a:extLst>
              <a:ext uri="{FF2B5EF4-FFF2-40B4-BE49-F238E27FC236}">
                <a16:creationId xmlns:a16="http://schemas.microsoft.com/office/drawing/2014/main" id="{9CE86A81-AB29-4162-9124-7B8BBA258BFF}"/>
              </a:ext>
            </a:extLst>
          </p:cNvPr>
          <p:cNvSpPr>
            <a:spLocks noGrp="1"/>
          </p:cNvSpPr>
          <p:nvPr>
            <p:ph type="body" sz="half" idx="2"/>
          </p:nvPr>
        </p:nvSpPr>
        <p:spPr>
          <a:xfrm>
            <a:off x="593311" y="119960"/>
            <a:ext cx="10394729" cy="926415"/>
          </a:xfrm>
        </p:spPr>
        <p:txBody>
          <a:bodyPr anchor="t">
            <a:noAutofit/>
          </a:bodyPr>
          <a:lstStyle/>
          <a:p>
            <a:r>
              <a:rPr lang="en-US" sz="5400" dirty="0">
                <a:solidFill>
                  <a:schemeClr val="accent1"/>
                </a:solidFill>
              </a:rPr>
              <a:t>FCCLA CREED </a:t>
            </a:r>
          </a:p>
        </p:txBody>
      </p:sp>
    </p:spTree>
    <p:extLst>
      <p:ext uri="{BB962C8B-B14F-4D97-AF65-F5344CB8AC3E}">
        <p14:creationId xmlns:p14="http://schemas.microsoft.com/office/powerpoint/2010/main" val="2556816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F9D7EF9-45D2-4400-8D6F-4AD55231A846}"/>
              </a:ext>
            </a:extLst>
          </p:cNvPr>
          <p:cNvPicPr>
            <a:picLocks noChangeAspect="1"/>
          </p:cNvPicPr>
          <p:nvPr/>
        </p:nvPicPr>
        <p:blipFill>
          <a:blip r:embed="rId3"/>
          <a:stretch>
            <a:fillRect/>
          </a:stretch>
        </p:blipFill>
        <p:spPr>
          <a:xfrm>
            <a:off x="-1" y="1583704"/>
            <a:ext cx="11691489" cy="3371462"/>
          </a:xfrm>
          <a:prstGeom prst="rect">
            <a:avLst/>
          </a:prstGeom>
        </p:spPr>
      </p:pic>
    </p:spTree>
    <p:extLst>
      <p:ext uri="{BB962C8B-B14F-4D97-AF65-F5344CB8AC3E}">
        <p14:creationId xmlns:p14="http://schemas.microsoft.com/office/powerpoint/2010/main" val="34163659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Two</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428414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D3489-8593-4878-A54F-2757F6F82BF2}"/>
              </a:ext>
            </a:extLst>
          </p:cNvPr>
          <p:cNvSpPr>
            <a:spLocks noGrp="1"/>
          </p:cNvSpPr>
          <p:nvPr>
            <p:ph type="title"/>
          </p:nvPr>
        </p:nvSpPr>
        <p:spPr>
          <a:xfrm>
            <a:off x="692564" y="248542"/>
            <a:ext cx="10396882" cy="663237"/>
          </a:xfrm>
        </p:spPr>
        <p:txBody>
          <a:bodyPr>
            <a:noAutofit/>
          </a:bodyPr>
          <a:lstStyle/>
          <a:p>
            <a:pPr algn="ctr"/>
            <a:r>
              <a:rPr lang="en-US" dirty="0"/>
              <a:t>Heartland </a:t>
            </a:r>
            <a:r>
              <a:rPr lang="en-US" dirty="0" smtClean="0"/>
              <a:t>FCCLA* </a:t>
            </a:r>
            <a:endParaRPr lang="en-US" dirty="0"/>
          </a:p>
        </p:txBody>
      </p:sp>
      <p:sp>
        <p:nvSpPr>
          <p:cNvPr id="3" name="Content Placeholder 2">
            <a:extLst>
              <a:ext uri="{FF2B5EF4-FFF2-40B4-BE49-F238E27FC236}">
                <a16:creationId xmlns:a16="http://schemas.microsoft.com/office/drawing/2014/main" id="{935BB698-EB70-42F1-BFC4-91B9128595CC}"/>
              </a:ext>
            </a:extLst>
          </p:cNvPr>
          <p:cNvSpPr>
            <a:spLocks noGrp="1"/>
          </p:cNvSpPr>
          <p:nvPr>
            <p:ph sz="quarter" idx="13"/>
          </p:nvPr>
        </p:nvSpPr>
        <p:spPr>
          <a:xfrm>
            <a:off x="692564" y="911779"/>
            <a:ext cx="9424202" cy="4562901"/>
          </a:xfrm>
        </p:spPr>
        <p:txBody>
          <a:bodyPr anchor="t">
            <a:normAutofit fontScale="77500" lnSpcReduction="20000"/>
          </a:bodyPr>
          <a:lstStyle/>
          <a:p>
            <a:pPr marL="0" indent="0">
              <a:buNone/>
            </a:pPr>
            <a:r>
              <a:rPr lang="en-US" sz="3500" b="1" u="sng" dirty="0" smtClean="0">
                <a:latin typeface="Arial" panose="020B0604020202020204" pitchFamily="34" charset="0"/>
                <a:cs typeface="Arial" panose="020B0604020202020204" pitchFamily="34" charset="0"/>
              </a:rPr>
              <a:t>Bell-work</a:t>
            </a:r>
            <a:r>
              <a:rPr lang="en-US" sz="3500" dirty="0" smtClean="0">
                <a:latin typeface="Arial" panose="020B0604020202020204" pitchFamily="34" charset="0"/>
                <a:cs typeface="Arial" panose="020B0604020202020204" pitchFamily="34" charset="0"/>
              </a:rPr>
              <a:t> </a:t>
            </a:r>
            <a:br>
              <a:rPr lang="en-US" sz="3500" dirty="0" smtClean="0">
                <a:latin typeface="Arial" panose="020B0604020202020204" pitchFamily="34" charset="0"/>
                <a:cs typeface="Arial" panose="020B0604020202020204" pitchFamily="34" charset="0"/>
              </a:rPr>
            </a:br>
            <a:r>
              <a:rPr lang="en-US" sz="3500" cap="none" dirty="0" smtClean="0">
                <a:latin typeface="Arial" panose="020B0604020202020204" pitchFamily="34" charset="0"/>
                <a:cs typeface="Arial" panose="020B0604020202020204" pitchFamily="34" charset="0"/>
              </a:rPr>
              <a:t>In your notebook, answer: What is the FCCLA motto? </a:t>
            </a:r>
            <a:r>
              <a:rPr lang="en-US" sz="3500" cap="none" dirty="0" smtClean="0">
                <a:latin typeface="Arial" panose="020B0604020202020204" pitchFamily="34" charset="0"/>
                <a:cs typeface="Arial" panose="020B0604020202020204" pitchFamily="34" charset="0"/>
              </a:rPr>
              <a:t>What does it mean to you?</a:t>
            </a:r>
          </a:p>
          <a:p>
            <a:pPr marL="0" indent="0">
              <a:buNone/>
            </a:pPr>
            <a:endParaRPr lang="en-US" sz="3500" dirty="0">
              <a:latin typeface="Arial" panose="020B0604020202020204" pitchFamily="34" charset="0"/>
              <a:cs typeface="Arial" panose="020B0604020202020204" pitchFamily="34" charset="0"/>
            </a:endParaRPr>
          </a:p>
          <a:p>
            <a:pPr marL="0" indent="0">
              <a:buNone/>
            </a:pPr>
            <a:r>
              <a:rPr lang="en-US" sz="3500" b="1" u="sng" dirty="0">
                <a:latin typeface="Arial" panose="020B0604020202020204" pitchFamily="34" charset="0"/>
                <a:cs typeface="Arial" panose="020B0604020202020204" pitchFamily="34" charset="0"/>
              </a:rPr>
              <a:t>Today’s </a:t>
            </a:r>
            <a:r>
              <a:rPr lang="en-US" sz="3500" b="1" u="sng" dirty="0" smtClean="0">
                <a:latin typeface="Arial" panose="020B0604020202020204" pitchFamily="34" charset="0"/>
                <a:cs typeface="Arial" panose="020B0604020202020204" pitchFamily="34" charset="0"/>
              </a:rPr>
              <a:t>Goals </a:t>
            </a:r>
            <a:endParaRPr lang="en-US" sz="3500" b="1" u="sng" dirty="0">
              <a:latin typeface="Arial" panose="020B0604020202020204" pitchFamily="34" charset="0"/>
              <a:cs typeface="Arial" panose="020B0604020202020204" pitchFamily="34" charset="0"/>
            </a:endParaRPr>
          </a:p>
          <a:p>
            <a:r>
              <a:rPr lang="en-US" sz="3500" cap="none" dirty="0" smtClean="0">
                <a:latin typeface="Arial" panose="020B0604020202020204" pitchFamily="34" charset="0"/>
                <a:cs typeface="Arial" panose="020B0604020202020204" pitchFamily="34" charset="0"/>
              </a:rPr>
              <a:t>Identifying key points about our school’s FCCLA chapter </a:t>
            </a:r>
          </a:p>
          <a:p>
            <a:r>
              <a:rPr lang="en-US" sz="3500" cap="none" dirty="0" smtClean="0">
                <a:latin typeface="Arial" panose="020B0604020202020204" pitchFamily="34" charset="0"/>
                <a:cs typeface="Arial" panose="020B0604020202020204" pitchFamily="34" charset="0"/>
              </a:rPr>
              <a:t>Learn how to join FCCLA</a:t>
            </a:r>
          </a:p>
          <a:p>
            <a:r>
              <a:rPr lang="en-US" sz="3500" cap="none" dirty="0" smtClean="0">
                <a:latin typeface="Arial" panose="020B0604020202020204" pitchFamily="34" charset="0"/>
                <a:cs typeface="Arial" panose="020B0604020202020204" pitchFamily="34" charset="0"/>
              </a:rPr>
              <a:t>Getting to know each other </a:t>
            </a:r>
          </a:p>
          <a:p>
            <a:endParaRPr lang="en-US" dirty="0"/>
          </a:p>
        </p:txBody>
      </p:sp>
    </p:spTree>
    <p:extLst>
      <p:ext uri="{BB962C8B-B14F-4D97-AF65-F5344CB8AC3E}">
        <p14:creationId xmlns:p14="http://schemas.microsoft.com/office/powerpoint/2010/main" val="14443350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D03A4-949E-42B3-BEE9-225F4D20254C}"/>
              </a:ext>
            </a:extLst>
          </p:cNvPr>
          <p:cNvSpPr>
            <a:spLocks noGrp="1"/>
          </p:cNvSpPr>
          <p:nvPr>
            <p:ph type="title"/>
          </p:nvPr>
        </p:nvSpPr>
        <p:spPr>
          <a:xfrm>
            <a:off x="150829" y="169682"/>
            <a:ext cx="11378152" cy="5260157"/>
          </a:xfrm>
        </p:spPr>
        <p:txBody>
          <a:bodyPr/>
          <a:lstStyle/>
          <a:p>
            <a:pPr algn="ctr"/>
            <a:r>
              <a:rPr lang="en-US" dirty="0"/>
              <a:t>My </a:t>
            </a:r>
            <a:r>
              <a:rPr lang="en-US" dirty="0" smtClean="0"/>
              <a:t>story*</a:t>
            </a:r>
            <a:endParaRPr lang="en-US" dirty="0"/>
          </a:p>
        </p:txBody>
      </p:sp>
    </p:spTree>
    <p:extLst>
      <p:ext uri="{BB962C8B-B14F-4D97-AF65-F5344CB8AC3E}">
        <p14:creationId xmlns:p14="http://schemas.microsoft.com/office/powerpoint/2010/main" val="6199388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D198C-EC29-443A-A058-2C4BDA1428DE}"/>
              </a:ext>
            </a:extLst>
          </p:cNvPr>
          <p:cNvSpPr>
            <a:spLocks noGrp="1"/>
          </p:cNvSpPr>
          <p:nvPr>
            <p:ph type="title"/>
          </p:nvPr>
        </p:nvSpPr>
        <p:spPr>
          <a:xfrm>
            <a:off x="683625" y="329939"/>
            <a:ext cx="10396882" cy="772997"/>
          </a:xfrm>
        </p:spPr>
        <p:txBody>
          <a:bodyPr>
            <a:noAutofit/>
          </a:bodyPr>
          <a:lstStyle/>
          <a:p>
            <a:pPr algn="ctr"/>
            <a:r>
              <a:rPr lang="en-US" dirty="0" smtClean="0"/>
              <a:t>Edmond-Heartland </a:t>
            </a:r>
            <a:r>
              <a:rPr lang="en-US" dirty="0" smtClean="0"/>
              <a:t>FCCLA*  </a:t>
            </a:r>
            <a:endParaRPr lang="en-US" dirty="0"/>
          </a:p>
        </p:txBody>
      </p:sp>
      <p:sp>
        <p:nvSpPr>
          <p:cNvPr id="3" name="Content Placeholder 2">
            <a:extLst>
              <a:ext uri="{FF2B5EF4-FFF2-40B4-BE49-F238E27FC236}">
                <a16:creationId xmlns:a16="http://schemas.microsoft.com/office/drawing/2014/main" id="{3D6CE759-E10F-4400-A711-640537770033}"/>
              </a:ext>
            </a:extLst>
          </p:cNvPr>
          <p:cNvSpPr>
            <a:spLocks noGrp="1"/>
          </p:cNvSpPr>
          <p:nvPr>
            <p:ph sz="quarter" idx="13"/>
          </p:nvPr>
        </p:nvSpPr>
        <p:spPr/>
        <p:txBody>
          <a:bodyPr>
            <a:normAutofit/>
          </a:bodyPr>
          <a:lstStyle/>
          <a:p>
            <a:pPr marL="0" indent="0">
              <a:buNone/>
            </a:pPr>
            <a:r>
              <a:rPr lang="en-US" sz="3200" b="1" cap="none" dirty="0" smtClean="0">
                <a:latin typeface="Arial" panose="020B0604020202020204" pitchFamily="34" charset="0"/>
                <a:cs typeface="Arial" panose="020B0604020202020204" pitchFamily="34" charset="0"/>
              </a:rPr>
              <a:t>This year our FCCLA…</a:t>
            </a:r>
          </a:p>
          <a:p>
            <a:pPr lvl="1"/>
            <a:r>
              <a:rPr lang="en-US" sz="2800" cap="none" dirty="0" smtClean="0">
                <a:latin typeface="Arial" panose="020B0604020202020204" pitchFamily="34" charset="0"/>
                <a:cs typeface="Arial" panose="020B0604020202020204" pitchFamily="34" charset="0"/>
              </a:rPr>
              <a:t> Will have chapter meetings</a:t>
            </a:r>
          </a:p>
          <a:p>
            <a:pPr marL="914400" lvl="2" indent="0">
              <a:buSzPct val="125000"/>
              <a:buNone/>
            </a:pPr>
            <a:r>
              <a:rPr lang="en-US" sz="2800" b="1" cap="none" dirty="0" smtClean="0">
                <a:solidFill>
                  <a:schemeClr val="accent1"/>
                </a:solidFill>
                <a:latin typeface="Arial" panose="020B0604020202020204" pitchFamily="34" charset="0"/>
                <a:cs typeface="Arial" panose="020B0604020202020204" pitchFamily="34" charset="0"/>
              </a:rPr>
              <a:t>*</a:t>
            </a:r>
            <a:r>
              <a:rPr lang="en-US" sz="2400" cap="none" dirty="0" smtClean="0">
                <a:latin typeface="Arial" panose="020B0604020202020204" pitchFamily="34" charset="0"/>
                <a:cs typeface="Arial" panose="020B0604020202020204" pitchFamily="34" charset="0"/>
              </a:rPr>
              <a:t>Our first meeting is </a:t>
            </a:r>
            <a:r>
              <a:rPr lang="en-US" sz="2400" cap="none" dirty="0">
                <a:latin typeface="Arial" panose="020B0604020202020204" pitchFamily="34" charset="0"/>
                <a:cs typeface="Arial" panose="020B0604020202020204" pitchFamily="34" charset="0"/>
              </a:rPr>
              <a:t>S</a:t>
            </a:r>
            <a:r>
              <a:rPr lang="en-US" sz="2400" cap="none" dirty="0" smtClean="0">
                <a:latin typeface="Arial" panose="020B0604020202020204" pitchFamily="34" charset="0"/>
                <a:cs typeface="Arial" panose="020B0604020202020204" pitchFamily="34" charset="0"/>
              </a:rPr>
              <a:t>eptember 22 at 7:30am </a:t>
            </a:r>
            <a:endParaRPr lang="en-US" sz="2600" cap="none" dirty="0" smtClean="0">
              <a:latin typeface="Arial" panose="020B0604020202020204" pitchFamily="34" charset="0"/>
              <a:cs typeface="Arial" panose="020B0604020202020204" pitchFamily="34" charset="0"/>
            </a:endParaRPr>
          </a:p>
          <a:p>
            <a:pPr lvl="1"/>
            <a:r>
              <a:rPr lang="en-US" sz="2800" cap="none" dirty="0" smtClean="0">
                <a:latin typeface="Arial" panose="020B0604020202020204" pitchFamily="34" charset="0"/>
                <a:cs typeface="Arial" panose="020B0604020202020204" pitchFamily="34" charset="0"/>
              </a:rPr>
              <a:t>Attend the FCCLA State Convention in </a:t>
            </a:r>
            <a:r>
              <a:rPr lang="en-US" sz="2800" cap="none" dirty="0">
                <a:latin typeface="Arial" panose="020B0604020202020204" pitchFamily="34" charset="0"/>
                <a:cs typeface="Arial" panose="020B0604020202020204" pitchFamily="34" charset="0"/>
              </a:rPr>
              <a:t>O</a:t>
            </a:r>
            <a:r>
              <a:rPr lang="en-US" sz="2800" cap="none" dirty="0" smtClean="0">
                <a:latin typeface="Arial" panose="020B0604020202020204" pitchFamily="34" charset="0"/>
                <a:cs typeface="Arial" panose="020B0604020202020204" pitchFamily="34" charset="0"/>
              </a:rPr>
              <a:t>klahoma City</a:t>
            </a:r>
          </a:p>
          <a:p>
            <a:pPr lvl="1"/>
            <a:r>
              <a:rPr lang="en-US" sz="2800" cap="none" dirty="0" smtClean="0">
                <a:latin typeface="Arial" panose="020B0604020202020204" pitchFamily="34" charset="0"/>
                <a:cs typeface="Arial" panose="020B0604020202020204" pitchFamily="34" charset="0"/>
              </a:rPr>
              <a:t>Be involved in our community with service projects</a:t>
            </a:r>
            <a:endParaRPr lang="en-US"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614334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0B785-EB72-4CCB-942F-C5114323EA04}"/>
              </a:ext>
            </a:extLst>
          </p:cNvPr>
          <p:cNvSpPr>
            <a:spLocks noGrp="1"/>
          </p:cNvSpPr>
          <p:nvPr>
            <p:ph type="title"/>
          </p:nvPr>
        </p:nvSpPr>
        <p:spPr>
          <a:xfrm>
            <a:off x="614465" y="164513"/>
            <a:ext cx="10396882" cy="1151965"/>
          </a:xfrm>
        </p:spPr>
        <p:txBody>
          <a:bodyPr/>
          <a:lstStyle/>
          <a:p>
            <a:pPr algn="ctr"/>
            <a:r>
              <a:rPr lang="en-US" dirty="0"/>
              <a:t> FCCLA LEADERSHIP </a:t>
            </a:r>
            <a:r>
              <a:rPr lang="en-US" dirty="0" smtClean="0"/>
              <a:t>TEAM*</a:t>
            </a:r>
            <a:endParaRPr lang="en-US" dirty="0"/>
          </a:p>
        </p:txBody>
      </p:sp>
      <p:sp>
        <p:nvSpPr>
          <p:cNvPr id="3" name="Content Placeholder 2">
            <a:extLst>
              <a:ext uri="{FF2B5EF4-FFF2-40B4-BE49-F238E27FC236}">
                <a16:creationId xmlns:a16="http://schemas.microsoft.com/office/drawing/2014/main" id="{F80D0160-B194-44AF-9F3C-145CABE0CB67}"/>
              </a:ext>
            </a:extLst>
          </p:cNvPr>
          <p:cNvSpPr>
            <a:spLocks noGrp="1"/>
          </p:cNvSpPr>
          <p:nvPr>
            <p:ph sz="quarter" idx="13"/>
          </p:nvPr>
        </p:nvSpPr>
        <p:spPr>
          <a:xfrm>
            <a:off x="491247" y="1316478"/>
            <a:ext cx="11019817" cy="4058108"/>
          </a:xfrm>
        </p:spPr>
        <p:txBody>
          <a:bodyPr>
            <a:normAutofit/>
          </a:bodyPr>
          <a:lstStyle/>
          <a:p>
            <a:pPr marL="0" indent="0">
              <a:buNone/>
            </a:pPr>
            <a:r>
              <a:rPr lang="en-US" cap="none" dirty="0" smtClean="0">
                <a:latin typeface="Arial" panose="020B0604020202020204" pitchFamily="34" charset="0"/>
                <a:cs typeface="Arial" panose="020B0604020202020204" pitchFamily="34" charset="0"/>
              </a:rPr>
              <a:t>Heartland Middle School FCCLA members can apply to be on our leadership </a:t>
            </a:r>
            <a:r>
              <a:rPr lang="en-US" cap="none" dirty="0">
                <a:latin typeface="Arial" panose="020B0604020202020204" pitchFamily="34" charset="0"/>
                <a:cs typeface="Arial" panose="020B0604020202020204" pitchFamily="34" charset="0"/>
              </a:rPr>
              <a:t>team. Applications will be available when your state and national dues are paid in full.</a:t>
            </a:r>
          </a:p>
          <a:p>
            <a:pPr marL="0" indent="0">
              <a:buNone/>
            </a:pPr>
            <a:endParaRPr lang="en-US" cap="none" dirty="0" smtClean="0">
              <a:latin typeface="Arial" panose="020B0604020202020204" pitchFamily="34" charset="0"/>
              <a:cs typeface="Arial" panose="020B0604020202020204" pitchFamily="34" charset="0"/>
            </a:endParaRPr>
          </a:p>
          <a:p>
            <a:pPr marL="0" indent="0">
              <a:buNone/>
            </a:pPr>
            <a:r>
              <a:rPr lang="en-US" cap="none" dirty="0" smtClean="0">
                <a:latin typeface="Arial" panose="020B0604020202020204" pitchFamily="34" charset="0"/>
                <a:cs typeface="Arial" panose="020B0604020202020204" pitchFamily="34" charset="0"/>
              </a:rPr>
              <a:t>The duties of the leadership team will be to help Ms. Hall with planning service projects for our FCCLA chapter and promoting FCCLA in our school and district. </a:t>
            </a:r>
          </a:p>
          <a:p>
            <a:pPr marL="0" indent="0">
              <a:buNone/>
            </a:pPr>
            <a:endParaRPr lang="en-US" cap="none" dirty="0" smtClean="0">
              <a:latin typeface="Arial" panose="020B0604020202020204" pitchFamily="34" charset="0"/>
              <a:cs typeface="Arial" panose="020B0604020202020204" pitchFamily="34" charset="0"/>
            </a:endParaRPr>
          </a:p>
          <a:p>
            <a:pPr marL="0" indent="0">
              <a:buNone/>
            </a:pPr>
            <a:r>
              <a:rPr lang="en-US" cap="none" dirty="0" smtClean="0">
                <a:latin typeface="Arial" panose="020B0604020202020204" pitchFamily="34" charset="0"/>
                <a:cs typeface="Arial" panose="020B0604020202020204" pitchFamily="34" charset="0"/>
              </a:rPr>
              <a:t>Members will attend the district leadership meeting at Edmond-Santa Fe </a:t>
            </a:r>
            <a:r>
              <a:rPr lang="en-US" cap="none" dirty="0">
                <a:latin typeface="Arial" panose="020B0604020202020204" pitchFamily="34" charset="0"/>
                <a:cs typeface="Arial" panose="020B0604020202020204" pitchFamily="34" charset="0"/>
              </a:rPr>
              <a:t>H</a:t>
            </a:r>
            <a:r>
              <a:rPr lang="en-US" cap="none" dirty="0" smtClean="0">
                <a:latin typeface="Arial" panose="020B0604020202020204" pitchFamily="34" charset="0"/>
                <a:cs typeface="Arial" panose="020B0604020202020204" pitchFamily="34" charset="0"/>
              </a:rPr>
              <a:t>igh </a:t>
            </a:r>
            <a:r>
              <a:rPr lang="en-US" cap="none" dirty="0">
                <a:latin typeface="Arial" panose="020B0604020202020204" pitchFamily="34" charset="0"/>
                <a:cs typeface="Arial" panose="020B0604020202020204" pitchFamily="34" charset="0"/>
              </a:rPr>
              <a:t>S</a:t>
            </a:r>
            <a:r>
              <a:rPr lang="en-US" cap="none" dirty="0" smtClean="0">
                <a:latin typeface="Arial" panose="020B0604020202020204" pitchFamily="34" charset="0"/>
                <a:cs typeface="Arial" panose="020B0604020202020204" pitchFamily="34" charset="0"/>
              </a:rPr>
              <a:t>chool in October</a:t>
            </a:r>
            <a:r>
              <a:rPr lang="en-US" cap="none" dirty="0">
                <a:latin typeface="Arial" panose="020B0604020202020204" pitchFamily="34" charset="0"/>
                <a:cs typeface="Arial" panose="020B0604020202020204" pitchFamily="34" charset="0"/>
              </a:rPr>
              <a:t>.</a:t>
            </a:r>
            <a:r>
              <a:rPr lang="en-US" cap="none"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99041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01489-12A1-466D-B464-487C22D5107C}"/>
              </a:ext>
            </a:extLst>
          </p:cNvPr>
          <p:cNvSpPr>
            <a:spLocks noGrp="1"/>
          </p:cNvSpPr>
          <p:nvPr>
            <p:ph type="ctrTitle"/>
          </p:nvPr>
        </p:nvSpPr>
        <p:spPr>
          <a:xfrm rot="21420000">
            <a:off x="530254" y="1483290"/>
            <a:ext cx="9755187" cy="2766528"/>
          </a:xfrm>
        </p:spPr>
        <p:txBody>
          <a:bodyPr>
            <a:noAutofit/>
          </a:bodyPr>
          <a:lstStyle/>
          <a:p>
            <a:pPr algn="ctr"/>
            <a:r>
              <a:rPr lang="en-US" sz="16600" dirty="0"/>
              <a:t>FCCLA</a:t>
            </a:r>
            <a:br>
              <a:rPr lang="en-US" sz="16600" dirty="0"/>
            </a:br>
            <a:r>
              <a:rPr lang="en-US" sz="4800" dirty="0"/>
              <a:t>The Ultimate leadership </a:t>
            </a:r>
            <a:br>
              <a:rPr lang="en-US" sz="4800" dirty="0"/>
            </a:br>
            <a:r>
              <a:rPr lang="en-US" sz="4800" dirty="0"/>
              <a:t>experience</a:t>
            </a:r>
            <a:endParaRPr lang="en-US" sz="7200" dirty="0"/>
          </a:p>
        </p:txBody>
      </p:sp>
    </p:spTree>
    <p:extLst>
      <p:ext uri="{BB962C8B-B14F-4D97-AF65-F5344CB8AC3E}">
        <p14:creationId xmlns:p14="http://schemas.microsoft.com/office/powerpoint/2010/main" val="2017916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4C3AF-DDE2-4D64-BA40-BD4CE06F59CD}"/>
              </a:ext>
            </a:extLst>
          </p:cNvPr>
          <p:cNvSpPr>
            <a:spLocks noGrp="1"/>
          </p:cNvSpPr>
          <p:nvPr>
            <p:ph type="title"/>
          </p:nvPr>
        </p:nvSpPr>
        <p:spPr>
          <a:xfrm>
            <a:off x="685800" y="337008"/>
            <a:ext cx="10396882" cy="1151965"/>
          </a:xfrm>
        </p:spPr>
        <p:txBody>
          <a:bodyPr/>
          <a:lstStyle/>
          <a:p>
            <a:pPr algn="ctr"/>
            <a:r>
              <a:rPr lang="en-US" dirty="0"/>
              <a:t>How to become an </a:t>
            </a:r>
            <a:r>
              <a:rPr lang="en-US" dirty="0" err="1"/>
              <a:t>fccla</a:t>
            </a:r>
            <a:r>
              <a:rPr lang="en-US" dirty="0"/>
              <a:t> </a:t>
            </a:r>
            <a:r>
              <a:rPr lang="en-US" dirty="0" smtClean="0"/>
              <a:t>member*</a:t>
            </a:r>
            <a:endParaRPr lang="en-US" dirty="0"/>
          </a:p>
        </p:txBody>
      </p:sp>
      <p:sp>
        <p:nvSpPr>
          <p:cNvPr id="3" name="Content Placeholder 2">
            <a:extLst>
              <a:ext uri="{FF2B5EF4-FFF2-40B4-BE49-F238E27FC236}">
                <a16:creationId xmlns:a16="http://schemas.microsoft.com/office/drawing/2014/main" id="{355295AF-3772-43D8-B8D4-4F2B296935FE}"/>
              </a:ext>
            </a:extLst>
          </p:cNvPr>
          <p:cNvSpPr>
            <a:spLocks noGrp="1"/>
          </p:cNvSpPr>
          <p:nvPr>
            <p:ph sz="quarter" idx="13"/>
          </p:nvPr>
        </p:nvSpPr>
        <p:spPr>
          <a:xfrm>
            <a:off x="320511" y="1488973"/>
            <a:ext cx="10953945" cy="3121346"/>
          </a:xfrm>
        </p:spPr>
        <p:txBody>
          <a:bodyPr anchor="t">
            <a:normAutofit/>
          </a:bodyPr>
          <a:lstStyle/>
          <a:p>
            <a:pPr marL="0" indent="0" algn="ctr">
              <a:buNone/>
            </a:pPr>
            <a:r>
              <a:rPr lang="en-US" sz="2400" b="1" cap="none" dirty="0" smtClean="0">
                <a:latin typeface="Arial" panose="020B0604020202020204" pitchFamily="34" charset="0"/>
                <a:cs typeface="Arial" panose="020B0604020202020204" pitchFamily="34" charset="0"/>
              </a:rPr>
              <a:t>Pay your dues and complete the membership form by September 5.</a:t>
            </a:r>
            <a:br>
              <a:rPr lang="en-US" sz="2400" b="1" cap="none" dirty="0" smtClean="0">
                <a:latin typeface="Arial" panose="020B0604020202020204" pitchFamily="34" charset="0"/>
                <a:cs typeface="Arial" panose="020B0604020202020204" pitchFamily="34" charset="0"/>
              </a:rPr>
            </a:br>
            <a:r>
              <a:rPr lang="en-US" sz="2400" b="1" cap="none" dirty="0" smtClean="0">
                <a:latin typeface="Arial" panose="020B0604020202020204" pitchFamily="34" charset="0"/>
                <a:cs typeface="Arial" panose="020B0604020202020204" pitchFamily="34" charset="0"/>
              </a:rPr>
              <a:t/>
            </a:r>
            <a:br>
              <a:rPr lang="en-US" sz="2400" b="1" cap="none" dirty="0" smtClean="0">
                <a:latin typeface="Arial" panose="020B0604020202020204" pitchFamily="34" charset="0"/>
                <a:cs typeface="Arial" panose="020B0604020202020204" pitchFamily="34" charset="0"/>
              </a:rPr>
            </a:br>
            <a:endParaRPr lang="en-US" sz="2400" b="1" cap="none" dirty="0" smtClean="0">
              <a:latin typeface="Arial" panose="020B0604020202020204" pitchFamily="34" charset="0"/>
              <a:cs typeface="Arial" panose="020B0604020202020204" pitchFamily="34" charset="0"/>
            </a:endParaRPr>
          </a:p>
          <a:p>
            <a:pPr marL="457200" lvl="1" indent="0">
              <a:buNone/>
            </a:pPr>
            <a:r>
              <a:rPr lang="en-US" b="1" cap="none" dirty="0" smtClean="0">
                <a:latin typeface="Arial" panose="020B0604020202020204" pitchFamily="34" charset="0"/>
                <a:cs typeface="Arial" panose="020B0604020202020204" pitchFamily="34" charset="0"/>
              </a:rPr>
              <a:t>Dues:</a:t>
            </a:r>
            <a:r>
              <a:rPr lang="en-US" cap="none" dirty="0" smtClean="0">
                <a:latin typeface="Arial" panose="020B0604020202020204" pitchFamily="34" charset="0"/>
                <a:cs typeface="Arial" panose="020B0604020202020204" pitchFamily="34" charset="0"/>
              </a:rPr>
              <a:t> </a:t>
            </a:r>
          </a:p>
          <a:p>
            <a:pPr lvl="2"/>
            <a:r>
              <a:rPr lang="en-US" cap="none" dirty="0" smtClean="0">
                <a:latin typeface="Arial" panose="020B0604020202020204" pitchFamily="34" charset="0"/>
                <a:cs typeface="Arial" panose="020B0604020202020204" pitchFamily="34" charset="0"/>
              </a:rPr>
              <a:t>If you want to fundraise: </a:t>
            </a:r>
            <a:r>
              <a:rPr lang="en-US" b="1" cap="none" dirty="0" smtClean="0">
                <a:latin typeface="Arial" panose="020B0604020202020204" pitchFamily="34" charset="0"/>
                <a:cs typeface="Arial" panose="020B0604020202020204" pitchFamily="34" charset="0"/>
              </a:rPr>
              <a:t>$20 </a:t>
            </a:r>
            <a:r>
              <a:rPr lang="en-US" cap="none" dirty="0" smtClean="0">
                <a:latin typeface="Arial" panose="020B0604020202020204" pitchFamily="34" charset="0"/>
                <a:cs typeface="Arial" panose="020B0604020202020204" pitchFamily="34" charset="0"/>
              </a:rPr>
              <a:t>(includes local, state, and national affiliations) </a:t>
            </a:r>
          </a:p>
          <a:p>
            <a:pPr lvl="2"/>
            <a:r>
              <a:rPr lang="en-US" cap="none" dirty="0" smtClean="0">
                <a:latin typeface="Arial" panose="020B0604020202020204" pitchFamily="34" charset="0"/>
                <a:cs typeface="Arial" panose="020B0604020202020204" pitchFamily="34" charset="0"/>
              </a:rPr>
              <a:t>If you do NOT want to fundraise: </a:t>
            </a:r>
            <a:r>
              <a:rPr lang="en-US" b="1" cap="none" dirty="0" smtClean="0">
                <a:latin typeface="Arial" panose="020B0604020202020204" pitchFamily="34" charset="0"/>
                <a:cs typeface="Arial" panose="020B0604020202020204" pitchFamily="34" charset="0"/>
              </a:rPr>
              <a:t>$75 </a:t>
            </a:r>
            <a:r>
              <a:rPr lang="en-US" cap="none" dirty="0" smtClean="0">
                <a:latin typeface="Arial" panose="020B0604020202020204" pitchFamily="34" charset="0"/>
                <a:cs typeface="Arial" panose="020B0604020202020204" pitchFamily="34" charset="0"/>
              </a:rPr>
              <a:t>(includes local, state, and national affiliations, plus this year’s t-shirt) </a:t>
            </a:r>
          </a:p>
        </p:txBody>
      </p:sp>
    </p:spTree>
    <p:extLst>
      <p:ext uri="{BB962C8B-B14F-4D97-AF65-F5344CB8AC3E}">
        <p14:creationId xmlns:p14="http://schemas.microsoft.com/office/powerpoint/2010/main" val="20714240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1E8D3-8169-41D2-8DC7-BC8F79C68EF2}"/>
              </a:ext>
            </a:extLst>
          </p:cNvPr>
          <p:cNvSpPr>
            <a:spLocks noGrp="1"/>
          </p:cNvSpPr>
          <p:nvPr>
            <p:ph type="title"/>
          </p:nvPr>
        </p:nvSpPr>
        <p:spPr>
          <a:xfrm>
            <a:off x="685801" y="685800"/>
            <a:ext cx="10396882" cy="4399908"/>
          </a:xfrm>
        </p:spPr>
        <p:txBody>
          <a:bodyPr>
            <a:normAutofit/>
          </a:bodyPr>
          <a:lstStyle/>
          <a:p>
            <a:pPr algn="ctr"/>
            <a:r>
              <a:rPr lang="en-US" dirty="0"/>
              <a:t>WHAT IDEAS DO YOU HAVE FOR OUR  FCCLA CHAPTER?</a:t>
            </a:r>
            <a:br>
              <a:rPr lang="en-US" dirty="0"/>
            </a:br>
            <a:r>
              <a:rPr lang="en-US" dirty="0"/>
              <a:t> </a:t>
            </a:r>
            <a:br>
              <a:rPr lang="en-US" dirty="0"/>
            </a:br>
            <a:r>
              <a:rPr lang="en-US" dirty="0" smtClean="0"/>
              <a:t>As </a:t>
            </a:r>
            <a:r>
              <a:rPr lang="en-US" dirty="0"/>
              <a:t>A MEMBER, HOW DO YOU want fccla to impact </a:t>
            </a:r>
            <a:r>
              <a:rPr lang="en-US" dirty="0" smtClean="0"/>
              <a:t>you?</a:t>
            </a:r>
            <a:endParaRPr lang="en-US" dirty="0"/>
          </a:p>
        </p:txBody>
      </p:sp>
    </p:spTree>
    <p:extLst>
      <p:ext uri="{BB962C8B-B14F-4D97-AF65-F5344CB8AC3E}">
        <p14:creationId xmlns:p14="http://schemas.microsoft.com/office/powerpoint/2010/main" val="1313524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70AFE-E018-4B45-803F-A96BCA38C9F0}"/>
              </a:ext>
            </a:extLst>
          </p:cNvPr>
          <p:cNvSpPr>
            <a:spLocks noGrp="1"/>
          </p:cNvSpPr>
          <p:nvPr>
            <p:ph type="title"/>
          </p:nvPr>
        </p:nvSpPr>
        <p:spPr>
          <a:xfrm>
            <a:off x="741460" y="184868"/>
            <a:ext cx="10396882" cy="928316"/>
          </a:xfrm>
        </p:spPr>
        <p:txBody>
          <a:bodyPr/>
          <a:lstStyle/>
          <a:p>
            <a:pPr algn="ctr"/>
            <a:r>
              <a:rPr lang="en-US" dirty="0"/>
              <a:t>Differences and similarities </a:t>
            </a:r>
          </a:p>
        </p:txBody>
      </p:sp>
      <p:sp>
        <p:nvSpPr>
          <p:cNvPr id="3" name="Content Placeholder 2">
            <a:extLst>
              <a:ext uri="{FF2B5EF4-FFF2-40B4-BE49-F238E27FC236}">
                <a16:creationId xmlns:a16="http://schemas.microsoft.com/office/drawing/2014/main" id="{083F322C-44CE-4CB9-967B-63B025ECA0D3}"/>
              </a:ext>
            </a:extLst>
          </p:cNvPr>
          <p:cNvSpPr>
            <a:spLocks noGrp="1"/>
          </p:cNvSpPr>
          <p:nvPr>
            <p:ph sz="quarter" idx="13"/>
          </p:nvPr>
        </p:nvSpPr>
        <p:spPr>
          <a:xfrm>
            <a:off x="79514" y="1009816"/>
            <a:ext cx="11513488" cy="4364770"/>
          </a:xfrm>
        </p:spPr>
        <p:txBody>
          <a:bodyPr>
            <a:normAutofit/>
          </a:bodyPr>
          <a:lstStyle/>
          <a:p>
            <a:pPr marL="0" indent="0">
              <a:buNone/>
            </a:pPr>
            <a:r>
              <a:rPr lang="en-US" sz="2800" dirty="0"/>
              <a:t>Directions: </a:t>
            </a:r>
          </a:p>
          <a:p>
            <a:pPr lvl="1"/>
            <a:r>
              <a:rPr lang="en-US" sz="2800" cap="none" dirty="0" smtClean="0">
                <a:latin typeface="Arial" panose="020B0604020202020204" pitchFamily="34" charset="0"/>
                <a:cs typeface="Arial" panose="020B0604020202020204" pitchFamily="34" charset="0"/>
              </a:rPr>
              <a:t>You will be assigned to a group </a:t>
            </a:r>
          </a:p>
          <a:p>
            <a:pPr lvl="1"/>
            <a:r>
              <a:rPr lang="en-US" sz="2800" cap="none" dirty="0" smtClean="0">
                <a:latin typeface="Arial" panose="020B0604020202020204" pitchFamily="34" charset="0"/>
                <a:cs typeface="Arial" panose="020B0604020202020204" pitchFamily="34" charset="0"/>
              </a:rPr>
              <a:t>Groups will have 5 minutes to discover things they have in common</a:t>
            </a:r>
          </a:p>
          <a:p>
            <a:pPr lvl="1"/>
            <a:r>
              <a:rPr lang="en-US" sz="2800" cap="none" dirty="0">
                <a:latin typeface="Arial" panose="020B0604020202020204" pitchFamily="34" charset="0"/>
                <a:cs typeface="Arial" panose="020B0604020202020204" pitchFamily="34" charset="0"/>
              </a:rPr>
              <a:t>E</a:t>
            </a:r>
            <a:r>
              <a:rPr lang="en-US" sz="2800" cap="none" dirty="0" smtClean="0">
                <a:latin typeface="Arial" panose="020B0604020202020204" pitchFamily="34" charset="0"/>
                <a:cs typeface="Arial" panose="020B0604020202020204" pitchFamily="34" charset="0"/>
              </a:rPr>
              <a:t>ach group will share </a:t>
            </a:r>
          </a:p>
          <a:p>
            <a:pPr lvl="1"/>
            <a:r>
              <a:rPr lang="en-US" sz="2800" cap="none" dirty="0" smtClean="0">
                <a:latin typeface="Arial" panose="020B0604020202020204" pitchFamily="34" charset="0"/>
                <a:cs typeface="Arial" panose="020B0604020202020204" pitchFamily="34" charset="0"/>
              </a:rPr>
              <a:t>Groups will have 5 minutes to think of their differences </a:t>
            </a:r>
            <a:endParaRPr lang="en-US"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7999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B49AE-DE72-411F-992C-776C07BD6DE3}"/>
              </a:ext>
            </a:extLst>
          </p:cNvPr>
          <p:cNvPicPr>
            <a:picLocks noChangeAspect="1"/>
          </p:cNvPicPr>
          <p:nvPr/>
        </p:nvPicPr>
        <p:blipFill>
          <a:blip r:embed="rId2"/>
          <a:stretch>
            <a:fillRect/>
          </a:stretch>
        </p:blipFill>
        <p:spPr>
          <a:xfrm>
            <a:off x="1875106" y="1393566"/>
            <a:ext cx="8181541" cy="3920068"/>
          </a:xfrm>
          <a:prstGeom prst="rect">
            <a:avLst/>
          </a:prstGeom>
        </p:spPr>
      </p:pic>
      <p:sp>
        <p:nvSpPr>
          <p:cNvPr id="3" name="Text Placeholder 2">
            <a:extLst>
              <a:ext uri="{FF2B5EF4-FFF2-40B4-BE49-F238E27FC236}">
                <a16:creationId xmlns:a16="http://schemas.microsoft.com/office/drawing/2014/main" id="{9CE86A81-AB29-4162-9124-7B8BBA258BFF}"/>
              </a:ext>
            </a:extLst>
          </p:cNvPr>
          <p:cNvSpPr>
            <a:spLocks noGrp="1"/>
          </p:cNvSpPr>
          <p:nvPr>
            <p:ph type="body" sz="half" idx="2"/>
          </p:nvPr>
        </p:nvSpPr>
        <p:spPr>
          <a:xfrm>
            <a:off x="593311" y="119960"/>
            <a:ext cx="10394729" cy="888708"/>
          </a:xfrm>
        </p:spPr>
        <p:txBody>
          <a:bodyPr>
            <a:normAutofit fontScale="92500" lnSpcReduction="20000"/>
          </a:bodyPr>
          <a:lstStyle/>
          <a:p>
            <a:r>
              <a:rPr lang="en-US" sz="5400" dirty="0">
                <a:solidFill>
                  <a:schemeClr val="accent1"/>
                </a:solidFill>
              </a:rPr>
              <a:t>FCCLA CREED </a:t>
            </a:r>
          </a:p>
        </p:txBody>
      </p:sp>
    </p:spTree>
    <p:extLst>
      <p:ext uri="{BB962C8B-B14F-4D97-AF65-F5344CB8AC3E}">
        <p14:creationId xmlns:p14="http://schemas.microsoft.com/office/powerpoint/2010/main" val="1931444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D7EF9-45D2-4400-8D6F-4AD55231A846}"/>
              </a:ext>
            </a:extLst>
          </p:cNvPr>
          <p:cNvPicPr>
            <a:picLocks noChangeAspect="1"/>
          </p:cNvPicPr>
          <p:nvPr/>
        </p:nvPicPr>
        <p:blipFill>
          <a:blip r:embed="rId2"/>
          <a:stretch>
            <a:fillRect/>
          </a:stretch>
        </p:blipFill>
        <p:spPr>
          <a:xfrm>
            <a:off x="-1" y="1583704"/>
            <a:ext cx="11691489" cy="3371462"/>
          </a:xfrm>
          <a:prstGeom prst="rect">
            <a:avLst/>
          </a:prstGeom>
        </p:spPr>
      </p:pic>
    </p:spTree>
    <p:extLst>
      <p:ext uri="{BB962C8B-B14F-4D97-AF65-F5344CB8AC3E}">
        <p14:creationId xmlns:p14="http://schemas.microsoft.com/office/powerpoint/2010/main" val="32230788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Three</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899160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D85B-3F5D-45B4-961A-9EA56A985DE0}"/>
              </a:ext>
            </a:extLst>
          </p:cNvPr>
          <p:cNvSpPr>
            <a:spLocks noGrp="1"/>
          </p:cNvSpPr>
          <p:nvPr>
            <p:ph type="title"/>
          </p:nvPr>
        </p:nvSpPr>
        <p:spPr>
          <a:xfrm>
            <a:off x="673598" y="24939"/>
            <a:ext cx="10396882" cy="832899"/>
          </a:xfrm>
        </p:spPr>
        <p:txBody>
          <a:bodyPr>
            <a:normAutofit/>
          </a:bodyPr>
          <a:lstStyle/>
          <a:p>
            <a:pPr algn="ctr"/>
            <a:r>
              <a:rPr lang="en-US" dirty="0" smtClean="0"/>
              <a:t>FCCLA </a:t>
            </a:r>
            <a:r>
              <a:rPr lang="en-US" dirty="0" err="1" smtClean="0"/>
              <a:t>Webquest</a:t>
            </a:r>
            <a:r>
              <a:rPr lang="en-US" dirty="0" smtClean="0"/>
              <a:t> Review </a:t>
            </a:r>
            <a:endParaRPr lang="en-US" dirty="0"/>
          </a:p>
        </p:txBody>
      </p:sp>
      <p:sp>
        <p:nvSpPr>
          <p:cNvPr id="3" name="Content Placeholder 2">
            <a:extLst>
              <a:ext uri="{FF2B5EF4-FFF2-40B4-BE49-F238E27FC236}">
                <a16:creationId xmlns:a16="http://schemas.microsoft.com/office/drawing/2014/main" id="{4A6D91C2-AD7E-46CC-8A8E-118A95C898D5}"/>
              </a:ext>
            </a:extLst>
          </p:cNvPr>
          <p:cNvSpPr>
            <a:spLocks noGrp="1"/>
          </p:cNvSpPr>
          <p:nvPr>
            <p:ph sz="quarter" idx="13"/>
          </p:nvPr>
        </p:nvSpPr>
        <p:spPr>
          <a:xfrm>
            <a:off x="480766" y="857838"/>
            <a:ext cx="11136089" cy="4958500"/>
          </a:xfrm>
        </p:spPr>
        <p:txBody>
          <a:bodyPr anchor="t">
            <a:normAutofit/>
          </a:bodyPr>
          <a:lstStyle/>
          <a:p>
            <a:pPr marL="0" lvl="0" indent="0">
              <a:buClr>
                <a:srgbClr val="B80E0F"/>
              </a:buClr>
              <a:buNone/>
            </a:pPr>
            <a:r>
              <a:rPr lang="en-US" sz="2100" b="1" u="sng" cap="none" dirty="0" smtClean="0">
                <a:solidFill>
                  <a:prstClr val="black"/>
                </a:solidFill>
                <a:latin typeface="Arial" panose="020B0604020202020204" pitchFamily="34" charset="0"/>
                <a:cs typeface="Arial" panose="020B0604020202020204" pitchFamily="34" charset="0"/>
              </a:rPr>
              <a:t>Bell-work</a:t>
            </a:r>
            <a:r>
              <a:rPr lang="en-US" sz="2100" u="sng" cap="none" dirty="0" smtClean="0">
                <a:solidFill>
                  <a:prstClr val="black"/>
                </a:solidFill>
                <a:latin typeface="Arial" panose="020B0604020202020204" pitchFamily="34" charset="0"/>
                <a:cs typeface="Arial" panose="020B0604020202020204" pitchFamily="34" charset="0"/>
              </a:rPr>
              <a:t> </a:t>
            </a:r>
            <a:r>
              <a:rPr lang="en-US" sz="2100" cap="none" dirty="0" smtClean="0">
                <a:solidFill>
                  <a:prstClr val="black"/>
                </a:solidFill>
                <a:latin typeface="Arial" panose="020B0604020202020204" pitchFamily="34" charset="0"/>
                <a:cs typeface="Arial" panose="020B0604020202020204" pitchFamily="34" charset="0"/>
              </a:rPr>
              <a:t> </a:t>
            </a:r>
          </a:p>
          <a:p>
            <a:pPr marL="0" lvl="0" indent="0">
              <a:buClr>
                <a:srgbClr val="B80E0F"/>
              </a:buClr>
              <a:buNone/>
            </a:pPr>
            <a:r>
              <a:rPr lang="en-US" sz="2100" cap="none" dirty="0" smtClean="0">
                <a:solidFill>
                  <a:prstClr val="black"/>
                </a:solidFill>
                <a:latin typeface="Arial" panose="020B0604020202020204" pitchFamily="34" charset="0"/>
                <a:cs typeface="Arial" panose="020B0604020202020204" pitchFamily="34" charset="0"/>
              </a:rPr>
              <a:t>What do the letters FCCLA stand for? How can you get involved in FCCLA?</a:t>
            </a:r>
          </a:p>
          <a:p>
            <a:pPr marL="0" lvl="0" indent="0">
              <a:buClr>
                <a:srgbClr val="B80E0F"/>
              </a:buClr>
              <a:buNone/>
            </a:pPr>
            <a:endParaRPr lang="en-US" sz="2100" b="1" u="sng" cap="none" dirty="0" smtClean="0">
              <a:solidFill>
                <a:prstClr val="black"/>
              </a:solidFill>
              <a:latin typeface="Arial" panose="020B0604020202020204" pitchFamily="34" charset="0"/>
              <a:cs typeface="Arial" panose="020B0604020202020204" pitchFamily="34" charset="0"/>
            </a:endParaRPr>
          </a:p>
          <a:p>
            <a:pPr marL="0" lvl="0" indent="0">
              <a:buClr>
                <a:srgbClr val="B80E0F"/>
              </a:buClr>
              <a:buNone/>
            </a:pPr>
            <a:r>
              <a:rPr lang="en-US" sz="2100" b="1" u="sng" cap="none" dirty="0" smtClean="0">
                <a:solidFill>
                  <a:prstClr val="black"/>
                </a:solidFill>
                <a:latin typeface="Arial" panose="020B0604020202020204" pitchFamily="34" charset="0"/>
                <a:cs typeface="Arial" panose="020B0604020202020204" pitchFamily="34" charset="0"/>
              </a:rPr>
              <a:t>Today’s </a:t>
            </a:r>
            <a:r>
              <a:rPr lang="en-US" sz="2100" b="1" u="sng" cap="none" dirty="0" smtClean="0">
                <a:solidFill>
                  <a:prstClr val="black"/>
                </a:solidFill>
                <a:latin typeface="Arial" panose="020B0604020202020204" pitchFamily="34" charset="0"/>
                <a:cs typeface="Arial" panose="020B0604020202020204" pitchFamily="34" charset="0"/>
              </a:rPr>
              <a:t>Goals </a:t>
            </a:r>
          </a:p>
          <a:p>
            <a:pPr lvl="0">
              <a:buClr>
                <a:srgbClr val="B80E0F"/>
              </a:buClr>
            </a:pPr>
            <a:r>
              <a:rPr lang="en-US" sz="2100" cap="none" dirty="0" smtClean="0">
                <a:solidFill>
                  <a:prstClr val="black"/>
                </a:solidFill>
                <a:latin typeface="Arial" panose="020B0604020202020204" pitchFamily="34" charset="0"/>
                <a:cs typeface="Arial" panose="020B0604020202020204" pitchFamily="34" charset="0"/>
              </a:rPr>
              <a:t>Evaluate your knowledge about FCCLA </a:t>
            </a:r>
          </a:p>
          <a:p>
            <a:pPr lvl="0">
              <a:buClr>
                <a:srgbClr val="B80E0F"/>
              </a:buClr>
            </a:pPr>
            <a:r>
              <a:rPr lang="en-US" sz="2100" cap="none" dirty="0" smtClean="0">
                <a:solidFill>
                  <a:prstClr val="black"/>
                </a:solidFill>
                <a:latin typeface="Arial" panose="020B0604020202020204" pitchFamily="34" charset="0"/>
                <a:cs typeface="Arial" panose="020B0604020202020204" pitchFamily="34" charset="0"/>
              </a:rPr>
              <a:t>Create a poster about </a:t>
            </a:r>
            <a:r>
              <a:rPr lang="en-US" sz="2100" cap="none" dirty="0" smtClean="0">
                <a:solidFill>
                  <a:prstClr val="black"/>
                </a:solidFill>
                <a:latin typeface="Arial" panose="020B0604020202020204" pitchFamily="34" charset="0"/>
                <a:cs typeface="Arial" panose="020B0604020202020204" pitchFamily="34" charset="0"/>
              </a:rPr>
              <a:t>FCCLA</a:t>
            </a:r>
            <a:endParaRPr lang="en-US" sz="2100" cap="none"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51582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1B49AE-DE72-411F-992C-776C07BD6DE3}"/>
              </a:ext>
            </a:extLst>
          </p:cNvPr>
          <p:cNvPicPr>
            <a:picLocks noChangeAspect="1"/>
          </p:cNvPicPr>
          <p:nvPr/>
        </p:nvPicPr>
        <p:blipFill>
          <a:blip r:embed="rId2"/>
          <a:stretch>
            <a:fillRect/>
          </a:stretch>
        </p:blipFill>
        <p:spPr>
          <a:xfrm>
            <a:off x="1856253" y="1302625"/>
            <a:ext cx="8181541" cy="3920068"/>
          </a:xfrm>
          <a:prstGeom prst="rect">
            <a:avLst/>
          </a:prstGeom>
        </p:spPr>
      </p:pic>
      <p:sp>
        <p:nvSpPr>
          <p:cNvPr id="3" name="Text Placeholder 2">
            <a:extLst>
              <a:ext uri="{FF2B5EF4-FFF2-40B4-BE49-F238E27FC236}">
                <a16:creationId xmlns:a16="http://schemas.microsoft.com/office/drawing/2014/main" id="{9CE86A81-AB29-4162-9124-7B8BBA258BFF}"/>
              </a:ext>
            </a:extLst>
          </p:cNvPr>
          <p:cNvSpPr>
            <a:spLocks noGrp="1"/>
          </p:cNvSpPr>
          <p:nvPr>
            <p:ph type="body" sz="half" idx="2"/>
          </p:nvPr>
        </p:nvSpPr>
        <p:spPr>
          <a:xfrm>
            <a:off x="593311" y="119960"/>
            <a:ext cx="10394729" cy="926415"/>
          </a:xfrm>
        </p:spPr>
        <p:txBody>
          <a:bodyPr anchor="t">
            <a:noAutofit/>
          </a:bodyPr>
          <a:lstStyle/>
          <a:p>
            <a:r>
              <a:rPr lang="en-US" sz="5400" dirty="0">
                <a:solidFill>
                  <a:schemeClr val="accent1"/>
                </a:solidFill>
              </a:rPr>
              <a:t>FCCLA CREED </a:t>
            </a:r>
          </a:p>
        </p:txBody>
      </p:sp>
    </p:spTree>
    <p:extLst>
      <p:ext uri="{BB962C8B-B14F-4D97-AF65-F5344CB8AC3E}">
        <p14:creationId xmlns:p14="http://schemas.microsoft.com/office/powerpoint/2010/main" val="6742910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D7EF9-45D2-4400-8D6F-4AD55231A846}"/>
              </a:ext>
            </a:extLst>
          </p:cNvPr>
          <p:cNvPicPr>
            <a:picLocks noChangeAspect="1"/>
          </p:cNvPicPr>
          <p:nvPr/>
        </p:nvPicPr>
        <p:blipFill>
          <a:blip r:embed="rId2"/>
          <a:stretch>
            <a:fillRect/>
          </a:stretch>
        </p:blipFill>
        <p:spPr>
          <a:xfrm>
            <a:off x="-1" y="1583704"/>
            <a:ext cx="11691489" cy="3371462"/>
          </a:xfrm>
          <a:prstGeom prst="rect">
            <a:avLst/>
          </a:prstGeom>
        </p:spPr>
      </p:pic>
    </p:spTree>
    <p:extLst>
      <p:ext uri="{BB962C8B-B14F-4D97-AF65-F5344CB8AC3E}">
        <p14:creationId xmlns:p14="http://schemas.microsoft.com/office/powerpoint/2010/main" val="2424832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13379" y="662656"/>
            <a:ext cx="9755187" cy="2766528"/>
          </a:xfrm>
        </p:spPr>
        <p:txBody>
          <a:bodyPr/>
          <a:lstStyle/>
          <a:p>
            <a:r>
              <a:rPr lang="en-US" dirty="0" smtClean="0"/>
              <a:t>Lesson Four</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07627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DRR0xdpyJM">
            <a:hlinkClick r:id="" action="ppaction://media"/>
            <a:extLst>
              <a:ext uri="{FF2B5EF4-FFF2-40B4-BE49-F238E27FC236}">
                <a16:creationId xmlns:a16="http://schemas.microsoft.com/office/drawing/2014/main" id="{EAE632BA-324E-438C-A1E7-5404DB1B148B}"/>
              </a:ext>
            </a:extLst>
          </p:cNvPr>
          <p:cNvPicPr>
            <a:picLocks noGrp="1" noRot="1" noChangeAspect="1"/>
          </p:cNvPicPr>
          <p:nvPr>
            <p:ph sz="quarter" idx="13"/>
            <a:videoFile r:link="rId1"/>
          </p:nvPr>
        </p:nvPicPr>
        <p:blipFill>
          <a:blip r:embed="rId4"/>
          <a:stretch>
            <a:fillRect/>
          </a:stretch>
        </p:blipFill>
        <p:spPr>
          <a:xfrm>
            <a:off x="2290812" y="96251"/>
            <a:ext cx="7320662" cy="5490498"/>
          </a:xfrm>
          <a:prstGeom prst="rect">
            <a:avLst/>
          </a:prstGeom>
        </p:spPr>
      </p:pic>
    </p:spTree>
    <p:extLst>
      <p:ext uri="{BB962C8B-B14F-4D97-AF65-F5344CB8AC3E}">
        <p14:creationId xmlns:p14="http://schemas.microsoft.com/office/powerpoint/2010/main" val="3743553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D85B-3F5D-45B4-961A-9EA56A985DE0}"/>
              </a:ext>
            </a:extLst>
          </p:cNvPr>
          <p:cNvSpPr>
            <a:spLocks noGrp="1"/>
          </p:cNvSpPr>
          <p:nvPr>
            <p:ph type="title"/>
          </p:nvPr>
        </p:nvSpPr>
        <p:spPr>
          <a:xfrm>
            <a:off x="673598" y="24939"/>
            <a:ext cx="10396882" cy="832899"/>
          </a:xfrm>
        </p:spPr>
        <p:txBody>
          <a:bodyPr>
            <a:normAutofit/>
          </a:bodyPr>
          <a:lstStyle/>
          <a:p>
            <a:pPr algn="ctr"/>
            <a:r>
              <a:rPr lang="en-US" dirty="0" smtClean="0"/>
              <a:t>Memorize </a:t>
            </a:r>
            <a:r>
              <a:rPr lang="en-US" dirty="0" smtClean="0"/>
              <a:t>the Creed</a:t>
            </a:r>
            <a:endParaRPr lang="en-US" dirty="0"/>
          </a:p>
        </p:txBody>
      </p:sp>
      <p:sp>
        <p:nvSpPr>
          <p:cNvPr id="3" name="Content Placeholder 2">
            <a:extLst>
              <a:ext uri="{FF2B5EF4-FFF2-40B4-BE49-F238E27FC236}">
                <a16:creationId xmlns:a16="http://schemas.microsoft.com/office/drawing/2014/main" id="{4A6D91C2-AD7E-46CC-8A8E-118A95C898D5}"/>
              </a:ext>
            </a:extLst>
          </p:cNvPr>
          <p:cNvSpPr>
            <a:spLocks noGrp="1"/>
          </p:cNvSpPr>
          <p:nvPr>
            <p:ph sz="quarter" idx="13"/>
          </p:nvPr>
        </p:nvSpPr>
        <p:spPr>
          <a:xfrm>
            <a:off x="480766" y="857838"/>
            <a:ext cx="11136089" cy="4958500"/>
          </a:xfrm>
        </p:spPr>
        <p:txBody>
          <a:bodyPr anchor="t">
            <a:normAutofit/>
          </a:bodyPr>
          <a:lstStyle/>
          <a:p>
            <a:pPr marL="0" lvl="0" indent="0">
              <a:buClr>
                <a:srgbClr val="B80E0F"/>
              </a:buClr>
              <a:buNone/>
            </a:pPr>
            <a:r>
              <a:rPr lang="en-US" sz="2100" b="1" u="sng" cap="none" dirty="0" smtClean="0">
                <a:solidFill>
                  <a:prstClr val="black"/>
                </a:solidFill>
                <a:latin typeface="Arial" panose="020B0604020202020204" pitchFamily="34" charset="0"/>
                <a:cs typeface="Arial" panose="020B0604020202020204" pitchFamily="34" charset="0"/>
              </a:rPr>
              <a:t>Bell-work</a:t>
            </a:r>
            <a:r>
              <a:rPr lang="en-US" sz="2100" u="sng" cap="none" dirty="0" smtClean="0">
                <a:solidFill>
                  <a:prstClr val="black"/>
                </a:solidFill>
                <a:latin typeface="Arial" panose="020B0604020202020204" pitchFamily="34" charset="0"/>
                <a:cs typeface="Arial" panose="020B0604020202020204" pitchFamily="34" charset="0"/>
              </a:rPr>
              <a:t> </a:t>
            </a:r>
            <a:r>
              <a:rPr lang="en-US" sz="2100" cap="none" dirty="0" smtClean="0">
                <a:solidFill>
                  <a:prstClr val="black"/>
                </a:solidFill>
                <a:latin typeface="Arial" panose="020B0604020202020204" pitchFamily="34" charset="0"/>
                <a:cs typeface="Arial" panose="020B0604020202020204" pitchFamily="34" charset="0"/>
              </a:rPr>
              <a:t> </a:t>
            </a:r>
          </a:p>
          <a:p>
            <a:pPr marL="0" lvl="0" indent="0">
              <a:buClr>
                <a:srgbClr val="B80E0F"/>
              </a:buClr>
              <a:buNone/>
            </a:pPr>
            <a:r>
              <a:rPr lang="en-US" sz="2100" cap="none" dirty="0" smtClean="0">
                <a:solidFill>
                  <a:prstClr val="black"/>
                </a:solidFill>
                <a:latin typeface="Arial" panose="020B0604020202020204" pitchFamily="34" charset="0"/>
                <a:cs typeface="Arial" panose="020B0604020202020204" pitchFamily="34" charset="0"/>
              </a:rPr>
              <a:t>What does the phrase “We face the future with warm courage and high hope” mean to you</a:t>
            </a:r>
            <a:r>
              <a:rPr lang="en-US" sz="2100" cap="none" dirty="0" smtClean="0">
                <a:solidFill>
                  <a:prstClr val="black"/>
                </a:solidFill>
                <a:latin typeface="Arial" panose="020B0604020202020204" pitchFamily="34" charset="0"/>
                <a:cs typeface="Arial" panose="020B0604020202020204" pitchFamily="34" charset="0"/>
              </a:rPr>
              <a:t>?</a:t>
            </a:r>
          </a:p>
          <a:p>
            <a:pPr marL="0" lvl="0" indent="0">
              <a:buClr>
                <a:srgbClr val="B80E0F"/>
              </a:buClr>
              <a:buNone/>
            </a:pPr>
            <a:endParaRPr lang="en-US" sz="2100" cap="none" dirty="0" smtClean="0">
              <a:solidFill>
                <a:prstClr val="black"/>
              </a:solidFill>
              <a:latin typeface="Arial" panose="020B0604020202020204" pitchFamily="34" charset="0"/>
              <a:cs typeface="Arial" panose="020B0604020202020204" pitchFamily="34" charset="0"/>
            </a:endParaRPr>
          </a:p>
          <a:p>
            <a:pPr marL="0" lvl="0" indent="0">
              <a:buClr>
                <a:srgbClr val="B80E0F"/>
              </a:buClr>
              <a:buNone/>
            </a:pPr>
            <a:r>
              <a:rPr lang="en-US" sz="2100" b="1" u="sng" cap="none" dirty="0" smtClean="0">
                <a:solidFill>
                  <a:prstClr val="black"/>
                </a:solidFill>
                <a:latin typeface="Arial" panose="020B0604020202020204" pitchFamily="34" charset="0"/>
                <a:cs typeface="Arial" panose="020B0604020202020204" pitchFamily="34" charset="0"/>
              </a:rPr>
              <a:t>Today’s Goals </a:t>
            </a:r>
          </a:p>
          <a:p>
            <a:pPr lvl="0">
              <a:buClr>
                <a:srgbClr val="B80E0F"/>
              </a:buClr>
            </a:pPr>
            <a:r>
              <a:rPr lang="en-US" sz="2100" cap="none" dirty="0" smtClean="0">
                <a:solidFill>
                  <a:prstClr val="black"/>
                </a:solidFill>
                <a:latin typeface="Arial" panose="020B0604020202020204" pitchFamily="34" charset="0"/>
                <a:cs typeface="Arial" panose="020B0604020202020204" pitchFamily="34" charset="0"/>
              </a:rPr>
              <a:t>Evaluate your knowledge about FCCLA </a:t>
            </a:r>
          </a:p>
        </p:txBody>
      </p:sp>
    </p:spTree>
    <p:extLst>
      <p:ext uri="{BB962C8B-B14F-4D97-AF65-F5344CB8AC3E}">
        <p14:creationId xmlns:p14="http://schemas.microsoft.com/office/powerpoint/2010/main" val="1348065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F9D7EF9-45D2-4400-8D6F-4AD55231A846}"/>
              </a:ext>
            </a:extLst>
          </p:cNvPr>
          <p:cNvPicPr>
            <a:picLocks noChangeAspect="1"/>
          </p:cNvPicPr>
          <p:nvPr/>
        </p:nvPicPr>
        <p:blipFill>
          <a:blip r:embed="rId2"/>
          <a:stretch>
            <a:fillRect/>
          </a:stretch>
        </p:blipFill>
        <p:spPr>
          <a:xfrm>
            <a:off x="-1" y="1583704"/>
            <a:ext cx="11691489" cy="3371462"/>
          </a:xfrm>
          <a:prstGeom prst="rect">
            <a:avLst/>
          </a:prstGeom>
        </p:spPr>
      </p:pic>
    </p:spTree>
    <p:extLst>
      <p:ext uri="{BB962C8B-B14F-4D97-AF65-F5344CB8AC3E}">
        <p14:creationId xmlns:p14="http://schemas.microsoft.com/office/powerpoint/2010/main" val="2563388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BD85B-3F5D-45B4-961A-9EA56A985DE0}"/>
              </a:ext>
            </a:extLst>
          </p:cNvPr>
          <p:cNvSpPr>
            <a:spLocks noGrp="1"/>
          </p:cNvSpPr>
          <p:nvPr>
            <p:ph type="title"/>
          </p:nvPr>
        </p:nvSpPr>
        <p:spPr>
          <a:xfrm>
            <a:off x="673598" y="24939"/>
            <a:ext cx="10396882" cy="832899"/>
          </a:xfrm>
        </p:spPr>
        <p:txBody>
          <a:bodyPr/>
          <a:lstStyle/>
          <a:p>
            <a:pPr algn="ctr"/>
            <a:r>
              <a:rPr lang="en-US" dirty="0"/>
              <a:t>FCCLA SAVENGER HUNT TEST </a:t>
            </a:r>
          </a:p>
        </p:txBody>
      </p:sp>
      <p:sp>
        <p:nvSpPr>
          <p:cNvPr id="3" name="Content Placeholder 2">
            <a:extLst>
              <a:ext uri="{FF2B5EF4-FFF2-40B4-BE49-F238E27FC236}">
                <a16:creationId xmlns:a16="http://schemas.microsoft.com/office/drawing/2014/main" id="{4A6D91C2-AD7E-46CC-8A8E-118A95C898D5}"/>
              </a:ext>
            </a:extLst>
          </p:cNvPr>
          <p:cNvSpPr>
            <a:spLocks noGrp="1"/>
          </p:cNvSpPr>
          <p:nvPr>
            <p:ph sz="quarter" idx="13"/>
          </p:nvPr>
        </p:nvSpPr>
        <p:spPr>
          <a:xfrm>
            <a:off x="480766" y="857838"/>
            <a:ext cx="11136089" cy="4958500"/>
          </a:xfrm>
        </p:spPr>
        <p:txBody>
          <a:bodyPr anchor="t">
            <a:normAutofit/>
          </a:bodyPr>
          <a:lstStyle/>
          <a:p>
            <a:pPr marL="0" lvl="0" indent="0">
              <a:buClr>
                <a:srgbClr val="B80E0F"/>
              </a:buClr>
              <a:buNone/>
            </a:pPr>
            <a:r>
              <a:rPr lang="en-US" sz="2100" b="1" u="sng" cap="none" dirty="0" smtClean="0">
                <a:solidFill>
                  <a:prstClr val="black"/>
                </a:solidFill>
                <a:latin typeface="Arial" panose="020B0604020202020204" pitchFamily="34" charset="0"/>
                <a:cs typeface="Arial" panose="020B0604020202020204" pitchFamily="34" charset="0"/>
              </a:rPr>
              <a:t>Bell-work</a:t>
            </a:r>
            <a:r>
              <a:rPr lang="en-US" sz="2100" u="sng" cap="none" dirty="0" smtClean="0">
                <a:solidFill>
                  <a:prstClr val="black"/>
                </a:solidFill>
                <a:latin typeface="Arial" panose="020B0604020202020204" pitchFamily="34" charset="0"/>
                <a:cs typeface="Arial" panose="020B0604020202020204" pitchFamily="34" charset="0"/>
              </a:rPr>
              <a:t> </a:t>
            </a:r>
            <a:r>
              <a:rPr lang="en-US" sz="2100" cap="none" dirty="0" smtClean="0">
                <a:solidFill>
                  <a:prstClr val="black"/>
                </a:solidFill>
                <a:latin typeface="Arial" panose="020B0604020202020204" pitchFamily="34" charset="0"/>
                <a:cs typeface="Arial" panose="020B0604020202020204" pitchFamily="34" charset="0"/>
              </a:rPr>
              <a:t> </a:t>
            </a:r>
          </a:p>
          <a:p>
            <a:pPr marL="0" lvl="0" indent="0">
              <a:buClr>
                <a:srgbClr val="B80E0F"/>
              </a:buClr>
              <a:buNone/>
            </a:pPr>
            <a:r>
              <a:rPr lang="en-US" sz="2100" cap="none" dirty="0">
                <a:solidFill>
                  <a:prstClr val="black"/>
                </a:solidFill>
                <a:latin typeface="Arial" panose="020B0604020202020204" pitchFamily="34" charset="0"/>
                <a:cs typeface="Arial" panose="020B0604020202020204" pitchFamily="34" charset="0"/>
              </a:rPr>
              <a:t>I</a:t>
            </a:r>
            <a:r>
              <a:rPr lang="en-US" sz="2100" cap="none" dirty="0" smtClean="0">
                <a:solidFill>
                  <a:prstClr val="black"/>
                </a:solidFill>
                <a:latin typeface="Arial" panose="020B0604020202020204" pitchFamily="34" charset="0"/>
                <a:cs typeface="Arial" panose="020B0604020202020204" pitchFamily="34" charset="0"/>
              </a:rPr>
              <a:t>n your notebook answer: What is something you have learned about FCCLA?</a:t>
            </a:r>
          </a:p>
          <a:p>
            <a:pPr marL="0" lvl="0" indent="0">
              <a:buClr>
                <a:srgbClr val="B80E0F"/>
              </a:buClr>
              <a:buNone/>
            </a:pPr>
            <a:r>
              <a:rPr lang="en-US" sz="2100" b="1" u="sng" cap="none" dirty="0" smtClean="0">
                <a:solidFill>
                  <a:prstClr val="black"/>
                </a:solidFill>
                <a:latin typeface="Arial" panose="020B0604020202020204" pitchFamily="34" charset="0"/>
                <a:cs typeface="Arial" panose="020B0604020202020204" pitchFamily="34" charset="0"/>
              </a:rPr>
              <a:t>Today’s Goals </a:t>
            </a:r>
          </a:p>
          <a:p>
            <a:pPr lvl="0">
              <a:buClr>
                <a:srgbClr val="B80E0F"/>
              </a:buClr>
            </a:pPr>
            <a:r>
              <a:rPr lang="en-US" sz="2100" cap="none" dirty="0" smtClean="0">
                <a:solidFill>
                  <a:prstClr val="black"/>
                </a:solidFill>
                <a:latin typeface="Arial" panose="020B0604020202020204" pitchFamily="34" charset="0"/>
                <a:cs typeface="Arial" panose="020B0604020202020204" pitchFamily="34" charset="0"/>
              </a:rPr>
              <a:t>Evaluate your knowledge about FCCLA </a:t>
            </a:r>
          </a:p>
          <a:p>
            <a:pPr lvl="0">
              <a:buClr>
                <a:srgbClr val="B80E0F"/>
              </a:buClr>
            </a:pPr>
            <a:r>
              <a:rPr lang="en-US" sz="2100" cap="none" dirty="0" smtClean="0">
                <a:solidFill>
                  <a:prstClr val="black"/>
                </a:solidFill>
                <a:latin typeface="Arial" panose="020B0604020202020204" pitchFamily="34" charset="0"/>
                <a:cs typeface="Arial" panose="020B0604020202020204" pitchFamily="34" charset="0"/>
              </a:rPr>
              <a:t>Create </a:t>
            </a:r>
            <a:r>
              <a:rPr lang="en-US" sz="2100" cap="none" dirty="0" smtClean="0">
                <a:solidFill>
                  <a:prstClr val="black"/>
                </a:solidFill>
                <a:latin typeface="Arial" panose="020B0604020202020204" pitchFamily="34" charset="0"/>
                <a:cs typeface="Arial" panose="020B0604020202020204" pitchFamily="34" charset="0"/>
              </a:rPr>
              <a:t>a poster </a:t>
            </a:r>
            <a:r>
              <a:rPr lang="en-US" sz="2100" cap="none" dirty="0" smtClean="0">
                <a:solidFill>
                  <a:prstClr val="black"/>
                </a:solidFill>
                <a:latin typeface="Arial" panose="020B0604020202020204" pitchFamily="34" charset="0"/>
                <a:cs typeface="Arial" panose="020B0604020202020204" pitchFamily="34" charset="0"/>
              </a:rPr>
              <a:t>about </a:t>
            </a:r>
            <a:r>
              <a:rPr lang="en-US" sz="2100" cap="none" dirty="0" smtClean="0">
                <a:solidFill>
                  <a:prstClr val="black"/>
                </a:solidFill>
                <a:latin typeface="Arial" panose="020B0604020202020204" pitchFamily="34" charset="0"/>
                <a:cs typeface="Arial" panose="020B0604020202020204" pitchFamily="34" charset="0"/>
              </a:rPr>
              <a:t>FCCLA</a:t>
            </a:r>
            <a:endParaRPr lang="en-US" sz="2100" cap="none" dirty="0" smtClean="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898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E9B386C-FD97-4474-90C7-9739F10826D2}"/>
              </a:ext>
            </a:extLst>
          </p:cNvPr>
          <p:cNvSpPr>
            <a:spLocks noGrp="1" noChangeArrowheads="1"/>
          </p:cNvSpPr>
          <p:nvPr>
            <p:ph type="title"/>
          </p:nvPr>
        </p:nvSpPr>
        <p:spPr>
          <a:xfrm>
            <a:off x="798748" y="231404"/>
            <a:ext cx="9876322" cy="843252"/>
          </a:xfrm>
        </p:spPr>
        <p:txBody>
          <a:bodyPr>
            <a:normAutofit/>
          </a:bodyPr>
          <a:lstStyle/>
          <a:p>
            <a:pPr algn="ctr" eaLnBrk="1" hangingPunct="1">
              <a:defRPr/>
            </a:pPr>
            <a:r>
              <a:rPr lang="en-US" dirty="0"/>
              <a:t>What Is FCCLA?</a:t>
            </a:r>
          </a:p>
        </p:txBody>
      </p:sp>
      <p:sp>
        <p:nvSpPr>
          <p:cNvPr id="32771" name="Rectangle 3">
            <a:extLst>
              <a:ext uri="{FF2B5EF4-FFF2-40B4-BE49-F238E27FC236}">
                <a16:creationId xmlns:a16="http://schemas.microsoft.com/office/drawing/2014/main" id="{D551352E-0416-4631-BFF1-1A8CEECB4D94}"/>
              </a:ext>
            </a:extLst>
          </p:cNvPr>
          <p:cNvSpPr>
            <a:spLocks noGrp="1" noChangeArrowheads="1"/>
          </p:cNvSpPr>
          <p:nvPr>
            <p:ph type="body" idx="1"/>
          </p:nvPr>
        </p:nvSpPr>
        <p:spPr>
          <a:xfrm>
            <a:off x="449178" y="1322697"/>
            <a:ext cx="10784264" cy="671561"/>
          </a:xfrm>
        </p:spPr>
        <p:txBody>
          <a:bodyPr/>
          <a:lstStyle/>
          <a:p>
            <a:pPr marL="0" indent="0" eaLnBrk="1" hangingPunct="1">
              <a:buNone/>
              <a:defRPr/>
            </a:pPr>
            <a:r>
              <a:rPr lang="en-US" sz="3000" b="1" dirty="0" smtClean="0">
                <a:latin typeface="Century Gothic" panose="020B0502020202020204" pitchFamily="34" charset="0"/>
              </a:rPr>
              <a:t>Family, </a:t>
            </a:r>
            <a:r>
              <a:rPr lang="en-US" sz="3000" b="1" dirty="0">
                <a:latin typeface="Century Gothic" panose="020B0502020202020204" pitchFamily="34" charset="0"/>
              </a:rPr>
              <a:t>Career and Community Leaders of America</a:t>
            </a:r>
          </a:p>
        </p:txBody>
      </p:sp>
      <p:sp>
        <p:nvSpPr>
          <p:cNvPr id="32773" name="Rectangle 5">
            <a:extLst>
              <a:ext uri="{FF2B5EF4-FFF2-40B4-BE49-F238E27FC236}">
                <a16:creationId xmlns:a16="http://schemas.microsoft.com/office/drawing/2014/main" id="{CF0B5953-B563-4183-9DC7-3F47AD1A44AB}"/>
              </a:ext>
            </a:extLst>
          </p:cNvPr>
          <p:cNvSpPr>
            <a:spLocks noChangeArrowheads="1"/>
          </p:cNvSpPr>
          <p:nvPr/>
        </p:nvSpPr>
        <p:spPr bwMode="auto">
          <a:xfrm>
            <a:off x="449178" y="2129324"/>
            <a:ext cx="10570756" cy="2856143"/>
          </a:xfrm>
          <a:prstGeom prst="rect">
            <a:avLst/>
          </a:prstGeom>
          <a:noFill/>
          <a:ln w="9525">
            <a:noFill/>
            <a:miter lim="800000"/>
            <a:headEnd/>
            <a:tailEnd/>
          </a:ln>
          <a:effectLst/>
        </p:spPr>
        <p:txBody>
          <a:bodyPr/>
          <a:lstStyle/>
          <a:p>
            <a:pPr marL="342900" indent="-342900">
              <a:spcBef>
                <a:spcPct val="20000"/>
              </a:spcBef>
              <a:buFontTx/>
              <a:buChar char="•"/>
              <a:defRPr/>
            </a:pPr>
            <a:r>
              <a:rPr lang="en-US" sz="3000" dirty="0">
                <a:effectLst>
                  <a:outerShdw blurRad="38100" dist="38100" dir="2700000" algn="tl">
                    <a:srgbClr val="C0C0C0"/>
                  </a:outerShdw>
                </a:effectLst>
                <a:latin typeface="Arial" panose="020B0604020202020204" pitchFamily="34" charset="0"/>
                <a:cs typeface="Arial" panose="020B0604020202020204" pitchFamily="34" charset="0"/>
              </a:rPr>
              <a:t>An organization for students who are enrolled or have been enrolled in Family &amp; Consumer Sciences classes for at least one </a:t>
            </a:r>
            <a:r>
              <a:rPr lang="en-US" sz="3000" dirty="0" smtClean="0">
                <a:effectLst>
                  <a:outerShdw blurRad="38100" dist="38100" dir="2700000" algn="tl">
                    <a:srgbClr val="C0C0C0"/>
                  </a:outerShdw>
                </a:effectLst>
                <a:latin typeface="Arial" panose="020B0604020202020204" pitchFamily="34" charset="0"/>
                <a:cs typeface="Arial" panose="020B0604020202020204" pitchFamily="34" charset="0"/>
              </a:rPr>
              <a:t>semester.</a:t>
            </a:r>
            <a:endParaRPr lang="en-US" sz="3000" dirty="0">
              <a:effectLst>
                <a:outerShdw blurRad="38100" dist="38100" dir="2700000" algn="tl">
                  <a:srgbClr val="C0C0C0"/>
                </a:outerShdw>
              </a:effectLst>
              <a:latin typeface="Arial" panose="020B0604020202020204" pitchFamily="34" charset="0"/>
              <a:cs typeface="Arial" panose="020B0604020202020204" pitchFamily="34" charset="0"/>
            </a:endParaRPr>
          </a:p>
          <a:p>
            <a:pPr marL="342900" indent="-342900">
              <a:spcBef>
                <a:spcPct val="20000"/>
              </a:spcBef>
              <a:buFontTx/>
              <a:buChar char="•"/>
              <a:defRPr/>
            </a:pPr>
            <a:r>
              <a:rPr lang="en-US" sz="3000" dirty="0" smtClean="0">
                <a:effectLst>
                  <a:outerShdw blurRad="38100" dist="38100" dir="2700000" algn="tl">
                    <a:srgbClr val="C0C0C0"/>
                  </a:outerShdw>
                </a:effectLst>
                <a:latin typeface="Arial" panose="020B0604020202020204" pitchFamily="34" charset="0"/>
                <a:cs typeface="Arial" panose="020B0604020202020204" pitchFamily="34" charset="0"/>
              </a:rPr>
              <a:t>In 2016-17 Oklahoma had 12,193 </a:t>
            </a:r>
            <a:r>
              <a:rPr lang="en-US" sz="3000" dirty="0">
                <a:effectLst>
                  <a:outerShdw blurRad="38100" dist="38100" dir="2700000" algn="tl">
                    <a:srgbClr val="C0C0C0"/>
                  </a:outerShdw>
                </a:effectLst>
                <a:latin typeface="Arial" panose="020B0604020202020204" pitchFamily="34" charset="0"/>
                <a:cs typeface="Arial" panose="020B0604020202020204" pitchFamily="34" charset="0"/>
              </a:rPr>
              <a:t>FCCLA </a:t>
            </a:r>
            <a:r>
              <a:rPr lang="en-US" sz="3000" dirty="0" smtClean="0">
                <a:effectLst>
                  <a:outerShdw blurRad="38100" dist="38100" dir="2700000" algn="tl">
                    <a:srgbClr val="C0C0C0"/>
                  </a:outerShdw>
                </a:effectLst>
                <a:latin typeface="Arial" panose="020B0604020202020204" pitchFamily="34" charset="0"/>
                <a:cs typeface="Arial" panose="020B0604020202020204" pitchFamily="34" charset="0"/>
              </a:rPr>
              <a:t>members.</a:t>
            </a:r>
            <a:endParaRPr lang="en-US" sz="3000" dirty="0">
              <a:effectLst>
                <a:outerShdw blurRad="38100" dist="38100" dir="2700000" algn="tl">
                  <a:srgbClr val="C0C0C0"/>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24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Effect transition="in" filter="fade">
                                      <p:cBhvr>
                                        <p:cTn id="7" dur="500"/>
                                        <p:tgtEl>
                                          <p:spTgt spid="327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2773">
                                            <p:txEl>
                                              <p:pRg st="0" end="0"/>
                                            </p:txEl>
                                          </p:spTgt>
                                        </p:tgtEl>
                                        <p:attrNameLst>
                                          <p:attrName>style.visibility</p:attrName>
                                        </p:attrNameLst>
                                      </p:cBhvr>
                                      <p:to>
                                        <p:strVal val="visible"/>
                                      </p:to>
                                    </p:set>
                                    <p:animEffect transition="in" filter="fade">
                                      <p:cBhvr>
                                        <p:cTn id="12" dur="1000"/>
                                        <p:tgtEl>
                                          <p:spTgt spid="32773">
                                            <p:txEl>
                                              <p:pRg st="0" end="0"/>
                                            </p:txEl>
                                          </p:spTgt>
                                        </p:tgtEl>
                                      </p:cBhvr>
                                    </p:animEffect>
                                    <p:anim calcmode="lin" valueType="num">
                                      <p:cBhvr>
                                        <p:cTn id="13" dur="1000" fill="hold"/>
                                        <p:tgtEl>
                                          <p:spTgt spid="3277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277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773">
                                            <p:txEl>
                                              <p:pRg st="1" end="1"/>
                                            </p:txEl>
                                          </p:spTgt>
                                        </p:tgtEl>
                                        <p:attrNameLst>
                                          <p:attrName>style.visibility</p:attrName>
                                        </p:attrNameLst>
                                      </p:cBhvr>
                                      <p:to>
                                        <p:strVal val="visible"/>
                                      </p:to>
                                    </p:set>
                                    <p:animEffect transition="in" filter="fade">
                                      <p:cBhvr>
                                        <p:cTn id="19" dur="1000"/>
                                        <p:tgtEl>
                                          <p:spTgt spid="32773">
                                            <p:txEl>
                                              <p:pRg st="1" end="1"/>
                                            </p:txEl>
                                          </p:spTgt>
                                        </p:tgtEl>
                                      </p:cBhvr>
                                    </p:animEffect>
                                    <p:anim calcmode="lin" valueType="num">
                                      <p:cBhvr>
                                        <p:cTn id="20" dur="1000" fill="hold"/>
                                        <p:tgtEl>
                                          <p:spTgt spid="3277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277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C0852-726B-4B6F-B436-0B7E99C655A7}"/>
              </a:ext>
            </a:extLst>
          </p:cNvPr>
          <p:cNvSpPr>
            <a:spLocks noGrp="1"/>
          </p:cNvSpPr>
          <p:nvPr>
            <p:ph type="title"/>
          </p:nvPr>
        </p:nvSpPr>
        <p:spPr>
          <a:xfrm>
            <a:off x="1933306" y="337617"/>
            <a:ext cx="4522303" cy="800562"/>
          </a:xfrm>
        </p:spPr>
        <p:txBody>
          <a:bodyPr>
            <a:noAutofit/>
          </a:bodyPr>
          <a:lstStyle/>
          <a:p>
            <a:pPr algn="ctr"/>
            <a:r>
              <a:rPr lang="en-US" dirty="0" smtClean="0"/>
              <a:t>FCCLA </a:t>
            </a:r>
            <a:r>
              <a:rPr lang="en-US" dirty="0"/>
              <a:t>EMBLEM </a:t>
            </a:r>
          </a:p>
        </p:txBody>
      </p:sp>
      <p:sp>
        <p:nvSpPr>
          <p:cNvPr id="3" name="Rectangle 2">
            <a:extLst>
              <a:ext uri="{FF2B5EF4-FFF2-40B4-BE49-F238E27FC236}">
                <a16:creationId xmlns:a16="http://schemas.microsoft.com/office/drawing/2014/main" id="{4235CC87-76C3-49FE-B2CF-3718E5C58134}"/>
              </a:ext>
            </a:extLst>
          </p:cNvPr>
          <p:cNvSpPr/>
          <p:nvPr/>
        </p:nvSpPr>
        <p:spPr>
          <a:xfrm>
            <a:off x="127221" y="1313320"/>
            <a:ext cx="8134475" cy="3785652"/>
          </a:xfrm>
          <a:prstGeom prst="rect">
            <a:avLst/>
          </a:prstGeom>
        </p:spPr>
        <p:txBody>
          <a:bodyPr wrap="square">
            <a:spAutoFit/>
          </a:bodyPr>
          <a:lstStyle/>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The FCCLA logo </a:t>
            </a:r>
            <a:r>
              <a:rPr lang="en-US" sz="3000" dirty="0" smtClean="0">
                <a:latin typeface="Arial" panose="020B0604020202020204" pitchFamily="34" charset="0"/>
                <a:cs typeface="Arial" panose="020B0604020202020204" pitchFamily="34" charset="0"/>
              </a:rPr>
              <a:t>represents </a:t>
            </a:r>
            <a:r>
              <a:rPr lang="en-US" sz="3000" dirty="0">
                <a:latin typeface="Arial" panose="020B0604020202020204" pitchFamily="34" charset="0"/>
                <a:cs typeface="Arial" panose="020B0604020202020204" pitchFamily="34" charset="0"/>
              </a:rPr>
              <a:t>that FCCLA is a dynamic, active organization bound for the future. </a:t>
            </a:r>
          </a:p>
          <a:p>
            <a:pPr marL="457200" indent="-457200">
              <a:buFont typeface="Arial" panose="020B0604020202020204" pitchFamily="34" charset="0"/>
              <a:buChar char="•"/>
            </a:pPr>
            <a:r>
              <a:rPr lang="en-US" sz="3000" dirty="0">
                <a:latin typeface="Arial" panose="020B0604020202020204" pitchFamily="34" charset="0"/>
                <a:cs typeface="Arial" panose="020B0604020202020204" pitchFamily="34" charset="0"/>
              </a:rPr>
              <a:t>The dominant collegiate lettering articulates a focus on education and student leadership.</a:t>
            </a:r>
          </a:p>
          <a:p>
            <a:pPr marL="457200" indent="-457200">
              <a:buFont typeface="Arial" panose="020B0604020202020204" pitchFamily="34" charset="0"/>
              <a:buChar char="•"/>
            </a:pPr>
            <a:r>
              <a:rPr lang="en-US" sz="3000" dirty="0" smtClean="0">
                <a:latin typeface="Arial" panose="020B0604020202020204" pitchFamily="34" charset="0"/>
                <a:cs typeface="Arial" panose="020B0604020202020204" pitchFamily="34" charset="0"/>
              </a:rPr>
              <a:t>The </a:t>
            </a:r>
            <a:r>
              <a:rPr lang="en-US" sz="3000" dirty="0">
                <a:latin typeface="Arial" panose="020B0604020202020204" pitchFamily="34" charset="0"/>
                <a:cs typeface="Arial" panose="020B0604020202020204" pitchFamily="34" charset="0"/>
              </a:rPr>
              <a:t>swooping arch embodies an active organization that moves toward new arenas.</a:t>
            </a:r>
          </a:p>
        </p:txBody>
      </p:sp>
      <p:pic>
        <p:nvPicPr>
          <p:cNvPr id="4" name="Picture 3">
            <a:extLst>
              <a:ext uri="{FF2B5EF4-FFF2-40B4-BE49-F238E27FC236}">
                <a16:creationId xmlns:a16="http://schemas.microsoft.com/office/drawing/2014/main" id="{840EA6B2-7044-4A08-88DC-C6EE1A9A8F13}"/>
              </a:ext>
            </a:extLst>
          </p:cNvPr>
          <p:cNvPicPr>
            <a:picLocks noChangeAspect="1"/>
          </p:cNvPicPr>
          <p:nvPr/>
        </p:nvPicPr>
        <p:blipFill>
          <a:blip r:embed="rId2"/>
          <a:stretch>
            <a:fillRect/>
          </a:stretch>
        </p:blipFill>
        <p:spPr>
          <a:xfrm>
            <a:off x="8261696" y="2231011"/>
            <a:ext cx="3323356" cy="1950269"/>
          </a:xfrm>
          <a:prstGeom prst="rect">
            <a:avLst/>
          </a:prstGeom>
        </p:spPr>
      </p:pic>
    </p:spTree>
    <p:extLst>
      <p:ext uri="{BB962C8B-B14F-4D97-AF65-F5344CB8AC3E}">
        <p14:creationId xmlns:p14="http://schemas.microsoft.com/office/powerpoint/2010/main" val="34293903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EF82CEC-6AC6-4EBE-832A-55EBDCB95F4B}"/>
              </a:ext>
            </a:extLst>
          </p:cNvPr>
          <p:cNvSpPr>
            <a:spLocks noGrp="1"/>
          </p:cNvSpPr>
          <p:nvPr>
            <p:ph sz="quarter" idx="13"/>
          </p:nvPr>
        </p:nvSpPr>
        <p:spPr/>
        <p:txBody>
          <a:bodyPr>
            <a:normAutofit fontScale="92500" lnSpcReduction="20000"/>
          </a:bodyPr>
          <a:lstStyle/>
          <a:p>
            <a:pPr>
              <a:buClrTx/>
            </a:pPr>
            <a:r>
              <a:rPr lang="en-US" sz="3200" dirty="0" smtClean="0"/>
              <a:t> </a:t>
            </a:r>
            <a:r>
              <a:rPr lang="en-US" sz="3200" b="1" dirty="0" smtClean="0">
                <a:solidFill>
                  <a:schemeClr val="accent1"/>
                </a:solidFill>
                <a:latin typeface="Arial" panose="020B0604020202020204" pitchFamily="34" charset="0"/>
                <a:cs typeface="Arial" panose="020B0604020202020204" pitchFamily="34" charset="0"/>
              </a:rPr>
              <a:t>Red</a:t>
            </a:r>
            <a:r>
              <a:rPr lang="en-US" sz="3200" dirty="0" smtClean="0">
                <a:latin typeface="Arial" panose="020B0604020202020204" pitchFamily="34" charset="0"/>
                <a:cs typeface="Arial" panose="020B0604020202020204" pitchFamily="34" charset="0"/>
              </a:rPr>
              <a:t>: </a:t>
            </a:r>
            <a:r>
              <a:rPr lang="en-US" sz="3200" cap="none" dirty="0" smtClean="0">
                <a:latin typeface="Arial" panose="020B0604020202020204" pitchFamily="34" charset="0"/>
                <a:cs typeface="Arial" panose="020B0604020202020204" pitchFamily="34" charset="0"/>
              </a:rPr>
              <a:t>Suggests strength, courage, and determination; personal qualities leading to happiness through a positive self-image</a:t>
            </a:r>
          </a:p>
          <a:p>
            <a:pPr>
              <a:buClrTx/>
            </a:pPr>
            <a:r>
              <a:rPr lang="en-US" sz="3200" dirty="0" smtClean="0">
                <a:latin typeface="Arial" panose="020B0604020202020204" pitchFamily="34" charset="0"/>
                <a:cs typeface="Arial" panose="020B0604020202020204" pitchFamily="34" charset="0"/>
              </a:rPr>
              <a:t> </a:t>
            </a:r>
            <a:r>
              <a:rPr lang="en-US" sz="3200" b="1" dirty="0" smtClean="0">
                <a:ln w="12700">
                  <a:solidFill>
                    <a:schemeClr val="tx1"/>
                  </a:solidFill>
                </a:ln>
                <a:solidFill>
                  <a:schemeClr val="bg1"/>
                </a:solidFill>
                <a:latin typeface="Arial" panose="020B0604020202020204" pitchFamily="34" charset="0"/>
                <a:cs typeface="Arial" panose="020B0604020202020204" pitchFamily="34" charset="0"/>
              </a:rPr>
              <a:t>White</a:t>
            </a:r>
            <a:r>
              <a:rPr lang="en-US" sz="3200" dirty="0" smtClean="0">
                <a:latin typeface="Arial" panose="020B0604020202020204" pitchFamily="34" charset="0"/>
                <a:cs typeface="Arial" panose="020B0604020202020204" pitchFamily="34" charset="0"/>
              </a:rPr>
              <a:t>: </a:t>
            </a:r>
            <a:r>
              <a:rPr lang="en-US" sz="3200" cap="none" dirty="0" smtClean="0">
                <a:latin typeface="Arial" panose="020B0604020202020204" pitchFamily="34" charset="0"/>
                <a:cs typeface="Arial" panose="020B0604020202020204" pitchFamily="34" charset="0"/>
              </a:rPr>
              <a:t>Symbolizes sincerity of purpose and integrity of action; qualities that will help individuals build a better tomorrow</a:t>
            </a:r>
            <a:endParaRPr lang="en-US" sz="3200" cap="none"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411480" y="1809945"/>
            <a:ext cx="4634652" cy="899105"/>
          </a:xfrm>
        </p:spPr>
        <p:txBody>
          <a:bodyPr anchor="ctr">
            <a:noAutofit/>
          </a:bodyPr>
          <a:lstStyle/>
          <a:p>
            <a:r>
              <a:rPr lang="en-US" sz="5400" dirty="0" err="1">
                <a:solidFill>
                  <a:schemeClr val="tx1"/>
                </a:solidFill>
              </a:rPr>
              <a:t>Fccla</a:t>
            </a:r>
            <a:r>
              <a:rPr lang="en-US" sz="5400" dirty="0">
                <a:solidFill>
                  <a:schemeClr val="tx1"/>
                </a:solidFill>
              </a:rPr>
              <a:t> colors </a:t>
            </a:r>
            <a:endParaRPr lang="en-US" dirty="0"/>
          </a:p>
        </p:txBody>
      </p:sp>
      <p:sp>
        <p:nvSpPr>
          <p:cNvPr id="4" name="Rectangle 3"/>
          <p:cNvSpPr/>
          <p:nvPr/>
        </p:nvSpPr>
        <p:spPr>
          <a:xfrm>
            <a:off x="1026675" y="2709051"/>
            <a:ext cx="3246402" cy="830997"/>
          </a:xfrm>
          <a:prstGeom prst="rect">
            <a:avLst/>
          </a:prstGeom>
          <a:noFill/>
          <a:effectLst>
            <a:outerShdw blurRad="762000" dist="50800" dir="5400000" sx="88000" sy="88000" algn="ctr" rotWithShape="0">
              <a:srgbClr val="000000">
                <a:alpha val="40000"/>
              </a:srgbClr>
            </a:outerShdw>
          </a:effectLst>
        </p:spPr>
        <p:txBody>
          <a:bodyPr wrap="none" lIns="91440" tIns="45720" rIns="91440" bIns="45720">
            <a:spAutoFit/>
          </a:bodyPr>
          <a:lstStyle/>
          <a:p>
            <a:pPr algn="ctr"/>
            <a:r>
              <a:rPr lang="en-US" sz="4800" b="1" cap="none" spc="0" dirty="0" smtClean="0">
                <a:ln w="10160">
                  <a:solidFill>
                    <a:schemeClr val="tx1"/>
                  </a:solidFill>
                  <a:prstDash val="solid"/>
                </a:ln>
                <a:solidFill>
                  <a:schemeClr val="accent1"/>
                </a:solidFill>
                <a:effectLst>
                  <a:outerShdw blurRad="38100" dist="22860" dir="5400000" algn="tl" rotWithShape="0">
                    <a:schemeClr val="tx1"/>
                  </a:outerShdw>
                </a:effectLst>
              </a:rPr>
              <a:t>RED</a:t>
            </a:r>
            <a:r>
              <a:rPr lang="en-US" sz="4800" b="1" cap="none" spc="0" dirty="0" smtClean="0">
                <a:ln w="10160">
                  <a:solidFill>
                    <a:schemeClr val="tx1"/>
                  </a:solidFill>
                  <a:prstDash val="solid"/>
                </a:ln>
                <a:solidFill>
                  <a:srgbClr val="FFFFFF"/>
                </a:solidFill>
                <a:effectLst>
                  <a:outerShdw blurRad="38100" dist="22860" dir="5400000" algn="tl" rotWithShape="0">
                    <a:schemeClr val="tx1"/>
                  </a:outerShdw>
                </a:effectLst>
              </a:rPr>
              <a:t> </a:t>
            </a:r>
            <a:r>
              <a:rPr lang="en-US" sz="4800" b="1" cap="none" spc="0" dirty="0" smtClean="0">
                <a:ln w="10160">
                  <a:solidFill>
                    <a:schemeClr val="tx1"/>
                  </a:solidFill>
                  <a:prstDash val="solid"/>
                </a:ln>
                <a:effectLst>
                  <a:outerShdw blurRad="38100" dist="22860" dir="5400000" algn="tl" rotWithShape="0">
                    <a:schemeClr val="tx1"/>
                  </a:outerShdw>
                </a:effectLst>
              </a:rPr>
              <a:t>&amp;</a:t>
            </a:r>
            <a:r>
              <a:rPr lang="en-US" sz="4800" b="1" cap="none" spc="0" dirty="0" smtClean="0">
                <a:ln w="10160">
                  <a:solidFill>
                    <a:schemeClr val="tx1"/>
                  </a:solidFill>
                  <a:prstDash val="solid"/>
                </a:ln>
                <a:solidFill>
                  <a:srgbClr val="FFFFFF"/>
                </a:solidFill>
                <a:effectLst>
                  <a:outerShdw blurRad="38100" dist="22860" dir="5400000" algn="tl" rotWithShape="0">
                    <a:schemeClr val="tx1"/>
                  </a:outerShdw>
                </a:effectLst>
              </a:rPr>
              <a:t> </a:t>
            </a:r>
            <a:r>
              <a:rPr lang="en-US" sz="4800" b="1" dirty="0" smtClean="0">
                <a:ln w="10160">
                  <a:solidFill>
                    <a:schemeClr val="tx1"/>
                  </a:solidFill>
                  <a:prstDash val="solid"/>
                </a:ln>
                <a:solidFill>
                  <a:srgbClr val="FFFFFF"/>
                </a:solidFill>
                <a:effectLst>
                  <a:outerShdw blurRad="38100" dist="22860" dir="5400000" algn="tl" rotWithShape="0">
                    <a:schemeClr val="tx1"/>
                  </a:outerShdw>
                </a:effectLst>
              </a:rPr>
              <a:t>W</a:t>
            </a:r>
            <a:r>
              <a:rPr lang="en-US" sz="4800" b="1" cap="none" spc="0" dirty="0" smtClean="0">
                <a:ln w="10160">
                  <a:solidFill>
                    <a:schemeClr val="tx1"/>
                  </a:solidFill>
                  <a:prstDash val="solid"/>
                </a:ln>
                <a:solidFill>
                  <a:srgbClr val="FFFFFF"/>
                </a:solidFill>
                <a:effectLst>
                  <a:outerShdw blurRad="38100" dist="22860" dir="5400000" algn="tl" rotWithShape="0">
                    <a:schemeClr val="tx1"/>
                  </a:outerShdw>
                </a:effectLst>
              </a:rPr>
              <a:t>HITE</a:t>
            </a:r>
            <a:endParaRPr lang="en-US" sz="4800" b="1" cap="none" spc="0" dirty="0">
              <a:ln w="10160">
                <a:solidFill>
                  <a:schemeClr val="tx1"/>
                </a:solidFill>
                <a:prstDash val="solid"/>
              </a:ln>
              <a:solidFill>
                <a:srgbClr val="FFFFFF"/>
              </a:solidFill>
              <a:effectLst>
                <a:outerShdw blurRad="38100" dist="22860" dir="5400000" algn="tl" rotWithShape="0">
                  <a:schemeClr val="tx1"/>
                </a:outerShdw>
              </a:effectLst>
            </a:endParaRPr>
          </a:p>
        </p:txBody>
      </p:sp>
    </p:spTree>
    <p:extLst>
      <p:ext uri="{BB962C8B-B14F-4D97-AF65-F5344CB8AC3E}">
        <p14:creationId xmlns:p14="http://schemas.microsoft.com/office/powerpoint/2010/main" val="400830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wipe(down)">
                                      <p:cBhvr>
                                        <p:cTn id="1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498CC-BDA9-4B54-98E5-70DE42BB70D4}"/>
              </a:ext>
            </a:extLst>
          </p:cNvPr>
          <p:cNvSpPr>
            <a:spLocks noGrp="1"/>
          </p:cNvSpPr>
          <p:nvPr>
            <p:ph type="title"/>
          </p:nvPr>
        </p:nvSpPr>
        <p:spPr/>
        <p:txBody>
          <a:bodyPr>
            <a:normAutofit/>
          </a:bodyPr>
          <a:lstStyle/>
          <a:p>
            <a:r>
              <a:rPr lang="en-US" sz="5400" dirty="0"/>
              <a:t>Things to know </a:t>
            </a:r>
          </a:p>
        </p:txBody>
      </p:sp>
      <p:sp>
        <p:nvSpPr>
          <p:cNvPr id="3" name="Content Placeholder 2">
            <a:extLst>
              <a:ext uri="{FF2B5EF4-FFF2-40B4-BE49-F238E27FC236}">
                <a16:creationId xmlns:a16="http://schemas.microsoft.com/office/drawing/2014/main" id="{AEBB7EEC-CE4B-4298-A245-DE4EDB0086B6}"/>
              </a:ext>
            </a:extLst>
          </p:cNvPr>
          <p:cNvSpPr>
            <a:spLocks noGrp="1"/>
          </p:cNvSpPr>
          <p:nvPr>
            <p:ph sz="quarter" idx="13"/>
          </p:nvPr>
        </p:nvSpPr>
        <p:spPr>
          <a:xfrm>
            <a:off x="4927980" y="685800"/>
            <a:ext cx="6440746" cy="4688785"/>
          </a:xfrm>
        </p:spPr>
        <p:txBody>
          <a:bodyPr>
            <a:normAutofit/>
          </a:bodyPr>
          <a:lstStyle/>
          <a:p>
            <a:pPr marL="0" indent="0" algn="ctr">
              <a:buNone/>
            </a:pPr>
            <a:r>
              <a:rPr lang="en-US" sz="4800" b="1" dirty="0" smtClean="0">
                <a:latin typeface="Arial" panose="020B0604020202020204" pitchFamily="34" charset="0"/>
                <a:cs typeface="Arial" panose="020B0604020202020204" pitchFamily="34" charset="0"/>
              </a:rPr>
              <a:t>MOTTO:</a:t>
            </a:r>
            <a:r>
              <a:rPr lang="en-US" sz="4400" dirty="0" smtClean="0">
                <a:latin typeface="Arial" panose="020B0604020202020204" pitchFamily="34" charset="0"/>
                <a:cs typeface="Arial" panose="020B0604020202020204" pitchFamily="34" charset="0"/>
              </a:rPr>
              <a:t> </a:t>
            </a:r>
            <a:br>
              <a:rPr lang="en-US" sz="4400" dirty="0" smtClean="0">
                <a:latin typeface="Arial" panose="020B0604020202020204" pitchFamily="34" charset="0"/>
                <a:cs typeface="Arial" panose="020B0604020202020204" pitchFamily="34" charset="0"/>
              </a:rPr>
            </a:br>
            <a:r>
              <a:rPr lang="en-US" sz="4400" cap="none" dirty="0" smtClean="0">
                <a:latin typeface="Arial" panose="020B0604020202020204" pitchFamily="34" charset="0"/>
                <a:cs typeface="Arial" panose="020B0604020202020204" pitchFamily="34" charset="0"/>
              </a:rPr>
              <a:t>Toward New Horizons </a:t>
            </a:r>
            <a:br>
              <a:rPr lang="en-US" sz="4400" cap="none" dirty="0" smtClean="0">
                <a:latin typeface="Arial" panose="020B0604020202020204" pitchFamily="34" charset="0"/>
                <a:cs typeface="Arial" panose="020B0604020202020204" pitchFamily="34" charset="0"/>
              </a:rPr>
            </a:br>
            <a:endParaRPr lang="en-US" sz="4400" dirty="0">
              <a:latin typeface="Arial" panose="020B0604020202020204" pitchFamily="34" charset="0"/>
              <a:cs typeface="Arial" panose="020B0604020202020204" pitchFamily="34" charset="0"/>
            </a:endParaRPr>
          </a:p>
          <a:p>
            <a:pPr marL="0" indent="0" algn="ctr">
              <a:buNone/>
            </a:pPr>
            <a:r>
              <a:rPr lang="en-US" sz="4800" b="1" dirty="0" smtClean="0">
                <a:latin typeface="Arial" panose="020B0604020202020204" pitchFamily="34" charset="0"/>
                <a:cs typeface="Arial" panose="020B0604020202020204" pitchFamily="34" charset="0"/>
              </a:rPr>
              <a:t>Flower:</a:t>
            </a:r>
            <a:r>
              <a:rPr lang="en-US" sz="4800" dirty="0" smtClean="0">
                <a:latin typeface="Arial" panose="020B0604020202020204" pitchFamily="34" charset="0"/>
                <a:cs typeface="Arial" panose="020B0604020202020204" pitchFamily="34" charset="0"/>
              </a:rPr>
              <a:t> </a:t>
            </a:r>
            <a:r>
              <a:rPr lang="en-US" sz="4400" dirty="0" smtClean="0">
                <a:latin typeface="Arial" panose="020B0604020202020204" pitchFamily="34" charset="0"/>
                <a:cs typeface="Arial" panose="020B0604020202020204" pitchFamily="34" charset="0"/>
              </a:rPr>
              <a:t/>
            </a:r>
            <a:br>
              <a:rPr lang="en-US" sz="4400" dirty="0" smtClean="0">
                <a:latin typeface="Arial" panose="020B0604020202020204" pitchFamily="34" charset="0"/>
                <a:cs typeface="Arial" panose="020B0604020202020204" pitchFamily="34" charset="0"/>
              </a:rPr>
            </a:br>
            <a:r>
              <a:rPr lang="en-US" sz="4400" cap="none" dirty="0" smtClean="0">
                <a:latin typeface="Arial" panose="020B0604020202020204" pitchFamily="34" charset="0"/>
                <a:cs typeface="Arial" panose="020B0604020202020204" pitchFamily="34" charset="0"/>
              </a:rPr>
              <a:t>Red Rose </a:t>
            </a:r>
            <a:endParaRPr lang="en-US" sz="4400"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0CE1553D-32D5-4FA1-ACA0-14A97842B4F1}"/>
              </a:ext>
            </a:extLst>
          </p:cNvPr>
          <p:cNvPicPr>
            <a:picLocks noChangeAspect="1"/>
          </p:cNvPicPr>
          <p:nvPr/>
        </p:nvPicPr>
        <p:blipFill>
          <a:blip r:embed="rId3"/>
          <a:stretch>
            <a:fillRect/>
          </a:stretch>
        </p:blipFill>
        <p:spPr>
          <a:xfrm>
            <a:off x="950063" y="3030192"/>
            <a:ext cx="3614020" cy="2132272"/>
          </a:xfrm>
          <a:prstGeom prst="rect">
            <a:avLst/>
          </a:prstGeom>
        </p:spPr>
      </p:pic>
    </p:spTree>
    <p:extLst>
      <p:ext uri="{BB962C8B-B14F-4D97-AF65-F5344CB8AC3E}">
        <p14:creationId xmlns:p14="http://schemas.microsoft.com/office/powerpoint/2010/main" val="22206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8A622-168C-4DA9-A78D-4813180A550E}"/>
              </a:ext>
            </a:extLst>
          </p:cNvPr>
          <p:cNvSpPr>
            <a:spLocks noGrp="1"/>
          </p:cNvSpPr>
          <p:nvPr>
            <p:ph type="title"/>
          </p:nvPr>
        </p:nvSpPr>
        <p:spPr>
          <a:xfrm>
            <a:off x="685801" y="685800"/>
            <a:ext cx="5587408" cy="1151965"/>
          </a:xfrm>
        </p:spPr>
        <p:txBody>
          <a:bodyPr/>
          <a:lstStyle/>
          <a:p>
            <a:pPr algn="ctr"/>
            <a:r>
              <a:rPr lang="en-US" dirty="0"/>
              <a:t>FCCLA MISSION</a:t>
            </a:r>
          </a:p>
        </p:txBody>
      </p:sp>
      <p:sp>
        <p:nvSpPr>
          <p:cNvPr id="3" name="Content Placeholder 2">
            <a:extLst>
              <a:ext uri="{FF2B5EF4-FFF2-40B4-BE49-F238E27FC236}">
                <a16:creationId xmlns:a16="http://schemas.microsoft.com/office/drawing/2014/main" id="{8A04C8F8-15ED-4BDE-9FDB-9381D34AC51E}"/>
              </a:ext>
            </a:extLst>
          </p:cNvPr>
          <p:cNvSpPr>
            <a:spLocks noGrp="1"/>
          </p:cNvSpPr>
          <p:nvPr>
            <p:ph sz="quarter" idx="13"/>
          </p:nvPr>
        </p:nvSpPr>
        <p:spPr>
          <a:xfrm>
            <a:off x="174356" y="2131868"/>
            <a:ext cx="10394707" cy="3614678"/>
          </a:xfrm>
        </p:spPr>
        <p:txBody>
          <a:bodyPr>
            <a:normAutofit/>
          </a:bodyPr>
          <a:lstStyle/>
          <a:p>
            <a:pPr marL="0" indent="0" algn="ctr">
              <a:buNone/>
            </a:pPr>
            <a:r>
              <a:rPr lang="en-US" sz="2600" b="1" cap="none" dirty="0">
                <a:solidFill>
                  <a:srgbClr val="000000"/>
                </a:solidFill>
                <a:effectLst>
                  <a:outerShdw blurRad="38100" dist="38100" dir="2700000" algn="tl">
                    <a:srgbClr val="C0C0C0"/>
                  </a:outerShdw>
                </a:effectLst>
                <a:latin typeface="Arial" panose="020B0604020202020204" pitchFamily="34" charset="0"/>
                <a:cs typeface="Arial" panose="020B0604020202020204" pitchFamily="34" charset="0"/>
              </a:rPr>
              <a:t>To promote personal growth and leadership development through family and consumer sciences education.  Focusing on the multiple roles of family member, wage earner, and community leader, members develop skills for life through character development, creative and critical thinking, interpersonal communication, practical knowledge and career preparation.</a:t>
            </a:r>
            <a:endParaRPr lang="en-US"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F6C0972-C3B5-4ED0-88AE-2ABFF10F446E}"/>
              </a:ext>
            </a:extLst>
          </p:cNvPr>
          <p:cNvPicPr>
            <a:picLocks noChangeAspect="1"/>
          </p:cNvPicPr>
          <p:nvPr/>
        </p:nvPicPr>
        <p:blipFill>
          <a:blip r:embed="rId2"/>
          <a:stretch>
            <a:fillRect/>
          </a:stretch>
        </p:blipFill>
        <p:spPr>
          <a:xfrm>
            <a:off x="7362130" y="153009"/>
            <a:ext cx="3720553" cy="1901616"/>
          </a:xfrm>
          <a:prstGeom prst="rect">
            <a:avLst/>
          </a:prstGeom>
        </p:spPr>
      </p:pic>
    </p:spTree>
    <p:extLst>
      <p:ext uri="{BB962C8B-B14F-4D97-AF65-F5344CB8AC3E}">
        <p14:creationId xmlns:p14="http://schemas.microsoft.com/office/powerpoint/2010/main" val="229944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EB420012-9022-4A80-AF24-F5FD3E113E8E}"/>
              </a:ext>
            </a:extLst>
          </p:cNvPr>
          <p:cNvSpPr>
            <a:spLocks noGrp="1" noChangeArrowheads="1"/>
          </p:cNvSpPr>
          <p:nvPr>
            <p:ph type="title"/>
          </p:nvPr>
        </p:nvSpPr>
        <p:spPr>
          <a:xfrm>
            <a:off x="1749981" y="227206"/>
            <a:ext cx="7772400" cy="762000"/>
          </a:xfrm>
        </p:spPr>
        <p:txBody>
          <a:bodyPr>
            <a:noAutofit/>
          </a:bodyPr>
          <a:lstStyle/>
          <a:p>
            <a:pPr algn="ctr" eaLnBrk="1" hangingPunct="1">
              <a:defRPr/>
            </a:pPr>
            <a:r>
              <a:rPr lang="en-US" dirty="0"/>
              <a:t>FCCLA Purposes</a:t>
            </a:r>
            <a:endParaRPr lang="en-US" sz="2800" dirty="0"/>
          </a:p>
        </p:txBody>
      </p:sp>
      <p:sp>
        <p:nvSpPr>
          <p:cNvPr id="45059" name="Rectangle 3">
            <a:extLst>
              <a:ext uri="{FF2B5EF4-FFF2-40B4-BE49-F238E27FC236}">
                <a16:creationId xmlns:a16="http://schemas.microsoft.com/office/drawing/2014/main" id="{AA64FB01-F0BC-44DB-9352-1FFB35E6404A}"/>
              </a:ext>
            </a:extLst>
          </p:cNvPr>
          <p:cNvSpPr>
            <a:spLocks noGrp="1" noChangeArrowheads="1"/>
          </p:cNvSpPr>
          <p:nvPr>
            <p:ph type="body" idx="1"/>
          </p:nvPr>
        </p:nvSpPr>
        <p:spPr>
          <a:xfrm>
            <a:off x="1186666" y="1565488"/>
            <a:ext cx="8899030" cy="3600401"/>
          </a:xfrm>
        </p:spPr>
        <p:txBody>
          <a:bodyPr/>
          <a:lstStyle/>
          <a:p>
            <a:pPr marL="609600" indent="-609600">
              <a:lnSpc>
                <a:spcPct val="90000"/>
              </a:lnSpc>
              <a:spcAft>
                <a:spcPct val="30000"/>
              </a:spcAft>
              <a:buFontTx/>
              <a:buAutoNum type="arabicPeriod"/>
              <a:defRPr/>
            </a:pPr>
            <a:r>
              <a:rPr lang="en-US" sz="2400" b="1" cap="none" dirty="0" smtClean="0">
                <a:latin typeface="Arial" panose="020B0604020202020204" pitchFamily="34" charset="0"/>
                <a:cs typeface="Arial" panose="020B0604020202020204" pitchFamily="34" charset="0"/>
              </a:rPr>
              <a:t>To provide opportunities for personal development and preparation for adult life.</a:t>
            </a:r>
          </a:p>
          <a:p>
            <a:pPr marL="609600" indent="-609600">
              <a:lnSpc>
                <a:spcPct val="90000"/>
              </a:lnSpc>
              <a:spcAft>
                <a:spcPct val="30000"/>
              </a:spcAft>
              <a:buFontTx/>
              <a:buAutoNum type="arabicPeriod"/>
              <a:defRPr/>
            </a:pPr>
            <a:r>
              <a:rPr lang="en-US" sz="2400" b="1" cap="none" dirty="0" smtClean="0">
                <a:latin typeface="Arial" panose="020B0604020202020204" pitchFamily="34" charset="0"/>
                <a:cs typeface="Arial" panose="020B0604020202020204" pitchFamily="34" charset="0"/>
              </a:rPr>
              <a:t>To strengthen the function of the family as a basic unit of society.</a:t>
            </a:r>
          </a:p>
          <a:p>
            <a:pPr marL="609600" indent="-609600">
              <a:lnSpc>
                <a:spcPct val="90000"/>
              </a:lnSpc>
              <a:spcAft>
                <a:spcPct val="30000"/>
              </a:spcAft>
              <a:buFontTx/>
              <a:buAutoNum type="arabicPeriod"/>
              <a:defRPr/>
            </a:pPr>
            <a:r>
              <a:rPr lang="en-US" sz="2400" b="1" cap="none" dirty="0" smtClean="0">
                <a:latin typeface="Arial" panose="020B0604020202020204" pitchFamily="34" charset="0"/>
                <a:cs typeface="Arial" panose="020B0604020202020204" pitchFamily="34" charset="0"/>
              </a:rPr>
              <a:t>To encourage democracy through cooperation in the home and family.</a:t>
            </a:r>
          </a:p>
          <a:p>
            <a:pPr marL="609600" indent="-609600">
              <a:lnSpc>
                <a:spcPct val="90000"/>
              </a:lnSpc>
              <a:spcAft>
                <a:spcPct val="30000"/>
              </a:spcAft>
              <a:buFontTx/>
              <a:buAutoNum type="arabicPeriod"/>
              <a:defRPr/>
            </a:pPr>
            <a:r>
              <a:rPr lang="en-US" sz="2400" b="1" cap="none" dirty="0" smtClean="0">
                <a:latin typeface="Arial" panose="020B0604020202020204" pitchFamily="34" charset="0"/>
                <a:cs typeface="Arial" panose="020B0604020202020204" pitchFamily="34" charset="0"/>
              </a:rPr>
              <a:t>To encourage individual and group involvement in helping achieve global cooperation and harmony.</a:t>
            </a:r>
            <a:endParaRPr lang="en-US" sz="2400" b="1"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3966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5059">
                                            <p:txEl>
                                              <p:pRg st="0" end="0"/>
                                            </p:txEl>
                                          </p:spTgt>
                                        </p:tgtEl>
                                        <p:attrNameLst>
                                          <p:attrName>ppt_c</p:attrName>
                                        </p:attrNameLst>
                                      </p:cBhvr>
                                      <p:to>
                                        <a:schemeClr val="hlink"/>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5059">
                                            <p:txEl>
                                              <p:pRg st="1" end="1"/>
                                            </p:txEl>
                                          </p:spTgt>
                                        </p:tgtEl>
                                        <p:attrNameLst>
                                          <p:attrName>ppt_c</p:attrName>
                                        </p:attrNameLst>
                                      </p:cBhvr>
                                      <p:to>
                                        <a:schemeClr val="hlink"/>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5059">
                                            <p:txEl>
                                              <p:pRg st="2" end="2"/>
                                            </p:txEl>
                                          </p:spTgt>
                                        </p:tgtEl>
                                        <p:attrNameLst>
                                          <p:attrName>ppt_c</p:attrName>
                                        </p:attrNameLst>
                                      </p:cBhvr>
                                      <p:to>
                                        <a:schemeClr val="hlink"/>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5059">
                                            <p:txEl>
                                              <p:pRg st="3" end="3"/>
                                            </p:txEl>
                                          </p:spTgt>
                                        </p:tgtEl>
                                        <p:attrNameLst>
                                          <p:attrName>style.visibility</p:attrName>
                                        </p:attrNameLst>
                                      </p:cBhvr>
                                      <p:to>
                                        <p:strVal val="visible"/>
                                      </p:to>
                                    </p:set>
                                    <p:anim calcmode="lin" valueType="num">
                                      <p:cBhvr additive="base">
                                        <p:cTn id="25"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059">
                                            <p:txEl>
                                              <p:pRg st="3" end="3"/>
                                            </p:txEl>
                                          </p:spTgt>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45059">
                                            <p:txEl>
                                              <p:pRg st="3" end="3"/>
                                            </p:txEl>
                                          </p:spTgt>
                                        </p:tgtEl>
                                        <p:attrNameLst>
                                          <p:attrName>ppt_c</p:attrName>
                                        </p:attrNameLst>
                                      </p:cBhvr>
                                      <p:to>
                                        <a:schemeClr va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autoUpdateAnimBg="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3359</TotalTime>
  <Words>701</Words>
  <Application>Microsoft Office PowerPoint</Application>
  <PresentationFormat>Widescreen</PresentationFormat>
  <Paragraphs>115</Paragraphs>
  <Slides>32</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Century Gothic</vt:lpstr>
      <vt:lpstr>Impact</vt:lpstr>
      <vt:lpstr>Main Event</vt:lpstr>
      <vt:lpstr>FCCLA</vt:lpstr>
      <vt:lpstr>FCCLA The Ultimate leadership  experience</vt:lpstr>
      <vt:lpstr>PowerPoint Presentation</vt:lpstr>
      <vt:lpstr>What Is FCCLA?</vt:lpstr>
      <vt:lpstr>FCCLA EMBLEM </vt:lpstr>
      <vt:lpstr>Fccla colors </vt:lpstr>
      <vt:lpstr>Things to know </vt:lpstr>
      <vt:lpstr>FCCLA MISSION</vt:lpstr>
      <vt:lpstr>FCCLA Purposes</vt:lpstr>
      <vt:lpstr>FCCLA Purposes (Cont.)</vt:lpstr>
      <vt:lpstr>This or that!</vt:lpstr>
      <vt:lpstr>THAT IS ME!</vt:lpstr>
      <vt:lpstr>PowerPoint Presentation</vt:lpstr>
      <vt:lpstr>PowerPoint Presentation</vt:lpstr>
      <vt:lpstr>Lesson Two</vt:lpstr>
      <vt:lpstr>Heartland FCCLA* </vt:lpstr>
      <vt:lpstr>My story*</vt:lpstr>
      <vt:lpstr>Edmond-Heartland FCCLA*  </vt:lpstr>
      <vt:lpstr> FCCLA LEADERSHIP TEAM*</vt:lpstr>
      <vt:lpstr>How to become an fccla member*</vt:lpstr>
      <vt:lpstr>WHAT IDEAS DO YOU HAVE FOR OUR  FCCLA CHAPTER?   As A MEMBER, HOW DO YOU want fccla to impact you?</vt:lpstr>
      <vt:lpstr>Differences and similarities </vt:lpstr>
      <vt:lpstr>PowerPoint Presentation</vt:lpstr>
      <vt:lpstr>PowerPoint Presentation</vt:lpstr>
      <vt:lpstr>Lesson Three</vt:lpstr>
      <vt:lpstr>FCCLA Webquest Review </vt:lpstr>
      <vt:lpstr>PowerPoint Presentation</vt:lpstr>
      <vt:lpstr>PowerPoint Presentation</vt:lpstr>
      <vt:lpstr>Lesson Four</vt:lpstr>
      <vt:lpstr>Memorize the Creed</vt:lpstr>
      <vt:lpstr>PowerPoint Presentation</vt:lpstr>
      <vt:lpstr>FCCLA SAVENGER HUNT TEST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FCCLA</dc:title>
  <dc:creator>Stephanie Hall</dc:creator>
  <cp:lastModifiedBy>Terri Hollarn</cp:lastModifiedBy>
  <cp:revision>67</cp:revision>
  <dcterms:created xsi:type="dcterms:W3CDTF">2017-06-06T19:43:42Z</dcterms:created>
  <dcterms:modified xsi:type="dcterms:W3CDTF">2017-07-18T20:40:11Z</dcterms:modified>
</cp:coreProperties>
</file>