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31"/>
  </p:handoutMasterIdLst>
  <p:sldIdLst>
    <p:sldId id="301" r:id="rId2"/>
    <p:sldId id="309" r:id="rId3"/>
    <p:sldId id="258" r:id="rId4"/>
    <p:sldId id="302" r:id="rId5"/>
    <p:sldId id="303" r:id="rId6"/>
    <p:sldId id="304" r:id="rId7"/>
    <p:sldId id="306" r:id="rId8"/>
    <p:sldId id="305" r:id="rId9"/>
    <p:sldId id="307" r:id="rId10"/>
    <p:sldId id="325" r:id="rId11"/>
    <p:sldId id="321" r:id="rId12"/>
    <p:sldId id="322" r:id="rId13"/>
    <p:sldId id="265" r:id="rId14"/>
    <p:sldId id="310" r:id="rId15"/>
    <p:sldId id="323" r:id="rId16"/>
    <p:sldId id="267" r:id="rId17"/>
    <p:sldId id="312" r:id="rId18"/>
    <p:sldId id="272" r:id="rId19"/>
    <p:sldId id="317" r:id="rId20"/>
    <p:sldId id="313" r:id="rId21"/>
    <p:sldId id="314" r:id="rId22"/>
    <p:sldId id="315" r:id="rId23"/>
    <p:sldId id="316" r:id="rId24"/>
    <p:sldId id="291" r:id="rId25"/>
    <p:sldId id="326" r:id="rId26"/>
    <p:sldId id="319" r:id="rId27"/>
    <p:sldId id="318" r:id="rId28"/>
    <p:sldId id="327" r:id="rId29"/>
    <p:sldId id="328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F5A"/>
    <a:srgbClr val="6600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5" autoAdjust="0"/>
    <p:restoredTop sz="94672" autoAdjust="0"/>
  </p:normalViewPr>
  <p:slideViewPr>
    <p:cSldViewPr>
      <p:cViewPr varScale="1">
        <p:scale>
          <a:sx n="109" d="100"/>
          <a:sy n="109" d="100"/>
        </p:scale>
        <p:origin x="14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13A04E-A10C-4827-A060-F1D760FBEDB3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797E5A-32EE-4481-85F4-77C5F83EB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91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F57-2B89-47FF-A295-A0BE66A152B2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24800B-08D7-4320-9450-EC536A38F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F57-2B89-47FF-A295-A0BE66A152B2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800B-08D7-4320-9450-EC536A38F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F57-2B89-47FF-A295-A0BE66A152B2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800B-08D7-4320-9450-EC536A38F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F57-2B89-47FF-A295-A0BE66A152B2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800B-08D7-4320-9450-EC536A38F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F57-2B89-47FF-A295-A0BE66A152B2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800B-08D7-4320-9450-EC536A38F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F57-2B89-47FF-A295-A0BE66A152B2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800B-08D7-4320-9450-EC536A38F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F57-2B89-47FF-A295-A0BE66A152B2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800B-08D7-4320-9450-EC536A38F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F57-2B89-47FF-A295-A0BE66A152B2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800B-08D7-4320-9450-EC536A38F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F57-2B89-47FF-A295-A0BE66A152B2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800B-08D7-4320-9450-EC536A38F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F57-2B89-47FF-A295-A0BE66A152B2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800B-08D7-4320-9450-EC536A38F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F57-2B89-47FF-A295-A0BE66A152B2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800B-08D7-4320-9450-EC536A38F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3C3EF57-2B89-47FF-A295-A0BE66A152B2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624800B-08D7-4320-9450-EC536A38F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tyou.org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ectionrunner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ectionrunner.com/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06" y="762000"/>
            <a:ext cx="7287758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45324" y="4114800"/>
            <a:ext cx="6629399" cy="25237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sz="9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Welcome!</a:t>
            </a:r>
          </a:p>
          <a:p>
            <a:pPr algn="ctr"/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2212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6764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 Council</a:t>
            </a:r>
          </a:p>
          <a:p>
            <a:pPr algn="ctr"/>
            <a:r>
              <a:rPr lang="en-US" sz="7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Reports</a:t>
            </a:r>
            <a:endParaRPr lang="en-US" sz="7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45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143000"/>
            <a:ext cx="73914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Vice President’s </a:t>
            </a:r>
          </a:p>
          <a:p>
            <a:pPr algn="ctr"/>
            <a:r>
              <a:rPr lang="en-US" sz="7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</a:p>
          <a:p>
            <a:pPr algn="ctr"/>
            <a:endParaRPr lang="en-US" dirty="0"/>
          </a:p>
          <a:p>
            <a:pPr algn="ctr"/>
            <a:endParaRPr lang="en-US" sz="2800" dirty="0" smtClean="0"/>
          </a:p>
          <a:p>
            <a:pPr algn="ctr"/>
            <a:r>
              <a:rPr lang="en-US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Dustin Hicks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9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066800"/>
            <a:ext cx="7391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OHCETA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Revised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Bylaws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Pictorial Directory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www.ctYou.org</a:t>
            </a: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7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85800"/>
            <a:ext cx="8534400" cy="2729132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Treasurer’s </a:t>
            </a:r>
            <a:br>
              <a:rPr lang="en-US" sz="7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endParaRPr lang="en-US" sz="7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267200"/>
            <a:ext cx="7854696" cy="1247336"/>
          </a:xfrm>
        </p:spPr>
        <p:txBody>
          <a:bodyPr>
            <a:normAutofit/>
          </a:bodyPr>
          <a:lstStyle/>
          <a:p>
            <a:pPr algn="ctr"/>
            <a:r>
              <a:rPr lang="en-US" sz="6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Angie </a:t>
            </a:r>
            <a:r>
              <a:rPr lang="en-US" sz="66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Siegrist</a:t>
            </a:r>
            <a:endParaRPr lang="en-US" sz="6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90600"/>
            <a:ext cx="7467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OHCETA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Account</a:t>
            </a:r>
          </a:p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 </a:t>
            </a:r>
          </a:p>
          <a:p>
            <a:r>
              <a:rPr lang="en-US" sz="2400" dirty="0" smtClean="0"/>
              <a:t>Beginning </a:t>
            </a:r>
            <a:r>
              <a:rPr lang="en-US" sz="2400" dirty="0"/>
              <a:t>Checking Balance 7/01/2017	</a:t>
            </a:r>
            <a:r>
              <a:rPr lang="en-US" sz="2400" dirty="0" smtClean="0"/>
              <a:t>   $43,148.07</a:t>
            </a:r>
          </a:p>
          <a:p>
            <a:endParaRPr lang="en-US" sz="2400" dirty="0"/>
          </a:p>
          <a:p>
            <a:r>
              <a:rPr lang="en-US" sz="2400" dirty="0" smtClean="0"/>
              <a:t>Income/Deposits         </a:t>
            </a:r>
            <a:r>
              <a:rPr lang="en-US" sz="2400" dirty="0"/>
              <a:t>	</a:t>
            </a:r>
            <a:r>
              <a:rPr lang="en-US" sz="2400" dirty="0" smtClean="0"/>
              <a:t>                           $28,553.30</a:t>
            </a:r>
          </a:p>
          <a:p>
            <a:endParaRPr lang="en-US" sz="2400" dirty="0" smtClean="0"/>
          </a:p>
          <a:p>
            <a:r>
              <a:rPr lang="en-US" sz="2400" dirty="0" smtClean="0"/>
              <a:t>Expenses</a:t>
            </a:r>
            <a:r>
              <a:rPr lang="en-US" sz="2400" dirty="0"/>
              <a:t>	</a:t>
            </a:r>
            <a:r>
              <a:rPr lang="en-US" sz="2400" dirty="0" smtClean="0"/>
              <a:t>                             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$</a:t>
            </a:r>
            <a:r>
              <a:rPr lang="en-US" sz="2400" dirty="0">
                <a:solidFill>
                  <a:srgbClr val="FF0000"/>
                </a:solidFill>
              </a:rPr>
              <a:t>26,276.22</a:t>
            </a:r>
          </a:p>
          <a:p>
            <a:r>
              <a:rPr lang="en-US" sz="2000" dirty="0"/>
              <a:t> 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Checking Balance as of 6/30/2018: 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$45,425.15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219200"/>
            <a:ext cx="7239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Simulation Coordinator</a:t>
            </a:r>
          </a:p>
          <a:p>
            <a:pPr algn="ctr"/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Josie Scott</a:t>
            </a:r>
            <a:endParaRPr lang="en-US" sz="6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30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Autofit/>
          </a:bodyPr>
          <a:lstStyle/>
          <a:p>
            <a:pPr marL="0" indent="0" algn="ctr"/>
            <a:r>
              <a:rPr lang="en-US" sz="5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Member-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t-Large Reports</a:t>
            </a:r>
            <a:endParaRPr lang="en-US" sz="5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" y="1752600"/>
            <a:ext cx="41910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Health Clusters/Academies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Christy Saunders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Health Science Tech/HCC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Amy Warner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Dental Lab Asst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Candace Shoopman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Pharmacy Tech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Heather Black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EMS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Brooke Meyer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Medical Assist/Health Info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Maggie Chisum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5562600" y="1752600"/>
            <a:ext cx="3962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PN Coordinator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Amanda Churchman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PN Instructors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Krissy Bohn 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Radiologic Tech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Megan Jones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Respiratory Therapy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Crystal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Cosper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Surgical Tech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Becky Taylor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PTA/OTA/O&amp;P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Sarah Foster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OKACTE Cmte Reports</a:t>
            </a:r>
            <a:endParaRPr 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029200" y="2133600"/>
            <a:ext cx="3581400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Diversity Action Cmte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Lisa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Johnson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Mutual Benevolence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Plan Board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Lisa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Dyer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Membership Cmte 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Casey Paulk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90600" y="2133600"/>
            <a:ext cx="3581400" cy="452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CTAC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Vacancy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PAC Board 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Wren Stratton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Legislative Cmte 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Pamela Brannen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Awards Cmte Chair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Leslie Quick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09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0"/>
            <a:ext cx="7851648" cy="5562600"/>
          </a:xfrm>
        </p:spPr>
        <p:txBody>
          <a:bodyPr>
            <a:noAutofit/>
          </a:bodyPr>
          <a:lstStyle/>
          <a:p>
            <a:pPr marL="0" indent="0" algn="ctr"/>
            <a:r>
              <a:rPr lang="en-US" sz="8800" dirty="0" smtClean="0">
                <a:latin typeface="American Typewriter"/>
                <a:cs typeface="American Typewriter"/>
              </a:rPr>
              <a:t> </a:t>
            </a:r>
            <a:br>
              <a:rPr lang="en-US" sz="8800" dirty="0" smtClean="0">
                <a:latin typeface="American Typewriter"/>
                <a:cs typeface="American Typewriter"/>
              </a:rPr>
            </a:br>
            <a:endParaRPr lang="en-US" sz="8800" dirty="0">
              <a:latin typeface="American Typewriter"/>
              <a:cs typeface="American Typewrit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2520" y="533400"/>
            <a:ext cx="7162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OHCETA</a:t>
            </a:r>
          </a:p>
          <a:p>
            <a:pPr algn="ctr"/>
            <a:r>
              <a:rPr lang="en-US" sz="7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 Council</a:t>
            </a:r>
          </a:p>
          <a:p>
            <a:pPr algn="ctr"/>
            <a:r>
              <a:rPr lang="en-US" sz="7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Elections</a:t>
            </a:r>
          </a:p>
          <a:p>
            <a:pPr algn="ctr"/>
            <a:r>
              <a:rPr lang="en-US" sz="7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7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</a:p>
          <a:p>
            <a:pPr algn="ctr"/>
            <a:r>
              <a:rPr lang="en-US" sz="7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endParaRPr lang="en-US" sz="7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0999"/>
            <a:ext cx="8305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/>
              <a:t>New Election Process</a:t>
            </a:r>
          </a:p>
          <a:p>
            <a:pPr algn="ctr"/>
            <a:endParaRPr lang="en-US" sz="3600" dirty="0" smtClean="0"/>
          </a:p>
          <a:p>
            <a:r>
              <a:rPr lang="en-US" sz="3600" dirty="0" smtClean="0"/>
              <a:t>1) Go to </a:t>
            </a:r>
            <a:r>
              <a:rPr lang="en-US" sz="3600" dirty="0" smtClean="0">
                <a:hlinkClick r:id="rId2"/>
              </a:rPr>
              <a:t>www.electionrunner.com</a:t>
            </a:r>
            <a:endParaRPr lang="en-US" sz="3600" dirty="0"/>
          </a:p>
          <a:p>
            <a:endParaRPr lang="en-US" sz="1200" dirty="0" smtClean="0"/>
          </a:p>
          <a:p>
            <a:r>
              <a:rPr lang="en-US" sz="3600" dirty="0" smtClean="0"/>
              <a:t>2) Sign-in and vote.</a:t>
            </a:r>
          </a:p>
          <a:p>
            <a:endParaRPr lang="en-US" sz="1200" dirty="0" smtClean="0"/>
          </a:p>
          <a:p>
            <a:r>
              <a:rPr lang="en-US" sz="3600" dirty="0" smtClean="0"/>
              <a:t>3) Polls open at 5:00pm today and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close tomorrow (Thurs) 10</a:t>
            </a:r>
            <a:r>
              <a:rPr lang="en-US" sz="3600" dirty="0" smtClean="0">
                <a:sym typeface="Wingdings" panose="05000000000000000000" pitchFamily="2" charset="2"/>
              </a:rPr>
              <a:t>:00am.</a:t>
            </a:r>
          </a:p>
          <a:p>
            <a:endParaRPr lang="en-US" sz="1200" dirty="0" smtClean="0">
              <a:sym typeface="Wingdings" panose="05000000000000000000" pitchFamily="2" charset="2"/>
            </a:endParaRPr>
          </a:p>
          <a:p>
            <a:r>
              <a:rPr lang="en-US" sz="3600" dirty="0" smtClean="0">
                <a:sym typeface="Wingdings" panose="05000000000000000000" pitchFamily="2" charset="2"/>
              </a:rPr>
              <a:t>4) If having questions/issues on voting,   </a:t>
            </a:r>
          </a:p>
          <a:p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sym typeface="Wingdings" panose="05000000000000000000" pitchFamily="2" charset="2"/>
              </a:rPr>
              <a:t>   go to the OHCETA table, 2</a:t>
            </a:r>
            <a:r>
              <a:rPr lang="en-US" sz="3600" baseline="30000" dirty="0" smtClean="0">
                <a:sym typeface="Wingdings" panose="05000000000000000000" pitchFamily="2" charset="2"/>
              </a:rPr>
              <a:t>nd</a:t>
            </a:r>
            <a:r>
              <a:rPr lang="en-US" sz="3600" dirty="0" smtClean="0">
                <a:sym typeface="Wingdings" panose="05000000000000000000" pitchFamily="2" charset="2"/>
              </a:rPr>
              <a:t> floor, </a:t>
            </a:r>
          </a:p>
          <a:p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sym typeface="Wingdings" panose="05000000000000000000" pitchFamily="2" charset="2"/>
              </a:rPr>
              <a:t>   Reed Center tomorrow before 10am.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30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5867400"/>
          </a:xfrm>
        </p:spPr>
        <p:txBody>
          <a:bodyPr/>
          <a:lstStyle/>
          <a:p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OHCETA</a:t>
            </a:r>
            <a:br>
              <a:rPr lang="en-US" sz="7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Business Meeting</a:t>
            </a:r>
            <a:br>
              <a:rPr lang="en-US" sz="7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August 1, </a:t>
            </a:r>
            <a:r>
              <a:rPr lang="en-US" sz="7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br>
              <a:rPr lang="en-US" sz="7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20661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09600"/>
            <a:ext cx="6934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OHCETA Officer Vacancies:</a:t>
            </a:r>
          </a:p>
          <a:p>
            <a:pPr algn="ctr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President-Elect : (3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Dustin Hicks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Kelley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McConell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President: 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term) 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467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OHCETA Officer Vacancies Cont’d:</a:t>
            </a:r>
          </a:p>
          <a:p>
            <a:pPr algn="ctr"/>
            <a:endParaRPr lang="en-US" sz="3200" dirty="0"/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Secretary: (2 year term)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Kebi Allen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Treasurer: (2 year term)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92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7620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OHCETA Members-at-Large Vacancies: (2 year terms)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EMS 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 Asst/Health Info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PN Coordinator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88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3920" y="609600"/>
            <a:ext cx="7620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OHCETA Members-at-Large Vacancies: (2 year terms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US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Radiologic Technology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Respiratory Therapy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Pharmacy Technician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31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72000"/>
          </a:xfrm>
        </p:spPr>
        <p:txBody>
          <a:bodyPr/>
          <a:lstStyle/>
          <a:p>
            <a:pPr>
              <a:buNone/>
            </a:pPr>
            <a:endParaRPr lang="en-US" sz="3000" dirty="0" smtClean="0">
              <a:solidFill>
                <a:srgbClr val="000000"/>
              </a:solidFill>
              <a:latin typeface="American Typewriter"/>
              <a:cs typeface="American Typewriter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685800"/>
            <a:ext cx="77724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OKACTE Committee Reps</a:t>
            </a:r>
          </a:p>
          <a:p>
            <a:pPr algn="ctr"/>
            <a:endParaRPr 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/>
              <a:t>Career Tech Administrative Council (CTAC): (Finish 1 year term)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Mutual Benevolence Plan Board: (3 yr term)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0999"/>
            <a:ext cx="8305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/>
              <a:t>New Election Process</a:t>
            </a:r>
          </a:p>
          <a:p>
            <a:pPr algn="ctr"/>
            <a:endParaRPr lang="en-US" sz="3600" dirty="0" smtClean="0"/>
          </a:p>
          <a:p>
            <a:r>
              <a:rPr lang="en-US" sz="3600" dirty="0" smtClean="0"/>
              <a:t>1) Go to </a:t>
            </a:r>
            <a:r>
              <a:rPr lang="en-US" sz="3600" dirty="0" smtClean="0">
                <a:hlinkClick r:id="rId2"/>
              </a:rPr>
              <a:t>www.electionrunner.com</a:t>
            </a:r>
            <a:endParaRPr lang="en-US" sz="3600" dirty="0"/>
          </a:p>
          <a:p>
            <a:endParaRPr lang="en-US" sz="1200" dirty="0" smtClean="0"/>
          </a:p>
          <a:p>
            <a:r>
              <a:rPr lang="en-US" sz="3600" dirty="0" smtClean="0"/>
              <a:t>2) Sign-in and vote.</a:t>
            </a:r>
          </a:p>
          <a:p>
            <a:endParaRPr lang="en-US" sz="1200" dirty="0" smtClean="0"/>
          </a:p>
          <a:p>
            <a:r>
              <a:rPr lang="en-US" sz="3600" dirty="0" smtClean="0"/>
              <a:t>3) Polls open at 5:00pm today and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close tomorrow (Thurs) 10</a:t>
            </a:r>
            <a:r>
              <a:rPr lang="en-US" sz="3600" dirty="0" smtClean="0">
                <a:sym typeface="Wingdings" panose="05000000000000000000" pitchFamily="2" charset="2"/>
              </a:rPr>
              <a:t>:00am.</a:t>
            </a:r>
          </a:p>
          <a:p>
            <a:endParaRPr lang="en-US" sz="1200" dirty="0" smtClean="0">
              <a:sym typeface="Wingdings" panose="05000000000000000000" pitchFamily="2" charset="2"/>
            </a:endParaRPr>
          </a:p>
          <a:p>
            <a:r>
              <a:rPr lang="en-US" sz="3600" dirty="0" smtClean="0">
                <a:sym typeface="Wingdings" panose="05000000000000000000" pitchFamily="2" charset="2"/>
              </a:rPr>
              <a:t>4) If having questions/issues on voting,   </a:t>
            </a:r>
          </a:p>
          <a:p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sym typeface="Wingdings" panose="05000000000000000000" pitchFamily="2" charset="2"/>
              </a:rPr>
              <a:t>   go to the OHCETA table, 2</a:t>
            </a:r>
            <a:r>
              <a:rPr lang="en-US" sz="3600" baseline="30000" dirty="0" smtClean="0">
                <a:sym typeface="Wingdings" panose="05000000000000000000" pitchFamily="2" charset="2"/>
              </a:rPr>
              <a:t>nd</a:t>
            </a:r>
            <a:r>
              <a:rPr lang="en-US" sz="3600" dirty="0" smtClean="0">
                <a:sym typeface="Wingdings" panose="05000000000000000000" pitchFamily="2" charset="2"/>
              </a:rPr>
              <a:t> floor, </a:t>
            </a:r>
          </a:p>
          <a:p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sym typeface="Wingdings" panose="05000000000000000000" pitchFamily="2" charset="2"/>
              </a:rPr>
              <a:t>   Reed Ctr tomorrow before 10am.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988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90600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</a:p>
          <a:p>
            <a:pPr algn="ctr"/>
            <a:r>
              <a:rPr lang="en-US" sz="7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  <a:endParaRPr lang="en-US" sz="7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08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90600"/>
            <a:ext cx="7239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Advisor Update</a:t>
            </a:r>
          </a:p>
          <a:p>
            <a:pPr algn="ctr"/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Lara Morris</a:t>
            </a:r>
            <a:endParaRPr lang="en-US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77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76200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Thursday, August 2</a:t>
            </a:r>
            <a:r>
              <a:rPr lang="en-US" sz="20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</a:p>
          <a:p>
            <a:pPr algn="ctr"/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Sheraton Reed Convention Center</a:t>
            </a:r>
          </a:p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Midwest City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8:30am:  	        	Continental breakfast, 2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floor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9:00am-11:45am:     	Breakout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Noon:  		Luncheon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1:00-3:30pm:  		Programmatic/Breakout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3:30pm:  		Meet in the Exhibit Hall 1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Floor (dining 				room) for announcement of 50/50 winner!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4:00pm:  		Conference adjourns!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FORGET!!!!  Silent Auction and 50/50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bring your Silent Auction items to the Exhibit Hall (dining room) 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thing in the morning!!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Bring cash for 50/50 drawing!!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12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8500" y="11430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 Adjourned!</a:t>
            </a:r>
          </a:p>
          <a:p>
            <a:pPr algn="ctr"/>
            <a:endParaRPr lang="en-US" sz="6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attending!</a:t>
            </a:r>
            <a:endParaRPr lang="en-US" sz="6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3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209800"/>
          </a:xfrm>
        </p:spPr>
        <p:txBody>
          <a:bodyPr/>
          <a:lstStyle/>
          <a:p>
            <a:pPr algn="ctr"/>
            <a:r>
              <a:rPr lang="en-US" sz="8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Call to Order</a:t>
            </a:r>
            <a:endParaRPr lang="en-US" sz="8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954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 Review</a:t>
            </a:r>
          </a:p>
          <a:p>
            <a:pPr algn="ctr"/>
            <a:r>
              <a:rPr lang="en-US" sz="8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</a:p>
          <a:p>
            <a:pPr algn="ctr"/>
            <a:r>
              <a:rPr lang="en-US" sz="8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Approval</a:t>
            </a:r>
            <a:endParaRPr lang="en-US" sz="8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08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81000"/>
            <a:ext cx="8458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OHCETA</a:t>
            </a:r>
            <a:endParaRPr lang="en-US" sz="1400" dirty="0"/>
          </a:p>
          <a:p>
            <a:r>
              <a:rPr lang="en-US" b="1" dirty="0"/>
              <a:t>August Conference Business Meeting</a:t>
            </a:r>
            <a:endParaRPr lang="en-US" sz="1400" dirty="0"/>
          </a:p>
          <a:p>
            <a:r>
              <a:rPr lang="en-US" b="1" dirty="0"/>
              <a:t>August 1, 2017</a:t>
            </a:r>
            <a:endParaRPr lang="en-US" sz="1400" dirty="0"/>
          </a:p>
          <a:p>
            <a:r>
              <a:rPr lang="en-US" dirty="0"/>
              <a:t> </a:t>
            </a:r>
            <a:endParaRPr lang="en-US" sz="1400" dirty="0"/>
          </a:p>
          <a:p>
            <a:r>
              <a:rPr lang="en-US" dirty="0"/>
              <a:t>Meeting called to order by President Debra Button at 3:28 pm</a:t>
            </a:r>
            <a:endParaRPr lang="en-US" sz="1400" dirty="0"/>
          </a:p>
          <a:p>
            <a:r>
              <a:rPr lang="en-US" dirty="0"/>
              <a:t> </a:t>
            </a:r>
            <a:endParaRPr lang="en-US" sz="1400" dirty="0"/>
          </a:p>
          <a:p>
            <a:r>
              <a:rPr lang="en-US" b="1" dirty="0"/>
              <a:t>Minutes:</a:t>
            </a:r>
            <a:endParaRPr lang="en-US" sz="1400" b="1" dirty="0"/>
          </a:p>
          <a:p>
            <a:pPr lvl="0"/>
            <a:r>
              <a:rPr lang="en-US" dirty="0"/>
              <a:t>Minutes of the August 2016 OHCETA meeting were read by Secretary Nancy.  </a:t>
            </a:r>
            <a:endParaRPr lang="en-US" sz="1400" dirty="0"/>
          </a:p>
          <a:p>
            <a:r>
              <a:rPr lang="en-US" dirty="0"/>
              <a:t>Motion made by Sandy to accept minutes, second made by Wren, motion approved.</a:t>
            </a:r>
            <a:endParaRPr lang="en-US" sz="1400" dirty="0"/>
          </a:p>
          <a:p>
            <a:r>
              <a:rPr lang="en-US" dirty="0"/>
              <a:t> </a:t>
            </a:r>
            <a:endParaRPr lang="en-US" sz="1400" dirty="0"/>
          </a:p>
          <a:p>
            <a:r>
              <a:rPr lang="en-US" b="1" dirty="0"/>
              <a:t>Treasurer’s Report: Angie </a:t>
            </a:r>
            <a:r>
              <a:rPr lang="en-US" b="1" dirty="0" err="1"/>
              <a:t>Siegrist</a:t>
            </a:r>
            <a:endParaRPr lang="en-US" sz="1400" b="1" dirty="0"/>
          </a:p>
          <a:p>
            <a:pPr lvl="0"/>
            <a:r>
              <a:rPr lang="en-US" dirty="0"/>
              <a:t>Checking balance as of 6/30/2017  $43,148.07</a:t>
            </a:r>
            <a:r>
              <a:rPr lang="en-US" u="sng" dirty="0"/>
              <a:t> (</a:t>
            </a:r>
            <a:r>
              <a:rPr lang="en-US" dirty="0"/>
              <a:t>we spent $24,896.72 on expenses/bills and our deposits were $30,872.15)  </a:t>
            </a:r>
            <a:endParaRPr lang="en-US" sz="1400" dirty="0"/>
          </a:p>
          <a:p>
            <a:pPr lvl="0"/>
            <a:r>
              <a:rPr lang="en-US" dirty="0"/>
              <a:t>The Edward D. Jones account has been moved into our general account and the Edward D. Jones account has been closed. </a:t>
            </a:r>
            <a:endParaRPr lang="en-US" sz="1400" dirty="0"/>
          </a:p>
          <a:p>
            <a:pPr lvl="0"/>
            <a:r>
              <a:rPr lang="en-US" dirty="0"/>
              <a:t>Explained the need for baskets to auction at OkACTE conference</a:t>
            </a:r>
            <a:endParaRPr lang="en-US" sz="1400" dirty="0"/>
          </a:p>
          <a:p>
            <a:pPr lvl="0"/>
            <a:r>
              <a:rPr lang="en-US" dirty="0"/>
              <a:t>Explained how the 50/50 tickets work at OHCETA conference</a:t>
            </a:r>
            <a:endParaRPr lang="en-US" sz="1400" dirty="0"/>
          </a:p>
          <a:p>
            <a:pPr lvl="1"/>
            <a:r>
              <a:rPr lang="en-US" dirty="0"/>
              <a:t>The tickets will be sold: 1</a:t>
            </a:r>
            <a:r>
              <a:rPr lang="en-US" baseline="30000" dirty="0"/>
              <a:t>st</a:t>
            </a:r>
            <a:r>
              <a:rPr lang="en-US" dirty="0"/>
              <a:t> of morning, break, before lunch, and then </a:t>
            </a:r>
            <a:endParaRPr lang="en-US" sz="1400" dirty="0"/>
          </a:p>
          <a:p>
            <a:r>
              <a:rPr lang="en-US" dirty="0"/>
              <a:t>close out at second break with winner announced at end of day</a:t>
            </a:r>
            <a:endParaRPr lang="en-US" sz="1400" dirty="0"/>
          </a:p>
          <a:p>
            <a:pPr lvl="1"/>
            <a:r>
              <a:rPr lang="en-US" dirty="0"/>
              <a:t>No credits cards…YET. Please pay by check or cash (checks are great)</a:t>
            </a:r>
            <a:endParaRPr lang="en-US" sz="1400" dirty="0"/>
          </a:p>
          <a:p>
            <a:r>
              <a:rPr lang="en-US" dirty="0"/>
              <a:t>Motion made by Wren to accept report, second made by Shelly, motion approved.</a:t>
            </a:r>
            <a:endParaRPr lang="en-US" sz="1400" dirty="0"/>
          </a:p>
          <a:p>
            <a:r>
              <a:rPr lang="en-US" dirty="0"/>
              <a:t> 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358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382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Members at Large Reports</a:t>
            </a:r>
            <a:r>
              <a:rPr lang="en-US" b="1" dirty="0" smtClean="0"/>
              <a:t>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Health </a:t>
            </a:r>
            <a:r>
              <a:rPr lang="en-US" dirty="0"/>
              <a:t>Clusters – no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HST/HCC </a:t>
            </a:r>
            <a:r>
              <a:rPr lang="en-US" dirty="0"/>
              <a:t>– “hunky dory”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Dental </a:t>
            </a:r>
            <a:r>
              <a:rPr lang="en-US" dirty="0"/>
              <a:t>-  no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EMS </a:t>
            </a:r>
            <a:r>
              <a:rPr lang="en-US" dirty="0"/>
              <a:t>- no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MA/Health </a:t>
            </a:r>
            <a:r>
              <a:rPr lang="en-US" dirty="0"/>
              <a:t>Info - no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PN </a:t>
            </a:r>
            <a:r>
              <a:rPr lang="en-US" dirty="0"/>
              <a:t>Coordinator – 30% of clinical hours can be in SIMULATION!!! Great </a:t>
            </a:r>
            <a:r>
              <a:rPr lang="en-US" dirty="0" smtClean="0"/>
              <a:t>	achievement</a:t>
            </a:r>
            <a:r>
              <a:rPr lang="en-US" dirty="0"/>
              <a:t>.  </a:t>
            </a:r>
            <a:r>
              <a:rPr lang="en-US" dirty="0" smtClean="0"/>
              <a:t>They </a:t>
            </a:r>
            <a:r>
              <a:rPr lang="en-US" dirty="0"/>
              <a:t>are creating a grading </a:t>
            </a:r>
            <a:r>
              <a:rPr lang="en-US" dirty="0" smtClean="0"/>
              <a:t>tool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PN </a:t>
            </a:r>
            <a:r>
              <a:rPr lang="en-US" dirty="0"/>
              <a:t>Instructor – There will be changes in NCLEX coming soon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Rad </a:t>
            </a:r>
            <a:r>
              <a:rPr lang="en-US" dirty="0"/>
              <a:t>Tech – The ASRT is checking the state license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Resp</a:t>
            </a:r>
            <a:r>
              <a:rPr lang="en-US" dirty="0" smtClean="0"/>
              <a:t> </a:t>
            </a:r>
            <a:r>
              <a:rPr lang="en-US" dirty="0"/>
              <a:t>Tech - no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Surg </a:t>
            </a:r>
            <a:r>
              <a:rPr lang="en-US" dirty="0"/>
              <a:t>Tech - no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PTA/OTA </a:t>
            </a:r>
            <a:r>
              <a:rPr lang="en-US" dirty="0"/>
              <a:t>and O&amp;P - no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Pharmacy </a:t>
            </a:r>
            <a:r>
              <a:rPr lang="en-US" dirty="0"/>
              <a:t>– talking about accreditation on Day 2 of conference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CTAC/PAC </a:t>
            </a:r>
            <a:r>
              <a:rPr lang="en-US" dirty="0"/>
              <a:t>– legislative update reviewed, funding cuts, changes to HB 1837 </a:t>
            </a:r>
            <a:r>
              <a:rPr lang="en-US" dirty="0" smtClean="0"/>
              <a:t>	(</a:t>
            </a:r>
            <a:r>
              <a:rPr lang="en-US" dirty="0"/>
              <a:t>Education Lottery), and information about Title VIII Workforce </a:t>
            </a:r>
            <a:r>
              <a:rPr lang="en-US" dirty="0" smtClean="0"/>
              <a:t>	Development </a:t>
            </a:r>
            <a:r>
              <a:rPr lang="en-US" dirty="0"/>
              <a:t>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534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Diversity </a:t>
            </a:r>
            <a:r>
              <a:rPr lang="en-US" dirty="0"/>
              <a:t>– no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Mutual </a:t>
            </a:r>
            <a:r>
              <a:rPr lang="en-US" dirty="0"/>
              <a:t>Benevolence – explanation given about what is “mutual benevolence”.  It is being restructured so that you can join easily.  There was a merger with another agency last year that has helped make the pool of members larger.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Reporter </a:t>
            </a:r>
            <a:r>
              <a:rPr lang="en-US" dirty="0"/>
              <a:t>– no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Lara </a:t>
            </a:r>
            <a:r>
              <a:rPr lang="en-US" dirty="0"/>
              <a:t>Morris  - all is fine</a:t>
            </a:r>
          </a:p>
          <a:p>
            <a:endParaRPr lang="en-US" dirty="0"/>
          </a:p>
          <a:p>
            <a:r>
              <a:rPr lang="en-US" b="1" dirty="0"/>
              <a:t>Awards Committee: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Our </a:t>
            </a:r>
            <a:r>
              <a:rPr lang="en-US" dirty="0"/>
              <a:t>online applications have improved the number of applicants.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year’s awards and membership recognitions found on Attachment A</a:t>
            </a:r>
          </a:p>
          <a:p>
            <a:endParaRPr lang="en-US" dirty="0"/>
          </a:p>
          <a:p>
            <a:r>
              <a:rPr lang="en-US" b="1" dirty="0" smtClean="0"/>
              <a:t>Elections</a:t>
            </a:r>
            <a:r>
              <a:rPr lang="en-US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LaDonna </a:t>
            </a:r>
            <a:r>
              <a:rPr lang="en-US" dirty="0"/>
              <a:t>Selvidge will move from President Elect into the OHCETA President seat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Ashely </a:t>
            </a:r>
            <a:r>
              <a:rPr lang="en-US" dirty="0"/>
              <a:t>Fichtner was nominated for President Elect by Tara, 2nd made by Diane, won by acclamation.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Dustin </a:t>
            </a:r>
            <a:r>
              <a:rPr lang="en-US" dirty="0"/>
              <a:t>Hicks was nominated for Vice President by Wren, 2nd made by Cheryl, won by acclamation.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Contest </a:t>
            </a:r>
            <a:r>
              <a:rPr lang="en-US" dirty="0"/>
              <a:t>for Reporter between Tammy and Sue with the majority vote going to Tammy Silkwood.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Contest </a:t>
            </a:r>
            <a:r>
              <a:rPr lang="en-US" dirty="0"/>
              <a:t>for Health Science Tech/HCC between Angela and Amy with the majority vote going to Angela Norwood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0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38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Wren </a:t>
            </a:r>
            <a:r>
              <a:rPr lang="en-US" dirty="0"/>
              <a:t>Stratton was nominated for PAC Board Rep by Shelly, 2nd made by Gina, won by acclamation.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Pamela </a:t>
            </a:r>
            <a:r>
              <a:rPr lang="en-US" dirty="0"/>
              <a:t>Brannen was nominated for Legislative committee Rep by Heather, 2nd made by Delores, won by acclamation.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Shauna </a:t>
            </a:r>
            <a:r>
              <a:rPr lang="en-US" dirty="0"/>
              <a:t>Cilberg was nominated for Awards Committee Chair by Mary, 2nd made by Tammy, won by acclamation.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Contest </a:t>
            </a:r>
            <a:r>
              <a:rPr lang="en-US" dirty="0"/>
              <a:t>for Diversity Action Committee Rep between Shannon and Lisa with the majority vote going to Lisa Johnson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Casey </a:t>
            </a:r>
            <a:r>
              <a:rPr lang="en-US" dirty="0"/>
              <a:t>Paulk was nominated for Membership Committee Rep by Amanda, 2nd made by Lisa, won by acclamation.</a:t>
            </a:r>
          </a:p>
          <a:p>
            <a:endParaRPr lang="en-US" dirty="0"/>
          </a:p>
          <a:p>
            <a:r>
              <a:rPr lang="en-US" b="1" dirty="0"/>
              <a:t>New Business: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HCE </a:t>
            </a:r>
            <a:r>
              <a:rPr lang="en-US" dirty="0"/>
              <a:t>day at the Capital: overview of what it is.  As of July 31, we are trying to get 2 days set aside for student days, HCE especially.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</a:t>
            </a:r>
            <a:r>
              <a:rPr lang="en-US" dirty="0"/>
              <a:t>NEED YOU TO BRING YOUR STUDENTS TO THIS EVENT TO JUSTIFY SCHEDULING IT!!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Josie’s </a:t>
            </a:r>
            <a:r>
              <a:rPr lang="en-US" dirty="0"/>
              <a:t>report on Simulation</a:t>
            </a:r>
          </a:p>
          <a:p>
            <a:r>
              <a:rPr lang="en-US" dirty="0"/>
              <a:t>	</a:t>
            </a:r>
            <a:r>
              <a:rPr lang="en-US" dirty="0" smtClean="0"/>
              <a:t>Simulation </a:t>
            </a:r>
            <a:r>
              <a:rPr lang="en-US" dirty="0"/>
              <a:t>is becoming more prevalent. </a:t>
            </a:r>
          </a:p>
          <a:p>
            <a:r>
              <a:rPr lang="en-US" dirty="0"/>
              <a:t>	</a:t>
            </a:r>
            <a:r>
              <a:rPr lang="en-US" dirty="0" smtClean="0"/>
              <a:t>We </a:t>
            </a:r>
            <a:r>
              <a:rPr lang="en-US" dirty="0"/>
              <a:t>are proposing a by-law change to have an OHCETA Simulation </a:t>
            </a:r>
            <a:r>
              <a:rPr lang="en-US" dirty="0" smtClean="0"/>
              <a:t>		Representative </a:t>
            </a:r>
            <a:r>
              <a:rPr lang="en-US" dirty="0"/>
              <a:t>at Workforce</a:t>
            </a:r>
          </a:p>
          <a:p>
            <a:r>
              <a:rPr lang="en-US" dirty="0"/>
              <a:t>	</a:t>
            </a:r>
            <a:r>
              <a:rPr lang="en-US" dirty="0" smtClean="0"/>
              <a:t>Motion </a:t>
            </a:r>
            <a:r>
              <a:rPr lang="en-US" dirty="0"/>
              <a:t>to add a Simulation Coordinator/Specialist to serve a 2 year </a:t>
            </a:r>
            <a:r>
              <a:rPr lang="en-US" dirty="0" smtClean="0"/>
              <a:t>  	term made </a:t>
            </a:r>
            <a:r>
              <a:rPr lang="en-US" dirty="0"/>
              <a:t>by Gina Riggs, second by Steve Wynn, motion passed.</a:t>
            </a:r>
          </a:p>
          <a:p>
            <a:r>
              <a:rPr lang="en-US" dirty="0"/>
              <a:t>	</a:t>
            </a:r>
          </a:p>
        </p:txBody>
      </p:sp>
    </p:spTree>
    <p:extLst>
      <p:ext uri="{BB962C8B-B14F-4D97-AF65-F5344CB8AC3E}">
        <p14:creationId xmlns:p14="http://schemas.microsoft.com/office/powerpoint/2010/main" val="235336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Nominations </a:t>
            </a:r>
            <a:r>
              <a:rPr lang="en-US" dirty="0"/>
              <a:t>for this seat are Josie Scott and Kelly Hayes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membership cast their majority votes for Josie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Our </a:t>
            </a:r>
            <a:r>
              <a:rPr lang="en-US" dirty="0"/>
              <a:t>Rep is Josie Scott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Reminder </a:t>
            </a:r>
            <a:r>
              <a:rPr lang="en-US" dirty="0"/>
              <a:t>of Day 2 conference is at the Reed Conference Center in Midwest City. 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Meeting </a:t>
            </a:r>
            <a:r>
              <a:rPr lang="en-US" dirty="0"/>
              <a:t>adjourned at 4:21 pm.  Motion for adjournment made by Wren, second by Heather, motion passed.</a:t>
            </a:r>
          </a:p>
          <a:p>
            <a:endParaRPr lang="en-US" dirty="0"/>
          </a:p>
          <a:p>
            <a:r>
              <a:rPr lang="en-US" dirty="0"/>
              <a:t>Respectfully submitted by Nancy Harris, Secretary.</a:t>
            </a:r>
          </a:p>
        </p:txBody>
      </p:sp>
    </p:spTree>
    <p:extLst>
      <p:ext uri="{BB962C8B-B14F-4D97-AF65-F5344CB8AC3E}">
        <p14:creationId xmlns:p14="http://schemas.microsoft.com/office/powerpoint/2010/main" val="262626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687</TotalTime>
  <Words>792</Words>
  <Application>Microsoft Office PowerPoint</Application>
  <PresentationFormat>On-screen Show (4:3)</PresentationFormat>
  <Paragraphs>262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American Typewriter</vt:lpstr>
      <vt:lpstr>Arial</vt:lpstr>
      <vt:lpstr>Calibri</vt:lpstr>
      <vt:lpstr>Century Gothic</vt:lpstr>
      <vt:lpstr>Comic Sans MS</vt:lpstr>
      <vt:lpstr>Courier New</vt:lpstr>
      <vt:lpstr>Palatino Linotype</vt:lpstr>
      <vt:lpstr>Times New Roman</vt:lpstr>
      <vt:lpstr>Wingdings</vt:lpstr>
      <vt:lpstr>Executive</vt:lpstr>
      <vt:lpstr>PowerPoint Presentation</vt:lpstr>
      <vt:lpstr>       OHCETA  Business Meeting  August 1, 2018  </vt:lpstr>
      <vt:lpstr>Call to Order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Treasurer’s  Report</vt:lpstr>
      <vt:lpstr>PowerPoint Presentation</vt:lpstr>
      <vt:lpstr>PowerPoint Presentation</vt:lpstr>
      <vt:lpstr>Member-at-Large Reports</vt:lpstr>
      <vt:lpstr>OKACTE Cmte Reports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OHCETA Business Meeting 2014</dc:title>
  <dc:creator>Cathy B. Wardlow</dc:creator>
  <cp:lastModifiedBy>Hicks, Dustin</cp:lastModifiedBy>
  <cp:revision>74</cp:revision>
  <cp:lastPrinted>2014-08-01T13:12:52Z</cp:lastPrinted>
  <dcterms:created xsi:type="dcterms:W3CDTF">2014-07-31T13:25:30Z</dcterms:created>
  <dcterms:modified xsi:type="dcterms:W3CDTF">2018-09-26T13:19:08Z</dcterms:modified>
</cp:coreProperties>
</file>