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5" r:id="rId5"/>
    <p:sldId id="259" r:id="rId6"/>
    <p:sldId id="269" r:id="rId7"/>
    <p:sldId id="266" r:id="rId8"/>
    <p:sldId id="268" r:id="rId9"/>
    <p:sldId id="260" r:id="rId10"/>
    <p:sldId id="261" r:id="rId11"/>
    <p:sldId id="264" r:id="rId12"/>
    <p:sldId id="262" r:id="rId13"/>
    <p:sldId id="263" r:id="rId14"/>
  </p:sldIdLst>
  <p:sldSz cx="18288000" cy="10287000"/>
  <p:notesSz cx="6858000" cy="9144000"/>
  <p:embeddedFontLst>
    <p:embeddedFont>
      <p:font typeface="Arial Rounded MT Bold" panose="020F0704030504030204" pitchFamily="34" charset="0"/>
      <p:regular r:id="rId16"/>
    </p:embeddedFont>
    <p:embeddedFont>
      <p:font typeface="Canva Sans" panose="020B0604020202020204" charset="0"/>
      <p:regular r:id="rId17"/>
    </p:embeddedFont>
    <p:embeddedFont>
      <p:font typeface="Canva Sans Bold" panose="020B0604020202020204" charset="0"/>
      <p:regular r:id="rId18"/>
    </p:embeddedFont>
    <p:embeddedFont>
      <p:font typeface="Feeling Passionate" panose="020B0604020202020204" charset="0"/>
      <p:regular r:id="rId19"/>
    </p:embeddedFont>
    <p:embeddedFont>
      <p:font typeface="Playfair Display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DDD0A3-C6AF-4802-8A54-599A12EC1613}" v="62" dt="2026-07-30T22:43:20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11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72E14-9E4F-4027-BF8B-13561DA6AE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3172C-8939-41C8-86DC-C37CA964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10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3172C-8939-41C8-86DC-C37CA96462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koha.com/Common/Uploaded%20files/ohadocs/Workforce/Healthcare%20Career%20Expo/Explore%20Healthcare%20Oklahoma%20Virtual%20Career%20Expo%20-%20Classroom%20Resources.pdf" TargetMode="External"/><Relationship Id="rId2" Type="http://schemas.openxmlformats.org/officeDocument/2006/relationships/hyperlink" Target="https://www.youtube.com/playlist?list=PLUesn6jXe7Hah-SSyhEqmujY87bCF_o7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676400" y="7340809"/>
            <a:ext cx="15735300" cy="1903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80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Welcome to the </a:t>
            </a:r>
          </a:p>
          <a:p>
            <a:pPr algn="ctr">
              <a:lnSpc>
                <a:spcPts val="7279"/>
              </a:lnSpc>
            </a:pPr>
            <a:r>
              <a:rPr lang="en-US" sz="80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2026 Summer Annual Meeting!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B4AD5F-7EAA-4B5A-B288-298C40CD4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687527"/>
            <a:ext cx="10439400" cy="5954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Conferences - National Consortium for Health Science Education">
            <a:extLst>
              <a:ext uri="{FF2B5EF4-FFF2-40B4-BE49-F238E27FC236}">
                <a16:creationId xmlns:a16="http://schemas.microsoft.com/office/drawing/2014/main" id="{3114E0C0-5ADC-4518-9161-E71EDAD45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852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32DEF41-DCF3-4C20-8B96-57BBF5DEFA0C}"/>
              </a:ext>
            </a:extLst>
          </p:cNvPr>
          <p:cNvSpPr/>
          <p:nvPr/>
        </p:nvSpPr>
        <p:spPr>
          <a:xfrm>
            <a:off x="13182600" y="8801100"/>
            <a:ext cx="4724400" cy="1333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95F00-2EF6-438D-BB6F-38CD4A2CD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2600" y="8676802"/>
            <a:ext cx="4572000" cy="1457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61F11C-BBD7-40FE-F0A9-FAEB7C91F9A0}"/>
              </a:ext>
            </a:extLst>
          </p:cNvPr>
          <p:cNvSpPr txBox="1"/>
          <p:nvPr/>
        </p:nvSpPr>
        <p:spPr>
          <a:xfrm>
            <a:off x="762000" y="8867448"/>
            <a:ext cx="1097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Rounded MT Bold" panose="020F0704030504030204" pitchFamily="34" charset="0"/>
              </a:rPr>
              <a:t>October 19-22, 2026, in Birmingham, Alabama! See you there!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26376"/>
            <a:ext cx="18516600" cy="1045112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1B4AA-754C-48F5-A774-F5E98C2E71A2}"/>
              </a:ext>
            </a:extLst>
          </p:cNvPr>
          <p:cNvSpPr txBox="1"/>
          <p:nvPr/>
        </p:nvSpPr>
        <p:spPr>
          <a:xfrm>
            <a:off x="-152400" y="26295"/>
            <a:ext cx="18440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Presentation of 2026-2027 </a:t>
            </a:r>
          </a:p>
          <a:p>
            <a:pPr algn="ctr"/>
            <a:r>
              <a:rPr lang="en-US" sz="54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OkHSE Executive Council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08DA9CF9-7757-4606-B00C-7B5A9D491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176435"/>
              </p:ext>
            </p:extLst>
          </p:nvPr>
        </p:nvGraphicFramePr>
        <p:xfrm>
          <a:off x="228600" y="1780621"/>
          <a:ext cx="8991600" cy="3264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194195142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3970129935"/>
                    </a:ext>
                  </a:extLst>
                </a:gridCol>
              </a:tblGrid>
              <a:tr h="466312">
                <a:tc>
                  <a:txBody>
                    <a:bodyPr/>
                    <a:lstStyle/>
                    <a:p>
                      <a:r>
                        <a:rPr lang="en-US" sz="2400" dirty="0"/>
                        <a:t>Officer: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436182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r>
                        <a:rPr lang="en-US" sz="2000" b="1" dirty="0"/>
                        <a:t>President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Tyler Bell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30598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r>
                        <a:rPr lang="en-US" sz="2000" b="1" dirty="0"/>
                        <a:t>President-Elect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Angela McDoulett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196380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r>
                        <a:rPr lang="en-US" sz="2000" b="1" dirty="0"/>
                        <a:t>Past President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Heather Black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5900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r>
                        <a:rPr lang="en-US" sz="2000" b="1" dirty="0"/>
                        <a:t>Secretary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Sarah Raney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24989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r>
                        <a:rPr lang="en-US" sz="2000" b="1" dirty="0"/>
                        <a:t>Treasurer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Amber Pagel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4320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r>
                        <a:rPr lang="en-US" sz="2000" b="1" dirty="0"/>
                        <a:t>Reporter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Jeremy Cooper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96222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5C054E9-93B4-4A8D-A2FE-262F79DF15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603774"/>
              </p:ext>
            </p:extLst>
          </p:nvPr>
        </p:nvGraphicFramePr>
        <p:xfrm>
          <a:off x="9448800" y="1780621"/>
          <a:ext cx="8610600" cy="5954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194195142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3970129935"/>
                    </a:ext>
                  </a:extLst>
                </a:gridCol>
              </a:tblGrid>
              <a:tr h="422887">
                <a:tc>
                  <a:txBody>
                    <a:bodyPr/>
                    <a:lstStyle/>
                    <a:p>
                      <a:r>
                        <a:rPr lang="en-US" sz="2400" dirty="0"/>
                        <a:t>Vice Presidents: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436182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r>
                        <a:rPr lang="en-US" sz="2000" b="1" dirty="0"/>
                        <a:t>Health Clusters/Academics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Chris Jones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30598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r>
                        <a:rPr lang="en-US" sz="2000" b="1" dirty="0"/>
                        <a:t>Health Science Tech./HCC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Amie Underwood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196380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Dental Lab Asst./Dental Asst.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Janet Coon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5900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Emergency Medical Services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Brooke Meyer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24989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Medical Assist/ Health Info.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Amanda Longan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4320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Practical Nursing Coordinator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Dana Chandler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962224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Practical Nursing Instructors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KaLisa</a:t>
                      </a:r>
                      <a:r>
                        <a:rPr lang="en-US" sz="2000" b="1" dirty="0"/>
                        <a:t> 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95142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Radiologic Technology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Quincy Knutson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373120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Respiratory Therapy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Crystal </a:t>
                      </a:r>
                      <a:r>
                        <a:rPr lang="en-US" sz="2000" b="1" dirty="0" err="1"/>
                        <a:t>Cosper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583123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Pharmacy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McKenna Scott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318860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Surgical Technology </a:t>
                      </a:r>
                      <a:endParaRPr lang="en-US" sz="2000" b="1" dirty="0">
                        <a:effectLst/>
                        <a:latin typeface="Aptos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Chanda Lewis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702065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Rehabilitation Careers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April Johnson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322701"/>
                  </a:ext>
                </a:extLst>
              </a:tr>
              <a:tr h="4228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Biomedical Science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Mia Sweetman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82196"/>
                  </a:ext>
                </a:extLst>
              </a:tr>
            </a:tbl>
          </a:graphicData>
        </a:graphic>
      </p:graphicFrame>
      <p:graphicFrame>
        <p:nvGraphicFramePr>
          <p:cNvPr id="13" name="Table 11">
            <a:extLst>
              <a:ext uri="{FF2B5EF4-FFF2-40B4-BE49-F238E27FC236}">
                <a16:creationId xmlns:a16="http://schemas.microsoft.com/office/drawing/2014/main" id="{C4A38EDC-8D6E-4E03-971F-D728DB7C7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275679"/>
              </p:ext>
            </p:extLst>
          </p:nvPr>
        </p:nvGraphicFramePr>
        <p:xfrm>
          <a:off x="228600" y="5012148"/>
          <a:ext cx="8991600" cy="4299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194195142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3970129935"/>
                    </a:ext>
                  </a:extLst>
                </a:gridCol>
              </a:tblGrid>
              <a:tr h="448733">
                <a:tc>
                  <a:txBody>
                    <a:bodyPr/>
                    <a:lstStyle/>
                    <a:p>
                      <a:r>
                        <a:rPr lang="en-US" sz="2400" dirty="0" err="1"/>
                        <a:t>OkACTE</a:t>
                      </a:r>
                      <a:r>
                        <a:rPr lang="en-US" sz="2400" dirty="0"/>
                        <a:t> Committee Reps: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436182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CTAC Representative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Emilee Hedrick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30598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PAC Board Rep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Gilda Austin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196380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PAC Board Rep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Brandi Fisher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5900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Awards Committee Chair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Casey Woods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24989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Diversity Action Committee 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Melissa Peterson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4320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MBP Board 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Sandra </a:t>
                      </a:r>
                      <a:r>
                        <a:rPr lang="en-US" sz="2000" b="1" dirty="0" err="1"/>
                        <a:t>Patocka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962224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Membership Committee 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Christin </a:t>
                      </a:r>
                      <a:r>
                        <a:rPr lang="en-US" sz="2000" b="1" dirty="0" err="1"/>
                        <a:t>Jedlicka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065433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r>
                        <a:rPr lang="en-US" sz="2000" b="1" dirty="0"/>
                        <a:t>Comprehensive Professional Committee 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Randi Wilson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581644"/>
                  </a:ext>
                </a:extLst>
              </a:tr>
            </a:tbl>
          </a:graphicData>
        </a:graphic>
      </p:graphicFrame>
      <p:graphicFrame>
        <p:nvGraphicFramePr>
          <p:cNvPr id="14" name="Table 11">
            <a:extLst>
              <a:ext uri="{FF2B5EF4-FFF2-40B4-BE49-F238E27FC236}">
                <a16:creationId xmlns:a16="http://schemas.microsoft.com/office/drawing/2014/main" id="{DC9CE43A-7A63-4455-96F0-B57E7AA2F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685072"/>
              </p:ext>
            </p:extLst>
          </p:nvPr>
        </p:nvGraphicFramePr>
        <p:xfrm>
          <a:off x="219076" y="9311519"/>
          <a:ext cx="8991600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194195142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3970129935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r>
                        <a:rPr lang="en-US" sz="2400" dirty="0"/>
                        <a:t>Coordinator/Specialist: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43618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r>
                        <a:rPr lang="en-US" sz="2000" b="1" dirty="0"/>
                        <a:t>Sim Coordinator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Tessa Gerhart-Ball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30598"/>
                  </a:ext>
                </a:extLst>
              </a:tr>
            </a:tbl>
          </a:graphicData>
        </a:graphic>
      </p:graphicFrame>
      <p:graphicFrame>
        <p:nvGraphicFramePr>
          <p:cNvPr id="15" name="Table 11">
            <a:extLst>
              <a:ext uri="{FF2B5EF4-FFF2-40B4-BE49-F238E27FC236}">
                <a16:creationId xmlns:a16="http://schemas.microsoft.com/office/drawing/2014/main" id="{F15BC1A2-1263-471D-808B-40208412C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640519"/>
              </p:ext>
            </p:extLst>
          </p:nvPr>
        </p:nvGraphicFramePr>
        <p:xfrm>
          <a:off x="9458324" y="7714633"/>
          <a:ext cx="8610600" cy="2475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194195142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3970129935"/>
                    </a:ext>
                  </a:extLst>
                </a:gridCol>
              </a:tblGrid>
              <a:tr h="439105">
                <a:tc>
                  <a:txBody>
                    <a:bodyPr/>
                    <a:lstStyle/>
                    <a:p>
                      <a:r>
                        <a:rPr lang="en-US" sz="2400" dirty="0"/>
                        <a:t>ODCTE: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436182"/>
                  </a:ext>
                </a:extLst>
              </a:tr>
              <a:tr h="439105">
                <a:tc>
                  <a:txBody>
                    <a:bodyPr/>
                    <a:lstStyle/>
                    <a:p>
                      <a:r>
                        <a:rPr lang="en-US" sz="2000" b="1" dirty="0"/>
                        <a:t>HSE Program Administrator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Lara Morris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30598"/>
                  </a:ext>
                </a:extLst>
              </a:tr>
              <a:tr h="439105">
                <a:tc>
                  <a:txBody>
                    <a:bodyPr/>
                    <a:lstStyle/>
                    <a:p>
                      <a:r>
                        <a:rPr lang="en-US" sz="2000" b="1" dirty="0"/>
                        <a:t>HSE Program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Susie </a:t>
                      </a:r>
                      <a:r>
                        <a:rPr lang="en-US" sz="2000" b="1" dirty="0" err="1"/>
                        <a:t>McEacherrn</a:t>
                      </a:r>
                      <a:r>
                        <a:rPr lang="en-US" sz="2000" b="1" dirty="0"/>
                        <a:t>-Lauer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196380"/>
                  </a:ext>
                </a:extLst>
              </a:tr>
              <a:tr h="439105">
                <a:tc>
                  <a:txBody>
                    <a:bodyPr/>
                    <a:lstStyle/>
                    <a:p>
                      <a:r>
                        <a:rPr lang="en-US" sz="2000" b="1" dirty="0"/>
                        <a:t>HSE Program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Gilda Austin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5900"/>
                  </a:ext>
                </a:extLst>
              </a:tr>
              <a:tr h="625445">
                <a:tc>
                  <a:txBody>
                    <a:bodyPr/>
                    <a:lstStyle/>
                    <a:p>
                      <a:r>
                        <a:rPr lang="en-US" sz="2000" b="1" dirty="0"/>
                        <a:t>HSE Program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Emily Gedra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2498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11D7584-3A46-71F0-9733-AA095A98F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955930"/>
              </p:ext>
            </p:extLst>
          </p:nvPr>
        </p:nvGraphicFramePr>
        <p:xfrm>
          <a:off x="9467848" y="9877624"/>
          <a:ext cx="8610600" cy="492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4208211471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309706407"/>
                    </a:ext>
                  </a:extLst>
                </a:gridCol>
              </a:tblGrid>
              <a:tr h="492178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HOSA State Advisor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Amy Warner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401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1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86" y="-1364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4999607" y="65097"/>
            <a:ext cx="8839199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72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Announcements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05000" y="965856"/>
            <a:ext cx="15849600" cy="9667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3200" dirty="0">
              <a:solidFill>
                <a:srgbClr val="3562A6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/>
            <a:r>
              <a:rPr lang="en-US" sz="40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Day 2: </a:t>
            </a:r>
            <a:r>
              <a:rPr lang="en-US" sz="32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Health Science Divisional Conference </a:t>
            </a:r>
          </a:p>
          <a:p>
            <a:pPr algn="ctr"/>
            <a:r>
              <a:rPr lang="en-US" sz="32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@ Hyatt Regency at 100 East Second Street</a:t>
            </a:r>
          </a:p>
          <a:p>
            <a:pPr marL="824229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Breakfast, lunch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, and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snack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provided for:</a:t>
            </a:r>
          </a:p>
          <a:p>
            <a:pPr marL="367029" lvl="1"/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   OkHSE Members who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paid the HSE Registration fee</a:t>
            </a:r>
          </a:p>
          <a:p>
            <a:pPr marL="367029" lvl="1"/>
            <a:endParaRPr lang="en-US" sz="3399" b="1" dirty="0">
              <a:solidFill>
                <a:srgbClr val="3562A6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824229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Vendors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will now be </a:t>
            </a:r>
            <a:r>
              <a:rPr lang="en-US" sz="3399" b="1" i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upstairs</a:t>
            </a:r>
            <a:r>
              <a:rPr lang="en-US" sz="3399" i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near the session rooms</a:t>
            </a:r>
          </a:p>
          <a:p>
            <a:pPr marL="367029" lvl="1">
              <a:lnSpc>
                <a:spcPct val="150000"/>
              </a:lnSpc>
            </a:pPr>
            <a:endParaRPr lang="en-US" sz="3399" dirty="0">
              <a:solidFill>
                <a:srgbClr val="3562A6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824229" lvl="1" indent="-457200"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Bring your baskets 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for the Fundraiser Raffle</a:t>
            </a:r>
          </a:p>
          <a:p>
            <a:pPr marL="367029" lvl="1"/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    Proceeds will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fund scholarships 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for our HSE Educators!</a:t>
            </a:r>
          </a:p>
          <a:p>
            <a:pPr marL="367029" lvl="1"/>
            <a:endParaRPr lang="en-US" sz="3399" dirty="0">
              <a:solidFill>
                <a:srgbClr val="3562A6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824229" lvl="1" indent="-457200">
              <a:buFont typeface="Wingdings" panose="05000000000000000000" pitchFamily="2" charset="2"/>
              <a:buChar char="q"/>
            </a:pP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Don’t forget cash/card to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buy tickets 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for the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Raffle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and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50/50 drawing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. Tickets are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6 for $5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. You can pay via Square; however, </a:t>
            </a:r>
          </a:p>
          <a:p>
            <a:pPr marL="367029" lvl="1"/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                         cash will be a smoother process</a:t>
            </a:r>
          </a:p>
          <a:p>
            <a:pPr marL="824229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Join us for the drawing for the </a:t>
            </a:r>
            <a:r>
              <a:rPr lang="en-US" sz="3600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50/50 prize and the raffle </a:t>
            </a:r>
            <a:r>
              <a:rPr lang="en-US" sz="3399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items at </a:t>
            </a: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3 pm</a:t>
            </a: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3562A6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760129" y="2948771"/>
            <a:ext cx="8767743" cy="3147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82"/>
              </a:lnSpc>
            </a:pPr>
            <a:r>
              <a:rPr lang="en-US" sz="23824">
                <a:solidFill>
                  <a:srgbClr val="3562A6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Thank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30942" y="6175916"/>
            <a:ext cx="4714617" cy="2526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50"/>
              </a:lnSpc>
            </a:pPr>
            <a:r>
              <a:rPr lang="en-US" sz="20833">
                <a:solidFill>
                  <a:srgbClr val="3562A6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You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58488" y="1714500"/>
            <a:ext cx="8318912" cy="8576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Call to Order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Minutes Review and Approval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Reports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Treasurer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Programmatic Vice-Presidents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HOSA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CTAC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PAC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Awards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Diversity Action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MBP Board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Membership Committee</a:t>
            </a:r>
          </a:p>
          <a:p>
            <a:pPr marL="1468119" lvl="2" indent="-489373" algn="l">
              <a:lnSpc>
                <a:spcPts val="4759"/>
              </a:lnSpc>
              <a:buFont typeface="Wingdings" panose="05000000000000000000" pitchFamily="2" charset="2"/>
              <a:buChar char="q"/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Simulation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3562A6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10923969" y="1858667"/>
            <a:ext cx="7628350" cy="4267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4. ODCTE Advisor Update</a:t>
            </a:r>
          </a:p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5. Announcements</a:t>
            </a:r>
          </a:p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6. Outgoing Officer Recognition</a:t>
            </a:r>
          </a:p>
          <a:p>
            <a:pPr algn="l">
              <a:lnSpc>
                <a:spcPts val="4759"/>
              </a:lnSpc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7. Presentation of 2026-2027 </a:t>
            </a:r>
          </a:p>
          <a:p>
            <a:pPr>
              <a:lnSpc>
                <a:spcPts val="4759"/>
              </a:lnSpc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     OkHSE Executive Council</a:t>
            </a:r>
          </a:p>
          <a:p>
            <a:pPr algn="l">
              <a:lnSpc>
                <a:spcPts val="4759"/>
              </a:lnSpc>
            </a:pPr>
            <a:r>
              <a:rPr lang="en-US" sz="3399" b="1" dirty="0">
                <a:solidFill>
                  <a:srgbClr val="3562A6"/>
                </a:solidFill>
                <a:latin typeface="Canva Sans"/>
                <a:ea typeface="Canva Sans"/>
                <a:cs typeface="Canva Sans"/>
                <a:sym typeface="Canva Sans"/>
              </a:rPr>
              <a:t>8. Adjournment</a:t>
            </a:r>
          </a:p>
          <a:p>
            <a:pPr algn="just">
              <a:lnSpc>
                <a:spcPts val="4759"/>
              </a:lnSpc>
            </a:pPr>
            <a:endParaRPr lang="en-US" sz="3399" dirty="0">
              <a:solidFill>
                <a:srgbClr val="3562A6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563801" y="328869"/>
            <a:ext cx="4967704" cy="15585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Agenda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266700" y="2074545"/>
            <a:ext cx="7315200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Spring 2026 Business Meeting Minutes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87C481-4F17-4F5F-A93C-175E4C7D7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114300"/>
            <a:ext cx="9829800" cy="98298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457200" y="2927507"/>
            <a:ext cx="6900862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3562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2026 Q2 Treasurer’s Report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64ACCA-BC6D-41E5-8D51-61A443C97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155695"/>
            <a:ext cx="9991725" cy="99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08906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grpSp>
        <p:nvGrpSpPr>
          <p:cNvPr id="5" name="Group 5"/>
          <p:cNvGrpSpPr/>
          <p:nvPr/>
        </p:nvGrpSpPr>
        <p:grpSpPr>
          <a:xfrm>
            <a:off x="1676400" y="0"/>
            <a:ext cx="14447394" cy="7404495"/>
            <a:chOff x="0" y="0"/>
            <a:chExt cx="19263193" cy="98726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263193" cy="9872660"/>
            </a:xfrm>
            <a:custGeom>
              <a:avLst/>
              <a:gdLst/>
              <a:ahLst/>
              <a:cxnLst/>
              <a:rect l="l" t="t" r="r" b="b"/>
              <a:pathLst>
                <a:path w="19263193" h="9872660">
                  <a:moveTo>
                    <a:pt x="0" y="0"/>
                  </a:moveTo>
                  <a:lnTo>
                    <a:pt x="19263193" y="0"/>
                  </a:lnTo>
                  <a:lnTo>
                    <a:pt x="19263193" y="9872660"/>
                  </a:lnTo>
                  <a:lnTo>
                    <a:pt x="0" y="9872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56759" y="5215058"/>
            <a:ext cx="7686675" cy="1727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ODCTE Update</a:t>
            </a:r>
          </a:p>
          <a:p>
            <a:pPr algn="ctr">
              <a:lnSpc>
                <a:spcPts val="7000"/>
              </a:lnSpc>
            </a:pPr>
            <a:r>
              <a:rPr lang="en-US" sz="5400" dirty="0">
                <a:solidFill>
                  <a:srgbClr val="3562A6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Lara Morris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660BCF-B779-8C34-D955-A86F240FC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922714"/>
            <a:ext cx="14249400" cy="1789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99433-C824-9B16-C642-710D5EEF1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DB158A6-E2D7-4F86-7911-7F41D07C91F1}"/>
              </a:ext>
            </a:extLst>
          </p:cNvPr>
          <p:cNvSpPr/>
          <p:nvPr/>
        </p:nvSpPr>
        <p:spPr>
          <a:xfrm>
            <a:off x="0" y="0"/>
            <a:ext cx="19050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68108CB-D9F7-AD87-E97B-700621803734}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94B551B-1F81-115D-4D8A-E148DFE9D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15601949" cy="1143000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2"/>
                </a:solidFill>
              </a:rPr>
              <a:t>ODCTE Update—2026-2027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9EB0E2-D549-B1AE-B71D-239F037FC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2095500"/>
            <a:ext cx="16687800" cy="8001000"/>
          </a:xfrm>
        </p:spPr>
        <p:txBody>
          <a:bodyPr/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Apprenticeships—expansion (</a:t>
            </a:r>
            <a:r>
              <a:rPr lang="en-US" sz="4400">
                <a:solidFill>
                  <a:schemeClr val="accent1">
                    <a:lumMod val="75000"/>
                  </a:schemeClr>
                </a:solidFill>
              </a:rPr>
              <a:t>40 plus 16)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Comprehensive High School New Programs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Rural Health Transformation Grant (High School LPN programs)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Emily:  Instructional Framework—(need syllabi, course descriptions, etc.)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Gilda: Creating “core” curriculum for comprehensive high school programs/Tech Center core;  will be placing on ctyou.org into courses that can be duplicated for your use in the classroom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Susie is leaving us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  Her wife has taken a position in Arizona and they will be moving before the holidays.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86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2681F-F3EC-8C16-F97D-5796FE069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04A7D7-BDCF-B7FC-B77E-E3EFEB3F835B}"/>
              </a:ext>
            </a:extLst>
          </p:cNvPr>
          <p:cNvSpPr/>
          <p:nvPr/>
        </p:nvSpPr>
        <p:spPr>
          <a:xfrm>
            <a:off x="0" y="0"/>
            <a:ext cx="19050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" b="-7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7446044-8288-9FBE-3920-3663F8AB4FCB}"/>
              </a:ext>
            </a:extLst>
          </p:cNvPr>
          <p:cNvSpPr txBox="1"/>
          <p:nvPr/>
        </p:nvSpPr>
        <p:spPr>
          <a:xfrm>
            <a:off x="9139238" y="2342515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1B80D1A-E3F0-C918-AD42-23105C167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16830675" cy="1143000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2"/>
                </a:solidFill>
              </a:rPr>
              <a:t>ODCTE Update—2026-2027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288AF6E-0581-AC5A-4332-4493EC4CF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333500"/>
            <a:ext cx="16687800" cy="8763000"/>
          </a:xfrm>
        </p:spPr>
        <p:txBody>
          <a:bodyPr/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Amy: All membership and participation at over 20% than ever before; created HOSA Partnerships/Sponsorship Guide—Please help us get new sponsors and partners!  New partnerships this year include CVS, OU Health and OU Health Science Centers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State Question 844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Governor’s Council Health Science Committee will sponsor 5 regional Program, College and Career Fairs:  Enid, McAlester/Durant, Lawton, OKC, Tulsa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Virtual Health Career Expo (Oct. 23, 2026, 9-1; See next slide to register)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If you are not receiving my emails—please let me know!  Lara.morris@careertech.ok.gov</a:t>
            </a:r>
          </a:p>
        </p:txBody>
      </p:sp>
    </p:spTree>
    <p:extLst>
      <p:ext uri="{BB962C8B-B14F-4D97-AF65-F5344CB8AC3E}">
        <p14:creationId xmlns:p14="http://schemas.microsoft.com/office/powerpoint/2010/main" val="1936046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66C1C15-7C59-4FDD-B03F-D1ECDB2FD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70119" y="880233"/>
            <a:ext cx="5340378" cy="1700235"/>
          </a:xfrm>
        </p:spPr>
        <p:txBody>
          <a:bodyPr>
            <a:normAutofit fontScale="90000"/>
          </a:bodyPr>
          <a:lstStyle/>
          <a:p>
            <a:r>
              <a:rPr lang="en-US" sz="4050" dirty="0"/>
              <a:t>Partnership with Oklahoma Hospital Assn: Virtual Health Career Day</a:t>
            </a:r>
            <a:br>
              <a:rPr lang="en-US" sz="4050" dirty="0"/>
            </a:br>
            <a:endParaRPr lang="en-US" altLang="en-US" sz="4050" dirty="0"/>
          </a:p>
        </p:txBody>
      </p:sp>
      <p:sp>
        <p:nvSpPr>
          <p:cNvPr id="17423" name="Content Placeholder 17422">
            <a:extLst>
              <a:ext uri="{FF2B5EF4-FFF2-40B4-BE49-F238E27FC236}">
                <a16:creationId xmlns:a16="http://schemas.microsoft.com/office/drawing/2014/main" id="{14314D4C-664D-C9A8-B745-3D8507C6A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7574" y="547688"/>
            <a:ext cx="9003954" cy="3133976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2700" dirty="0"/>
              <a:t>Middle, High School or Post-Secondary Adults</a:t>
            </a:r>
          </a:p>
          <a:p>
            <a:r>
              <a:rPr lang="en-US" sz="2700" dirty="0"/>
              <a:t>10 Careers at 8 Partner Hospitals; Featured in 5-10 min. video</a:t>
            </a:r>
          </a:p>
          <a:p>
            <a:r>
              <a:rPr lang="en-US" sz="2700" dirty="0"/>
              <a:t>Followed by live Q &amp; A sessions.  </a:t>
            </a:r>
          </a:p>
          <a:p>
            <a:r>
              <a:rPr lang="en-US" sz="2700" dirty="0"/>
              <a:t>Last year’s Recordings: </a:t>
            </a:r>
            <a:r>
              <a:rPr lang="en-US" sz="2700" dirty="0">
                <a:hlinkClick r:id="rId2"/>
              </a:rPr>
              <a:t>Explore Healthcare: Oklahoma Virtual Career Expo – YouTube</a:t>
            </a:r>
            <a:endParaRPr lang="en-US" sz="2700" dirty="0"/>
          </a:p>
          <a:p>
            <a:r>
              <a:rPr lang="en-US" sz="2700" dirty="0"/>
              <a:t>Features Curriculum for Each Career as Pre-or Post-Session Work: </a:t>
            </a:r>
            <a:r>
              <a:rPr lang="en-US" sz="2700" dirty="0">
                <a:hlinkClick r:id="rId3"/>
              </a:rPr>
              <a:t>Explore Healthcare Oklahoma Virtual Career Expo - Classroom Resources.pdf</a:t>
            </a:r>
            <a:endParaRPr lang="en-US" sz="27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C8D23B-BAFF-9C22-5D91-E450EACDB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68" y="5541222"/>
            <a:ext cx="16747236" cy="40193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73B51-1193-FE4D-22E3-8CD6DCA53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8808" y="2580469"/>
            <a:ext cx="2780066" cy="2764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BA382D-E06A-F6D6-66C8-45E9BEC81780}"/>
              </a:ext>
            </a:extLst>
          </p:cNvPr>
          <p:cNvSpPr txBox="1"/>
          <p:nvPr/>
        </p:nvSpPr>
        <p:spPr>
          <a:xfrm>
            <a:off x="1383224" y="3681663"/>
            <a:ext cx="2255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accent1"/>
                </a:solidFill>
              </a:rPr>
              <a:t>Register Your Class HERE!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202B8-75E7-AC4B-F61B-DA7174361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95300"/>
            <a:ext cx="3762900" cy="2048161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3290</TotalTime>
  <Words>690</Words>
  <Application>Microsoft Office PowerPoint</Application>
  <PresentationFormat>Custom</PresentationFormat>
  <Paragraphs>143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Wingdings</vt:lpstr>
      <vt:lpstr>Arial</vt:lpstr>
      <vt:lpstr>Calibri</vt:lpstr>
      <vt:lpstr>Feeling Passionate</vt:lpstr>
      <vt:lpstr>Canva Sans</vt:lpstr>
      <vt:lpstr>Playfair Display Bold</vt:lpstr>
      <vt:lpstr>Arial Rounded MT Bold</vt:lpstr>
      <vt:lpstr>Canva Sans Bold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ODCTE Update—2026-2027</vt:lpstr>
      <vt:lpstr>ODCTE Update—2026-2027</vt:lpstr>
      <vt:lpstr>Partnership with Oklahoma Hospital Assn: Virtual Health Career Day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Summer Annual Meeting!</dc:title>
  <dc:creator>Amy Warner</dc:creator>
  <cp:lastModifiedBy>Susie McEachern-Lauer</cp:lastModifiedBy>
  <cp:revision>22</cp:revision>
  <dcterms:created xsi:type="dcterms:W3CDTF">2006-08-16T00:00:00Z</dcterms:created>
  <dcterms:modified xsi:type="dcterms:W3CDTF">2026-07-30T22:44:07Z</dcterms:modified>
  <dc:identifier>DAGLyoiu4Io</dc:identifier>
</cp:coreProperties>
</file>