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325" r:id="rId2"/>
    <p:sldId id="328" r:id="rId3"/>
    <p:sldId id="316" r:id="rId4"/>
    <p:sldId id="258" r:id="rId5"/>
    <p:sldId id="314" r:id="rId6"/>
    <p:sldId id="260" r:id="rId7"/>
    <p:sldId id="311" r:id="rId8"/>
    <p:sldId id="303" r:id="rId9"/>
    <p:sldId id="329" r:id="rId10"/>
    <p:sldId id="317" r:id="rId11"/>
    <p:sldId id="318" r:id="rId12"/>
    <p:sldId id="301" r:id="rId13"/>
    <p:sldId id="304" r:id="rId14"/>
    <p:sldId id="319" r:id="rId15"/>
    <p:sldId id="320" r:id="rId16"/>
    <p:sldId id="333" r:id="rId17"/>
    <p:sldId id="332" r:id="rId18"/>
    <p:sldId id="267" r:id="rId19"/>
    <p:sldId id="294" r:id="rId20"/>
    <p:sldId id="284" r:id="rId21"/>
    <p:sldId id="322" r:id="rId22"/>
    <p:sldId id="323"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90" d="100"/>
          <a:sy n="90" d="100"/>
        </p:scale>
        <p:origin x="1142" y="53"/>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D4EE7B4-ABEA-4F59-BC5F-BA60614878FE}" type="datetimeFigureOut">
              <a:rPr lang="en-US" smtClean="0"/>
              <a:t>10/8/2018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F39CF71-EE6F-416B-8F23-23F977480CA6}" type="slidenum">
              <a:rPr lang="en-US" smtClean="0"/>
              <a:t>‹#›</a:t>
            </a:fld>
            <a:endParaRPr lang="en-US"/>
          </a:p>
        </p:txBody>
      </p:sp>
    </p:spTree>
    <p:extLst>
      <p:ext uri="{BB962C8B-B14F-4D97-AF65-F5344CB8AC3E}">
        <p14:creationId xmlns:p14="http://schemas.microsoft.com/office/powerpoint/2010/main" val="4001847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BFA955E-7626-4F62-822F-D374A46C7AF4}" type="datetimeFigureOut">
              <a:rPr lang="en-US" smtClean="0"/>
              <a:pPr/>
              <a:t>10/8/2018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7BD6009-82B8-4E0B-9B8A-B0BC95C9D90C}" type="slidenum">
              <a:rPr lang="en-US" smtClean="0"/>
              <a:pPr/>
              <a:t>‹#›</a:t>
            </a:fld>
            <a:endParaRPr lang="en-US"/>
          </a:p>
        </p:txBody>
      </p:sp>
    </p:spTree>
    <p:extLst>
      <p:ext uri="{BB962C8B-B14F-4D97-AF65-F5344CB8AC3E}">
        <p14:creationId xmlns:p14="http://schemas.microsoft.com/office/powerpoint/2010/main" val="421470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Say:</a:t>
            </a:r>
            <a:r>
              <a:rPr lang="en-US" baseline="0" dirty="0" smtClean="0"/>
              <a:t> In some rooms the bell may not be heard, so I make sure my watch or clock is set according to the bell and I would ring my bell to announce bell ringer is ready to be done.</a:t>
            </a:r>
          </a:p>
          <a:p>
            <a:r>
              <a:rPr lang="en-US" baseline="0" dirty="0" smtClean="0"/>
              <a:t>A friend uses a 30 second song to announce time for </a:t>
            </a:r>
            <a:r>
              <a:rPr lang="en-US" baseline="0" dirty="0" err="1" smtClean="0"/>
              <a:t>bellringer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7BD6009-82B8-4E0B-9B8A-B0BC95C9D90C}" type="slidenum">
              <a:rPr lang="en-US" smtClean="0"/>
              <a:pPr/>
              <a:t>8</a:t>
            </a:fld>
            <a:endParaRPr lang="en-US"/>
          </a:p>
        </p:txBody>
      </p:sp>
    </p:spTree>
    <p:extLst>
      <p:ext uri="{BB962C8B-B14F-4D97-AF65-F5344CB8AC3E}">
        <p14:creationId xmlns:p14="http://schemas.microsoft.com/office/powerpoint/2010/main" val="1544729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have done weekly grading for 100 points under participation</a:t>
            </a:r>
            <a:endParaRPr lang="en-US" dirty="0"/>
          </a:p>
        </p:txBody>
      </p:sp>
      <p:sp>
        <p:nvSpPr>
          <p:cNvPr id="4" name="Slide Number Placeholder 3"/>
          <p:cNvSpPr>
            <a:spLocks noGrp="1"/>
          </p:cNvSpPr>
          <p:nvPr>
            <p:ph type="sldNum" sz="quarter" idx="10"/>
          </p:nvPr>
        </p:nvSpPr>
        <p:spPr/>
        <p:txBody>
          <a:bodyPr/>
          <a:lstStyle/>
          <a:p>
            <a:fld id="{D7BD6009-82B8-4E0B-9B8A-B0BC95C9D90C}" type="slidenum">
              <a:rPr lang="en-US" smtClean="0"/>
              <a:pPr/>
              <a:t>20</a:t>
            </a:fld>
            <a:endParaRPr lang="en-US"/>
          </a:p>
        </p:txBody>
      </p:sp>
    </p:spTree>
    <p:extLst>
      <p:ext uri="{BB962C8B-B14F-4D97-AF65-F5344CB8AC3E}">
        <p14:creationId xmlns:p14="http://schemas.microsoft.com/office/powerpoint/2010/main" val="2134920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have done weekly grading for 100 points under participation</a:t>
            </a:r>
            <a:endParaRPr lang="en-US" dirty="0"/>
          </a:p>
        </p:txBody>
      </p:sp>
      <p:sp>
        <p:nvSpPr>
          <p:cNvPr id="4" name="Slide Number Placeholder 3"/>
          <p:cNvSpPr>
            <a:spLocks noGrp="1"/>
          </p:cNvSpPr>
          <p:nvPr>
            <p:ph type="sldNum" sz="quarter" idx="10"/>
          </p:nvPr>
        </p:nvSpPr>
        <p:spPr/>
        <p:txBody>
          <a:bodyPr/>
          <a:lstStyle/>
          <a:p>
            <a:fld id="{D7BD6009-82B8-4E0B-9B8A-B0BC95C9D90C}" type="slidenum">
              <a:rPr lang="en-US" smtClean="0"/>
              <a:pPr/>
              <a:t>21</a:t>
            </a:fld>
            <a:endParaRPr lang="en-US"/>
          </a:p>
        </p:txBody>
      </p:sp>
    </p:spTree>
    <p:extLst>
      <p:ext uri="{BB962C8B-B14F-4D97-AF65-F5344CB8AC3E}">
        <p14:creationId xmlns:p14="http://schemas.microsoft.com/office/powerpoint/2010/main" val="3120075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more than 300 video</a:t>
            </a:r>
            <a:r>
              <a:rPr lang="en-US" baseline="0" dirty="0" smtClean="0"/>
              <a:t> sharing websites http://www.reelseo.com/list-video-sharing-websites/</a:t>
            </a:r>
          </a:p>
          <a:p>
            <a:r>
              <a:rPr lang="en-US" baseline="0" dirty="0" err="1" smtClean="0"/>
              <a:t>Teachertube</a:t>
            </a:r>
            <a:r>
              <a:rPr lang="en-US" baseline="0" dirty="0" smtClean="0"/>
              <a:t>, </a:t>
            </a:r>
            <a:r>
              <a:rPr lang="en-US" baseline="0" dirty="0" err="1" smtClean="0"/>
              <a:t>wingclips</a:t>
            </a:r>
            <a:endParaRPr lang="en-US" dirty="0"/>
          </a:p>
        </p:txBody>
      </p:sp>
      <p:sp>
        <p:nvSpPr>
          <p:cNvPr id="4" name="Slide Number Placeholder 3"/>
          <p:cNvSpPr>
            <a:spLocks noGrp="1"/>
          </p:cNvSpPr>
          <p:nvPr>
            <p:ph type="sldNum" sz="quarter" idx="10"/>
          </p:nvPr>
        </p:nvSpPr>
        <p:spPr/>
        <p:txBody>
          <a:bodyPr/>
          <a:lstStyle/>
          <a:p>
            <a:fld id="{D7BD6009-82B8-4E0B-9B8A-B0BC95C9D90C}" type="slidenum">
              <a:rPr lang="en-US" smtClean="0"/>
              <a:pPr/>
              <a:t>9</a:t>
            </a:fld>
            <a:endParaRPr lang="en-US"/>
          </a:p>
        </p:txBody>
      </p:sp>
    </p:spTree>
    <p:extLst>
      <p:ext uri="{BB962C8B-B14F-4D97-AF65-F5344CB8AC3E}">
        <p14:creationId xmlns:p14="http://schemas.microsoft.com/office/powerpoint/2010/main" val="92652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more than 300 video</a:t>
            </a:r>
            <a:r>
              <a:rPr lang="en-US" baseline="0" dirty="0" smtClean="0"/>
              <a:t> sharing websites http://www.reelseo.com/list-video-sharing-websites/</a:t>
            </a:r>
          </a:p>
          <a:p>
            <a:r>
              <a:rPr lang="en-US" baseline="0" dirty="0" err="1" smtClean="0"/>
              <a:t>Teachertube</a:t>
            </a:r>
            <a:r>
              <a:rPr lang="en-US" baseline="0" dirty="0" smtClean="0"/>
              <a:t>, </a:t>
            </a:r>
            <a:r>
              <a:rPr lang="en-US" baseline="0" dirty="0" err="1" smtClean="0"/>
              <a:t>wingclips</a:t>
            </a:r>
            <a:endParaRPr lang="en-US" dirty="0"/>
          </a:p>
        </p:txBody>
      </p:sp>
      <p:sp>
        <p:nvSpPr>
          <p:cNvPr id="4" name="Slide Number Placeholder 3"/>
          <p:cNvSpPr>
            <a:spLocks noGrp="1"/>
          </p:cNvSpPr>
          <p:nvPr>
            <p:ph type="sldNum" sz="quarter" idx="10"/>
          </p:nvPr>
        </p:nvSpPr>
        <p:spPr/>
        <p:txBody>
          <a:bodyPr/>
          <a:lstStyle/>
          <a:p>
            <a:fld id="{D7BD6009-82B8-4E0B-9B8A-B0BC95C9D90C}" type="slidenum">
              <a:rPr lang="en-US" smtClean="0"/>
              <a:pPr/>
              <a:t>10</a:t>
            </a:fld>
            <a:endParaRPr lang="en-US"/>
          </a:p>
        </p:txBody>
      </p:sp>
    </p:spTree>
    <p:extLst>
      <p:ext uri="{BB962C8B-B14F-4D97-AF65-F5344CB8AC3E}">
        <p14:creationId xmlns:p14="http://schemas.microsoft.com/office/powerpoint/2010/main" val="1009871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more than 300 video</a:t>
            </a:r>
            <a:r>
              <a:rPr lang="en-US" baseline="0" dirty="0" smtClean="0"/>
              <a:t> sharing websites http://www.reelseo.com/list-video-sharing-websites/</a:t>
            </a:r>
          </a:p>
          <a:p>
            <a:r>
              <a:rPr lang="en-US" baseline="0" dirty="0" err="1" smtClean="0"/>
              <a:t>Teachertube</a:t>
            </a:r>
            <a:r>
              <a:rPr lang="en-US" baseline="0" dirty="0" smtClean="0"/>
              <a:t>, </a:t>
            </a:r>
            <a:r>
              <a:rPr lang="en-US" baseline="0" dirty="0" err="1" smtClean="0"/>
              <a:t>wingclips</a:t>
            </a:r>
            <a:endParaRPr lang="en-US" dirty="0"/>
          </a:p>
        </p:txBody>
      </p:sp>
      <p:sp>
        <p:nvSpPr>
          <p:cNvPr id="4" name="Slide Number Placeholder 3"/>
          <p:cNvSpPr>
            <a:spLocks noGrp="1"/>
          </p:cNvSpPr>
          <p:nvPr>
            <p:ph type="sldNum" sz="quarter" idx="10"/>
          </p:nvPr>
        </p:nvSpPr>
        <p:spPr/>
        <p:txBody>
          <a:bodyPr/>
          <a:lstStyle/>
          <a:p>
            <a:fld id="{D7BD6009-82B8-4E0B-9B8A-B0BC95C9D90C}" type="slidenum">
              <a:rPr lang="en-US" smtClean="0"/>
              <a:pPr/>
              <a:t>11</a:t>
            </a:fld>
            <a:endParaRPr lang="en-US"/>
          </a:p>
        </p:txBody>
      </p:sp>
    </p:spTree>
    <p:extLst>
      <p:ext uri="{BB962C8B-B14F-4D97-AF65-F5344CB8AC3E}">
        <p14:creationId xmlns:p14="http://schemas.microsoft.com/office/powerpoint/2010/main" val="2863242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a:t>
            </a:r>
            <a:r>
              <a:rPr lang="en-US" baseline="0" dirty="0" smtClean="0"/>
              <a:t> a participant answer and give a prize</a:t>
            </a:r>
            <a:endParaRPr lang="en-US" dirty="0"/>
          </a:p>
        </p:txBody>
      </p:sp>
      <p:sp>
        <p:nvSpPr>
          <p:cNvPr id="4" name="Slide Number Placeholder 3"/>
          <p:cNvSpPr>
            <a:spLocks noGrp="1"/>
          </p:cNvSpPr>
          <p:nvPr>
            <p:ph type="sldNum" sz="quarter" idx="10"/>
          </p:nvPr>
        </p:nvSpPr>
        <p:spPr/>
        <p:txBody>
          <a:bodyPr/>
          <a:lstStyle/>
          <a:p>
            <a:fld id="{D7BD6009-82B8-4E0B-9B8A-B0BC95C9D90C}" type="slidenum">
              <a:rPr lang="en-US" smtClean="0"/>
              <a:pPr/>
              <a:t>14</a:t>
            </a:fld>
            <a:endParaRPr lang="en-US"/>
          </a:p>
        </p:txBody>
      </p:sp>
    </p:spTree>
    <p:extLst>
      <p:ext uri="{BB962C8B-B14F-4D97-AF65-F5344CB8AC3E}">
        <p14:creationId xmlns:p14="http://schemas.microsoft.com/office/powerpoint/2010/main" val="74852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a:t>
            </a:r>
            <a:r>
              <a:rPr lang="en-US" baseline="0" dirty="0" smtClean="0"/>
              <a:t> a participant answer and give a prize</a:t>
            </a:r>
            <a:endParaRPr lang="en-US" dirty="0"/>
          </a:p>
        </p:txBody>
      </p:sp>
      <p:sp>
        <p:nvSpPr>
          <p:cNvPr id="4" name="Slide Number Placeholder 3"/>
          <p:cNvSpPr>
            <a:spLocks noGrp="1"/>
          </p:cNvSpPr>
          <p:nvPr>
            <p:ph type="sldNum" sz="quarter" idx="10"/>
          </p:nvPr>
        </p:nvSpPr>
        <p:spPr/>
        <p:txBody>
          <a:bodyPr/>
          <a:lstStyle/>
          <a:p>
            <a:fld id="{D7BD6009-82B8-4E0B-9B8A-B0BC95C9D90C}" type="slidenum">
              <a:rPr lang="en-US" smtClean="0"/>
              <a:pPr/>
              <a:t>15</a:t>
            </a:fld>
            <a:endParaRPr lang="en-US"/>
          </a:p>
        </p:txBody>
      </p:sp>
    </p:spTree>
    <p:extLst>
      <p:ext uri="{BB962C8B-B14F-4D97-AF65-F5344CB8AC3E}">
        <p14:creationId xmlns:p14="http://schemas.microsoft.com/office/powerpoint/2010/main" val="2218320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a:t>
            </a:r>
            <a:r>
              <a:rPr lang="en-US" baseline="0" dirty="0" smtClean="0"/>
              <a:t> a participant answer and give a prize</a:t>
            </a:r>
            <a:endParaRPr lang="en-US" dirty="0"/>
          </a:p>
        </p:txBody>
      </p:sp>
      <p:sp>
        <p:nvSpPr>
          <p:cNvPr id="4" name="Slide Number Placeholder 3"/>
          <p:cNvSpPr>
            <a:spLocks noGrp="1"/>
          </p:cNvSpPr>
          <p:nvPr>
            <p:ph type="sldNum" sz="quarter" idx="10"/>
          </p:nvPr>
        </p:nvSpPr>
        <p:spPr/>
        <p:txBody>
          <a:bodyPr/>
          <a:lstStyle/>
          <a:p>
            <a:fld id="{D7BD6009-82B8-4E0B-9B8A-B0BC95C9D90C}" type="slidenum">
              <a:rPr lang="en-US" smtClean="0"/>
              <a:pPr/>
              <a:t>16</a:t>
            </a:fld>
            <a:endParaRPr lang="en-US"/>
          </a:p>
        </p:txBody>
      </p:sp>
    </p:spTree>
    <p:extLst>
      <p:ext uri="{BB962C8B-B14F-4D97-AF65-F5344CB8AC3E}">
        <p14:creationId xmlns:p14="http://schemas.microsoft.com/office/powerpoint/2010/main" val="166139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BD6009-82B8-4E0B-9B8A-B0BC95C9D90C}" type="slidenum">
              <a:rPr lang="en-US" smtClean="0"/>
              <a:pPr/>
              <a:t>17</a:t>
            </a:fld>
            <a:endParaRPr lang="en-US"/>
          </a:p>
        </p:txBody>
      </p:sp>
    </p:spTree>
    <p:extLst>
      <p:ext uri="{BB962C8B-B14F-4D97-AF65-F5344CB8AC3E}">
        <p14:creationId xmlns:p14="http://schemas.microsoft.com/office/powerpoint/2010/main" val="2516248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BD6009-82B8-4E0B-9B8A-B0BC95C9D90C}" type="slidenum">
              <a:rPr lang="en-US" smtClean="0"/>
              <a:pPr/>
              <a:t>18</a:t>
            </a:fld>
            <a:endParaRPr lang="en-US"/>
          </a:p>
        </p:txBody>
      </p:sp>
    </p:spTree>
    <p:extLst>
      <p:ext uri="{BB962C8B-B14F-4D97-AF65-F5344CB8AC3E}">
        <p14:creationId xmlns:p14="http://schemas.microsoft.com/office/powerpoint/2010/main" val="26256621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05CA2CEB-DA34-4A12-8CEE-C79DABA1E362}" type="datetimeFigureOut">
              <a:rPr lang="en-US" smtClean="0"/>
              <a:pPr/>
              <a:t>10/8/2018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9A7AF14C-23E1-4A0C-AB1B-7120E2C995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CA2CEB-DA34-4A12-8CEE-C79DABA1E362}"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AF14C-23E1-4A0C-AB1B-7120E2C995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CA2CEB-DA34-4A12-8CEE-C79DABA1E362}"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AF14C-23E1-4A0C-AB1B-7120E2C995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CA2CEB-DA34-4A12-8CEE-C79DABA1E362}"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AF14C-23E1-4A0C-AB1B-7120E2C9952D}"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5CA2CEB-DA34-4A12-8CEE-C79DABA1E362}" type="datetimeFigureOut">
              <a:rPr lang="en-US" smtClean="0"/>
              <a:pPr/>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AF14C-23E1-4A0C-AB1B-7120E2C9952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CA2CEB-DA34-4A12-8CEE-C79DABA1E362}" type="datetimeFigureOut">
              <a:rPr lang="en-US" smtClean="0"/>
              <a:pPr/>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AF14C-23E1-4A0C-AB1B-7120E2C9952D}"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5CA2CEB-DA34-4A12-8CEE-C79DABA1E362}" type="datetimeFigureOut">
              <a:rPr lang="en-US" smtClean="0"/>
              <a:pPr/>
              <a:t>10/8/2018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AF14C-23E1-4A0C-AB1B-7120E2C995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5CA2CEB-DA34-4A12-8CEE-C79DABA1E362}" type="datetimeFigureOut">
              <a:rPr lang="en-US" smtClean="0"/>
              <a:pPr/>
              <a:t>10/8/2018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AF14C-23E1-4A0C-AB1B-7120E2C9952D}"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A2CEB-DA34-4A12-8CEE-C79DABA1E362}" type="datetimeFigureOut">
              <a:rPr lang="en-US" smtClean="0"/>
              <a:pPr/>
              <a:t>10/8/2018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7AF14C-23E1-4A0C-AB1B-7120E2C995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5CA2CEB-DA34-4A12-8CEE-C79DABA1E362}" type="datetimeFigureOut">
              <a:rPr lang="en-US" smtClean="0"/>
              <a:pPr/>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AF14C-23E1-4A0C-AB1B-7120E2C995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05CA2CEB-DA34-4A12-8CEE-C79DABA1E362}" type="datetimeFigureOut">
              <a:rPr lang="en-US" smtClean="0"/>
              <a:pPr/>
              <a:t>10/8/2018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A7AF14C-23E1-4A0C-AB1B-7120E2C9952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05CA2CEB-DA34-4A12-8CEE-C79DABA1E362}" type="datetimeFigureOut">
              <a:rPr lang="en-US" smtClean="0"/>
              <a:pPr/>
              <a:t>10/8/2018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9A7AF14C-23E1-4A0C-AB1B-7120E2C995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bcuxWxzsFhY"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youtu.be/8cPuH8jg5nQ"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kahoot.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youtu.be/DvtxOzO6OA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johni.edsel@tulsatech.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Johni.edsel@tulsatech.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vJugdfMH-8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Bell%20Answer%20Sheet.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file:///E:\Bell%20Ringers\Carpentry%20%20time%20sheet%202014%202015.xlsx"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3761" y="2590800"/>
            <a:ext cx="8990239" cy="3800377"/>
          </a:xfrm>
          <a:prstGeom prst="rect">
            <a:avLst/>
          </a:prstGeom>
        </p:spPr>
      </p:pic>
      <p:pic>
        <p:nvPicPr>
          <p:cNvPr id="3" name="Picture 2"/>
          <p:cNvPicPr>
            <a:picLocks noChangeAspect="1"/>
          </p:cNvPicPr>
          <p:nvPr/>
        </p:nvPicPr>
        <p:blipFill>
          <a:blip r:embed="rId3"/>
          <a:stretch>
            <a:fillRect/>
          </a:stretch>
        </p:blipFill>
        <p:spPr>
          <a:xfrm>
            <a:off x="0" y="152400"/>
            <a:ext cx="1647825" cy="1971633"/>
          </a:xfrm>
          <a:prstGeom prst="rect">
            <a:avLst/>
          </a:prstGeom>
        </p:spPr>
      </p:pic>
      <p:sp>
        <p:nvSpPr>
          <p:cNvPr id="4" name="TextBox 3"/>
          <p:cNvSpPr txBox="1"/>
          <p:nvPr/>
        </p:nvSpPr>
        <p:spPr>
          <a:xfrm>
            <a:off x="1295400" y="603091"/>
            <a:ext cx="6934200" cy="1754326"/>
          </a:xfrm>
          <a:prstGeom prst="rect">
            <a:avLst/>
          </a:prstGeom>
          <a:noFill/>
        </p:spPr>
        <p:txBody>
          <a:bodyPr wrap="square" rtlCol="0">
            <a:spAutoFit/>
          </a:bodyPr>
          <a:lstStyle/>
          <a:p>
            <a:pPr algn="ctr"/>
            <a:r>
              <a:rPr lang="en-US" b="1" dirty="0" smtClean="0">
                <a:latin typeface="Comic Sans MS" panose="030F0702030302020204" pitchFamily="66" charset="0"/>
              </a:rPr>
              <a:t>Bell Ringer</a:t>
            </a:r>
          </a:p>
          <a:p>
            <a:pPr algn="ctr"/>
            <a:r>
              <a:rPr lang="en-US" b="1" dirty="0" smtClean="0">
                <a:latin typeface="Comic Sans MS" panose="030F0702030302020204" pitchFamily="66" charset="0"/>
              </a:rPr>
              <a:t>September 27, 2018</a:t>
            </a:r>
          </a:p>
          <a:p>
            <a:pPr algn="ctr"/>
            <a:endParaRPr lang="en-US" b="1" dirty="0">
              <a:latin typeface="Comic Sans MS" panose="030F0702030302020204" pitchFamily="66" charset="0"/>
            </a:endParaRPr>
          </a:p>
          <a:p>
            <a:pPr algn="ctr"/>
            <a:endParaRPr lang="en-US" b="1" dirty="0" smtClean="0">
              <a:latin typeface="Comic Sans MS" panose="030F0702030302020204" pitchFamily="66" charset="0"/>
            </a:endParaRPr>
          </a:p>
          <a:p>
            <a:pPr algn="ctr"/>
            <a:r>
              <a:rPr lang="en-US" b="1" dirty="0" smtClean="0">
                <a:latin typeface="Comic Sans MS" panose="030F0702030302020204" pitchFamily="66" charset="0"/>
              </a:rPr>
              <a:t>Write your answer on a sticky note and put it in the appropriate column on the board.</a:t>
            </a:r>
            <a:endParaRPr lang="en-US" b="1" dirty="0">
              <a:latin typeface="Comic Sans MS" panose="030F0702030302020204" pitchFamily="66" charset="0"/>
            </a:endParaRPr>
          </a:p>
        </p:txBody>
      </p:sp>
    </p:spTree>
    <p:extLst>
      <p:ext uri="{BB962C8B-B14F-4D97-AF65-F5344CB8AC3E}">
        <p14:creationId xmlns:p14="http://schemas.microsoft.com/office/powerpoint/2010/main" val="3513996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Bell Ringer ideas</a:t>
            </a:r>
            <a:br>
              <a:rPr lang="en-US" dirty="0" smtClean="0"/>
            </a:br>
            <a:r>
              <a:rPr lang="en-US" dirty="0" smtClean="0"/>
              <a:t> (Critical Thinking)</a:t>
            </a:r>
            <a:endParaRPr lang="en-US" dirty="0"/>
          </a:p>
        </p:txBody>
      </p:sp>
      <p:pic>
        <p:nvPicPr>
          <p:cNvPr id="6" name="Picture 5"/>
          <p:cNvPicPr>
            <a:picLocks noChangeAspect="1"/>
          </p:cNvPicPr>
          <p:nvPr/>
        </p:nvPicPr>
        <p:blipFill>
          <a:blip r:embed="rId3"/>
          <a:stretch>
            <a:fillRect/>
          </a:stretch>
        </p:blipFill>
        <p:spPr>
          <a:xfrm>
            <a:off x="1089214" y="1439409"/>
            <a:ext cx="6965572" cy="5460088"/>
          </a:xfrm>
          <a:prstGeom prst="rect">
            <a:avLst/>
          </a:prstGeom>
        </p:spPr>
      </p:pic>
    </p:spTree>
    <p:extLst>
      <p:ext uri="{BB962C8B-B14F-4D97-AF65-F5344CB8AC3E}">
        <p14:creationId xmlns:p14="http://schemas.microsoft.com/office/powerpoint/2010/main" val="1915402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Bell Ringer ideas</a:t>
            </a:r>
            <a:br>
              <a:rPr lang="en-US" dirty="0" smtClean="0"/>
            </a:br>
            <a:r>
              <a:rPr lang="en-US" dirty="0" smtClean="0"/>
              <a:t> (Critical Thinking)</a:t>
            </a:r>
            <a:endParaRPr lang="en-US" dirty="0"/>
          </a:p>
        </p:txBody>
      </p:sp>
      <p:pic>
        <p:nvPicPr>
          <p:cNvPr id="6" name="Picture 5"/>
          <p:cNvPicPr>
            <a:picLocks noChangeAspect="1"/>
          </p:cNvPicPr>
          <p:nvPr/>
        </p:nvPicPr>
        <p:blipFill>
          <a:blip r:embed="rId3"/>
          <a:stretch>
            <a:fillRect/>
          </a:stretch>
        </p:blipFill>
        <p:spPr>
          <a:xfrm>
            <a:off x="1219200" y="1524000"/>
            <a:ext cx="6965572" cy="5460088"/>
          </a:xfrm>
          <a:prstGeom prst="rect">
            <a:avLst/>
          </a:prstGeom>
        </p:spPr>
      </p:pic>
      <p:sp>
        <p:nvSpPr>
          <p:cNvPr id="2" name="TextBox 1"/>
          <p:cNvSpPr txBox="1"/>
          <p:nvPr/>
        </p:nvSpPr>
        <p:spPr>
          <a:xfrm>
            <a:off x="2057400" y="5334000"/>
            <a:ext cx="5943600" cy="461665"/>
          </a:xfrm>
          <a:prstGeom prst="rect">
            <a:avLst/>
          </a:prstGeom>
          <a:noFill/>
        </p:spPr>
        <p:txBody>
          <a:bodyPr wrap="square" rtlCol="0">
            <a:spAutoFit/>
          </a:bodyPr>
          <a:lstStyle/>
          <a:p>
            <a:r>
              <a:rPr lang="en-US" sz="2400" dirty="0" smtClean="0">
                <a:solidFill>
                  <a:srgbClr val="FF0000"/>
                </a:solidFill>
              </a:rPr>
              <a:t>97.  The lowest digit is dropped.</a:t>
            </a:r>
            <a:endParaRPr lang="en-US" sz="2400" dirty="0">
              <a:solidFill>
                <a:srgbClr val="FF0000"/>
              </a:solidFill>
            </a:endParaRPr>
          </a:p>
        </p:txBody>
      </p:sp>
    </p:spTree>
    <p:extLst>
      <p:ext uri="{BB962C8B-B14F-4D97-AF65-F5344CB8AC3E}">
        <p14:creationId xmlns:p14="http://schemas.microsoft.com/office/powerpoint/2010/main" val="2630953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dirty="0" smtClean="0"/>
              <a:t>What does OSHA stand for?</a:t>
            </a:r>
          </a:p>
          <a:p>
            <a:pPr algn="ctr">
              <a:buNone/>
            </a:pPr>
            <a:r>
              <a:rPr lang="en-US" dirty="0" smtClean="0"/>
              <a:t>Why is safety important in the workplace?</a:t>
            </a:r>
          </a:p>
          <a:p>
            <a:pPr algn="ctr">
              <a:buNone/>
            </a:pPr>
            <a:endParaRPr lang="en-US" dirty="0" smtClean="0"/>
          </a:p>
          <a:p>
            <a:pPr algn="ctr">
              <a:buNone/>
            </a:pPr>
            <a:r>
              <a:rPr lang="en-US" b="1" dirty="0" smtClean="0"/>
              <a:t>Objective:</a:t>
            </a:r>
          </a:p>
          <a:p>
            <a:pPr algn="ctr">
              <a:buNone/>
            </a:pPr>
            <a:r>
              <a:rPr lang="en-US" dirty="0" smtClean="0"/>
              <a:t> At the end of the period, a student should be able to explain the role that safety plays in the construction crafts and know what OSHA stands for.  </a:t>
            </a:r>
          </a:p>
          <a:p>
            <a:endParaRPr lang="en-US" dirty="0"/>
          </a:p>
        </p:txBody>
      </p:sp>
      <p:sp>
        <p:nvSpPr>
          <p:cNvPr id="3" name="Title 2"/>
          <p:cNvSpPr>
            <a:spLocks noGrp="1"/>
          </p:cNvSpPr>
          <p:nvPr>
            <p:ph type="title"/>
          </p:nvPr>
        </p:nvSpPr>
        <p:spPr/>
        <p:txBody>
          <a:bodyPr>
            <a:normAutofit fontScale="90000"/>
          </a:bodyPr>
          <a:lstStyle/>
          <a:p>
            <a:r>
              <a:rPr lang="en-US" dirty="0" smtClean="0"/>
              <a:t>Bell Ringer ideas</a:t>
            </a:r>
            <a:br>
              <a:rPr lang="en-US" dirty="0" smtClean="0"/>
            </a:br>
            <a:r>
              <a:rPr lang="en-US" dirty="0" smtClean="0"/>
              <a:t>(introducing new concept)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6600" y="381000"/>
            <a:ext cx="4572002" cy="6096002"/>
          </a:xfrm>
        </p:spPr>
      </p:pic>
      <p:sp>
        <p:nvSpPr>
          <p:cNvPr id="7" name="TextBox 6"/>
          <p:cNvSpPr txBox="1"/>
          <p:nvPr/>
        </p:nvSpPr>
        <p:spPr>
          <a:xfrm>
            <a:off x="228600" y="1676400"/>
            <a:ext cx="2743200" cy="369332"/>
          </a:xfrm>
          <a:prstGeom prst="rect">
            <a:avLst/>
          </a:prstGeom>
          <a:noFill/>
        </p:spPr>
        <p:txBody>
          <a:bodyPr wrap="square" rtlCol="0">
            <a:spAutoFit/>
          </a:bodyPr>
          <a:lstStyle/>
          <a:p>
            <a:r>
              <a:rPr lang="en-US" dirty="0" smtClean="0"/>
              <a:t>Safety Fails </a:t>
            </a:r>
            <a:r>
              <a:rPr lang="en-US" dirty="0" smtClean="0">
                <a:hlinkClick r:id="rId3"/>
              </a:rPr>
              <a:t>Video</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Entitlement Creed (3:33)</a:t>
            </a:r>
            <a:r>
              <a:rPr lang="en-US" b="1" dirty="0"/>
              <a:t> </a:t>
            </a:r>
            <a:r>
              <a:rPr lang="en-US" u="sng" dirty="0">
                <a:hlinkClick r:id="rId3"/>
              </a:rPr>
              <a:t>https://youtu.be/8cPuH8jg5nQ</a:t>
            </a:r>
            <a:r>
              <a:rPr lang="en-US" dirty="0"/>
              <a:t> </a:t>
            </a:r>
          </a:p>
          <a:p>
            <a:r>
              <a:rPr lang="en-US" dirty="0"/>
              <a:t>Activity:  Discuss what you expect from your future employer and what you think they will expect from you.  </a:t>
            </a:r>
          </a:p>
          <a:p>
            <a:endParaRPr lang="en-US" dirty="0" smtClean="0"/>
          </a:p>
        </p:txBody>
      </p:sp>
      <p:sp>
        <p:nvSpPr>
          <p:cNvPr id="3" name="Title 2"/>
          <p:cNvSpPr>
            <a:spLocks noGrp="1"/>
          </p:cNvSpPr>
          <p:nvPr>
            <p:ph type="title"/>
          </p:nvPr>
        </p:nvSpPr>
        <p:spPr/>
        <p:txBody>
          <a:bodyPr>
            <a:normAutofit fontScale="90000"/>
          </a:bodyPr>
          <a:lstStyle/>
          <a:p>
            <a:r>
              <a:rPr lang="en-US" dirty="0" smtClean="0"/>
              <a:t> </a:t>
            </a:r>
            <a:r>
              <a:rPr lang="en-US" dirty="0"/>
              <a:t>Bell Ringer </a:t>
            </a:r>
            <a:r>
              <a:rPr lang="en-US" dirty="0" smtClean="0"/>
              <a:t>ideas</a:t>
            </a:r>
            <a:br>
              <a:rPr lang="en-US" dirty="0" smtClean="0"/>
            </a:br>
            <a:r>
              <a:rPr lang="en-US" dirty="0" smtClean="0"/>
              <a:t>(Soft Skills Review)</a:t>
            </a:r>
            <a:endParaRPr lang="en-US" dirty="0"/>
          </a:p>
        </p:txBody>
      </p:sp>
    </p:spTree>
    <p:extLst>
      <p:ext uri="{BB962C8B-B14F-4D97-AF65-F5344CB8AC3E}">
        <p14:creationId xmlns:p14="http://schemas.microsoft.com/office/powerpoint/2010/main" val="149751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t>
            </a:r>
            <a:r>
              <a:rPr lang="en-US" dirty="0"/>
              <a:t>Bell Ringer </a:t>
            </a:r>
            <a:r>
              <a:rPr lang="en-US" dirty="0" smtClean="0"/>
              <a:t>ideas</a:t>
            </a:r>
            <a:br>
              <a:rPr lang="en-US" dirty="0" smtClean="0"/>
            </a:br>
            <a:r>
              <a:rPr lang="en-US" dirty="0" smtClean="0"/>
              <a:t>(Quiz or Review from Homework)</a:t>
            </a:r>
            <a:endParaRPr lang="en-US" dirty="0"/>
          </a:p>
        </p:txBody>
      </p:sp>
      <p:sp>
        <p:nvSpPr>
          <p:cNvPr id="2" name="Content Placeholder 1"/>
          <p:cNvSpPr>
            <a:spLocks noGrp="1"/>
          </p:cNvSpPr>
          <p:nvPr>
            <p:ph idx="1"/>
          </p:nvPr>
        </p:nvSpPr>
        <p:spPr/>
        <p:txBody>
          <a:bodyPr/>
          <a:lstStyle/>
          <a:p>
            <a:endParaRPr lang="en-US" dirty="0" smtClean="0"/>
          </a:p>
          <a:p>
            <a:r>
              <a:rPr lang="en-US" dirty="0"/>
              <a:t>There are many apps that can be used for quick review and gives you immediate feedback.</a:t>
            </a:r>
          </a:p>
          <a:p>
            <a:pPr marL="109728" indent="0">
              <a:buNone/>
            </a:pPr>
            <a:endParaRPr lang="en-US" dirty="0" smtClean="0"/>
          </a:p>
          <a:p>
            <a:endParaRPr lang="en-US" dirty="0"/>
          </a:p>
          <a:p>
            <a:r>
              <a:rPr lang="en-US" dirty="0" smtClean="0"/>
              <a:t>Find a </a:t>
            </a:r>
            <a:r>
              <a:rPr lang="en-US" dirty="0" err="1" smtClean="0"/>
              <a:t>Kahoots</a:t>
            </a:r>
            <a:r>
              <a:rPr lang="en-US" dirty="0" smtClean="0"/>
              <a:t> game that is already made by going to </a:t>
            </a:r>
            <a:r>
              <a:rPr lang="en-US" dirty="0" smtClean="0">
                <a:hlinkClick r:id="rId3"/>
              </a:rPr>
              <a:t>www.kahoot.com</a:t>
            </a:r>
            <a:endParaRPr lang="en-US" dirty="0" smtClean="0"/>
          </a:p>
          <a:p>
            <a:endParaRPr lang="en-US" dirty="0"/>
          </a:p>
        </p:txBody>
      </p:sp>
    </p:spTree>
    <p:extLst>
      <p:ext uri="{BB962C8B-B14F-4D97-AF65-F5344CB8AC3E}">
        <p14:creationId xmlns:p14="http://schemas.microsoft.com/office/powerpoint/2010/main" val="13466625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2455" y="228600"/>
            <a:ext cx="8229600" cy="1143000"/>
          </a:xfrm>
        </p:spPr>
        <p:txBody>
          <a:bodyPr>
            <a:normAutofit fontScale="90000"/>
          </a:bodyPr>
          <a:lstStyle/>
          <a:p>
            <a:r>
              <a:rPr lang="en-US" dirty="0" smtClean="0"/>
              <a:t> </a:t>
            </a:r>
            <a:br>
              <a:rPr lang="en-US" dirty="0" smtClean="0"/>
            </a:br>
            <a:r>
              <a:rPr lang="en-US" dirty="0"/>
              <a:t>Bell Ringer ideas</a:t>
            </a:r>
            <a:br>
              <a:rPr lang="en-US" dirty="0"/>
            </a:br>
            <a:r>
              <a:rPr lang="en-US" dirty="0"/>
              <a:t>(Quote of the Day/Motivational)</a:t>
            </a:r>
          </a:p>
        </p:txBody>
      </p:sp>
      <p:sp>
        <p:nvSpPr>
          <p:cNvPr id="2" name="Content Placeholder 1"/>
          <p:cNvSpPr>
            <a:spLocks noGrp="1"/>
          </p:cNvSpPr>
          <p:nvPr>
            <p:ph idx="1"/>
          </p:nvPr>
        </p:nvSpPr>
        <p:spPr/>
        <p:txBody>
          <a:bodyPr/>
          <a:lstStyle/>
          <a:p>
            <a:endParaRPr lang="en-US" dirty="0" smtClean="0"/>
          </a:p>
          <a:p>
            <a:endParaRPr lang="en-US" dirty="0" smtClean="0"/>
          </a:p>
          <a:p>
            <a:r>
              <a:rPr lang="en-US" dirty="0" smtClean="0"/>
              <a:t>The Pursuit of </a:t>
            </a:r>
            <a:r>
              <a:rPr lang="en-US" dirty="0" err="1" smtClean="0"/>
              <a:t>Happyness</a:t>
            </a:r>
            <a:endParaRPr lang="en-US" dirty="0" smtClean="0"/>
          </a:p>
          <a:p>
            <a:endParaRPr lang="en-US" dirty="0"/>
          </a:p>
          <a:p>
            <a:r>
              <a:rPr lang="en-US" dirty="0">
                <a:hlinkClick r:id="rId3"/>
              </a:rPr>
              <a:t>https://</a:t>
            </a:r>
            <a:r>
              <a:rPr lang="en-US" dirty="0" smtClean="0">
                <a:hlinkClick r:id="rId3"/>
              </a:rPr>
              <a:t>youtu.be/DvtxOzO6OAE</a:t>
            </a:r>
            <a:endParaRPr lang="en-US" dirty="0" smtClean="0"/>
          </a:p>
          <a:p>
            <a:endParaRPr lang="en-US" dirty="0"/>
          </a:p>
          <a:p>
            <a:pPr algn="ctr"/>
            <a:r>
              <a:rPr lang="en-US" dirty="0" smtClean="0"/>
              <a:t>What is your dream?</a:t>
            </a:r>
            <a:endParaRPr lang="en-US" dirty="0"/>
          </a:p>
        </p:txBody>
      </p:sp>
    </p:spTree>
    <p:extLst>
      <p:ext uri="{BB962C8B-B14F-4D97-AF65-F5344CB8AC3E}">
        <p14:creationId xmlns:p14="http://schemas.microsoft.com/office/powerpoint/2010/main" val="3057235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KISS. Keep it short and simple.</a:t>
            </a:r>
          </a:p>
          <a:p>
            <a:pPr marL="109728" indent="0">
              <a:buNone/>
            </a:pPr>
            <a:endParaRPr lang="en-US" dirty="0" smtClean="0"/>
          </a:p>
          <a:p>
            <a:r>
              <a:rPr lang="en-US" dirty="0" smtClean="0"/>
              <a:t>Be consistent. Post your daily bell ringer in the same place in the classroom.</a:t>
            </a:r>
          </a:p>
          <a:p>
            <a:endParaRPr lang="en-US" dirty="0" smtClean="0"/>
          </a:p>
          <a:p>
            <a:r>
              <a:rPr lang="en-US" dirty="0" smtClean="0"/>
              <a:t>Decide on a simple grading system.</a:t>
            </a:r>
          </a:p>
        </p:txBody>
      </p:sp>
      <p:sp>
        <p:nvSpPr>
          <p:cNvPr id="3" name="Title 2"/>
          <p:cNvSpPr>
            <a:spLocks noGrp="1"/>
          </p:cNvSpPr>
          <p:nvPr>
            <p:ph type="title"/>
          </p:nvPr>
        </p:nvSpPr>
        <p:spPr/>
        <p:txBody>
          <a:bodyPr>
            <a:normAutofit fontScale="90000"/>
          </a:bodyPr>
          <a:lstStyle/>
          <a:p>
            <a:r>
              <a:rPr lang="en-US" dirty="0" smtClean="0"/>
              <a:t>How to use bell ringers effectively</a:t>
            </a:r>
            <a:endParaRPr lang="en-US" dirty="0"/>
          </a:p>
        </p:txBody>
      </p:sp>
    </p:spTree>
    <p:extLst>
      <p:ext uri="{BB962C8B-B14F-4D97-AF65-F5344CB8AC3E}">
        <p14:creationId xmlns:p14="http://schemas.microsoft.com/office/powerpoint/2010/main" val="362933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linds(horizontal)">
                                      <p:cBhvr>
                                        <p:cTn id="10" dur="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blinds(horizontal)">
                                      <p:cBhvr>
                                        <p:cTn id="1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 prepared by keeping back-ups of other bell ringers.</a:t>
            </a:r>
          </a:p>
          <a:p>
            <a:pPr marL="109728" indent="0">
              <a:buNone/>
            </a:pPr>
            <a:endParaRPr lang="en-US" dirty="0" smtClean="0"/>
          </a:p>
          <a:p>
            <a:r>
              <a:rPr lang="en-US" dirty="0" smtClean="0"/>
              <a:t>Consider having a theme:</a:t>
            </a:r>
          </a:p>
          <a:p>
            <a:pPr lvl="1"/>
            <a:r>
              <a:rPr lang="en-US" dirty="0" smtClean="0"/>
              <a:t>Motivational Mondays</a:t>
            </a:r>
          </a:p>
          <a:p>
            <a:pPr lvl="1"/>
            <a:r>
              <a:rPr lang="en-US" dirty="0" smtClean="0"/>
              <a:t>Professional Tip Tuesdays</a:t>
            </a:r>
          </a:p>
          <a:p>
            <a:pPr lvl="1"/>
            <a:r>
              <a:rPr lang="en-US" dirty="0" smtClean="0"/>
              <a:t>Workshop Wednesdays</a:t>
            </a:r>
          </a:p>
          <a:p>
            <a:pPr lvl="1"/>
            <a:r>
              <a:rPr lang="en-US" dirty="0" smtClean="0"/>
              <a:t>Think about it Thursdays</a:t>
            </a:r>
          </a:p>
          <a:p>
            <a:pPr lvl="1"/>
            <a:r>
              <a:rPr lang="en-US" dirty="0" smtClean="0"/>
              <a:t>Free Fridays</a:t>
            </a:r>
            <a:endParaRPr lang="en-US" dirty="0"/>
          </a:p>
        </p:txBody>
      </p:sp>
      <p:sp>
        <p:nvSpPr>
          <p:cNvPr id="3" name="Title 2"/>
          <p:cNvSpPr>
            <a:spLocks noGrp="1"/>
          </p:cNvSpPr>
          <p:nvPr>
            <p:ph type="title"/>
          </p:nvPr>
        </p:nvSpPr>
        <p:spPr/>
        <p:txBody>
          <a:bodyPr>
            <a:normAutofit fontScale="90000"/>
          </a:bodyPr>
          <a:lstStyle/>
          <a:p>
            <a:r>
              <a:rPr lang="en-US" dirty="0" smtClean="0"/>
              <a:t>How to use bell ringers effectively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linds(horizontal)">
                                      <p:cBhvr>
                                        <p:cTn id="10" dur="500"/>
                                        <p:tgtEl>
                                          <p:spTgt spid="2">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blinds(horizontal)">
                                      <p:cBhvr>
                                        <p:cTn id="13" dur="500"/>
                                        <p:tgtEl>
                                          <p:spTgt spid="2">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blinds(horizontal)">
                                      <p:cBhvr>
                                        <p:cTn id="16" dur="500"/>
                                        <p:tgtEl>
                                          <p:spTgt spid="2">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blinds(horizontal)">
                                      <p:cBhvr>
                                        <p:cTn id="19" dur="500"/>
                                        <p:tgtEl>
                                          <p:spTgt spid="2">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blinds(horizontal)">
                                      <p:cBhvr>
                                        <p:cTn id="2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Note</a:t>
            </a:r>
            <a:endParaRPr lang="en-US" dirty="0"/>
          </a:p>
        </p:txBody>
      </p:sp>
      <p:sp>
        <p:nvSpPr>
          <p:cNvPr id="5" name="Content Placeholder 4"/>
          <p:cNvSpPr>
            <a:spLocks noGrp="1"/>
          </p:cNvSpPr>
          <p:nvPr>
            <p:ph sz="quarter" idx="2"/>
          </p:nvPr>
        </p:nvSpPr>
        <p:spPr/>
        <p:txBody>
          <a:bodyPr>
            <a:normAutofit fontScale="92500"/>
          </a:bodyPr>
          <a:lstStyle/>
          <a:p>
            <a:r>
              <a:rPr lang="en-US" dirty="0" smtClean="0">
                <a:latin typeface="Arial" pitchFamily="34" charset="0"/>
                <a:cs typeface="Arial" pitchFamily="34" charset="0"/>
              </a:rPr>
              <a:t>“Teachers who review bell work and make the connection to the content have more success with the students. The more time on task, the more students learn. Bell ringers also add dignity to the classroom and eliminates most of the drama that occurs at the beginning of each period.” </a:t>
            </a:r>
          </a:p>
          <a:p>
            <a:endParaRPr lang="en-US" dirty="0"/>
          </a:p>
        </p:txBody>
      </p:sp>
      <p:sp>
        <p:nvSpPr>
          <p:cNvPr id="6" name="Content Placeholder 5"/>
          <p:cNvSpPr>
            <a:spLocks noGrp="1"/>
          </p:cNvSpPr>
          <p:nvPr>
            <p:ph sz="quarter" idx="4"/>
          </p:nvPr>
        </p:nvSpPr>
        <p:spPr/>
        <p:txBody>
          <a:bodyPr/>
          <a:lstStyle/>
          <a:p>
            <a:pPr marL="274320" indent="-274320" algn="r">
              <a:buClr>
                <a:schemeClr val="accent3"/>
              </a:buClr>
              <a:buNone/>
              <a:defRPr/>
            </a:pPr>
            <a:endParaRPr lang="en-US" dirty="0" smtClean="0">
              <a:latin typeface="Arial" pitchFamily="34" charset="0"/>
              <a:cs typeface="Arial" pitchFamily="34" charset="0"/>
            </a:endParaRPr>
          </a:p>
          <a:p>
            <a:pPr marL="274320" indent="-274320" algn="r">
              <a:buClr>
                <a:schemeClr val="accent3"/>
              </a:buClr>
              <a:buNone/>
              <a:defRPr/>
            </a:pPr>
            <a:endParaRPr lang="en-US" dirty="0" smtClean="0">
              <a:latin typeface="Arial" pitchFamily="34" charset="0"/>
              <a:cs typeface="Arial" pitchFamily="34" charset="0"/>
            </a:endParaRPr>
          </a:p>
          <a:p>
            <a:pPr marL="274320" indent="-274320" algn="r">
              <a:buClr>
                <a:schemeClr val="accent3"/>
              </a:buClr>
              <a:buNone/>
              <a:defRPr/>
            </a:pPr>
            <a:endParaRPr lang="en-US" dirty="0" smtClean="0">
              <a:latin typeface="Arial" pitchFamily="34" charset="0"/>
              <a:cs typeface="Arial" pitchFamily="34" charset="0"/>
            </a:endParaRPr>
          </a:p>
          <a:p>
            <a:pPr marL="274320" indent="-274320" algn="r">
              <a:buClr>
                <a:schemeClr val="accent3"/>
              </a:buClr>
              <a:buNone/>
              <a:defRPr/>
            </a:pPr>
            <a:r>
              <a:rPr lang="en-US" dirty="0" smtClean="0">
                <a:latin typeface="Arial" pitchFamily="34" charset="0"/>
                <a:cs typeface="Arial" pitchFamily="34" charset="0"/>
              </a:rPr>
              <a:t> Karen </a:t>
            </a:r>
            <a:r>
              <a:rPr lang="en-US" dirty="0" err="1" smtClean="0">
                <a:latin typeface="Arial" pitchFamily="34" charset="0"/>
                <a:cs typeface="Arial" pitchFamily="34" charset="0"/>
              </a:rPr>
              <a:t>Seddon</a:t>
            </a:r>
            <a:endParaRPr lang="en-US" dirty="0" smtClean="0">
              <a:latin typeface="Arial" pitchFamily="34" charset="0"/>
              <a:cs typeface="Arial" pitchFamily="34" charset="0"/>
            </a:endParaRPr>
          </a:p>
          <a:p>
            <a:pPr marL="274320" indent="-274320" algn="r">
              <a:buClr>
                <a:schemeClr val="accent3"/>
              </a:buClr>
              <a:buNone/>
              <a:defRPr/>
            </a:pPr>
            <a:r>
              <a:rPr lang="en-US" dirty="0" err="1" smtClean="0">
                <a:latin typeface="Arial" pitchFamily="34" charset="0"/>
                <a:cs typeface="Arial" pitchFamily="34" charset="0"/>
              </a:rPr>
              <a:t>tuesdaywithkaren.blogspot</a:t>
            </a:r>
            <a:r>
              <a:rPr lang="en-US" dirty="0" smtClean="0">
                <a:latin typeface="Arial" pitchFamily="34" charset="0"/>
                <a:cs typeface="Arial" pitchFamily="34" charset="0"/>
              </a:rPr>
              <a:t>.</a:t>
            </a:r>
          </a:p>
          <a:p>
            <a:pPr marL="274320" indent="-274320" algn="r">
              <a:buClr>
                <a:schemeClr val="accent3"/>
              </a:buClr>
              <a:buNone/>
              <a:defRPr/>
            </a:pPr>
            <a:r>
              <a:rPr lang="en-US" dirty="0" smtClean="0">
                <a:latin typeface="Arial" pitchFamily="34" charset="0"/>
                <a:cs typeface="Arial" pitchFamily="34" charset="0"/>
              </a:rPr>
              <a:t>com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52400"/>
            <a:ext cx="1647825" cy="1971633"/>
          </a:xfrm>
          <a:prstGeom prst="rect">
            <a:avLst/>
          </a:prstGeom>
        </p:spPr>
      </p:pic>
      <p:sp>
        <p:nvSpPr>
          <p:cNvPr id="4" name="TextBox 3"/>
          <p:cNvSpPr txBox="1"/>
          <p:nvPr/>
        </p:nvSpPr>
        <p:spPr>
          <a:xfrm>
            <a:off x="1295400" y="603091"/>
            <a:ext cx="6934200" cy="1754326"/>
          </a:xfrm>
          <a:prstGeom prst="rect">
            <a:avLst/>
          </a:prstGeom>
          <a:noFill/>
        </p:spPr>
        <p:txBody>
          <a:bodyPr wrap="square" rtlCol="0">
            <a:spAutoFit/>
          </a:bodyPr>
          <a:lstStyle/>
          <a:p>
            <a:pPr algn="ctr"/>
            <a:r>
              <a:rPr lang="en-US" b="1" dirty="0" smtClean="0">
                <a:latin typeface="Comic Sans MS" panose="030F0702030302020204" pitchFamily="66" charset="0"/>
              </a:rPr>
              <a:t>Bell Ringer</a:t>
            </a:r>
          </a:p>
          <a:p>
            <a:pPr algn="ctr"/>
            <a:r>
              <a:rPr lang="en-US" b="1" dirty="0" smtClean="0">
                <a:latin typeface="Comic Sans MS" panose="030F0702030302020204" pitchFamily="66" charset="0"/>
              </a:rPr>
              <a:t>September 27, 2018</a:t>
            </a:r>
          </a:p>
          <a:p>
            <a:pPr algn="ctr"/>
            <a:endParaRPr lang="en-US" b="1" dirty="0">
              <a:latin typeface="Comic Sans MS" panose="030F0702030302020204" pitchFamily="66" charset="0"/>
            </a:endParaRPr>
          </a:p>
          <a:p>
            <a:pPr algn="ctr"/>
            <a:endParaRPr lang="en-US" b="1" dirty="0" smtClean="0">
              <a:latin typeface="Comic Sans MS" panose="030F0702030302020204" pitchFamily="66" charset="0"/>
            </a:endParaRPr>
          </a:p>
          <a:p>
            <a:pPr algn="ctr"/>
            <a:r>
              <a:rPr lang="en-US" b="1" dirty="0" smtClean="0">
                <a:latin typeface="Comic Sans MS" panose="030F0702030302020204" pitchFamily="66" charset="0"/>
              </a:rPr>
              <a:t>Write your answer on a sticky note and put it in the appropriate column on the board.</a:t>
            </a:r>
            <a:endParaRPr lang="en-US" b="1" dirty="0">
              <a:latin typeface="Comic Sans MS" panose="030F0702030302020204" pitchFamily="66" charset="0"/>
            </a:endParaRPr>
          </a:p>
        </p:txBody>
      </p:sp>
      <p:pic>
        <p:nvPicPr>
          <p:cNvPr id="5" name="Picture 4"/>
          <p:cNvPicPr>
            <a:picLocks noChangeAspect="1"/>
          </p:cNvPicPr>
          <p:nvPr/>
        </p:nvPicPr>
        <p:blipFill>
          <a:blip r:embed="rId3"/>
          <a:stretch>
            <a:fillRect/>
          </a:stretch>
        </p:blipFill>
        <p:spPr>
          <a:xfrm>
            <a:off x="450396" y="3200400"/>
            <a:ext cx="8677275" cy="2064746"/>
          </a:xfrm>
          <a:prstGeom prst="rect">
            <a:avLst/>
          </a:prstGeom>
        </p:spPr>
      </p:pic>
    </p:spTree>
    <p:extLst>
      <p:ext uri="{BB962C8B-B14F-4D97-AF65-F5344CB8AC3E}">
        <p14:creationId xmlns:p14="http://schemas.microsoft.com/office/powerpoint/2010/main" val="37306596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Make sure anything you take a grade on aligns with a course objective</a:t>
            </a:r>
          </a:p>
          <a:p>
            <a:r>
              <a:rPr lang="en-US" dirty="0" smtClean="0"/>
              <a:t>Daily (participation)</a:t>
            </a:r>
          </a:p>
          <a:p>
            <a:r>
              <a:rPr lang="en-US" dirty="0" smtClean="0"/>
              <a:t>Weekly (20 points each day)</a:t>
            </a:r>
          </a:p>
          <a:p>
            <a:r>
              <a:rPr lang="en-US" dirty="0" smtClean="0"/>
              <a:t>End of grading period (spot check for one quiz grade)</a:t>
            </a:r>
          </a:p>
          <a:p>
            <a:r>
              <a:rPr lang="en-US" dirty="0" smtClean="0"/>
              <a:t>Multiple choice quiz based on bell ringers</a:t>
            </a:r>
            <a:endParaRPr lang="en-US" dirty="0"/>
          </a:p>
        </p:txBody>
      </p:sp>
      <p:sp>
        <p:nvSpPr>
          <p:cNvPr id="3" name="Title 2"/>
          <p:cNvSpPr>
            <a:spLocks noGrp="1"/>
          </p:cNvSpPr>
          <p:nvPr>
            <p:ph type="title"/>
          </p:nvPr>
        </p:nvSpPr>
        <p:spPr/>
        <p:txBody>
          <a:bodyPr/>
          <a:lstStyle/>
          <a:p>
            <a:r>
              <a:rPr lang="en-US" dirty="0" smtClean="0"/>
              <a:t>How to grade Bell Ringers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linds(horizontal)">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smtClean="0"/>
              <a:t>*Professional Tip Tuesday videos with activities</a:t>
            </a:r>
          </a:p>
          <a:p>
            <a:pPr marL="109728" indent="0">
              <a:buNone/>
            </a:pPr>
            <a:r>
              <a:rPr lang="en-US" dirty="0" smtClean="0"/>
              <a:t> (2 years already made)</a:t>
            </a:r>
          </a:p>
          <a:p>
            <a:pPr marL="109728" indent="0">
              <a:buNone/>
            </a:pPr>
            <a:endParaRPr lang="en-US" dirty="0"/>
          </a:p>
          <a:p>
            <a:pPr marL="109728" indent="0">
              <a:buNone/>
            </a:pPr>
            <a:r>
              <a:rPr lang="en-US" dirty="0" smtClean="0"/>
              <a:t>*1 year of Bell Ringers for Electricity (Math Focused)</a:t>
            </a:r>
          </a:p>
          <a:p>
            <a:pPr marL="109728" indent="0">
              <a:buNone/>
            </a:pPr>
            <a:endParaRPr lang="en-US" dirty="0"/>
          </a:p>
          <a:p>
            <a:pPr marL="109728" indent="0">
              <a:buNone/>
            </a:pPr>
            <a:r>
              <a:rPr lang="en-US" dirty="0" smtClean="0"/>
              <a:t>*2 years of Bell Ringers (variety of topics)</a:t>
            </a:r>
          </a:p>
          <a:p>
            <a:pPr marL="109728" indent="0">
              <a:buNone/>
            </a:pPr>
            <a:endParaRPr lang="en-US" dirty="0"/>
          </a:p>
          <a:p>
            <a:pPr marL="109728" indent="0">
              <a:buNone/>
            </a:pPr>
            <a:r>
              <a:rPr lang="en-US" dirty="0" smtClean="0"/>
              <a:t>*1 year of Bell Ringers from Russell Area Technology Center</a:t>
            </a:r>
          </a:p>
          <a:p>
            <a:pPr marL="109728" indent="0">
              <a:buNone/>
            </a:pPr>
            <a:r>
              <a:rPr lang="en-US" dirty="0" smtClean="0"/>
              <a:t> </a:t>
            </a:r>
            <a:r>
              <a:rPr lang="en-US" sz="2200" dirty="0" smtClean="0"/>
              <a:t>(Architectural Design, Healthcare Principles, CAD and CNC, </a:t>
            </a:r>
            <a:r>
              <a:rPr lang="en-US" sz="2200" dirty="0" err="1" smtClean="0"/>
              <a:t>WorkKeys</a:t>
            </a:r>
            <a:r>
              <a:rPr lang="en-US" sz="2200" dirty="0" smtClean="0"/>
              <a:t>, Welding, Machine Tool Technology, </a:t>
            </a:r>
            <a:r>
              <a:rPr lang="en-US" sz="2200" dirty="0" err="1" smtClean="0"/>
              <a:t>SkillsUSA</a:t>
            </a:r>
            <a:r>
              <a:rPr lang="en-US" sz="2200" dirty="0" smtClean="0"/>
              <a:t>,)</a:t>
            </a:r>
          </a:p>
        </p:txBody>
      </p:sp>
      <p:sp>
        <p:nvSpPr>
          <p:cNvPr id="3" name="Title 2"/>
          <p:cNvSpPr>
            <a:spLocks noGrp="1"/>
          </p:cNvSpPr>
          <p:nvPr>
            <p:ph type="title"/>
          </p:nvPr>
        </p:nvSpPr>
        <p:spPr/>
        <p:txBody>
          <a:bodyPr>
            <a:normAutofit fontScale="90000"/>
          </a:bodyPr>
          <a:lstStyle/>
          <a:p>
            <a:pPr algn="ctr"/>
            <a:r>
              <a:rPr lang="en-US" dirty="0" smtClean="0"/>
              <a:t>What can I use TOMORROW in my classroom??</a:t>
            </a:r>
            <a:endParaRPr lang="en-US" dirty="0"/>
          </a:p>
        </p:txBody>
      </p:sp>
    </p:spTree>
    <p:extLst>
      <p:ext uri="{BB962C8B-B14F-4D97-AF65-F5344CB8AC3E}">
        <p14:creationId xmlns:p14="http://schemas.microsoft.com/office/powerpoint/2010/main" val="33831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linds(horizontal)">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linds(horizontal)">
                                      <p:cBhvr>
                                        <p:cTn id="3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Contact Information:</a:t>
            </a:r>
          </a:p>
          <a:p>
            <a:pPr marL="109728" indent="0">
              <a:buNone/>
            </a:pPr>
            <a:r>
              <a:rPr lang="en-US" dirty="0"/>
              <a:t>	</a:t>
            </a:r>
            <a:r>
              <a:rPr lang="en-US" dirty="0" smtClean="0"/>
              <a:t>Johni Edsel</a:t>
            </a:r>
          </a:p>
          <a:p>
            <a:pPr marL="109728" indent="0">
              <a:buNone/>
            </a:pPr>
            <a:r>
              <a:rPr lang="en-US" dirty="0"/>
              <a:t>	</a:t>
            </a:r>
            <a:r>
              <a:rPr lang="en-US" dirty="0" smtClean="0"/>
              <a:t>Instructional Coordinator for Tulsa Tech</a:t>
            </a:r>
          </a:p>
          <a:p>
            <a:pPr marL="109728" indent="0">
              <a:buNone/>
            </a:pPr>
            <a:r>
              <a:rPr lang="en-US" dirty="0"/>
              <a:t>	</a:t>
            </a:r>
            <a:r>
              <a:rPr lang="en-US" dirty="0" smtClean="0">
                <a:hlinkClick r:id="rId2"/>
              </a:rPr>
              <a:t>johni.edsel@tulsatech.edu</a:t>
            </a:r>
            <a:endParaRPr lang="en-US" dirty="0" smtClean="0"/>
          </a:p>
          <a:p>
            <a:pPr marL="109728" indent="0">
              <a:buNone/>
            </a:pPr>
            <a:r>
              <a:rPr lang="en-US" dirty="0"/>
              <a:t>	</a:t>
            </a:r>
            <a:r>
              <a:rPr lang="en-US" dirty="0" smtClean="0"/>
              <a:t>Office phone:  918-828-5078</a:t>
            </a:r>
          </a:p>
          <a:p>
            <a:pPr marL="109728" indent="0">
              <a:buNone/>
            </a:pPr>
            <a:endParaRPr lang="en-US" dirty="0"/>
          </a:p>
          <a:p>
            <a:pPr marL="109728" indent="0">
              <a:buNone/>
            </a:pPr>
            <a:endParaRPr lang="en-US" dirty="0" smtClean="0"/>
          </a:p>
        </p:txBody>
      </p:sp>
      <p:sp>
        <p:nvSpPr>
          <p:cNvPr id="3" name="Title 2"/>
          <p:cNvSpPr>
            <a:spLocks noGrp="1"/>
          </p:cNvSpPr>
          <p:nvPr>
            <p:ph type="title"/>
          </p:nvPr>
        </p:nvSpPr>
        <p:spPr/>
        <p:txBody>
          <a:bodyPr/>
          <a:lstStyle/>
          <a:p>
            <a:r>
              <a:rPr lang="en-US" dirty="0" smtClean="0"/>
              <a:t>Want more Information?</a:t>
            </a:r>
            <a:endParaRPr lang="en-US" dirty="0"/>
          </a:p>
        </p:txBody>
      </p:sp>
    </p:spTree>
    <p:extLst>
      <p:ext uri="{BB962C8B-B14F-4D97-AF65-F5344CB8AC3E}">
        <p14:creationId xmlns:p14="http://schemas.microsoft.com/office/powerpoint/2010/main" val="203923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Johni Edsel</a:t>
            </a:r>
          </a:p>
          <a:p>
            <a:r>
              <a:rPr lang="en-US" sz="2800" dirty="0" smtClean="0"/>
              <a:t>Instructional Coordinator at Tulsa Tech</a:t>
            </a:r>
          </a:p>
          <a:p>
            <a:r>
              <a:rPr lang="en-US" sz="2800" dirty="0" smtClean="0"/>
              <a:t>24 years in Education</a:t>
            </a:r>
          </a:p>
          <a:p>
            <a:r>
              <a:rPr lang="en-US" sz="2800" dirty="0" smtClean="0"/>
              <a:t>21 years in the classroom</a:t>
            </a:r>
          </a:p>
          <a:p>
            <a:r>
              <a:rPr lang="en-US" sz="2800" dirty="0" smtClean="0">
                <a:hlinkClick r:id="rId2"/>
              </a:rPr>
              <a:t>Johni.edsel@tulsatech.edu</a:t>
            </a:r>
            <a:r>
              <a:rPr lang="en-US" sz="2800" dirty="0" smtClean="0"/>
              <a:t> </a:t>
            </a:r>
          </a:p>
          <a:p>
            <a:pPr marL="109728" indent="0">
              <a:buNone/>
            </a:pPr>
            <a:endParaRPr lang="en-US" sz="2800" dirty="0"/>
          </a:p>
          <a:p>
            <a:pPr marL="109728" indent="0">
              <a:buNone/>
            </a:pPr>
            <a:endParaRPr lang="en-US" sz="2000" dirty="0" smtClean="0"/>
          </a:p>
          <a:p>
            <a:pPr marL="109728" indent="0">
              <a:buNone/>
            </a:pPr>
            <a:endParaRPr lang="en-US" sz="2000" dirty="0"/>
          </a:p>
          <a:p>
            <a:pPr marL="109728" indent="0">
              <a:buNone/>
            </a:pPr>
            <a:endParaRPr lang="en-US" sz="2000" dirty="0" smtClean="0"/>
          </a:p>
          <a:p>
            <a:endParaRPr lang="en-US" dirty="0"/>
          </a:p>
        </p:txBody>
      </p:sp>
      <p:sp>
        <p:nvSpPr>
          <p:cNvPr id="2" name="Title 1"/>
          <p:cNvSpPr>
            <a:spLocks noGrp="1"/>
          </p:cNvSpPr>
          <p:nvPr>
            <p:ph type="title"/>
          </p:nvPr>
        </p:nvSpPr>
        <p:spPr/>
        <p:txBody>
          <a:bodyPr/>
          <a:lstStyle/>
          <a:p>
            <a:r>
              <a:rPr lang="en-US" dirty="0" smtClean="0"/>
              <a:t>My Info:</a:t>
            </a:r>
            <a:endParaRPr lang="en-US" dirty="0"/>
          </a:p>
        </p:txBody>
      </p:sp>
    </p:spTree>
    <p:extLst>
      <p:ext uri="{BB962C8B-B14F-4D97-AF65-F5344CB8AC3E}">
        <p14:creationId xmlns:p14="http://schemas.microsoft.com/office/powerpoint/2010/main" val="496002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Define Bell Ringers and the purposes of using them</a:t>
            </a:r>
          </a:p>
          <a:p>
            <a:pPr marL="109728" indent="0">
              <a:buNone/>
            </a:pPr>
            <a:endParaRPr lang="en-US" dirty="0" smtClean="0"/>
          </a:p>
          <a:p>
            <a:r>
              <a:rPr lang="en-US" dirty="0" smtClean="0"/>
              <a:t>Describe the different types of Bell Ringers</a:t>
            </a:r>
          </a:p>
          <a:p>
            <a:pPr marL="109728" indent="0">
              <a:buNone/>
            </a:pPr>
            <a:endParaRPr lang="en-US" dirty="0" smtClean="0"/>
          </a:p>
          <a:p>
            <a:r>
              <a:rPr lang="en-US" dirty="0" smtClean="0"/>
              <a:t>How to grade Bell Ringers</a:t>
            </a:r>
          </a:p>
          <a:p>
            <a:endParaRPr lang="en-US" dirty="0" smtClean="0"/>
          </a:p>
          <a:p>
            <a:r>
              <a:rPr lang="en-US" dirty="0" smtClean="0"/>
              <a:t>Access to over 5 years of Bell Ringers already made for you!</a:t>
            </a:r>
          </a:p>
          <a:p>
            <a:endParaRPr lang="en-US" dirty="0"/>
          </a:p>
        </p:txBody>
      </p:sp>
      <p:sp>
        <p:nvSpPr>
          <p:cNvPr id="2" name="Title 1"/>
          <p:cNvSpPr>
            <a:spLocks noGrp="1"/>
          </p:cNvSpPr>
          <p:nvPr>
            <p:ph type="title"/>
          </p:nvPr>
        </p:nvSpPr>
        <p:spPr/>
        <p:txBody>
          <a:bodyPr/>
          <a:lstStyle/>
          <a:p>
            <a:r>
              <a:rPr lang="en-US" dirty="0" smtClean="0"/>
              <a:t>Goals for Today: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An academic activity students do to begin their day or period</a:t>
            </a:r>
          </a:p>
          <a:p>
            <a:endParaRPr lang="en-US" sz="2800" dirty="0"/>
          </a:p>
          <a:p>
            <a:pPr marL="109728" indent="0">
              <a:buNone/>
            </a:pPr>
            <a:r>
              <a:rPr lang="en-US" sz="2800" dirty="0" smtClean="0"/>
              <a:t> </a:t>
            </a:r>
          </a:p>
          <a:p>
            <a:r>
              <a:rPr lang="en-US" sz="2800" dirty="0" smtClean="0"/>
              <a:t>A </a:t>
            </a:r>
            <a:r>
              <a:rPr lang="en-US" sz="2800" dirty="0"/>
              <a:t>tool teachers use within their classroom to help focus their students’ minds</a:t>
            </a:r>
            <a:r>
              <a:rPr lang="en-US" sz="2800" dirty="0" smtClean="0"/>
              <a:t>.</a:t>
            </a:r>
            <a:endParaRPr lang="en-US" sz="2800" dirty="0"/>
          </a:p>
        </p:txBody>
      </p:sp>
      <p:sp>
        <p:nvSpPr>
          <p:cNvPr id="2" name="Title 1"/>
          <p:cNvSpPr>
            <a:spLocks noGrp="1"/>
          </p:cNvSpPr>
          <p:nvPr>
            <p:ph type="title"/>
          </p:nvPr>
        </p:nvSpPr>
        <p:spPr/>
        <p:txBody>
          <a:bodyPr/>
          <a:lstStyle/>
          <a:p>
            <a:r>
              <a:rPr lang="en-US" dirty="0" smtClean="0"/>
              <a:t>What is a bell ringer?</a:t>
            </a:r>
            <a:endParaRPr lang="en-US" dirty="0"/>
          </a:p>
        </p:txBody>
      </p:sp>
    </p:spTree>
    <p:extLst>
      <p:ext uri="{BB962C8B-B14F-4D97-AF65-F5344CB8AC3E}">
        <p14:creationId xmlns:p14="http://schemas.microsoft.com/office/powerpoint/2010/main" val="329615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Provides transition from hallway to classroom</a:t>
            </a:r>
          </a:p>
          <a:p>
            <a:r>
              <a:rPr lang="en-US" dirty="0" smtClean="0"/>
              <a:t>Provides time for teacher to tend to necessary tasks while creating positive learning time for students</a:t>
            </a:r>
          </a:p>
          <a:p>
            <a:r>
              <a:rPr lang="en-US" dirty="0" smtClean="0"/>
              <a:t>Provides time to assess prior learning </a:t>
            </a:r>
          </a:p>
          <a:p>
            <a:r>
              <a:rPr lang="en-US" dirty="0" smtClean="0"/>
              <a:t>Provides a “hook” to the objective of the day </a:t>
            </a:r>
          </a:p>
          <a:p>
            <a:r>
              <a:rPr lang="en-US" dirty="0" smtClean="0"/>
              <a:t>Provides a “get ready to learn” attitude for students</a:t>
            </a:r>
          </a:p>
          <a:p>
            <a:r>
              <a:rPr lang="en-US" dirty="0" smtClean="0"/>
              <a:t>Intro </a:t>
            </a:r>
            <a:r>
              <a:rPr lang="en-US" dirty="0"/>
              <a:t>to Bell Ringers </a:t>
            </a:r>
            <a:r>
              <a:rPr lang="en-US" dirty="0">
                <a:hlinkClick r:id="rId2"/>
              </a:rPr>
              <a:t>video</a:t>
            </a:r>
            <a:endParaRPr lang="en-US" dirty="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Purposes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Journaling</a:t>
            </a:r>
          </a:p>
          <a:p>
            <a:r>
              <a:rPr lang="en-US" dirty="0" smtClean="0"/>
              <a:t>Critical Thinking Activity</a:t>
            </a:r>
          </a:p>
          <a:p>
            <a:r>
              <a:rPr lang="en-US" dirty="0" smtClean="0"/>
              <a:t>Video introducing a new concept</a:t>
            </a:r>
          </a:p>
          <a:p>
            <a:r>
              <a:rPr lang="en-US" dirty="0" smtClean="0"/>
              <a:t>Soft skills review</a:t>
            </a:r>
          </a:p>
          <a:p>
            <a:r>
              <a:rPr lang="en-US" dirty="0" smtClean="0"/>
              <a:t>Quiz or Review of a homework assignment</a:t>
            </a:r>
          </a:p>
          <a:p>
            <a:r>
              <a:rPr lang="en-US" dirty="0" smtClean="0"/>
              <a:t>Project Work</a:t>
            </a:r>
          </a:p>
          <a:p>
            <a:r>
              <a:rPr lang="en-US" dirty="0" smtClean="0"/>
              <a:t>Quote of the Day/Motivational</a:t>
            </a:r>
          </a:p>
          <a:p>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Different kinds of Bell Ringers</a:t>
            </a:r>
            <a:endParaRPr lang="en-US" dirty="0"/>
          </a:p>
        </p:txBody>
      </p:sp>
    </p:spTree>
    <p:extLst>
      <p:ext uri="{BB962C8B-B14F-4D97-AF65-F5344CB8AC3E}">
        <p14:creationId xmlns:p14="http://schemas.microsoft.com/office/powerpoint/2010/main" val="2149696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76800"/>
          </a:xfrm>
        </p:spPr>
        <p:txBody>
          <a:bodyPr>
            <a:normAutofit/>
          </a:bodyPr>
          <a:lstStyle/>
          <a:p>
            <a:r>
              <a:rPr lang="en-US" dirty="0" smtClean="0"/>
              <a:t>As soon as the bell rings, students are expected to be seated, with </a:t>
            </a:r>
            <a:r>
              <a:rPr lang="en-US" dirty="0" smtClean="0">
                <a:hlinkClick r:id="rId3" action="ppaction://hlinkfile"/>
              </a:rPr>
              <a:t>paper</a:t>
            </a:r>
            <a:r>
              <a:rPr lang="en-US" dirty="0" smtClean="0"/>
              <a:t> (or bell ringer </a:t>
            </a:r>
            <a:r>
              <a:rPr lang="en-US" dirty="0" smtClean="0">
                <a:hlinkClick r:id="rId4" action="ppaction://hlinkfile"/>
              </a:rPr>
              <a:t>notebook</a:t>
            </a:r>
            <a:r>
              <a:rPr lang="en-US" dirty="0" smtClean="0"/>
              <a:t>) and pen ready. </a:t>
            </a:r>
          </a:p>
          <a:p>
            <a:r>
              <a:rPr lang="en-US" dirty="0" smtClean="0"/>
              <a:t>Set timer to 5 minutes (or however long you think it will take)</a:t>
            </a:r>
          </a:p>
          <a:p>
            <a:r>
              <a:rPr lang="en-US" dirty="0" smtClean="0"/>
              <a:t>When the timer rings, pencils down or students comeback from work station and get seated </a:t>
            </a:r>
          </a:p>
          <a:p>
            <a:r>
              <a:rPr lang="en-US" dirty="0" smtClean="0"/>
              <a:t>Start discussion or sharing of answers. </a:t>
            </a:r>
            <a:endParaRPr lang="en-US" dirty="0"/>
          </a:p>
        </p:txBody>
      </p:sp>
      <p:sp>
        <p:nvSpPr>
          <p:cNvPr id="3" name="Title 2"/>
          <p:cNvSpPr>
            <a:spLocks noGrp="1"/>
          </p:cNvSpPr>
          <p:nvPr>
            <p:ph type="title"/>
          </p:nvPr>
        </p:nvSpPr>
        <p:spPr/>
        <p:txBody>
          <a:bodyPr/>
          <a:lstStyle/>
          <a:p>
            <a:r>
              <a:rPr lang="en-US" dirty="0" smtClean="0"/>
              <a:t>Procedure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Bell Ringer ideas</a:t>
            </a:r>
            <a:br>
              <a:rPr lang="en-US" dirty="0" smtClean="0"/>
            </a:br>
            <a:r>
              <a:rPr lang="en-US" dirty="0" smtClean="0"/>
              <a:t> (Journaling)</a:t>
            </a:r>
            <a:endParaRPr lang="en-US" dirty="0"/>
          </a:p>
        </p:txBody>
      </p:sp>
      <p:pic>
        <p:nvPicPr>
          <p:cNvPr id="5" name="Picture 4"/>
          <p:cNvPicPr>
            <a:picLocks noChangeAspect="1"/>
          </p:cNvPicPr>
          <p:nvPr/>
        </p:nvPicPr>
        <p:blipFill>
          <a:blip r:embed="rId3"/>
          <a:stretch>
            <a:fillRect/>
          </a:stretch>
        </p:blipFill>
        <p:spPr>
          <a:xfrm>
            <a:off x="1066800" y="1417638"/>
            <a:ext cx="6810375" cy="4490357"/>
          </a:xfrm>
          <a:prstGeom prst="rect">
            <a:avLst/>
          </a:prstGeom>
        </p:spPr>
      </p:pic>
    </p:spTree>
    <p:extLst>
      <p:ext uri="{BB962C8B-B14F-4D97-AF65-F5344CB8AC3E}">
        <p14:creationId xmlns:p14="http://schemas.microsoft.com/office/powerpoint/2010/main" val="23963049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6235</TotalTime>
  <Words>866</Words>
  <Application>Microsoft Office PowerPoint</Application>
  <PresentationFormat>On-screen Show (4:3)</PresentationFormat>
  <Paragraphs>151</Paragraphs>
  <Slides>22</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Comic Sans MS</vt:lpstr>
      <vt:lpstr>Lucida Sans Unicode</vt:lpstr>
      <vt:lpstr>Verdana</vt:lpstr>
      <vt:lpstr>Wingdings 2</vt:lpstr>
      <vt:lpstr>Wingdings 3</vt:lpstr>
      <vt:lpstr>Concourse</vt:lpstr>
      <vt:lpstr>PowerPoint Presentation</vt:lpstr>
      <vt:lpstr>PowerPoint Presentation</vt:lpstr>
      <vt:lpstr>My Info:</vt:lpstr>
      <vt:lpstr>Goals for Today:</vt:lpstr>
      <vt:lpstr>What is a bell ringer?</vt:lpstr>
      <vt:lpstr>Purposes</vt:lpstr>
      <vt:lpstr>Different kinds of Bell Ringers</vt:lpstr>
      <vt:lpstr>Procedure</vt:lpstr>
      <vt:lpstr>Bell Ringer ideas  (Journaling)</vt:lpstr>
      <vt:lpstr>Bell Ringer ideas  (Critical Thinking)</vt:lpstr>
      <vt:lpstr>Bell Ringer ideas  (Critical Thinking)</vt:lpstr>
      <vt:lpstr>Bell Ringer ideas (introducing new concept)</vt:lpstr>
      <vt:lpstr>Example:</vt:lpstr>
      <vt:lpstr> Bell Ringer ideas (Soft Skills Review)</vt:lpstr>
      <vt:lpstr> Bell Ringer ideas (Quiz or Review from Homework)</vt:lpstr>
      <vt:lpstr>  Bell Ringer ideas (Quote of the Day/Motivational)</vt:lpstr>
      <vt:lpstr>How to use bell ringers effectively</vt:lpstr>
      <vt:lpstr>How to use bell ringers effectively</vt:lpstr>
      <vt:lpstr>Important Note</vt:lpstr>
      <vt:lpstr>How to grade Bell Ringers</vt:lpstr>
      <vt:lpstr>What can I use TOMORROW in my classroom??</vt:lpstr>
      <vt:lpstr>Want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to bell Teaching: Using Bell Ringers in the Classroom</dc:title>
  <dc:creator>Bing Boettner</dc:creator>
  <cp:lastModifiedBy>Nathan Brubaker</cp:lastModifiedBy>
  <cp:revision>332</cp:revision>
  <cp:lastPrinted>2017-09-12T22:33:02Z</cp:lastPrinted>
  <dcterms:created xsi:type="dcterms:W3CDTF">2011-07-26T01:40:59Z</dcterms:created>
  <dcterms:modified xsi:type="dcterms:W3CDTF">2018-10-08T13:42:32Z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