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35" r:id="rId2"/>
    <p:sldId id="315" r:id="rId3"/>
    <p:sldId id="348" r:id="rId4"/>
    <p:sldId id="316" r:id="rId5"/>
    <p:sldId id="330" r:id="rId6"/>
    <p:sldId id="331" r:id="rId7"/>
    <p:sldId id="312" r:id="rId8"/>
    <p:sldId id="349" r:id="rId9"/>
    <p:sldId id="351" r:id="rId10"/>
    <p:sldId id="307" r:id="rId11"/>
    <p:sldId id="338" r:id="rId12"/>
    <p:sldId id="339" r:id="rId13"/>
    <p:sldId id="340" r:id="rId14"/>
    <p:sldId id="337" r:id="rId15"/>
    <p:sldId id="320" r:id="rId16"/>
    <p:sldId id="336" r:id="rId17"/>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36E"/>
    <a:srgbClr val="F9E000"/>
    <a:srgbClr val="F58160"/>
    <a:srgbClr val="841548"/>
    <a:srgbClr val="CEE9E0"/>
    <a:srgbClr val="84C448"/>
    <a:srgbClr val="126C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1" autoAdjust="0"/>
    <p:restoredTop sz="94660"/>
  </p:normalViewPr>
  <p:slideViewPr>
    <p:cSldViewPr>
      <p:cViewPr varScale="1">
        <p:scale>
          <a:sx n="109" d="100"/>
          <a:sy n="109" d="100"/>
        </p:scale>
        <p:origin x="1668"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1804"/>
          </a:xfrm>
          <a:prstGeom prst="rect">
            <a:avLst/>
          </a:prstGeom>
        </p:spPr>
        <p:txBody>
          <a:bodyPr vert="horz" lIns="91433" tIns="45717" rIns="91433" bIns="45717" rtlCol="0"/>
          <a:lstStyle>
            <a:lvl1pPr algn="r">
              <a:defRPr sz="1200"/>
            </a:lvl1pPr>
          </a:lstStyle>
          <a:p>
            <a:fld id="{51882DA6-88BE-4E1B-86C0-20F090016D9F}" type="datetimeFigureOut">
              <a:rPr lang="en-US" smtClean="0"/>
              <a:t>10/8/2018</a:t>
            </a:fld>
            <a:endParaRPr lang="en-US" dirty="0"/>
          </a:p>
        </p:txBody>
      </p:sp>
      <p:sp>
        <p:nvSpPr>
          <p:cNvPr id="4" name="Footer Placeholder 3"/>
          <p:cNvSpPr>
            <a:spLocks noGrp="1"/>
          </p:cNvSpPr>
          <p:nvPr>
            <p:ph type="ftr" sz="quarter" idx="2"/>
          </p:nvPr>
        </p:nvSpPr>
        <p:spPr>
          <a:xfrm>
            <a:off x="0" y="8772668"/>
            <a:ext cx="2971800" cy="461804"/>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33" tIns="45717" rIns="91433" bIns="45717" rtlCol="0" anchor="b"/>
          <a:lstStyle>
            <a:lvl1pPr algn="r">
              <a:defRPr sz="1200"/>
            </a:lvl1pPr>
          </a:lstStyle>
          <a:p>
            <a:fld id="{48B6DFA4-A4CA-4521-8BC8-23F640FB95C3}" type="slidenum">
              <a:rPr lang="en-US" smtClean="0"/>
              <a:t>‹#›</a:t>
            </a:fld>
            <a:endParaRPr lang="en-US" dirty="0"/>
          </a:p>
        </p:txBody>
      </p:sp>
    </p:spTree>
    <p:extLst>
      <p:ext uri="{BB962C8B-B14F-4D97-AF65-F5344CB8AC3E}">
        <p14:creationId xmlns:p14="http://schemas.microsoft.com/office/powerpoint/2010/main" val="3641981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0"/>
            <a:ext cx="2971800" cy="463550"/>
          </a:xfrm>
          <a:prstGeom prst="rect">
            <a:avLst/>
          </a:prstGeom>
        </p:spPr>
        <p:txBody>
          <a:bodyPr vert="horz" lIns="91433" tIns="45717" rIns="91433" bIns="45717" rtlCol="0"/>
          <a:lstStyle>
            <a:lvl1pPr algn="r">
              <a:defRPr sz="1200"/>
            </a:lvl1pPr>
          </a:lstStyle>
          <a:p>
            <a:fld id="{9C540B3F-96EA-4CA9-BA96-67130E3933F5}" type="datetimeFigureOut">
              <a:rPr lang="en-US" smtClean="0"/>
              <a:t>10/8/2018</a:t>
            </a:fld>
            <a:endParaRPr lang="en-US" dirty="0"/>
          </a:p>
        </p:txBody>
      </p:sp>
      <p:sp>
        <p:nvSpPr>
          <p:cNvPr id="4" name="Slide Image Placeholder 3"/>
          <p:cNvSpPr>
            <a:spLocks noGrp="1" noRot="1" noChangeAspect="1"/>
          </p:cNvSpPr>
          <p:nvPr>
            <p:ph type="sldImg" idx="2"/>
          </p:nvPr>
        </p:nvSpPr>
        <p:spPr>
          <a:xfrm>
            <a:off x="1350963" y="1154113"/>
            <a:ext cx="4156075" cy="31178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45001"/>
            <a:ext cx="5486400" cy="3636963"/>
          </a:xfrm>
          <a:prstGeom prst="rect">
            <a:avLst/>
          </a:prstGeom>
        </p:spPr>
        <p:txBody>
          <a:bodyPr vert="horz" lIns="91433" tIns="45717" rIns="91433" bIns="4571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2971800" cy="46355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2525"/>
            <a:ext cx="2971800" cy="463550"/>
          </a:xfrm>
          <a:prstGeom prst="rect">
            <a:avLst/>
          </a:prstGeom>
        </p:spPr>
        <p:txBody>
          <a:bodyPr vert="horz" lIns="91433" tIns="45717" rIns="91433" bIns="45717" rtlCol="0" anchor="b"/>
          <a:lstStyle>
            <a:lvl1pPr algn="r">
              <a:defRPr sz="1200"/>
            </a:lvl1pPr>
          </a:lstStyle>
          <a:p>
            <a:fld id="{37004390-7593-4FEE-91C6-654A552AF0D2}" type="slidenum">
              <a:rPr lang="en-US" smtClean="0"/>
              <a:t>‹#›</a:t>
            </a:fld>
            <a:endParaRPr lang="en-US" dirty="0"/>
          </a:p>
        </p:txBody>
      </p:sp>
    </p:spTree>
    <p:extLst>
      <p:ext uri="{BB962C8B-B14F-4D97-AF65-F5344CB8AC3E}">
        <p14:creationId xmlns:p14="http://schemas.microsoft.com/office/powerpoint/2010/main" val="166873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 to have the OSDE link to new</a:t>
            </a:r>
            <a:r>
              <a:rPr lang="en-US" baseline="0" dirty="0" smtClean="0"/>
              <a:t> OCAS Codes included here.</a:t>
            </a:r>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3</a:t>
            </a:fld>
            <a:endParaRPr lang="en-US" dirty="0"/>
          </a:p>
        </p:txBody>
      </p:sp>
    </p:spTree>
    <p:extLst>
      <p:ext uri="{BB962C8B-B14F-4D97-AF65-F5344CB8AC3E}">
        <p14:creationId xmlns:p14="http://schemas.microsoft.com/office/powerpoint/2010/main" val="109339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Included</a:t>
            </a:r>
            <a:r>
              <a:rPr lang="en-US" baseline="0" dirty="0" smtClean="0"/>
              <a:t> space for HB 3025 – may need to omit if nothing from OSDE.</a:t>
            </a:r>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4</a:t>
            </a:fld>
            <a:endParaRPr lang="en-US" dirty="0"/>
          </a:p>
        </p:txBody>
      </p:sp>
    </p:spTree>
    <p:extLst>
      <p:ext uri="{BB962C8B-B14F-4D97-AF65-F5344CB8AC3E}">
        <p14:creationId xmlns:p14="http://schemas.microsoft.com/office/powerpoint/2010/main" val="234931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9</a:t>
            </a:fld>
            <a:endParaRPr lang="en-US" dirty="0"/>
          </a:p>
        </p:txBody>
      </p:sp>
    </p:spTree>
    <p:extLst>
      <p:ext uri="{BB962C8B-B14F-4D97-AF65-F5344CB8AC3E}">
        <p14:creationId xmlns:p14="http://schemas.microsoft.com/office/powerpoint/2010/main" val="381759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10</a:t>
            </a:fld>
            <a:endParaRPr lang="en-US" dirty="0"/>
          </a:p>
        </p:txBody>
      </p:sp>
    </p:spTree>
    <p:extLst>
      <p:ext uri="{BB962C8B-B14F-4D97-AF65-F5344CB8AC3E}">
        <p14:creationId xmlns:p14="http://schemas.microsoft.com/office/powerpoint/2010/main" val="297997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4267200"/>
            <a:ext cx="9144000" cy="1828800"/>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05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5E453-6585-412D-991D-6BA19EA8290A}" type="datetimeFigureOut">
              <a:rPr lang="en-US" smtClean="0"/>
              <a:pPr/>
              <a:t>10/8/2018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948B9-61F5-42D0-A856-53F3634F1809}" type="slidenum">
              <a:rPr lang="en-US" smtClean="0"/>
              <a:pPr/>
              <a:t>‹#›</a:t>
            </a:fld>
            <a:endParaRPr lang="en-US" dirty="0"/>
          </a:p>
        </p:txBody>
      </p:sp>
      <p:pic>
        <p:nvPicPr>
          <p:cNvPr id="7" name="Picture 6" descr="CTLogo711_Blk.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59086" y="6352499"/>
            <a:ext cx="1668483" cy="248115"/>
          </a:xfrm>
          <a:prstGeom prst="rect">
            <a:avLst/>
          </a:prstGeom>
        </p:spPr>
      </p:pic>
      <p:pic>
        <p:nvPicPr>
          <p:cNvPr id="8" name="Picture 7" descr="Untitled-3.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96517" y="6361079"/>
            <a:ext cx="4971403" cy="479070"/>
          </a:xfrm>
          <a:prstGeom prst="rect">
            <a:avLst/>
          </a:prstGeom>
        </p:spPr>
      </p:pic>
      <p:pic>
        <p:nvPicPr>
          <p:cNvPr id="9" name="Picture 8" descr="Untitled-5.jp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484" y="243853"/>
            <a:ext cx="2090615" cy="61350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k.gov/oeqa/documents/TEACHER%20PREPARATION%20INVENTORY%202008-2009%20.pdf" TargetMode="External"/><Relationship Id="rId2" Type="http://schemas.openxmlformats.org/officeDocument/2006/relationships/hyperlink" Target="https://registrar.okstate.edu/sites/default/files/Documents/DegreeSheets/2016-2017/COE/ED11.pdf" TargetMode="External"/><Relationship Id="rId1" Type="http://schemas.openxmlformats.org/officeDocument/2006/relationships/slideLayout" Target="../slideLayouts/slideLayout2.xml"/><Relationship Id="rId4" Type="http://schemas.openxmlformats.org/officeDocument/2006/relationships/hyperlink" Target="http://www.uco.edu/ceps/dept/Professional-Studies-Programs/aess/career-technology/index.as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k.gov/oeqa/documents/TEACHER%20PREPARATION%20INVENTORY%202008-2009%20.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okcareertech.org/educators/certifications/AlternativeCertificat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kcareertech.org/educators/certifications/program-specialis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ducation.okstate.edu/site-files/im-files/peu/peu_cert_cted.pdf"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de.ok.gov/sde/sites/ok.gov.sde/files/Adding_Areas_Existing_Cert-%20fee-Online.pdf" TargetMode="External"/><Relationship Id="rId2" Type="http://schemas.openxmlformats.org/officeDocument/2006/relationships/hyperlink" Target="http://sde.ok.gov/sde/oklahoma-alternative-placement-program-teacher-certificatio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8458200" cy="1295400"/>
          </a:xfrm>
        </p:spPr>
        <p:txBody>
          <a:bodyPr>
            <a:noAutofit/>
          </a:bodyPr>
          <a:lstStyle/>
          <a:p>
            <a:pPr marL="0" indent="0" algn="ctr">
              <a:spcBef>
                <a:spcPts val="0"/>
              </a:spcBef>
              <a:buNone/>
            </a:pPr>
            <a:r>
              <a:rPr lang="en-US" sz="4400" b="1" dirty="0" smtClean="0"/>
              <a:t>Oklahoma Department of </a:t>
            </a:r>
          </a:p>
          <a:p>
            <a:pPr marL="0" indent="0" algn="ctr">
              <a:spcBef>
                <a:spcPts val="0"/>
              </a:spcBef>
              <a:buNone/>
            </a:pPr>
            <a:r>
              <a:rPr lang="en-US" sz="4400" b="1" dirty="0" smtClean="0"/>
              <a:t>Career </a:t>
            </a:r>
            <a:r>
              <a:rPr lang="en-US" sz="3600" b="1" dirty="0" smtClean="0"/>
              <a:t>&amp;</a:t>
            </a:r>
            <a:r>
              <a:rPr lang="en-US" sz="4400" b="1" dirty="0" smtClean="0"/>
              <a:t> Technology Education</a:t>
            </a:r>
            <a:endParaRPr lang="en-US" sz="4400" b="1" dirty="0"/>
          </a:p>
        </p:txBody>
      </p:sp>
      <p:sp>
        <p:nvSpPr>
          <p:cNvPr id="3" name="TextBox 2"/>
          <p:cNvSpPr txBox="1"/>
          <p:nvPr/>
        </p:nvSpPr>
        <p:spPr>
          <a:xfrm>
            <a:off x="2057400" y="2590800"/>
            <a:ext cx="5943600" cy="1323439"/>
          </a:xfrm>
          <a:prstGeom prst="rect">
            <a:avLst/>
          </a:prstGeom>
          <a:noFill/>
        </p:spPr>
        <p:txBody>
          <a:bodyPr wrap="square" rtlCol="0">
            <a:spAutoFit/>
          </a:bodyPr>
          <a:lstStyle/>
          <a:p>
            <a:pPr algn="ctr"/>
            <a:r>
              <a:rPr lang="en-US" sz="4000" u="sng" dirty="0" smtClean="0">
                <a:ln>
                  <a:solidFill>
                    <a:srgbClr val="FF0000"/>
                  </a:solidFill>
                </a:ln>
                <a:solidFill>
                  <a:srgbClr val="C00000"/>
                </a:solidFill>
              </a:rPr>
              <a:t>Teacher and Administrator Certification</a:t>
            </a:r>
            <a:endParaRPr lang="en-US" sz="4000" u="sng" dirty="0">
              <a:ln>
                <a:solidFill>
                  <a:srgbClr val="FF0000"/>
                </a:solidFill>
              </a:ln>
              <a:solidFill>
                <a:srgbClr val="C00000"/>
              </a:solidFill>
            </a:endParaRPr>
          </a:p>
        </p:txBody>
      </p:sp>
      <p:sp>
        <p:nvSpPr>
          <p:cNvPr id="4" name="TextBox 3"/>
          <p:cNvSpPr txBox="1"/>
          <p:nvPr/>
        </p:nvSpPr>
        <p:spPr>
          <a:xfrm>
            <a:off x="4419600" y="5334000"/>
            <a:ext cx="4572000" cy="1246495"/>
          </a:xfrm>
          <a:prstGeom prst="rect">
            <a:avLst/>
          </a:prstGeom>
          <a:noFill/>
        </p:spPr>
        <p:txBody>
          <a:bodyPr wrap="square" rtlCol="0">
            <a:spAutoFit/>
          </a:bodyPr>
          <a:lstStyle/>
          <a:p>
            <a:endParaRPr lang="en-US" sz="900" dirty="0" smtClean="0"/>
          </a:p>
          <a:p>
            <a:pPr algn="r"/>
            <a:r>
              <a:rPr lang="en-US" b="1" dirty="0" smtClean="0"/>
              <a:t>Niki Burch</a:t>
            </a:r>
            <a:r>
              <a:rPr lang="en-US" dirty="0" smtClean="0"/>
              <a:t>, </a:t>
            </a:r>
            <a:r>
              <a:rPr lang="en-US" i="1" dirty="0" smtClean="0"/>
              <a:t>Certification Specialist</a:t>
            </a:r>
            <a:r>
              <a:rPr lang="en-US" dirty="0" smtClean="0"/>
              <a:t>, ODCTE</a:t>
            </a:r>
          </a:p>
          <a:p>
            <a:pPr algn="r"/>
            <a:r>
              <a:rPr lang="en-US" sz="1200" dirty="0" smtClean="0"/>
              <a:t>Revised 9/26/2018</a:t>
            </a:r>
          </a:p>
          <a:p>
            <a:endParaRPr lang="en-US" dirty="0"/>
          </a:p>
          <a:p>
            <a:r>
              <a:rPr lang="en-US" dirty="0" smtClean="0"/>
              <a:t>	</a:t>
            </a:r>
            <a:endParaRPr lang="en-US" b="1" dirty="0"/>
          </a:p>
        </p:txBody>
      </p:sp>
    </p:spTree>
    <p:extLst>
      <p:ext uri="{BB962C8B-B14F-4D97-AF65-F5344CB8AC3E}">
        <p14:creationId xmlns:p14="http://schemas.microsoft.com/office/powerpoint/2010/main" val="104908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371600" y="1167541"/>
            <a:ext cx="7772400" cy="4699859"/>
          </a:xfrm>
        </p:spPr>
        <p:txBody>
          <a:bodyPr>
            <a:normAutofit/>
          </a:bodyPr>
          <a:lstStyle/>
          <a:p>
            <a:r>
              <a:rPr lang="en-US" sz="2400" dirty="0"/>
              <a:t>A provisional certification </a:t>
            </a:r>
            <a:r>
              <a:rPr lang="en-US" sz="2400" dirty="0" smtClean="0"/>
              <a:t>provides teachers an avenue for certification while working toward </a:t>
            </a:r>
            <a:r>
              <a:rPr lang="en-US" sz="2400" dirty="0"/>
              <a:t>standard certification.</a:t>
            </a:r>
            <a:br>
              <a:rPr lang="en-US" sz="2400" dirty="0"/>
            </a:br>
            <a:r>
              <a:rPr lang="en-US" sz="2400" dirty="0"/>
              <a:t/>
            </a:r>
            <a:br>
              <a:rPr lang="en-US" sz="2400" dirty="0"/>
            </a:br>
            <a:r>
              <a:rPr lang="en-US" sz="2400" dirty="0"/>
              <a:t>In order to qualify for provisional certification, </a:t>
            </a:r>
            <a:r>
              <a:rPr lang="en-US" sz="2400" dirty="0" smtClean="0"/>
              <a:t/>
            </a:r>
            <a:br>
              <a:rPr lang="en-US" sz="2400" dirty="0" smtClean="0"/>
            </a:br>
            <a:r>
              <a:rPr lang="en-US" sz="2400" dirty="0" smtClean="0"/>
              <a:t>teachers </a:t>
            </a:r>
            <a:r>
              <a:rPr lang="en-US" sz="2400" dirty="0"/>
              <a:t>must have</a:t>
            </a:r>
            <a:r>
              <a:rPr lang="en-US" sz="2400" dirty="0" smtClean="0"/>
              <a:t>:</a:t>
            </a:r>
            <a:br>
              <a:rPr lang="en-US" sz="2400" dirty="0" smtClean="0"/>
            </a:br>
            <a:r>
              <a:rPr lang="en-US" sz="2400" dirty="0" smtClean="0"/>
              <a:t/>
            </a:r>
            <a:br>
              <a:rPr lang="en-US" sz="2400" dirty="0" smtClean="0"/>
            </a:br>
            <a:r>
              <a:rPr lang="en-US" sz="2400" i="1" dirty="0" smtClean="0"/>
              <a:t>2 </a:t>
            </a:r>
            <a:r>
              <a:rPr lang="en-US" sz="2400" i="1" dirty="0"/>
              <a:t>years of full time field </a:t>
            </a:r>
            <a:r>
              <a:rPr lang="en-US" sz="2400" i="1" dirty="0" smtClean="0"/>
              <a:t>experience</a:t>
            </a:r>
            <a:br>
              <a:rPr lang="en-US" sz="2400" i="1" dirty="0" smtClean="0"/>
            </a:br>
            <a:r>
              <a:rPr lang="en-US" sz="2400" i="1" dirty="0" smtClean="0"/>
              <a:t/>
            </a:r>
            <a:br>
              <a:rPr lang="en-US" sz="2400" i="1" dirty="0" smtClean="0"/>
            </a:br>
            <a:r>
              <a:rPr lang="en-US" sz="2400" i="1" dirty="0" smtClean="0"/>
              <a:t>	Transcripts </a:t>
            </a:r>
            <a:r>
              <a:rPr lang="en-US" sz="2400" i="1" dirty="0"/>
              <a:t> </a:t>
            </a:r>
            <a:r>
              <a:rPr lang="en-US" sz="2400" i="1" dirty="0" smtClean="0"/>
              <a:t/>
            </a:r>
            <a:br>
              <a:rPr lang="en-US" sz="2400" i="1" dirty="0" smtClean="0"/>
            </a:br>
            <a:r>
              <a:rPr lang="en-US" sz="1800" i="1" dirty="0"/>
              <a:t/>
            </a:r>
            <a:br>
              <a:rPr lang="en-US" sz="1800" i="1" dirty="0"/>
            </a:br>
            <a:endParaRPr lang="en-US" sz="2400" dirty="0"/>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b="1" i="1" u="sng" dirty="0" smtClean="0">
                <a:ln>
                  <a:solidFill>
                    <a:srgbClr val="FF0000"/>
                  </a:solidFill>
                </a:ln>
                <a:solidFill>
                  <a:srgbClr val="C00000"/>
                </a:solidFill>
              </a:rPr>
              <a:t>Applicants and the Provisional Process</a:t>
            </a:r>
            <a:endParaRPr lang="en-US" sz="3000" b="1" i="1" u="sng" dirty="0">
              <a:ln>
                <a:solidFill>
                  <a:srgbClr val="FF0000"/>
                </a:solidFill>
              </a:ln>
              <a:solidFill>
                <a:srgbClr val="C00000"/>
              </a:solidFill>
            </a:endParaRPr>
          </a:p>
        </p:txBody>
      </p:sp>
      <p:sp>
        <p:nvSpPr>
          <p:cNvPr id="3" name="Isosceles Triangle 2"/>
          <p:cNvSpPr/>
          <p:nvPr/>
        </p:nvSpPr>
        <p:spPr>
          <a:xfrm rot="5400000">
            <a:off x="2705100" y="3848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4533900" y="45339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79062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0" y="1307123"/>
            <a:ext cx="5410200" cy="2209800"/>
          </a:xfrm>
        </p:spPr>
        <p:txBody>
          <a:bodyPr>
            <a:normAutofit fontScale="90000"/>
          </a:bodyPr>
          <a:lstStyle/>
          <a:p>
            <a:pPr lvl="0" algn="l"/>
            <a:r>
              <a:rPr lang="en-US" sz="2700" dirty="0"/>
              <a:t>Statement of </a:t>
            </a:r>
            <a:r>
              <a:rPr lang="en-US" sz="2700" dirty="0" smtClean="0"/>
              <a:t>Qualifications</a:t>
            </a:r>
            <a:br>
              <a:rPr lang="en-US" sz="2700" dirty="0" smtClean="0"/>
            </a:br>
            <a:r>
              <a:rPr lang="en-US" sz="1100" dirty="0"/>
              <a:t/>
            </a:r>
            <a:br>
              <a:rPr lang="en-US" sz="1100" dirty="0"/>
            </a:br>
            <a:r>
              <a:rPr lang="en-US" sz="2700" dirty="0"/>
              <a:t>Verification of </a:t>
            </a:r>
            <a:r>
              <a:rPr lang="en-US" sz="2700" dirty="0" smtClean="0"/>
              <a:t>Employment</a:t>
            </a:r>
            <a:br>
              <a:rPr lang="en-US" sz="2700" dirty="0" smtClean="0"/>
            </a:br>
            <a:r>
              <a:rPr lang="en-US" sz="1100" dirty="0"/>
              <a:t/>
            </a:r>
            <a:br>
              <a:rPr lang="en-US" sz="1100" dirty="0"/>
            </a:br>
            <a:r>
              <a:rPr lang="en-US" sz="2700" dirty="0"/>
              <a:t>CareerTech Certification </a:t>
            </a:r>
            <a:r>
              <a:rPr lang="en-US" sz="2700" dirty="0" smtClean="0"/>
              <a:t>Plan</a:t>
            </a:r>
            <a:br>
              <a:rPr lang="en-US" sz="2700" dirty="0" smtClean="0"/>
            </a:br>
            <a:r>
              <a:rPr lang="en-US" sz="1100" dirty="0" smtClean="0"/>
              <a:t/>
            </a:r>
            <a:br>
              <a:rPr lang="en-US" sz="1100" dirty="0" smtClean="0"/>
            </a:br>
            <a:r>
              <a:rPr lang="en-US" sz="2700" dirty="0" smtClean="0"/>
              <a:t>Documentation </a:t>
            </a:r>
            <a:r>
              <a:rPr lang="en-US" sz="2700" dirty="0"/>
              <a:t>of Industry </a:t>
            </a:r>
            <a:r>
              <a:rPr lang="en-US" sz="2700" dirty="0" smtClean="0"/>
              <a:t>Certificate</a:t>
            </a:r>
            <a:br>
              <a:rPr lang="en-US" sz="2700" dirty="0" smtClean="0"/>
            </a:br>
            <a:r>
              <a:rPr lang="en-US" sz="1000" dirty="0" smtClean="0"/>
              <a:t/>
            </a:r>
            <a:br>
              <a:rPr lang="en-US" sz="1000" dirty="0" smtClean="0"/>
            </a:br>
            <a:r>
              <a:rPr lang="en-US" sz="2700" dirty="0" smtClean="0"/>
              <a:t>Background check </a:t>
            </a:r>
            <a:r>
              <a:rPr lang="en-US" sz="2700" b="1" i="1" dirty="0" smtClean="0"/>
              <a:t>for teaching certificate</a:t>
            </a:r>
            <a:r>
              <a:rPr lang="en-US" dirty="0"/>
              <a:t/>
            </a:r>
            <a:br>
              <a:rPr lang="en-US" dirty="0"/>
            </a:br>
            <a:endParaRPr lang="en-US" sz="2400" dirty="0"/>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b="1" i="1" u="sng" dirty="0" smtClean="0">
                <a:ln>
                  <a:solidFill>
                    <a:srgbClr val="FF0000"/>
                  </a:solidFill>
                </a:ln>
                <a:solidFill>
                  <a:srgbClr val="C00000"/>
                </a:solidFill>
              </a:rPr>
              <a:t>The Provisional Process - Application</a:t>
            </a:r>
            <a:endParaRPr lang="en-US" sz="3000" b="1" i="1" u="sng" dirty="0">
              <a:ln>
                <a:solidFill>
                  <a:srgbClr val="FF0000"/>
                </a:solidFill>
              </a:ln>
              <a:solidFill>
                <a:srgbClr val="C00000"/>
              </a:solidFill>
            </a:endParaRPr>
          </a:p>
        </p:txBody>
      </p:sp>
      <p:sp>
        <p:nvSpPr>
          <p:cNvPr id="3" name="Isosceles Triangle 2"/>
          <p:cNvSpPr/>
          <p:nvPr/>
        </p:nvSpPr>
        <p:spPr>
          <a:xfrm rot="5400000">
            <a:off x="2614979" y="2145323"/>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617909" y="2687303"/>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7" name="Isosceles Triangle 6"/>
          <p:cNvSpPr/>
          <p:nvPr/>
        </p:nvSpPr>
        <p:spPr>
          <a:xfrm rot="5400000">
            <a:off x="2606919" y="1659335"/>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590800" y="1142014"/>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TextBox 4"/>
          <p:cNvSpPr txBox="1"/>
          <p:nvPr/>
        </p:nvSpPr>
        <p:spPr>
          <a:xfrm>
            <a:off x="3048000" y="3581400"/>
            <a:ext cx="4419600" cy="2215991"/>
          </a:xfrm>
          <a:prstGeom prst="rect">
            <a:avLst/>
          </a:prstGeom>
          <a:noFill/>
        </p:spPr>
        <p:txBody>
          <a:bodyPr wrap="square" rtlCol="0">
            <a:spAutoFit/>
          </a:bodyPr>
          <a:lstStyle/>
          <a:p>
            <a:pPr lvl="0"/>
            <a:r>
              <a:rPr lang="en-US" sz="2400" dirty="0"/>
              <a:t>Mail official transcripts to:</a:t>
            </a:r>
          </a:p>
          <a:p>
            <a:r>
              <a:rPr lang="en-US" sz="2400" dirty="0"/>
              <a:t> 	ODCTE </a:t>
            </a:r>
          </a:p>
          <a:p>
            <a:r>
              <a:rPr lang="en-US" sz="2400" dirty="0" smtClean="0"/>
              <a:t>	Attn</a:t>
            </a:r>
            <a:r>
              <a:rPr lang="en-US" sz="2400" dirty="0"/>
              <a:t>: Teacher Certification </a:t>
            </a:r>
          </a:p>
          <a:p>
            <a:r>
              <a:rPr lang="en-US" sz="2400" dirty="0" smtClean="0"/>
              <a:t>	1500 </a:t>
            </a:r>
            <a:r>
              <a:rPr lang="en-US" sz="2400" dirty="0"/>
              <a:t>W. 7th Ave</a:t>
            </a:r>
          </a:p>
          <a:p>
            <a:r>
              <a:rPr lang="en-US" sz="2400" dirty="0" smtClean="0"/>
              <a:t>	Stillwater</a:t>
            </a:r>
            <a:r>
              <a:rPr lang="en-US" sz="2400" dirty="0"/>
              <a:t>, OK  74074</a:t>
            </a:r>
            <a:r>
              <a:rPr lang="en-US" dirty="0"/>
              <a:t> </a:t>
            </a:r>
          </a:p>
          <a:p>
            <a:endParaRPr lang="en-US" dirty="0"/>
          </a:p>
        </p:txBody>
      </p:sp>
      <p:sp>
        <p:nvSpPr>
          <p:cNvPr id="9" name="Isosceles Triangle 8"/>
          <p:cNvSpPr/>
          <p:nvPr/>
        </p:nvSpPr>
        <p:spPr>
          <a:xfrm rot="5400000">
            <a:off x="2626701" y="3147351"/>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003539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1219200"/>
            <a:ext cx="7162800" cy="2109059"/>
          </a:xfrm>
        </p:spPr>
        <p:txBody>
          <a:bodyPr>
            <a:normAutofit/>
          </a:bodyPr>
          <a:lstStyle/>
          <a:p>
            <a:pPr lvl="0" algn="l"/>
            <a:r>
              <a:rPr lang="en-US" sz="2800" dirty="0"/>
              <a:t>Documentation of successful completion of </a:t>
            </a:r>
            <a:r>
              <a:rPr lang="en-US" sz="2800" dirty="0" smtClean="0"/>
              <a:t>	appropriate </a:t>
            </a:r>
            <a:r>
              <a:rPr lang="en-US" sz="2800" dirty="0"/>
              <a:t>OSAT or NOCTI exam</a:t>
            </a:r>
            <a:br>
              <a:rPr lang="en-US" sz="2800" dirty="0"/>
            </a:br>
            <a:r>
              <a:rPr lang="en-US" sz="2800" dirty="0"/>
              <a:t>Documentation of completion of New Teacher </a:t>
            </a:r>
            <a:r>
              <a:rPr lang="en-US" sz="2800" dirty="0" smtClean="0"/>
              <a:t>	Academy</a:t>
            </a:r>
            <a:endParaRPr lang="en-US" sz="2800" dirty="0"/>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b="1" i="1" u="sng" dirty="0" smtClean="0">
                <a:ln>
                  <a:solidFill>
                    <a:srgbClr val="FF0000"/>
                  </a:solidFill>
                </a:ln>
                <a:solidFill>
                  <a:srgbClr val="C00000"/>
                </a:solidFill>
              </a:rPr>
              <a:t>The Provisional Process - Renewals</a:t>
            </a:r>
            <a:endParaRPr lang="en-US" sz="3000" b="1" i="1" u="sng" dirty="0">
              <a:ln>
                <a:solidFill>
                  <a:srgbClr val="FF0000"/>
                </a:solidFill>
              </a:ln>
              <a:solidFill>
                <a:srgbClr val="C00000"/>
              </a:solidFill>
            </a:endParaRPr>
          </a:p>
        </p:txBody>
      </p:sp>
      <p:sp>
        <p:nvSpPr>
          <p:cNvPr id="3" name="Isosceles Triangle 2"/>
          <p:cNvSpPr/>
          <p:nvPr/>
        </p:nvSpPr>
        <p:spPr>
          <a:xfrm rot="5400000">
            <a:off x="1638300" y="1562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1644163" y="24003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b="1" i="1" dirty="0">
                <a:ln>
                  <a:solidFill>
                    <a:srgbClr val="FF0000"/>
                  </a:solidFill>
                </a:ln>
                <a:solidFill>
                  <a:srgbClr val="C00000"/>
                </a:solidFill>
              </a:rPr>
              <a:t>Year 1 Renewal</a:t>
            </a:r>
          </a:p>
        </p:txBody>
      </p:sp>
      <p:sp>
        <p:nvSpPr>
          <p:cNvPr id="7" name="TextBox 6"/>
          <p:cNvSpPr txBox="1"/>
          <p:nvPr/>
        </p:nvSpPr>
        <p:spPr>
          <a:xfrm>
            <a:off x="1676400" y="3414639"/>
            <a:ext cx="3771900" cy="523220"/>
          </a:xfrm>
          <a:prstGeom prst="rect">
            <a:avLst/>
          </a:prstGeom>
          <a:noFill/>
        </p:spPr>
        <p:txBody>
          <a:bodyPr wrap="square" rtlCol="0">
            <a:spAutoFit/>
          </a:bodyPr>
          <a:lstStyle/>
          <a:p>
            <a:r>
              <a:rPr lang="en-US" sz="2800" b="1" i="1" dirty="0">
                <a:ln>
                  <a:solidFill>
                    <a:srgbClr val="FF0000"/>
                  </a:solidFill>
                </a:ln>
                <a:solidFill>
                  <a:srgbClr val="C00000"/>
                </a:solidFill>
              </a:rPr>
              <a:t>Year </a:t>
            </a:r>
            <a:r>
              <a:rPr lang="en-US" sz="2800" b="1" i="1" dirty="0" smtClean="0">
                <a:ln>
                  <a:solidFill>
                    <a:srgbClr val="FF0000"/>
                  </a:solidFill>
                </a:ln>
                <a:solidFill>
                  <a:srgbClr val="C00000"/>
                </a:solidFill>
              </a:rPr>
              <a:t>2 - 5 Renewals</a:t>
            </a:r>
            <a:endParaRPr lang="en-US" sz="2800" b="1" i="1" dirty="0">
              <a:ln>
                <a:solidFill>
                  <a:srgbClr val="FF0000"/>
                </a:solidFill>
              </a:ln>
              <a:solidFill>
                <a:srgbClr val="C00000"/>
              </a:solidFill>
            </a:endParaRPr>
          </a:p>
        </p:txBody>
      </p:sp>
      <p:sp>
        <p:nvSpPr>
          <p:cNvPr id="8" name="Title 3"/>
          <p:cNvSpPr txBox="1">
            <a:spLocks/>
          </p:cNvSpPr>
          <p:nvPr/>
        </p:nvSpPr>
        <p:spPr>
          <a:xfrm>
            <a:off x="2016369" y="3929067"/>
            <a:ext cx="7162800" cy="210905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t>6 credit hours earned annually</a:t>
            </a:r>
          </a:p>
          <a:p>
            <a:pPr algn="l"/>
            <a:endParaRPr lang="en-US" sz="2400" dirty="0" smtClean="0"/>
          </a:p>
          <a:p>
            <a:pPr algn="l"/>
            <a:r>
              <a:rPr lang="en-US" sz="2400" dirty="0" smtClean="0"/>
              <a:t>This </a:t>
            </a:r>
            <a:r>
              <a:rPr lang="en-US" sz="2400" dirty="0"/>
              <a:t>process will result in the individual having at least 24 credit hours upon the completion of year 5 and qualifying for Provisional II certification</a:t>
            </a:r>
          </a:p>
        </p:txBody>
      </p:sp>
      <p:sp>
        <p:nvSpPr>
          <p:cNvPr id="9" name="Isosceles Triangle 8"/>
          <p:cNvSpPr/>
          <p:nvPr/>
        </p:nvSpPr>
        <p:spPr>
          <a:xfrm rot="5400000">
            <a:off x="1658815" y="4138539"/>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1658641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286000" y="1219201"/>
            <a:ext cx="6858000" cy="1752600"/>
          </a:xfrm>
        </p:spPr>
        <p:txBody>
          <a:bodyPr>
            <a:normAutofit/>
          </a:bodyPr>
          <a:lstStyle/>
          <a:p>
            <a:pPr lvl="0" algn="l"/>
            <a:r>
              <a:rPr lang="en-US" sz="2400" dirty="0"/>
              <a:t>24 credit hours </a:t>
            </a:r>
            <a:r>
              <a:rPr lang="en-US" sz="2400" dirty="0" smtClean="0"/>
              <a:t>earned toward </a:t>
            </a:r>
            <a:r>
              <a:rPr lang="en-US" sz="2400" dirty="0"/>
              <a:t>degree plan</a:t>
            </a:r>
            <a:br>
              <a:rPr lang="en-US" sz="2400" dirty="0"/>
            </a:br>
            <a:r>
              <a:rPr lang="en-US" sz="2400" dirty="0"/>
              <a:t>Successfully complete OSAT or NOCTI exam</a:t>
            </a:r>
            <a:br>
              <a:rPr lang="en-US" sz="2400" dirty="0"/>
            </a:br>
            <a:r>
              <a:rPr lang="en-US" sz="2400" dirty="0" smtClean="0"/>
              <a:t>Complete New Teacher Academy</a:t>
            </a:r>
            <a:r>
              <a:rPr lang="en-US" sz="2400" dirty="0"/>
              <a:t/>
            </a:r>
            <a:br>
              <a:rPr lang="en-US" sz="2400" dirty="0"/>
            </a:br>
            <a:r>
              <a:rPr lang="en-US" sz="2400" dirty="0"/>
              <a:t>Request for Recommendation for Certificate Advance</a:t>
            </a:r>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b="1" i="1" u="sng" dirty="0" smtClean="0">
                <a:ln>
                  <a:solidFill>
                    <a:srgbClr val="FF0000"/>
                  </a:solidFill>
                </a:ln>
                <a:solidFill>
                  <a:srgbClr val="C00000"/>
                </a:solidFill>
              </a:rPr>
              <a:t>The Provisional Process - Renewals</a:t>
            </a:r>
            <a:endParaRPr lang="en-US" sz="3000" b="1" i="1" u="sng" dirty="0">
              <a:ln>
                <a:solidFill>
                  <a:srgbClr val="FF0000"/>
                </a:solidFill>
              </a:ln>
              <a:solidFill>
                <a:srgbClr val="C00000"/>
              </a:solidFill>
            </a:endParaRPr>
          </a:p>
        </p:txBody>
      </p:sp>
      <p:sp>
        <p:nvSpPr>
          <p:cNvPr id="3" name="Isosceles Triangle 2"/>
          <p:cNvSpPr/>
          <p:nvPr/>
        </p:nvSpPr>
        <p:spPr>
          <a:xfrm rot="5400000">
            <a:off x="2118211" y="1480486"/>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b="1" i="1" dirty="0" smtClean="0">
                <a:ln>
                  <a:solidFill>
                    <a:srgbClr val="FF0000"/>
                  </a:solidFill>
                </a:ln>
                <a:solidFill>
                  <a:srgbClr val="C00000"/>
                </a:solidFill>
              </a:rPr>
              <a:t>Provisional II</a:t>
            </a:r>
            <a:endParaRPr lang="en-US" sz="2800" b="1" i="1" dirty="0">
              <a:ln>
                <a:solidFill>
                  <a:srgbClr val="FF0000"/>
                </a:solidFill>
              </a:ln>
              <a:solidFill>
                <a:srgbClr val="C00000"/>
              </a:solidFill>
            </a:endParaRPr>
          </a:p>
        </p:txBody>
      </p:sp>
      <p:sp>
        <p:nvSpPr>
          <p:cNvPr id="7" name="TextBox 6"/>
          <p:cNvSpPr txBox="1"/>
          <p:nvPr/>
        </p:nvSpPr>
        <p:spPr>
          <a:xfrm>
            <a:off x="1729152" y="3072304"/>
            <a:ext cx="4138247" cy="523220"/>
          </a:xfrm>
          <a:prstGeom prst="rect">
            <a:avLst/>
          </a:prstGeom>
          <a:noFill/>
        </p:spPr>
        <p:txBody>
          <a:bodyPr wrap="square" rtlCol="0">
            <a:spAutoFit/>
          </a:bodyPr>
          <a:lstStyle/>
          <a:p>
            <a:r>
              <a:rPr lang="en-US" sz="2800" b="1" i="1" dirty="0" smtClean="0">
                <a:ln>
                  <a:solidFill>
                    <a:srgbClr val="FF0000"/>
                  </a:solidFill>
                </a:ln>
                <a:solidFill>
                  <a:srgbClr val="C00000"/>
                </a:solidFill>
              </a:rPr>
              <a:t>Renewal every five years</a:t>
            </a:r>
            <a:endParaRPr lang="en-US" sz="2800" b="1" i="1" dirty="0">
              <a:ln>
                <a:solidFill>
                  <a:srgbClr val="FF0000"/>
                </a:solidFill>
              </a:ln>
              <a:solidFill>
                <a:srgbClr val="C00000"/>
              </a:solidFill>
            </a:endParaRPr>
          </a:p>
        </p:txBody>
      </p:sp>
      <p:sp>
        <p:nvSpPr>
          <p:cNvPr id="8" name="Title 3"/>
          <p:cNvSpPr txBox="1">
            <a:spLocks/>
          </p:cNvSpPr>
          <p:nvPr/>
        </p:nvSpPr>
        <p:spPr>
          <a:xfrm>
            <a:off x="1981200" y="3595524"/>
            <a:ext cx="7197969" cy="26528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a:t>The Provisional II Certificate will be valid for five years. </a:t>
            </a:r>
            <a:endParaRPr lang="en-US" sz="2000" dirty="0" smtClean="0"/>
          </a:p>
          <a:p>
            <a:pPr algn="l"/>
            <a:endParaRPr lang="en-US" sz="2000" dirty="0"/>
          </a:p>
          <a:p>
            <a:pPr algn="l"/>
            <a:r>
              <a:rPr lang="en-US" sz="2000" dirty="0" smtClean="0"/>
              <a:t>15 </a:t>
            </a:r>
            <a:r>
              <a:rPr lang="en-US" sz="2000" dirty="0"/>
              <a:t>credit hours </a:t>
            </a:r>
            <a:r>
              <a:rPr lang="en-US" sz="2000" dirty="0" smtClean="0"/>
              <a:t>must be successfully earned every </a:t>
            </a:r>
            <a:r>
              <a:rPr lang="en-US" sz="2000" dirty="0"/>
              <a:t>five </a:t>
            </a:r>
            <a:r>
              <a:rPr lang="en-US" sz="2000" dirty="0" smtClean="0"/>
              <a:t>years  </a:t>
            </a:r>
          </a:p>
          <a:p>
            <a:pPr algn="l"/>
            <a:endParaRPr lang="en-US" sz="2000" dirty="0" smtClean="0"/>
          </a:p>
          <a:p>
            <a:pPr algn="l"/>
            <a:r>
              <a:rPr lang="en-US" sz="2000" dirty="0" smtClean="0"/>
              <a:t>Renewal </a:t>
            </a:r>
            <a:r>
              <a:rPr lang="en-US" sz="2000" dirty="0"/>
              <a:t>should continue until a degree has been obtained.  </a:t>
            </a:r>
          </a:p>
        </p:txBody>
      </p:sp>
      <p:sp>
        <p:nvSpPr>
          <p:cNvPr id="10" name="Isosceles Triangle 9"/>
          <p:cNvSpPr/>
          <p:nvPr/>
        </p:nvSpPr>
        <p:spPr>
          <a:xfrm rot="5400000">
            <a:off x="2118211" y="1848057"/>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1" name="Isosceles Triangle 10"/>
          <p:cNvSpPr/>
          <p:nvPr/>
        </p:nvSpPr>
        <p:spPr>
          <a:xfrm rot="5400000">
            <a:off x="2118211" y="2543539"/>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2" name="Isosceles Triangle 11"/>
          <p:cNvSpPr/>
          <p:nvPr/>
        </p:nvSpPr>
        <p:spPr>
          <a:xfrm rot="5400000">
            <a:off x="1801688" y="4234095"/>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3" name="Isosceles Triangle 12"/>
          <p:cNvSpPr/>
          <p:nvPr/>
        </p:nvSpPr>
        <p:spPr>
          <a:xfrm rot="5400000">
            <a:off x="1801688" y="4851764"/>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4" name="Isosceles Triangle 13"/>
          <p:cNvSpPr/>
          <p:nvPr/>
        </p:nvSpPr>
        <p:spPr>
          <a:xfrm rot="5400000">
            <a:off x="1813411" y="5476298"/>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5" name="Isosceles Triangle 14"/>
          <p:cNvSpPr/>
          <p:nvPr/>
        </p:nvSpPr>
        <p:spPr>
          <a:xfrm rot="5400000">
            <a:off x="2118211" y="2195798"/>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1583416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722531"/>
            <a:ext cx="7639454" cy="5906869"/>
          </a:xfrm>
        </p:spPr>
        <p:txBody>
          <a:bodyPr>
            <a:normAutofit/>
          </a:bodyPr>
          <a:lstStyle/>
          <a:p>
            <a:pPr marL="0" indent="0">
              <a:buNone/>
            </a:pPr>
            <a:endParaRPr lang="en-US" u="sng" dirty="0" smtClean="0"/>
          </a:p>
          <a:p>
            <a:pPr marL="0" indent="0">
              <a:buNone/>
            </a:pPr>
            <a:r>
              <a:rPr lang="en-US" u="sng" dirty="0" smtClean="0"/>
              <a:t>Standard</a:t>
            </a:r>
            <a:r>
              <a:rPr lang="en-US" dirty="0" smtClean="0"/>
              <a:t>: </a:t>
            </a:r>
          </a:p>
          <a:p>
            <a:pPr marL="0" indent="0">
              <a:buNone/>
            </a:pPr>
            <a:endParaRPr lang="en-US" sz="1050" dirty="0" smtClean="0"/>
          </a:p>
          <a:p>
            <a:pPr marL="0" indent="0">
              <a:buNone/>
            </a:pPr>
            <a:r>
              <a:rPr lang="en-US" sz="2400" dirty="0" smtClean="0"/>
              <a:t>	Principal or Superintendent Certificate by OSDE</a:t>
            </a:r>
          </a:p>
          <a:p>
            <a:pPr marL="0" indent="0">
              <a:buNone/>
            </a:pPr>
            <a:r>
              <a:rPr lang="en-US" sz="900" dirty="0"/>
              <a:t>	</a:t>
            </a:r>
            <a:endParaRPr lang="en-US" sz="900" dirty="0" smtClean="0"/>
          </a:p>
          <a:p>
            <a:pPr marL="0" indent="0">
              <a:buNone/>
            </a:pPr>
            <a:r>
              <a:rPr lang="en-US" sz="900" dirty="0"/>
              <a:t>	</a:t>
            </a:r>
            <a:r>
              <a:rPr lang="en-US" sz="2400" dirty="0" smtClean="0"/>
              <a:t>Five years of experience as a teacher, administrator, 	or </a:t>
            </a:r>
            <a:r>
              <a:rPr lang="en-US" sz="2400" dirty="0"/>
              <a:t>supervisor of approved ODCTE </a:t>
            </a:r>
            <a:r>
              <a:rPr lang="en-US" sz="2400" dirty="0" smtClean="0"/>
              <a:t>program </a:t>
            </a:r>
          </a:p>
          <a:p>
            <a:pPr marL="0" indent="0">
              <a:buNone/>
            </a:pPr>
            <a:r>
              <a:rPr lang="en-US" sz="2400" dirty="0"/>
              <a:t>	</a:t>
            </a:r>
            <a:endParaRPr lang="en-US" sz="2400" dirty="0" smtClean="0"/>
          </a:p>
        </p:txBody>
      </p:sp>
      <p:sp>
        <p:nvSpPr>
          <p:cNvPr id="3" name="Rectangle 2"/>
          <p:cNvSpPr/>
          <p:nvPr/>
        </p:nvSpPr>
        <p:spPr>
          <a:xfrm>
            <a:off x="1447799" y="76200"/>
            <a:ext cx="7349669" cy="646331"/>
          </a:xfrm>
          <a:prstGeom prst="rect">
            <a:avLst/>
          </a:prstGeom>
        </p:spPr>
        <p:txBody>
          <a:bodyPr wrap="square">
            <a:spAutoFit/>
          </a:bodyPr>
          <a:lstStyle/>
          <a:p>
            <a:pPr algn="ctr"/>
            <a:r>
              <a:rPr lang="en-US" sz="3600" b="1" i="1" dirty="0" smtClean="0">
                <a:ln>
                  <a:solidFill>
                    <a:srgbClr val="FF0000"/>
                  </a:solidFill>
                </a:ln>
                <a:solidFill>
                  <a:srgbClr val="C00000"/>
                </a:solidFill>
              </a:rPr>
              <a:t>Administrator Credentials </a:t>
            </a:r>
            <a:endParaRPr lang="en-US" sz="3600" b="1" i="1" dirty="0">
              <a:ln>
                <a:solidFill>
                  <a:srgbClr val="FF0000"/>
                </a:solidFill>
              </a:ln>
              <a:solidFill>
                <a:srgbClr val="C00000"/>
              </a:solidFill>
            </a:endParaRPr>
          </a:p>
        </p:txBody>
      </p:sp>
      <p:sp>
        <p:nvSpPr>
          <p:cNvPr id="4" name="Isosceles Triangle 3"/>
          <p:cNvSpPr/>
          <p:nvPr/>
        </p:nvSpPr>
        <p:spPr>
          <a:xfrm rot="5400000">
            <a:off x="2170331" y="22492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Isosceles Triangle 4"/>
          <p:cNvSpPr/>
          <p:nvPr/>
        </p:nvSpPr>
        <p:spPr>
          <a:xfrm rot="5400000">
            <a:off x="2170331" y="2833663"/>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97909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722531"/>
            <a:ext cx="7563254" cy="5906869"/>
          </a:xfrm>
        </p:spPr>
        <p:txBody>
          <a:bodyPr>
            <a:normAutofit/>
          </a:bodyPr>
          <a:lstStyle/>
          <a:p>
            <a:pPr marL="0" indent="0">
              <a:buNone/>
            </a:pPr>
            <a:r>
              <a:rPr lang="en-US" u="sng" dirty="0" smtClean="0"/>
              <a:t>Provisional Requirements</a:t>
            </a:r>
            <a:r>
              <a:rPr lang="en-US" dirty="0" smtClean="0"/>
              <a:t>: </a:t>
            </a:r>
          </a:p>
          <a:p>
            <a:pPr marL="0" indent="0">
              <a:buNone/>
            </a:pPr>
            <a:r>
              <a:rPr lang="en-US" sz="2400" dirty="0" smtClean="0"/>
              <a:t>	Principal or Superintendent Certificate by OSDE</a:t>
            </a:r>
          </a:p>
          <a:p>
            <a:pPr marL="0" indent="0">
              <a:buNone/>
            </a:pPr>
            <a:r>
              <a:rPr lang="en-US" sz="900" dirty="0"/>
              <a:t>	</a:t>
            </a:r>
            <a:r>
              <a:rPr lang="en-US" sz="2400" dirty="0" smtClean="0"/>
              <a:t>Three years of experience as one of the following: </a:t>
            </a:r>
          </a:p>
          <a:p>
            <a:pPr marL="0" lvl="0" indent="0">
              <a:buNone/>
            </a:pPr>
            <a:endParaRPr lang="en-US" sz="900" dirty="0" smtClean="0"/>
          </a:p>
          <a:p>
            <a:pPr lvl="0">
              <a:buFontTx/>
              <a:buChar char="-"/>
            </a:pPr>
            <a:r>
              <a:rPr lang="en-US" sz="2200" dirty="0" smtClean="0"/>
              <a:t>teacher </a:t>
            </a:r>
            <a:r>
              <a:rPr lang="en-US" sz="2200" dirty="0"/>
              <a:t>of approved </a:t>
            </a:r>
            <a:r>
              <a:rPr lang="en-US" sz="2200" dirty="0" smtClean="0"/>
              <a:t>ODCTE program</a:t>
            </a:r>
            <a:endParaRPr lang="en-US" sz="2200" dirty="0"/>
          </a:p>
          <a:p>
            <a:pPr marL="0" lvl="0" indent="0">
              <a:buNone/>
            </a:pPr>
            <a:r>
              <a:rPr lang="en-US" sz="2200" dirty="0" smtClean="0"/>
              <a:t>- administrator </a:t>
            </a:r>
            <a:r>
              <a:rPr lang="en-US" sz="2200" dirty="0"/>
              <a:t>supervising and evaluating teachers of </a:t>
            </a:r>
            <a:r>
              <a:rPr lang="en-US" sz="2200" dirty="0" smtClean="0"/>
              <a:t>approved 	ODCTE program</a:t>
            </a:r>
            <a:endParaRPr lang="en-US" sz="2200" dirty="0"/>
          </a:p>
          <a:p>
            <a:pPr marL="0" lvl="0" indent="0">
              <a:buNone/>
            </a:pPr>
            <a:r>
              <a:rPr lang="en-US" sz="2200" dirty="0" smtClean="0"/>
              <a:t>- employed at an Oklahoma </a:t>
            </a:r>
            <a:r>
              <a:rPr lang="en-US" sz="2200" dirty="0"/>
              <a:t>technology </a:t>
            </a:r>
            <a:r>
              <a:rPr lang="en-US" sz="2200" dirty="0" smtClean="0"/>
              <a:t>center, letter </a:t>
            </a:r>
            <a:r>
              <a:rPr lang="en-US" sz="2200" dirty="0"/>
              <a:t>of </a:t>
            </a:r>
            <a:r>
              <a:rPr lang="en-US" sz="2200" dirty="0" smtClean="0"/>
              <a:t>	endorsement from current </a:t>
            </a:r>
            <a:r>
              <a:rPr lang="en-US" sz="2200" dirty="0"/>
              <a:t>technology center </a:t>
            </a:r>
            <a:r>
              <a:rPr lang="en-US" sz="2200" dirty="0" smtClean="0"/>
              <a:t>	superintendent required</a:t>
            </a:r>
            <a:endParaRPr lang="en-US" sz="2200" dirty="0"/>
          </a:p>
          <a:p>
            <a:pPr lvl="0">
              <a:buFontTx/>
              <a:buChar char="-"/>
            </a:pPr>
            <a:r>
              <a:rPr lang="en-US" sz="2200" dirty="0" smtClean="0"/>
              <a:t>employed at ODCTE, letter </a:t>
            </a:r>
            <a:r>
              <a:rPr lang="en-US" sz="2200" dirty="0"/>
              <a:t>of </a:t>
            </a:r>
            <a:r>
              <a:rPr lang="en-US" sz="2200" dirty="0" smtClean="0"/>
              <a:t>endorsement from current   </a:t>
            </a:r>
          </a:p>
          <a:p>
            <a:pPr marL="0" lvl="0" indent="0">
              <a:buNone/>
            </a:pPr>
            <a:r>
              <a:rPr lang="en-US" sz="2200" dirty="0" smtClean="0"/>
              <a:t>	ODCTE </a:t>
            </a:r>
            <a:r>
              <a:rPr lang="en-US" sz="2200" dirty="0"/>
              <a:t>state </a:t>
            </a:r>
            <a:r>
              <a:rPr lang="en-US" sz="2200" dirty="0" smtClean="0"/>
              <a:t>director required</a:t>
            </a:r>
            <a:endParaRPr lang="en-US" sz="2200" dirty="0"/>
          </a:p>
          <a:p>
            <a:pPr marL="0" indent="0">
              <a:buNone/>
            </a:pPr>
            <a:endParaRPr lang="en-US" dirty="0" smtClean="0"/>
          </a:p>
        </p:txBody>
      </p:sp>
      <p:sp>
        <p:nvSpPr>
          <p:cNvPr id="3" name="Rectangle 2"/>
          <p:cNvSpPr/>
          <p:nvPr/>
        </p:nvSpPr>
        <p:spPr>
          <a:xfrm>
            <a:off x="1447799" y="76200"/>
            <a:ext cx="7349669" cy="646331"/>
          </a:xfrm>
          <a:prstGeom prst="rect">
            <a:avLst/>
          </a:prstGeom>
        </p:spPr>
        <p:txBody>
          <a:bodyPr wrap="square">
            <a:spAutoFit/>
          </a:bodyPr>
          <a:lstStyle/>
          <a:p>
            <a:pPr algn="ctr"/>
            <a:r>
              <a:rPr lang="en-US" sz="3600" b="1" i="1" dirty="0" smtClean="0">
                <a:ln>
                  <a:solidFill>
                    <a:srgbClr val="FF0000"/>
                  </a:solidFill>
                </a:ln>
                <a:solidFill>
                  <a:srgbClr val="C00000"/>
                </a:solidFill>
              </a:rPr>
              <a:t>Administrator Credentials </a:t>
            </a:r>
            <a:endParaRPr lang="en-US" sz="3600" b="1" i="1" dirty="0">
              <a:ln>
                <a:solidFill>
                  <a:srgbClr val="FF0000"/>
                </a:solidFill>
              </a:ln>
              <a:solidFill>
                <a:srgbClr val="C00000"/>
              </a:solidFill>
            </a:endParaRPr>
          </a:p>
        </p:txBody>
      </p:sp>
      <p:sp>
        <p:nvSpPr>
          <p:cNvPr id="4" name="Isosceles Triangle 3"/>
          <p:cNvSpPr/>
          <p:nvPr/>
        </p:nvSpPr>
        <p:spPr>
          <a:xfrm rot="5400000">
            <a:off x="2246531" y="14083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Isosceles Triangle 4"/>
          <p:cNvSpPr/>
          <p:nvPr/>
        </p:nvSpPr>
        <p:spPr>
          <a:xfrm rot="5400000">
            <a:off x="2246531" y="18682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106197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722531"/>
            <a:ext cx="7487054" cy="5906869"/>
          </a:xfrm>
        </p:spPr>
        <p:txBody>
          <a:bodyPr>
            <a:normAutofit/>
          </a:bodyPr>
          <a:lstStyle/>
          <a:p>
            <a:pPr marL="0" indent="0">
              <a:buNone/>
            </a:pPr>
            <a:r>
              <a:rPr lang="en-US" u="sng" dirty="0" smtClean="0"/>
              <a:t>Provisional to Standard</a:t>
            </a:r>
            <a:r>
              <a:rPr lang="en-US" dirty="0" smtClean="0"/>
              <a:t>: </a:t>
            </a:r>
          </a:p>
          <a:p>
            <a:pPr marL="0" indent="0">
              <a:buNone/>
            </a:pPr>
            <a:r>
              <a:rPr lang="en-US" sz="2000" dirty="0" smtClean="0"/>
              <a:t>Applicants </a:t>
            </a:r>
            <a:r>
              <a:rPr lang="en-US" sz="2000" dirty="0"/>
              <a:t>have five years from the date that their provisional credentials are issued to complete their Technology Center Administrator Credential Plans. </a:t>
            </a:r>
            <a:endParaRPr lang="en-US" sz="2000" dirty="0" smtClean="0"/>
          </a:p>
          <a:p>
            <a:pPr marL="0" indent="0">
              <a:buNone/>
            </a:pPr>
            <a:endParaRPr lang="en-US" sz="900" dirty="0" smtClean="0"/>
          </a:p>
          <a:p>
            <a:pPr marL="0" indent="0">
              <a:buNone/>
            </a:pPr>
            <a:r>
              <a:rPr lang="en-US" sz="2000" dirty="0" smtClean="0"/>
              <a:t>Based </a:t>
            </a:r>
            <a:r>
              <a:rPr lang="en-US" sz="2000" dirty="0"/>
              <a:t>on the applicants' previous coursework, a maximum of nine college semester hours and/or 135 ODCTE approved professional development clock hours from the following areas are required to complete their credential plans</a:t>
            </a:r>
            <a:r>
              <a:rPr lang="en-US" sz="2000" dirty="0" smtClean="0"/>
              <a:t>:</a:t>
            </a:r>
          </a:p>
          <a:p>
            <a:pPr marL="0" indent="0">
              <a:buNone/>
            </a:pPr>
            <a:endParaRPr lang="en-US" sz="2000" dirty="0" smtClean="0"/>
          </a:p>
          <a:p>
            <a:pPr marL="0" lvl="0" indent="0">
              <a:buNone/>
            </a:pPr>
            <a:r>
              <a:rPr lang="en-US" sz="1800" dirty="0" smtClean="0"/>
              <a:t>	History </a:t>
            </a:r>
            <a:r>
              <a:rPr lang="en-US" sz="1800" dirty="0"/>
              <a:t>and Philosophy of Career and Technology </a:t>
            </a:r>
            <a:r>
              <a:rPr lang="en-US" sz="1800" dirty="0" smtClean="0"/>
              <a:t>Education</a:t>
            </a:r>
            <a:endParaRPr lang="en-US" sz="1800" dirty="0"/>
          </a:p>
          <a:p>
            <a:pPr marL="0" lvl="0" indent="0">
              <a:buNone/>
            </a:pPr>
            <a:r>
              <a:rPr lang="en-US" sz="1800" dirty="0" smtClean="0"/>
              <a:t>	Technology </a:t>
            </a:r>
            <a:r>
              <a:rPr lang="en-US" sz="1800" dirty="0"/>
              <a:t>Center </a:t>
            </a:r>
            <a:r>
              <a:rPr lang="en-US" sz="1800" dirty="0" smtClean="0"/>
              <a:t>Finance</a:t>
            </a:r>
            <a:endParaRPr lang="en-US" sz="1800" dirty="0"/>
          </a:p>
          <a:p>
            <a:pPr marL="0" lvl="0" indent="0">
              <a:buNone/>
            </a:pPr>
            <a:r>
              <a:rPr lang="en-US" sz="1800" dirty="0" smtClean="0"/>
              <a:t>	Career </a:t>
            </a:r>
            <a:r>
              <a:rPr lang="en-US" sz="1800" dirty="0"/>
              <a:t>and Technology Education </a:t>
            </a:r>
            <a:r>
              <a:rPr lang="en-US" sz="1800" dirty="0" smtClean="0"/>
              <a:t>Curriculum</a:t>
            </a:r>
            <a:endParaRPr lang="en-US" sz="1800" dirty="0"/>
          </a:p>
          <a:p>
            <a:pPr marL="0" indent="0">
              <a:buNone/>
            </a:pPr>
            <a:r>
              <a:rPr lang="en-US" sz="1800" dirty="0" smtClean="0"/>
              <a:t>	Career </a:t>
            </a:r>
            <a:r>
              <a:rPr lang="en-US" sz="1800" dirty="0"/>
              <a:t>and Technology Education Program Planning </a:t>
            </a:r>
            <a:r>
              <a:rPr lang="en-US" sz="1800" dirty="0" smtClean="0"/>
              <a:t>and 	  		Development</a:t>
            </a:r>
          </a:p>
        </p:txBody>
      </p:sp>
      <p:sp>
        <p:nvSpPr>
          <p:cNvPr id="3" name="Rectangle 2"/>
          <p:cNvSpPr/>
          <p:nvPr/>
        </p:nvSpPr>
        <p:spPr>
          <a:xfrm>
            <a:off x="1447799" y="76200"/>
            <a:ext cx="7349669" cy="646331"/>
          </a:xfrm>
          <a:prstGeom prst="rect">
            <a:avLst/>
          </a:prstGeom>
        </p:spPr>
        <p:txBody>
          <a:bodyPr wrap="square">
            <a:spAutoFit/>
          </a:bodyPr>
          <a:lstStyle/>
          <a:p>
            <a:pPr algn="ctr"/>
            <a:r>
              <a:rPr lang="en-US" sz="3600" b="1" i="1" dirty="0" smtClean="0">
                <a:ln>
                  <a:solidFill>
                    <a:srgbClr val="FF0000"/>
                  </a:solidFill>
                </a:ln>
                <a:solidFill>
                  <a:srgbClr val="C00000"/>
                </a:solidFill>
              </a:rPr>
              <a:t>Administrator Credentials </a:t>
            </a:r>
            <a:endParaRPr lang="en-US" sz="3600" b="1" i="1" dirty="0">
              <a:ln>
                <a:solidFill>
                  <a:srgbClr val="FF0000"/>
                </a:solidFill>
              </a:ln>
              <a:solidFill>
                <a:srgbClr val="C00000"/>
              </a:solidFill>
            </a:endParaRPr>
          </a:p>
        </p:txBody>
      </p:sp>
      <p:sp>
        <p:nvSpPr>
          <p:cNvPr id="4" name="Isosceles Triangle 3"/>
          <p:cNvSpPr/>
          <p:nvPr/>
        </p:nvSpPr>
        <p:spPr>
          <a:xfrm rot="5400000">
            <a:off x="2476500" y="4199792"/>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476500" y="4522177"/>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7" name="Isosceles Triangle 6"/>
          <p:cNvSpPr/>
          <p:nvPr/>
        </p:nvSpPr>
        <p:spPr>
          <a:xfrm rot="5400000">
            <a:off x="2476500" y="5155223"/>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476500" y="4838700"/>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3593312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914400"/>
            <a:ext cx="7215187" cy="5334000"/>
          </a:xfrm>
        </p:spPr>
        <p:txBody>
          <a:bodyPr>
            <a:normAutofit/>
          </a:bodyPr>
          <a:lstStyle/>
          <a:p>
            <a:pPr marL="0" indent="0">
              <a:spcBef>
                <a:spcPts val="0"/>
              </a:spcBef>
              <a:buNone/>
            </a:pPr>
            <a:r>
              <a:rPr lang="en-US" sz="1800" dirty="0" smtClean="0"/>
              <a:t>This </a:t>
            </a:r>
            <a:r>
              <a:rPr lang="en-US" sz="1800" dirty="0"/>
              <a:t>path is for a teacher </a:t>
            </a:r>
            <a:r>
              <a:rPr lang="en-US" sz="1800" dirty="0" smtClean="0"/>
              <a:t>that </a:t>
            </a:r>
            <a:r>
              <a:rPr lang="en-US" sz="1800" dirty="0"/>
              <a:t>wants </a:t>
            </a:r>
            <a:r>
              <a:rPr lang="en-US" sz="1800" dirty="0" smtClean="0"/>
              <a:t>to earn a bachelor’s degree </a:t>
            </a:r>
          </a:p>
          <a:p>
            <a:pPr marL="0" indent="0">
              <a:spcBef>
                <a:spcPts val="0"/>
              </a:spcBef>
              <a:buNone/>
            </a:pPr>
            <a:r>
              <a:rPr lang="en-US" sz="1800" dirty="0" smtClean="0"/>
              <a:t>in Education. </a:t>
            </a:r>
            <a:r>
              <a:rPr lang="en-US" sz="1800" dirty="0"/>
              <a:t> </a:t>
            </a:r>
            <a:endParaRPr lang="en-US" sz="1800" dirty="0" smtClean="0"/>
          </a:p>
          <a:p>
            <a:pPr marL="0" indent="0">
              <a:buNone/>
            </a:pPr>
            <a:endParaRPr lang="en-US" sz="900" dirty="0"/>
          </a:p>
          <a:p>
            <a:pPr marL="0" indent="0">
              <a:buNone/>
            </a:pPr>
            <a:r>
              <a:rPr lang="en-US" sz="1800" dirty="0" smtClean="0"/>
              <a:t>The </a:t>
            </a:r>
            <a:r>
              <a:rPr lang="en-US" sz="1800" dirty="0"/>
              <a:t>teacher would continue with the provisional process until </a:t>
            </a:r>
            <a:r>
              <a:rPr lang="en-US" sz="1800" dirty="0" smtClean="0"/>
              <a:t>a degree is obtained </a:t>
            </a:r>
            <a:r>
              <a:rPr lang="en-US" sz="1800" dirty="0"/>
              <a:t>and a standard certification is recommended by </a:t>
            </a:r>
            <a:r>
              <a:rPr lang="en-US" sz="1800" dirty="0" smtClean="0"/>
              <a:t>the university.</a:t>
            </a:r>
            <a:r>
              <a:rPr lang="en-US" sz="1800" dirty="0"/>
              <a:t> </a:t>
            </a:r>
            <a:endParaRPr lang="en-US" sz="1800" dirty="0" smtClean="0"/>
          </a:p>
          <a:p>
            <a:pPr marL="0" indent="0">
              <a:buNone/>
            </a:pPr>
            <a:r>
              <a:rPr lang="en-US" sz="1800" dirty="0" smtClean="0"/>
              <a:t>Foreign language, portfolio, and minimum 2.5 </a:t>
            </a:r>
            <a:r>
              <a:rPr lang="en-US" sz="1800" dirty="0"/>
              <a:t>GPA is required</a:t>
            </a:r>
            <a:r>
              <a:rPr lang="en-US" sz="1800" dirty="0" smtClean="0"/>
              <a:t>.</a:t>
            </a:r>
          </a:p>
          <a:p>
            <a:pPr marL="0" indent="0">
              <a:buNone/>
            </a:pPr>
            <a:r>
              <a:rPr lang="en-US" sz="1800" dirty="0"/>
              <a:t/>
            </a:r>
            <a:br>
              <a:rPr lang="en-US" sz="1800" dirty="0"/>
            </a:br>
            <a:r>
              <a:rPr lang="en-US" sz="1800" dirty="0" smtClean="0"/>
              <a:t>OSU</a:t>
            </a:r>
            <a:r>
              <a:rPr lang="en-US" sz="1800" dirty="0"/>
              <a:t>: </a:t>
            </a:r>
            <a:r>
              <a:rPr lang="en-US" sz="1800" dirty="0">
                <a:hlinkClick r:id="rId2"/>
              </a:rPr>
              <a:t>College of Education Career &amp; Technical Education Degree Sheet </a:t>
            </a:r>
            <a:endParaRPr lang="en-US" sz="1000" dirty="0" smtClean="0"/>
          </a:p>
          <a:p>
            <a:pPr marL="0" indent="0">
              <a:buNone/>
            </a:pPr>
            <a:endParaRPr lang="en-US" sz="1000" dirty="0" smtClean="0"/>
          </a:p>
          <a:p>
            <a:pPr marL="0" indent="0">
              <a:buNone/>
            </a:pPr>
            <a:r>
              <a:rPr lang="en-US" sz="1600" u="sng" dirty="0">
                <a:hlinkClick r:id="rId3"/>
              </a:rPr>
              <a:t>University Teacher Prep Programs for Career &amp; Technology Education</a:t>
            </a:r>
            <a:r>
              <a:rPr lang="en-US" sz="1600" dirty="0"/>
              <a:t> – Graduates from these programs may be directly recommended to OSDE for standard certification.</a:t>
            </a:r>
          </a:p>
        </p:txBody>
      </p:sp>
      <p:sp>
        <p:nvSpPr>
          <p:cNvPr id="3" name="TextBox 2"/>
          <p:cNvSpPr txBox="1"/>
          <p:nvPr/>
        </p:nvSpPr>
        <p:spPr>
          <a:xfrm>
            <a:off x="1143000" y="152400"/>
            <a:ext cx="8229600" cy="646331"/>
          </a:xfrm>
          <a:prstGeom prst="rect">
            <a:avLst/>
          </a:prstGeom>
          <a:noFill/>
        </p:spPr>
        <p:txBody>
          <a:bodyPr wrap="square" rtlCol="0">
            <a:spAutoFit/>
          </a:bodyPr>
          <a:lstStyle/>
          <a:p>
            <a:pPr algn="ctr"/>
            <a:r>
              <a:rPr lang="en-US" sz="3600" b="1" i="1" u="sng" dirty="0">
                <a:ln>
                  <a:solidFill>
                    <a:srgbClr val="FF0000"/>
                  </a:solidFill>
                </a:ln>
                <a:solidFill>
                  <a:srgbClr val="C00000"/>
                </a:solidFill>
              </a:rPr>
              <a:t>Provisional </a:t>
            </a:r>
            <a:r>
              <a:rPr lang="en-US" sz="3600" b="1" i="1" u="sng" dirty="0" smtClean="0">
                <a:ln>
                  <a:solidFill>
                    <a:srgbClr val="FF0000"/>
                  </a:solidFill>
                </a:ln>
                <a:solidFill>
                  <a:srgbClr val="C00000"/>
                </a:solidFill>
              </a:rPr>
              <a:t>- Seeking Education </a:t>
            </a:r>
            <a:r>
              <a:rPr lang="en-US" sz="3600" b="1" i="1" u="sng" dirty="0">
                <a:ln>
                  <a:solidFill>
                    <a:srgbClr val="FF0000"/>
                  </a:solidFill>
                </a:ln>
                <a:solidFill>
                  <a:srgbClr val="C00000"/>
                </a:solidFill>
              </a:rPr>
              <a:t>Degree</a:t>
            </a:r>
          </a:p>
        </p:txBody>
      </p:sp>
      <p:sp>
        <p:nvSpPr>
          <p:cNvPr id="4" name="Rectangle 3"/>
          <p:cNvSpPr/>
          <p:nvPr/>
        </p:nvSpPr>
        <p:spPr>
          <a:xfrm>
            <a:off x="1676399" y="4771072"/>
            <a:ext cx="7367587" cy="1477328"/>
          </a:xfrm>
          <a:prstGeom prst="rect">
            <a:avLst/>
          </a:prstGeom>
        </p:spPr>
        <p:txBody>
          <a:bodyPr wrap="square">
            <a:spAutoFit/>
          </a:bodyPr>
          <a:lstStyle/>
          <a:p>
            <a:r>
              <a:rPr lang="en-US" dirty="0">
                <a:hlinkClick r:id="rId4"/>
              </a:rPr>
              <a:t>UCO Career, Technical &amp; Workforce Development</a:t>
            </a:r>
            <a:r>
              <a:rPr lang="en-US" dirty="0"/>
              <a:t> degree program </a:t>
            </a:r>
            <a:r>
              <a:rPr lang="en-US" dirty="0" smtClean="0"/>
              <a:t>note</a:t>
            </a:r>
            <a:r>
              <a:rPr lang="en-US" dirty="0"/>
              <a:t>: </a:t>
            </a:r>
            <a:endParaRPr lang="en-US" dirty="0" smtClean="0"/>
          </a:p>
          <a:p>
            <a:r>
              <a:rPr lang="en-US" dirty="0" smtClean="0"/>
              <a:t>UCO does not include the foreign language and portfolio in this program -</a:t>
            </a:r>
          </a:p>
          <a:p>
            <a:r>
              <a:rPr lang="en-US" dirty="0"/>
              <a:t>o</a:t>
            </a:r>
            <a:r>
              <a:rPr lang="en-US" dirty="0" smtClean="0"/>
              <a:t>nce </a:t>
            </a:r>
            <a:r>
              <a:rPr lang="en-US" dirty="0"/>
              <a:t>the degree is obtained from UCO, the teacher would need to go through the </a:t>
            </a:r>
            <a:r>
              <a:rPr lang="en-US" i="1" dirty="0"/>
              <a:t>Alternative Placement Program</a:t>
            </a:r>
            <a:r>
              <a:rPr lang="en-US" dirty="0"/>
              <a:t> (OSDE) for standard certification.</a:t>
            </a:r>
            <a:br>
              <a:rPr lang="en-US" dirty="0"/>
            </a:br>
            <a:endParaRPr lang="en-US" dirty="0"/>
          </a:p>
        </p:txBody>
      </p:sp>
    </p:spTree>
    <p:extLst>
      <p:ext uri="{BB962C8B-B14F-4D97-AF65-F5344CB8AC3E}">
        <p14:creationId xmlns:p14="http://schemas.microsoft.com/office/powerpoint/2010/main" val="3029106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1166"/>
            <a:ext cx="7658100" cy="1200329"/>
          </a:xfrm>
          <a:prstGeom prst="rect">
            <a:avLst/>
          </a:prstGeom>
          <a:noFill/>
        </p:spPr>
        <p:txBody>
          <a:bodyPr wrap="square" rtlCol="0">
            <a:spAutoFit/>
          </a:bodyPr>
          <a:lstStyle/>
          <a:p>
            <a:pPr algn="ctr"/>
            <a:r>
              <a:rPr lang="en-US" sz="3600" b="1" i="1" u="sng" dirty="0" smtClean="0">
                <a:ln>
                  <a:solidFill>
                    <a:srgbClr val="FF0000"/>
                  </a:solidFill>
                </a:ln>
                <a:solidFill>
                  <a:srgbClr val="C00000"/>
                </a:solidFill>
              </a:rPr>
              <a:t>Approved Teacher Education </a:t>
            </a:r>
          </a:p>
          <a:p>
            <a:pPr algn="ctr"/>
            <a:r>
              <a:rPr lang="en-US" sz="3600" b="1" i="1" u="sng" dirty="0" smtClean="0">
                <a:ln>
                  <a:solidFill>
                    <a:srgbClr val="FF0000"/>
                  </a:solidFill>
                </a:ln>
                <a:solidFill>
                  <a:srgbClr val="C00000"/>
                </a:solidFill>
              </a:rPr>
              <a:t>Programs - 2018 </a:t>
            </a:r>
            <a:endParaRPr lang="en-US" sz="3600" b="1" i="1" u="sng" dirty="0">
              <a:ln>
                <a:solidFill>
                  <a:srgbClr val="FF0000"/>
                </a:solidFill>
              </a:ln>
              <a:solidFill>
                <a:srgbClr val="C00000"/>
              </a:solidFill>
            </a:endParaRPr>
          </a:p>
        </p:txBody>
      </p:sp>
      <p:sp>
        <p:nvSpPr>
          <p:cNvPr id="11" name="TextBox 10"/>
          <p:cNvSpPr txBox="1"/>
          <p:nvPr/>
        </p:nvSpPr>
        <p:spPr>
          <a:xfrm>
            <a:off x="1295400" y="4953000"/>
            <a:ext cx="8033379" cy="1231106"/>
          </a:xfrm>
          <a:prstGeom prst="rect">
            <a:avLst/>
          </a:prstGeom>
          <a:noFill/>
        </p:spPr>
        <p:txBody>
          <a:bodyPr wrap="square" rtlCol="0">
            <a:spAutoFit/>
          </a:bodyPr>
          <a:lstStyle/>
          <a:p>
            <a:pPr algn="ctr"/>
            <a:r>
              <a:rPr lang="en-US" sz="2000" dirty="0"/>
              <a:t>Graduates from these programs may be directly </a:t>
            </a:r>
            <a:endParaRPr lang="en-US" sz="2000" dirty="0" smtClean="0"/>
          </a:p>
          <a:p>
            <a:pPr algn="ctr"/>
            <a:r>
              <a:rPr lang="en-US" sz="2000" dirty="0" smtClean="0"/>
              <a:t>recommended to OSDE for </a:t>
            </a:r>
            <a:r>
              <a:rPr lang="en-US" sz="2000" dirty="0"/>
              <a:t>standard certification</a:t>
            </a:r>
            <a:r>
              <a:rPr lang="en-US" sz="2000" dirty="0" smtClean="0"/>
              <a:t>.</a:t>
            </a:r>
          </a:p>
          <a:p>
            <a:pPr algn="ctr"/>
            <a:r>
              <a:rPr lang="en-US" sz="2000" b="1" dirty="0" smtClean="0"/>
              <a:t>Complete list: </a:t>
            </a:r>
            <a:endParaRPr lang="en-US" sz="2000" b="1" dirty="0"/>
          </a:p>
          <a:p>
            <a:r>
              <a:rPr lang="en-US" sz="1400" dirty="0" smtClean="0">
                <a:hlinkClick r:id="rId3"/>
              </a:rPr>
              <a:t>https</a:t>
            </a:r>
            <a:r>
              <a:rPr lang="en-US" sz="1400" dirty="0">
                <a:hlinkClick r:id="rId3"/>
              </a:rPr>
              <a:t>://www.ok.gov/oeqa/documents/TEACHER%20PREPARATION%20INVENTORY%202008-2009%20.pdf</a:t>
            </a:r>
            <a:endParaRPr lang="en-US" sz="1400" dirty="0"/>
          </a:p>
        </p:txBody>
      </p:sp>
      <p:pic>
        <p:nvPicPr>
          <p:cNvPr id="3" name="Picture 2"/>
          <p:cNvPicPr>
            <a:picLocks noChangeAspect="1"/>
          </p:cNvPicPr>
          <p:nvPr/>
        </p:nvPicPr>
        <p:blipFill>
          <a:blip r:embed="rId4"/>
          <a:stretch>
            <a:fillRect/>
          </a:stretch>
        </p:blipFill>
        <p:spPr>
          <a:xfrm>
            <a:off x="642485" y="3465052"/>
            <a:ext cx="8463415" cy="1288844"/>
          </a:xfrm>
          <a:prstGeom prst="rect">
            <a:avLst/>
          </a:prstGeom>
        </p:spPr>
      </p:pic>
      <p:pic>
        <p:nvPicPr>
          <p:cNvPr id="4" name="Picture 3"/>
          <p:cNvPicPr>
            <a:picLocks noChangeAspect="1"/>
          </p:cNvPicPr>
          <p:nvPr/>
        </p:nvPicPr>
        <p:blipFill>
          <a:blip r:embed="rId5"/>
          <a:stretch>
            <a:fillRect/>
          </a:stretch>
        </p:blipFill>
        <p:spPr>
          <a:xfrm>
            <a:off x="198333" y="1305118"/>
            <a:ext cx="8907567" cy="2159934"/>
          </a:xfrm>
          <a:prstGeom prst="rect">
            <a:avLst/>
          </a:prstGeom>
        </p:spPr>
      </p:pic>
    </p:spTree>
    <p:extLst>
      <p:ext uri="{BB962C8B-B14F-4D97-AF65-F5344CB8AC3E}">
        <p14:creationId xmlns:p14="http://schemas.microsoft.com/office/powerpoint/2010/main" val="3854195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219200"/>
            <a:ext cx="7391400" cy="5105400"/>
          </a:xfrm>
        </p:spPr>
        <p:txBody>
          <a:bodyPr>
            <a:normAutofit/>
          </a:bodyPr>
          <a:lstStyle/>
          <a:p>
            <a:pPr marL="0" indent="0">
              <a:buNone/>
            </a:pPr>
            <a:r>
              <a:rPr lang="en-US" sz="1800" dirty="0" smtClean="0"/>
              <a:t>A </a:t>
            </a:r>
            <a:r>
              <a:rPr lang="en-US" sz="1800" dirty="0"/>
              <a:t>teacher who does not have a degree, but is working </a:t>
            </a:r>
            <a:r>
              <a:rPr lang="en-US" sz="1800" dirty="0" smtClean="0"/>
              <a:t>toward </a:t>
            </a:r>
            <a:r>
              <a:rPr lang="en-US" sz="1800" dirty="0"/>
              <a:t>a bachelor's </a:t>
            </a:r>
            <a:r>
              <a:rPr lang="en-US" sz="1800" dirty="0" smtClean="0"/>
              <a:t>degree, </a:t>
            </a:r>
            <a:r>
              <a:rPr lang="en-US" sz="1800" dirty="0"/>
              <a:t>would </a:t>
            </a:r>
            <a:r>
              <a:rPr lang="en-US" sz="1800" dirty="0" smtClean="0"/>
              <a:t>need a </a:t>
            </a:r>
            <a:r>
              <a:rPr lang="en-US" sz="1800" dirty="0"/>
              <a:t>provisional certification with this plan.  </a:t>
            </a:r>
            <a:endParaRPr lang="en-US" sz="1800" dirty="0" smtClean="0"/>
          </a:p>
          <a:p>
            <a:pPr marL="0" indent="0">
              <a:buNone/>
            </a:pPr>
            <a:r>
              <a:rPr lang="en-US" sz="1800" dirty="0" smtClean="0"/>
              <a:t>Once </a:t>
            </a:r>
            <a:r>
              <a:rPr lang="en-US" sz="1800" dirty="0"/>
              <a:t>the bachelor's degree is obtained, the teacher would apply to the Alternative Placement Program.</a:t>
            </a:r>
            <a:br>
              <a:rPr lang="en-US" sz="1800" dirty="0"/>
            </a:br>
            <a:endParaRPr lang="en-US" sz="900" dirty="0" smtClean="0"/>
          </a:p>
          <a:p>
            <a:pPr marL="0" indent="0">
              <a:buNone/>
            </a:pPr>
            <a:r>
              <a:rPr lang="en-US" sz="1800" dirty="0" smtClean="0"/>
              <a:t>A </a:t>
            </a:r>
            <a:r>
              <a:rPr lang="en-US" sz="1800" dirty="0"/>
              <a:t>teacher who already has a degree and will be applying for Alternative Certification may need immediate provisional certification until they </a:t>
            </a:r>
            <a:r>
              <a:rPr lang="en-US" sz="1800" dirty="0" smtClean="0"/>
              <a:t>have completed the initial certification in </a:t>
            </a:r>
            <a:r>
              <a:rPr lang="en-US" sz="1800" dirty="0"/>
              <a:t>the Alternative Placement Program.</a:t>
            </a:r>
            <a:r>
              <a:rPr lang="en-US" sz="1200" dirty="0"/>
              <a:t/>
            </a:r>
            <a:br>
              <a:rPr lang="en-US" sz="1200" dirty="0"/>
            </a:br>
            <a:r>
              <a:rPr lang="en-US" sz="1200" dirty="0"/>
              <a:t/>
            </a:r>
            <a:br>
              <a:rPr lang="en-US" sz="1200" dirty="0"/>
            </a:br>
            <a:r>
              <a:rPr lang="en-US" sz="1200" dirty="0" smtClean="0"/>
              <a:t>- </a:t>
            </a:r>
            <a:r>
              <a:rPr lang="en-US" sz="1800" b="1" dirty="0" smtClean="0"/>
              <a:t>Qualify with 2 years of full time work experience that aligns with a certification area, or a major that aligns with a certification area.</a:t>
            </a:r>
            <a:endParaRPr lang="en-US" sz="700" b="1" dirty="0" smtClean="0"/>
          </a:p>
          <a:p>
            <a:pPr marL="0" indent="0" algn="ctr">
              <a:spcBef>
                <a:spcPts val="0"/>
              </a:spcBef>
              <a:buNone/>
            </a:pPr>
            <a:endParaRPr lang="en-US" sz="700" dirty="0" smtClean="0"/>
          </a:p>
          <a:p>
            <a:pPr marL="0" indent="0">
              <a:spcBef>
                <a:spcPts val="0"/>
              </a:spcBef>
              <a:buNone/>
            </a:pPr>
            <a:r>
              <a:rPr lang="en-US" sz="700" dirty="0"/>
              <a:t>	</a:t>
            </a:r>
            <a:endParaRPr lang="en-US" sz="700" dirty="0" smtClean="0"/>
          </a:p>
          <a:p>
            <a:pPr marL="0" indent="0">
              <a:spcBef>
                <a:spcPts val="0"/>
              </a:spcBef>
              <a:buNone/>
            </a:pPr>
            <a:r>
              <a:rPr lang="en-US" sz="2000" dirty="0" smtClean="0"/>
              <a:t>	2 applications </a:t>
            </a:r>
          </a:p>
          <a:p>
            <a:pPr marL="0" indent="0">
              <a:spcBef>
                <a:spcPts val="0"/>
              </a:spcBef>
              <a:buNone/>
            </a:pPr>
            <a:r>
              <a:rPr lang="en-US" sz="2000" dirty="0" smtClean="0"/>
              <a:t>	OGET/OSAT/OPTE</a:t>
            </a:r>
          </a:p>
          <a:p>
            <a:pPr marL="0" indent="0">
              <a:spcBef>
                <a:spcPts val="0"/>
              </a:spcBef>
              <a:buNone/>
            </a:pPr>
            <a:r>
              <a:rPr lang="en-US" sz="2000" dirty="0" smtClean="0"/>
              <a:t>	2 college credit courses required: </a:t>
            </a:r>
          </a:p>
          <a:p>
            <a:pPr marL="0" indent="0" algn="ctr">
              <a:spcBef>
                <a:spcPts val="0"/>
              </a:spcBef>
              <a:buNone/>
            </a:pPr>
            <a:r>
              <a:rPr lang="en-US" sz="1800" dirty="0" smtClean="0"/>
              <a:t>classroom management &amp; pedagogical principals</a:t>
            </a:r>
          </a:p>
          <a:p>
            <a:pPr marL="0" indent="0">
              <a:spcBef>
                <a:spcPts val="0"/>
              </a:spcBef>
              <a:buNone/>
            </a:pPr>
            <a:r>
              <a:rPr lang="en-US" sz="1800" dirty="0"/>
              <a:t/>
            </a:r>
            <a:br>
              <a:rPr lang="en-US" sz="1800" dirty="0"/>
            </a:br>
            <a:r>
              <a:rPr lang="en-US" sz="1800" dirty="0" smtClean="0"/>
              <a:t>PDF: </a:t>
            </a:r>
            <a:r>
              <a:rPr lang="en-US" sz="1800" dirty="0">
                <a:hlinkClick r:id="rId3"/>
              </a:rPr>
              <a:t>Alternative Placement Program</a:t>
            </a:r>
            <a:endParaRPr lang="en-US" sz="1800" dirty="0"/>
          </a:p>
        </p:txBody>
      </p:sp>
      <p:sp>
        <p:nvSpPr>
          <p:cNvPr id="3" name="TextBox 2"/>
          <p:cNvSpPr txBox="1"/>
          <p:nvPr/>
        </p:nvSpPr>
        <p:spPr>
          <a:xfrm>
            <a:off x="1066800" y="228600"/>
            <a:ext cx="7696200" cy="646331"/>
          </a:xfrm>
          <a:prstGeom prst="rect">
            <a:avLst/>
          </a:prstGeom>
          <a:noFill/>
        </p:spPr>
        <p:txBody>
          <a:bodyPr wrap="square" rtlCol="0">
            <a:spAutoFit/>
          </a:bodyPr>
          <a:lstStyle/>
          <a:p>
            <a:pPr algn="ctr"/>
            <a:r>
              <a:rPr lang="en-US" sz="3600" b="1" i="1" u="sng" dirty="0">
                <a:ln>
                  <a:solidFill>
                    <a:srgbClr val="FF0000"/>
                  </a:solidFill>
                </a:ln>
                <a:solidFill>
                  <a:srgbClr val="C00000"/>
                </a:solidFill>
              </a:rPr>
              <a:t>Provisional </a:t>
            </a:r>
            <a:r>
              <a:rPr lang="en-US" sz="3600" b="1" i="1" u="sng" dirty="0" smtClean="0">
                <a:ln>
                  <a:solidFill>
                    <a:srgbClr val="FF0000"/>
                  </a:solidFill>
                </a:ln>
                <a:solidFill>
                  <a:srgbClr val="C00000"/>
                </a:solidFill>
              </a:rPr>
              <a:t>- Alternative</a:t>
            </a:r>
            <a:endParaRPr lang="en-US" sz="3600" b="1" i="1" u="sng" dirty="0">
              <a:ln>
                <a:solidFill>
                  <a:srgbClr val="FF0000"/>
                </a:solidFill>
              </a:ln>
              <a:solidFill>
                <a:srgbClr val="C00000"/>
              </a:solidFill>
            </a:endParaRPr>
          </a:p>
        </p:txBody>
      </p:sp>
      <p:sp>
        <p:nvSpPr>
          <p:cNvPr id="4" name="TextBox 3"/>
          <p:cNvSpPr txBox="1"/>
          <p:nvPr/>
        </p:nvSpPr>
        <p:spPr>
          <a:xfrm>
            <a:off x="3505200" y="874931"/>
            <a:ext cx="4267200" cy="369332"/>
          </a:xfrm>
          <a:prstGeom prst="rect">
            <a:avLst/>
          </a:prstGeom>
          <a:noFill/>
        </p:spPr>
        <p:txBody>
          <a:bodyPr wrap="square" rtlCol="0">
            <a:spAutoFit/>
          </a:bodyPr>
          <a:lstStyle/>
          <a:p>
            <a:r>
              <a:rPr lang="en-US" i="1" dirty="0" smtClean="0"/>
              <a:t>(Includes both degreed &amp; degree seeking) </a:t>
            </a:r>
            <a:endParaRPr lang="en-US" i="1" dirty="0"/>
          </a:p>
        </p:txBody>
      </p:sp>
    </p:spTree>
    <p:extLst>
      <p:ext uri="{BB962C8B-B14F-4D97-AF65-F5344CB8AC3E}">
        <p14:creationId xmlns:p14="http://schemas.microsoft.com/office/powerpoint/2010/main" val="199835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381000"/>
            <a:ext cx="7886700" cy="1200329"/>
          </a:xfrm>
          <a:prstGeom prst="rect">
            <a:avLst/>
          </a:prstGeom>
          <a:noFill/>
        </p:spPr>
        <p:txBody>
          <a:bodyPr wrap="square" rtlCol="0">
            <a:spAutoFit/>
          </a:bodyPr>
          <a:lstStyle/>
          <a:p>
            <a:pPr algn="ctr"/>
            <a:r>
              <a:rPr lang="en-US" sz="3600" b="1" i="1" u="sng" dirty="0" smtClean="0">
                <a:ln>
                  <a:solidFill>
                    <a:srgbClr val="FF0000"/>
                  </a:solidFill>
                </a:ln>
                <a:solidFill>
                  <a:srgbClr val="C00000"/>
                </a:solidFill>
              </a:rPr>
              <a:t>Education degree vs                             Alternative Placement Program:</a:t>
            </a:r>
            <a:endParaRPr lang="en-US" sz="3600" b="1" i="1" u="sng" dirty="0">
              <a:ln>
                <a:solidFill>
                  <a:srgbClr val="FF0000"/>
                </a:solidFill>
              </a:ln>
              <a:solidFill>
                <a:srgbClr val="C00000"/>
              </a:solidFill>
            </a:endParaRPr>
          </a:p>
        </p:txBody>
      </p:sp>
      <p:sp>
        <p:nvSpPr>
          <p:cNvPr id="5" name="TextBox 4"/>
          <p:cNvSpPr txBox="1"/>
          <p:nvPr/>
        </p:nvSpPr>
        <p:spPr>
          <a:xfrm>
            <a:off x="2426677" y="1742411"/>
            <a:ext cx="2895600" cy="2031325"/>
          </a:xfrm>
          <a:prstGeom prst="rect">
            <a:avLst/>
          </a:prstGeom>
          <a:noFill/>
          <a:ln w="38100">
            <a:solidFill>
              <a:schemeClr val="tx1"/>
            </a:solidFill>
          </a:ln>
        </p:spPr>
        <p:txBody>
          <a:bodyPr wrap="square" rtlCol="0">
            <a:spAutoFit/>
          </a:bodyPr>
          <a:lstStyle/>
          <a:p>
            <a:pPr algn="ctr"/>
            <a:r>
              <a:rPr lang="en-US" u="sng" dirty="0" smtClean="0"/>
              <a:t>Approved Teacher Education Program</a:t>
            </a:r>
          </a:p>
          <a:p>
            <a:endParaRPr lang="en-US" u="sng" dirty="0" smtClean="0"/>
          </a:p>
          <a:p>
            <a:pPr marL="285750" indent="-285750">
              <a:buFont typeface="Arial" panose="020B0604020202020204" pitchFamily="34" charset="0"/>
              <a:buChar char="•"/>
            </a:pPr>
            <a:r>
              <a:rPr lang="en-US" dirty="0" smtClean="0"/>
              <a:t>Foreign language</a:t>
            </a:r>
          </a:p>
          <a:p>
            <a:pPr marL="285750" indent="-285750">
              <a:buFont typeface="Arial" panose="020B0604020202020204" pitchFamily="34" charset="0"/>
              <a:buChar char="•"/>
            </a:pPr>
            <a:r>
              <a:rPr lang="en-US" dirty="0" smtClean="0"/>
              <a:t>Minimum 2.5 </a:t>
            </a:r>
            <a:r>
              <a:rPr lang="en-US" dirty="0" err="1" smtClean="0"/>
              <a:t>gpa</a:t>
            </a:r>
            <a:endParaRPr lang="en-US" dirty="0" smtClean="0"/>
          </a:p>
          <a:p>
            <a:pPr marL="285750" indent="-285750">
              <a:buFont typeface="Arial" panose="020B0604020202020204" pitchFamily="34" charset="0"/>
              <a:buChar char="•"/>
            </a:pPr>
            <a:r>
              <a:rPr lang="en-US" dirty="0" smtClean="0"/>
              <a:t>Portfolio</a:t>
            </a:r>
          </a:p>
          <a:p>
            <a:endParaRPr lang="en-US" dirty="0"/>
          </a:p>
        </p:txBody>
      </p:sp>
      <p:sp>
        <p:nvSpPr>
          <p:cNvPr id="6" name="TextBox 5"/>
          <p:cNvSpPr txBox="1"/>
          <p:nvPr/>
        </p:nvSpPr>
        <p:spPr>
          <a:xfrm>
            <a:off x="5638800" y="1880910"/>
            <a:ext cx="2590800" cy="1754326"/>
          </a:xfrm>
          <a:prstGeom prst="rect">
            <a:avLst/>
          </a:prstGeom>
          <a:noFill/>
          <a:ln w="38100">
            <a:solidFill>
              <a:schemeClr val="tx1"/>
            </a:solidFill>
          </a:ln>
        </p:spPr>
        <p:txBody>
          <a:bodyPr wrap="square" rtlCol="0">
            <a:spAutoFit/>
          </a:bodyPr>
          <a:lstStyle/>
          <a:p>
            <a:pPr algn="ctr"/>
            <a:r>
              <a:rPr lang="en-US" u="sng" dirty="0" smtClean="0"/>
              <a:t>Alternative Placement       Program</a:t>
            </a:r>
          </a:p>
          <a:p>
            <a:endParaRPr lang="en-US" u="sng" dirty="0" smtClean="0"/>
          </a:p>
          <a:p>
            <a:pPr marL="742950" lvl="1" indent="-285750">
              <a:buFont typeface="Arial" panose="020B0604020202020204" pitchFamily="34" charset="0"/>
              <a:buChar char="•"/>
            </a:pPr>
            <a:r>
              <a:rPr lang="en-US" dirty="0" smtClean="0"/>
              <a:t>OGET</a:t>
            </a:r>
          </a:p>
          <a:p>
            <a:pPr marL="742950" lvl="1" indent="-285750">
              <a:buFont typeface="Arial" panose="020B0604020202020204" pitchFamily="34" charset="0"/>
              <a:buChar char="•"/>
            </a:pPr>
            <a:r>
              <a:rPr lang="en-US" dirty="0" smtClean="0"/>
              <a:t>OPTE</a:t>
            </a:r>
          </a:p>
          <a:p>
            <a:pPr marL="742950" lvl="1" indent="-285750">
              <a:buFont typeface="Arial" panose="020B0604020202020204" pitchFamily="34" charset="0"/>
              <a:buChar char="•"/>
            </a:pPr>
            <a:endParaRPr lang="en-US" dirty="0" smtClean="0"/>
          </a:p>
        </p:txBody>
      </p:sp>
      <p:sp>
        <p:nvSpPr>
          <p:cNvPr id="7" name="TextBox 6"/>
          <p:cNvSpPr txBox="1"/>
          <p:nvPr/>
        </p:nvSpPr>
        <p:spPr>
          <a:xfrm>
            <a:off x="2438400" y="4211817"/>
            <a:ext cx="5638800" cy="1669688"/>
          </a:xfrm>
          <a:prstGeom prst="rect">
            <a:avLst/>
          </a:prstGeom>
          <a:noFill/>
          <a:ln w="38100">
            <a:solidFill>
              <a:schemeClr val="tx1"/>
            </a:solidFill>
          </a:ln>
        </p:spPr>
        <p:txBody>
          <a:bodyPr wrap="square" rtlCol="0">
            <a:spAutoFit/>
          </a:bodyPr>
          <a:lstStyle/>
          <a:p>
            <a:pPr algn="ctr"/>
            <a:r>
              <a:rPr lang="en-US" sz="2000" dirty="0" smtClean="0"/>
              <a:t>What they have in common:</a:t>
            </a:r>
          </a:p>
          <a:p>
            <a:pPr algn="ctr"/>
            <a:endParaRPr lang="en-US" sz="1050" dirty="0"/>
          </a:p>
          <a:p>
            <a:pPr marL="285750" indent="-285750">
              <a:buFont typeface="Arial" panose="020B0604020202020204" pitchFamily="34" charset="0"/>
              <a:buChar char="•"/>
            </a:pPr>
            <a:r>
              <a:rPr lang="en-US" dirty="0" smtClean="0"/>
              <a:t>Bachelor’s degree</a:t>
            </a:r>
          </a:p>
          <a:p>
            <a:pPr marL="285750" indent="-285750">
              <a:buFont typeface="Arial" panose="020B0604020202020204" pitchFamily="34" charset="0"/>
              <a:buChar char="•"/>
            </a:pPr>
            <a:r>
              <a:rPr lang="en-US" dirty="0"/>
              <a:t>C</a:t>
            </a:r>
            <a:r>
              <a:rPr lang="en-US" dirty="0" smtClean="0"/>
              <a:t>ompetency exam/industry credential </a:t>
            </a:r>
            <a:r>
              <a:rPr lang="en-US" dirty="0" smtClean="0">
                <a:hlinkClick r:id="rId2"/>
              </a:rPr>
              <a:t>(OSAT/NOCTI)</a:t>
            </a:r>
            <a:endParaRPr lang="en-US" dirty="0" smtClean="0"/>
          </a:p>
          <a:p>
            <a:pPr marL="285750" indent="-285750">
              <a:buFont typeface="Arial" panose="020B0604020202020204" pitchFamily="34" charset="0"/>
              <a:buChar char="•"/>
            </a:pPr>
            <a:r>
              <a:rPr lang="en-US" dirty="0" smtClean="0"/>
              <a:t>Teaching methods </a:t>
            </a:r>
          </a:p>
          <a:p>
            <a:pPr marL="285750" indent="-285750">
              <a:buFont typeface="Arial" panose="020B0604020202020204" pitchFamily="34" charset="0"/>
              <a:buChar char="•"/>
            </a:pPr>
            <a:r>
              <a:rPr lang="en-US" dirty="0" smtClean="0"/>
              <a:t>Classroom management</a:t>
            </a:r>
            <a:endParaRPr lang="en-US" dirty="0"/>
          </a:p>
        </p:txBody>
      </p:sp>
    </p:spTree>
    <p:extLst>
      <p:ext uri="{BB962C8B-B14F-4D97-AF65-F5344CB8AC3E}">
        <p14:creationId xmlns:p14="http://schemas.microsoft.com/office/powerpoint/2010/main" val="651199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696200" cy="753176"/>
          </a:xfrm>
        </p:spPr>
        <p:txBody>
          <a:bodyPr>
            <a:noAutofit/>
          </a:bodyPr>
          <a:lstStyle/>
          <a:p>
            <a:r>
              <a:rPr lang="en-US" sz="3600" b="1" i="1" u="sng" dirty="0" smtClean="0">
                <a:ln>
                  <a:solidFill>
                    <a:srgbClr val="FF0000"/>
                  </a:solidFill>
                </a:ln>
                <a:solidFill>
                  <a:srgbClr val="C00000"/>
                </a:solidFill>
                <a:latin typeface="+mn-lt"/>
                <a:ea typeface="+mn-ea"/>
                <a:cs typeface="+mn-cs"/>
              </a:rPr>
              <a:t>Provisional – Non Traditional (</a:t>
            </a:r>
            <a:r>
              <a:rPr lang="en-US" sz="3600" b="1" i="1" u="sng" dirty="0">
                <a:ln>
                  <a:solidFill>
                    <a:srgbClr val="FF0000"/>
                  </a:solidFill>
                </a:ln>
                <a:solidFill>
                  <a:srgbClr val="C00000"/>
                </a:solidFill>
                <a:latin typeface="+mn-lt"/>
                <a:ea typeface="+mn-ea"/>
                <a:cs typeface="+mn-cs"/>
              </a:rPr>
              <a:t>OSU)</a:t>
            </a:r>
          </a:p>
        </p:txBody>
      </p:sp>
      <p:sp>
        <p:nvSpPr>
          <p:cNvPr id="3" name="Content Placeholder 2"/>
          <p:cNvSpPr>
            <a:spLocks noGrp="1"/>
          </p:cNvSpPr>
          <p:nvPr>
            <p:ph sz="half" idx="2"/>
          </p:nvPr>
        </p:nvSpPr>
        <p:spPr>
          <a:xfrm>
            <a:off x="685800" y="1295400"/>
            <a:ext cx="8229600" cy="4580824"/>
          </a:xfrm>
        </p:spPr>
        <p:txBody>
          <a:bodyPr>
            <a:normAutofit fontScale="92500" lnSpcReduction="10000"/>
          </a:bodyPr>
          <a:lstStyle/>
          <a:p>
            <a:pPr marL="1371600" lvl="3" indent="0">
              <a:buNone/>
            </a:pPr>
            <a:r>
              <a:rPr lang="en-US" sz="2400" dirty="0" smtClean="0"/>
              <a:t>The </a:t>
            </a:r>
            <a:r>
              <a:rPr lang="en-US" sz="2400" dirty="0"/>
              <a:t>non-traditional option is for a teacher who already has a bachelor's degree and wants to </a:t>
            </a:r>
            <a:r>
              <a:rPr lang="en-US" sz="2400" dirty="0" smtClean="0"/>
              <a:t>complete requirements for OSU recommendation for certification.</a:t>
            </a:r>
          </a:p>
          <a:p>
            <a:pPr marL="1371600" lvl="3" indent="0">
              <a:buNone/>
            </a:pPr>
            <a:r>
              <a:rPr lang="en-US" sz="2000" dirty="0"/>
              <a:t/>
            </a:r>
            <a:br>
              <a:rPr lang="en-US" sz="2000" dirty="0"/>
            </a:br>
            <a:r>
              <a:rPr lang="en-US" sz="2000" dirty="0" smtClean="0"/>
              <a:t>The </a:t>
            </a:r>
            <a:r>
              <a:rPr lang="en-US" sz="2000" dirty="0"/>
              <a:t>teacher would continue with the provisional </a:t>
            </a:r>
            <a:r>
              <a:rPr lang="en-US" sz="2000" dirty="0" smtClean="0"/>
              <a:t>certification process </a:t>
            </a:r>
            <a:r>
              <a:rPr lang="en-US" sz="2000" dirty="0"/>
              <a:t>until the </a:t>
            </a:r>
            <a:r>
              <a:rPr lang="en-US" sz="2000" dirty="0" smtClean="0"/>
              <a:t>non-traditional path </a:t>
            </a:r>
            <a:r>
              <a:rPr lang="en-US" sz="2000" dirty="0"/>
              <a:t>is successfully completed and a standard certification is recommended by OSU.</a:t>
            </a:r>
            <a:r>
              <a:rPr lang="en-US" sz="2400" dirty="0"/>
              <a:t> </a:t>
            </a:r>
            <a:endParaRPr lang="en-US" sz="2400" dirty="0" smtClean="0"/>
          </a:p>
          <a:p>
            <a:pPr marL="1371600" lvl="3" indent="0">
              <a:buNone/>
            </a:pPr>
            <a:endParaRPr lang="en-US" sz="1400" dirty="0" smtClean="0"/>
          </a:p>
          <a:p>
            <a:pPr lvl="3"/>
            <a:r>
              <a:rPr lang="en-US" sz="1900" dirty="0" smtClean="0"/>
              <a:t>Complete in three years</a:t>
            </a:r>
          </a:p>
          <a:p>
            <a:pPr lvl="3"/>
            <a:r>
              <a:rPr lang="en-US" sz="1900" dirty="0"/>
              <a:t>15+ credit hours</a:t>
            </a:r>
          </a:p>
          <a:p>
            <a:pPr lvl="3"/>
            <a:r>
              <a:rPr lang="en-US" sz="1900" dirty="0" smtClean="0"/>
              <a:t>Portfolio</a:t>
            </a:r>
          </a:p>
          <a:p>
            <a:pPr lvl="3"/>
            <a:r>
              <a:rPr lang="en-US" sz="1900" dirty="0" smtClean="0"/>
              <a:t>Foreign language</a:t>
            </a:r>
          </a:p>
          <a:p>
            <a:pPr lvl="3"/>
            <a:r>
              <a:rPr lang="en-US" sz="1700" dirty="0" smtClean="0"/>
              <a:t>Minimum </a:t>
            </a:r>
            <a:r>
              <a:rPr lang="en-US" sz="1700" dirty="0"/>
              <a:t>2.5 </a:t>
            </a:r>
            <a:r>
              <a:rPr lang="en-US" sz="1700" dirty="0" smtClean="0"/>
              <a:t>GPA</a:t>
            </a:r>
            <a:r>
              <a:rPr lang="en-US" sz="2400" dirty="0"/>
              <a:t/>
            </a:r>
            <a:br>
              <a:rPr lang="en-US" sz="2400" dirty="0"/>
            </a:br>
            <a:r>
              <a:rPr lang="en-US" sz="1600" dirty="0"/>
              <a:t/>
            </a:r>
            <a:br>
              <a:rPr lang="en-US" sz="1600" dirty="0"/>
            </a:br>
            <a:r>
              <a:rPr lang="en-US" sz="1600" dirty="0" smtClean="0">
                <a:hlinkClick r:id="rId2"/>
              </a:rPr>
              <a:t>OSU Non-Traditional </a:t>
            </a:r>
            <a:r>
              <a:rPr lang="en-US" sz="1600" dirty="0">
                <a:hlinkClick r:id="rId2"/>
              </a:rPr>
              <a:t>Path for Career &amp; Technology</a:t>
            </a:r>
            <a:endParaRPr lang="en-US" sz="1600" dirty="0"/>
          </a:p>
        </p:txBody>
      </p:sp>
    </p:spTree>
    <p:extLst>
      <p:ext uri="{BB962C8B-B14F-4D97-AF65-F5344CB8AC3E}">
        <p14:creationId xmlns:p14="http://schemas.microsoft.com/office/powerpoint/2010/main" val="2917990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76400" y="2514600"/>
            <a:ext cx="7315200" cy="3048000"/>
          </a:xfrm>
          <a:prstGeom prst="roundRect">
            <a:avLst/>
          </a:prstGeom>
          <a:solidFill>
            <a:srgbClr val="F9B36E"/>
          </a:solidFill>
          <a:ln w="57150">
            <a:solidFill>
              <a:srgbClr val="F9E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28800" y="609600"/>
            <a:ext cx="7224346" cy="5679831"/>
          </a:xfrm>
        </p:spPr>
        <p:txBody>
          <a:bodyPr>
            <a:noAutofit/>
          </a:bodyPr>
          <a:lstStyle/>
          <a:p>
            <a:pPr algn="l"/>
            <a:r>
              <a:rPr lang="en-US" sz="1700" dirty="0"/>
              <a:t>A teacher that already has a standard teaching certificate and needs to </a:t>
            </a:r>
            <a:r>
              <a:rPr lang="en-US" sz="1700" b="1" i="1" dirty="0"/>
              <a:t>add a certification </a:t>
            </a:r>
            <a:r>
              <a:rPr lang="en-US" sz="1700" dirty="0"/>
              <a:t>may do so by taking a test (OSAT/NOCTI</a:t>
            </a:r>
            <a:r>
              <a:rPr lang="en-US" sz="1700" dirty="0" smtClean="0"/>
              <a:t>).  A </a:t>
            </a:r>
            <a:r>
              <a:rPr lang="en-US" sz="1700" dirty="0"/>
              <a:t>provisional certification would be needed for the </a:t>
            </a:r>
            <a:r>
              <a:rPr lang="en-US" sz="1700" dirty="0" smtClean="0"/>
              <a:t>certification </a:t>
            </a:r>
            <a:r>
              <a:rPr lang="en-US" sz="1700" dirty="0"/>
              <a:t>area until it can be added to the standard certificate</a:t>
            </a:r>
            <a:r>
              <a:rPr lang="en-US" sz="1700" dirty="0" smtClean="0"/>
              <a:t>. </a:t>
            </a:r>
            <a:r>
              <a:rPr lang="en-US" sz="1700" dirty="0"/>
              <a:t>  </a:t>
            </a:r>
            <a:r>
              <a:rPr lang="en-US" sz="1700" dirty="0" smtClean="0"/>
              <a:t/>
            </a:r>
            <a:br>
              <a:rPr lang="en-US" sz="1700" dirty="0" smtClean="0"/>
            </a:br>
            <a:r>
              <a:rPr lang="en-US" sz="1700" dirty="0" smtClean="0"/>
              <a:t>Professional development or coursework may be required to add certifications that do not have a designated OEQA approved test or license.</a:t>
            </a:r>
            <a:r>
              <a:rPr lang="en-US" sz="1800" dirty="0" smtClean="0"/>
              <a:t/>
            </a:r>
            <a:br>
              <a:rPr lang="en-US" sz="1800" dirty="0" smtClean="0"/>
            </a:br>
            <a:r>
              <a:rPr lang="en-US" sz="1000" dirty="0"/>
              <a:t/>
            </a:r>
            <a:br>
              <a:rPr lang="en-US" sz="1000" dirty="0"/>
            </a:br>
            <a:r>
              <a:rPr lang="en-US" sz="1000" dirty="0" smtClean="0"/>
              <a:t/>
            </a:r>
            <a:br>
              <a:rPr lang="en-US" sz="1000" dirty="0" smtClean="0"/>
            </a:br>
            <a:r>
              <a:rPr lang="en-US" sz="2000" b="1" i="1" dirty="0" smtClean="0"/>
              <a:t>Adding Health Occupations </a:t>
            </a:r>
            <a:r>
              <a:rPr lang="en-US" sz="2000" b="1" i="1" dirty="0"/>
              <a:t>with an approved industry credential</a:t>
            </a:r>
            <a:r>
              <a:rPr lang="en-US" sz="2000" b="1" dirty="0" smtClean="0"/>
              <a:t>:</a:t>
            </a:r>
            <a:r>
              <a:rPr lang="en-US" sz="2000" dirty="0" smtClean="0"/>
              <a:t> </a:t>
            </a:r>
            <a:br>
              <a:rPr lang="en-US" sz="2000" dirty="0" smtClean="0"/>
            </a:br>
            <a:r>
              <a:rPr lang="en-US" sz="1600" b="1" u="sng" dirty="0" smtClean="0"/>
              <a:t>A </a:t>
            </a:r>
            <a:r>
              <a:rPr lang="en-US" sz="1600" b="1" u="sng" dirty="0"/>
              <a:t>teacher may </a:t>
            </a:r>
            <a:r>
              <a:rPr lang="en-US" sz="1600" b="1" i="1" u="sng" dirty="0"/>
              <a:t>add health occupations</a:t>
            </a:r>
            <a:r>
              <a:rPr lang="en-US" sz="1600" b="1" u="sng" dirty="0"/>
              <a:t> (7515) to an existing standard certificate</a:t>
            </a:r>
            <a:r>
              <a:rPr lang="en-US" sz="1600" b="1" dirty="0"/>
              <a:t> </a:t>
            </a:r>
            <a:r>
              <a:rPr lang="en-US" sz="1600" dirty="0"/>
              <a:t>by completing CareerTech requirements of 12 credit hours of career technical education and/or 180 professional development hours.</a:t>
            </a:r>
            <a:br>
              <a:rPr lang="en-US" sz="1600" dirty="0"/>
            </a:br>
            <a:r>
              <a:rPr lang="en-US" sz="800" dirty="0" smtClean="0"/>
              <a:t/>
            </a:r>
            <a:br>
              <a:rPr lang="en-US" sz="800" dirty="0" smtClean="0"/>
            </a:br>
            <a:r>
              <a:rPr lang="en-US" sz="1600" dirty="0"/>
              <a:t>Individuals with a bachelor’s degree and RN are eligible for a </a:t>
            </a:r>
            <a:r>
              <a:rPr lang="en-US" sz="1600" b="1" dirty="0"/>
              <a:t>standard teaching certificate in school nurse</a:t>
            </a:r>
            <a:r>
              <a:rPr lang="en-US" sz="1600" b="1" dirty="0" smtClean="0"/>
              <a:t>. </a:t>
            </a:r>
            <a:r>
              <a:rPr lang="en-US" sz="1400" dirty="0" smtClean="0"/>
              <a:t>(Then complete CT requirements to add 7515.)</a:t>
            </a:r>
            <a:br>
              <a:rPr lang="en-US" sz="1400" dirty="0" smtClean="0"/>
            </a:br>
            <a:r>
              <a:rPr lang="en-US" sz="800" b="1" dirty="0" smtClean="0"/>
              <a:t/>
            </a:r>
            <a:br>
              <a:rPr lang="en-US" sz="800" b="1" dirty="0" smtClean="0"/>
            </a:br>
            <a:r>
              <a:rPr lang="en-US" sz="1600" dirty="0"/>
              <a:t>Individuals </a:t>
            </a:r>
            <a:r>
              <a:rPr lang="en-US" sz="1600" dirty="0" smtClean="0"/>
              <a:t>with at least 2 years of health care industry experience can obtain an </a:t>
            </a:r>
            <a:r>
              <a:rPr lang="en-US" sz="1600" b="1" dirty="0" smtClean="0"/>
              <a:t>alternative </a:t>
            </a:r>
            <a:r>
              <a:rPr lang="en-US" sz="1600" b="1" dirty="0"/>
              <a:t>standard certificate</a:t>
            </a:r>
            <a:r>
              <a:rPr lang="en-US" sz="1600" dirty="0"/>
              <a:t> in </a:t>
            </a:r>
            <a:r>
              <a:rPr lang="en-US" sz="1600" b="1" dirty="0"/>
              <a:t>biological sciences (OSAT 010) and/or physical education/health/safety (OSAT </a:t>
            </a:r>
            <a:r>
              <a:rPr lang="en-US" sz="1600" b="1" dirty="0" smtClean="0"/>
              <a:t>012)</a:t>
            </a:r>
            <a:r>
              <a:rPr lang="en-US" sz="1600" dirty="0"/>
              <a:t> </a:t>
            </a:r>
            <a:r>
              <a:rPr lang="en-US" sz="1600" dirty="0" smtClean="0"/>
              <a:t>through the </a:t>
            </a:r>
            <a:r>
              <a:rPr lang="en-US" sz="1600" u="sng" dirty="0" smtClean="0">
                <a:hlinkClick r:id="rId2"/>
              </a:rPr>
              <a:t>Alternative </a:t>
            </a:r>
            <a:r>
              <a:rPr lang="en-US" sz="1600" u="sng" dirty="0">
                <a:hlinkClick r:id="rId2"/>
              </a:rPr>
              <a:t>Placement </a:t>
            </a:r>
            <a:r>
              <a:rPr lang="en-US" sz="1600" u="sng" dirty="0" smtClean="0">
                <a:hlinkClick r:id="rId2"/>
              </a:rPr>
              <a:t>Program</a:t>
            </a:r>
            <a:r>
              <a:rPr lang="en-US" sz="1600" u="sng" dirty="0" smtClean="0"/>
              <a:t>.</a:t>
            </a:r>
            <a:r>
              <a:rPr lang="en-US" sz="1600" dirty="0" smtClean="0"/>
              <a:t>      </a:t>
            </a:r>
            <a:r>
              <a:rPr lang="en-US" sz="1200" dirty="0" smtClean="0"/>
              <a:t>(</a:t>
            </a:r>
            <a:r>
              <a:rPr lang="en-US" sz="1200" dirty="0"/>
              <a:t>Then complete CT requirements to add 7515.)</a:t>
            </a:r>
            <a:r>
              <a:rPr lang="en-US" sz="900" dirty="0" smtClean="0"/>
              <a:t/>
            </a:r>
            <a:br>
              <a:rPr lang="en-US" sz="900" dirty="0" smtClean="0"/>
            </a:br>
            <a:r>
              <a:rPr lang="en-US" sz="1400" dirty="0" smtClean="0"/>
              <a:t/>
            </a:r>
            <a:br>
              <a:rPr lang="en-US" sz="1400" dirty="0" smtClean="0"/>
            </a:br>
            <a:r>
              <a:rPr lang="en-US" sz="900" dirty="0" smtClean="0"/>
              <a:t/>
            </a:r>
            <a:br>
              <a:rPr lang="en-US" sz="900" dirty="0" smtClean="0"/>
            </a:br>
            <a:r>
              <a:rPr lang="en-US" sz="2000" dirty="0" smtClean="0"/>
              <a:t>OSDE</a:t>
            </a:r>
            <a:r>
              <a:rPr lang="en-US" sz="2000" dirty="0"/>
              <a:t>: </a:t>
            </a:r>
            <a:r>
              <a:rPr lang="en-US" sz="2000" dirty="0">
                <a:hlinkClick r:id="rId3"/>
              </a:rPr>
              <a:t>Adding Areas Form</a:t>
            </a:r>
            <a:endParaRPr lang="en-US" sz="2000" dirty="0"/>
          </a:p>
        </p:txBody>
      </p:sp>
      <p:sp>
        <p:nvSpPr>
          <p:cNvPr id="5" name="Title 1"/>
          <p:cNvSpPr txBox="1">
            <a:spLocks/>
          </p:cNvSpPr>
          <p:nvPr/>
        </p:nvSpPr>
        <p:spPr>
          <a:xfrm>
            <a:off x="76200" y="152400"/>
            <a:ext cx="90678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u="sng" dirty="0" smtClean="0">
                <a:ln>
                  <a:solidFill>
                    <a:srgbClr val="FF0000"/>
                  </a:solidFill>
                </a:ln>
                <a:solidFill>
                  <a:srgbClr val="C00000"/>
                </a:solidFill>
                <a:latin typeface="+mn-lt"/>
                <a:ea typeface="+mn-ea"/>
                <a:cs typeface="+mn-cs"/>
              </a:rPr>
              <a:t>Provisional – Standard:</a:t>
            </a:r>
            <a:r>
              <a:rPr lang="en-US" sz="4000" b="1" i="1" u="sng" dirty="0" smtClean="0">
                <a:ln>
                  <a:solidFill>
                    <a:srgbClr val="FF0000"/>
                  </a:solidFill>
                </a:ln>
                <a:solidFill>
                  <a:srgbClr val="C00000"/>
                </a:solidFill>
                <a:latin typeface="+mn-lt"/>
                <a:ea typeface="+mn-ea"/>
                <a:cs typeface="+mn-cs"/>
              </a:rPr>
              <a:t> </a:t>
            </a:r>
            <a:r>
              <a:rPr lang="en-US" sz="2800" b="1" i="1" u="sng" dirty="0" smtClean="0">
                <a:ln>
                  <a:solidFill>
                    <a:srgbClr val="FF0000"/>
                  </a:solidFill>
                </a:ln>
                <a:solidFill>
                  <a:srgbClr val="C00000"/>
                </a:solidFill>
                <a:latin typeface="+mn-lt"/>
                <a:ea typeface="+mn-ea"/>
                <a:cs typeface="+mn-cs"/>
              </a:rPr>
              <a:t>Adding to a Standard Certificate</a:t>
            </a:r>
            <a:endParaRPr lang="en-US" sz="2800" b="1" i="1" u="sng" dirty="0">
              <a:ln>
                <a:solidFill>
                  <a:srgbClr val="FF0000"/>
                </a:solidFill>
              </a:ln>
              <a:solidFill>
                <a:srgbClr val="C00000"/>
              </a:solidFill>
              <a:latin typeface="+mn-lt"/>
              <a:ea typeface="+mn-ea"/>
              <a:cs typeface="+mn-cs"/>
            </a:endParaRPr>
          </a:p>
        </p:txBody>
      </p:sp>
    </p:spTree>
    <p:extLst>
      <p:ext uri="{BB962C8B-B14F-4D97-AF65-F5344CB8AC3E}">
        <p14:creationId xmlns:p14="http://schemas.microsoft.com/office/powerpoint/2010/main" val="17153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600200"/>
            <a:ext cx="7162800" cy="4191000"/>
          </a:xfrm>
        </p:spPr>
        <p:txBody>
          <a:bodyPr>
            <a:normAutofit/>
          </a:bodyPr>
          <a:lstStyle/>
          <a:p>
            <a:pPr marL="0" indent="0">
              <a:buNone/>
            </a:pPr>
            <a:r>
              <a:rPr lang="en-US" sz="2200" dirty="0"/>
              <a:t>This path would allow for a teacher with </a:t>
            </a:r>
            <a:r>
              <a:rPr lang="en-US" sz="2200" dirty="0" smtClean="0"/>
              <a:t>an industry credential </a:t>
            </a:r>
            <a:r>
              <a:rPr lang="en-US" sz="2200" dirty="0"/>
              <a:t>to work towards a bachelor’s </a:t>
            </a:r>
            <a:r>
              <a:rPr lang="en-US" sz="2200" dirty="0" smtClean="0"/>
              <a:t>degree and RN. </a:t>
            </a:r>
            <a:endParaRPr lang="en-US" sz="800" dirty="0" smtClean="0"/>
          </a:p>
          <a:p>
            <a:pPr marL="0" indent="0">
              <a:buNone/>
            </a:pPr>
            <a:r>
              <a:rPr lang="en-US" sz="800" dirty="0" smtClean="0"/>
              <a:t> </a:t>
            </a:r>
          </a:p>
          <a:p>
            <a:pPr marL="0" indent="0">
              <a:buNone/>
            </a:pPr>
            <a:r>
              <a:rPr lang="en-US" sz="2200" dirty="0" smtClean="0"/>
              <a:t>Once </a:t>
            </a:r>
            <a:r>
              <a:rPr lang="en-US" sz="2200" dirty="0"/>
              <a:t>the bachelor’s degree is earned, the teacher is eligible for a </a:t>
            </a:r>
            <a:r>
              <a:rPr lang="en-US" sz="2200" i="1" u="sng" dirty="0"/>
              <a:t>standard teaching certificate in school nurse</a:t>
            </a:r>
            <a:r>
              <a:rPr lang="en-US" sz="2200" i="1" u="sng" dirty="0" smtClean="0"/>
              <a:t>.</a:t>
            </a:r>
          </a:p>
          <a:p>
            <a:pPr marL="0" indent="0">
              <a:buNone/>
            </a:pPr>
            <a:r>
              <a:rPr lang="en-US" sz="2200" i="1" u="sng" dirty="0" smtClean="0"/>
              <a:t>  </a:t>
            </a:r>
          </a:p>
          <a:p>
            <a:pPr marL="0" indent="0">
              <a:buNone/>
            </a:pPr>
            <a:r>
              <a:rPr lang="en-US" sz="2300" dirty="0" smtClean="0"/>
              <a:t>Health </a:t>
            </a:r>
            <a:r>
              <a:rPr lang="en-US" sz="2300" dirty="0"/>
              <a:t>Occupations (7515) may then be added to the standard certificate by completing CareerTech requirements of </a:t>
            </a:r>
            <a:r>
              <a:rPr lang="en-US" sz="2300" b="1" i="1" dirty="0"/>
              <a:t>12 credit hours of career technical education and/or 180 professional development hours.</a:t>
            </a:r>
          </a:p>
        </p:txBody>
      </p:sp>
      <p:sp>
        <p:nvSpPr>
          <p:cNvPr id="3" name="TextBox 2"/>
          <p:cNvSpPr txBox="1"/>
          <p:nvPr/>
        </p:nvSpPr>
        <p:spPr>
          <a:xfrm>
            <a:off x="1371600" y="228600"/>
            <a:ext cx="7391400" cy="1107996"/>
          </a:xfrm>
          <a:prstGeom prst="rect">
            <a:avLst/>
          </a:prstGeom>
          <a:noFill/>
        </p:spPr>
        <p:txBody>
          <a:bodyPr wrap="square" rtlCol="0">
            <a:spAutoFit/>
          </a:bodyPr>
          <a:lstStyle/>
          <a:p>
            <a:pPr algn="ctr"/>
            <a:r>
              <a:rPr lang="en-US" sz="3800" b="1" i="1" u="sng" dirty="0" smtClean="0">
                <a:ln>
                  <a:solidFill>
                    <a:srgbClr val="FF0000"/>
                  </a:solidFill>
                </a:ln>
                <a:solidFill>
                  <a:srgbClr val="C00000"/>
                </a:solidFill>
              </a:rPr>
              <a:t>Provisional – Health Occupations: </a:t>
            </a:r>
            <a:r>
              <a:rPr lang="en-US" sz="2800" b="1" i="1" u="sng" dirty="0" smtClean="0">
                <a:ln>
                  <a:solidFill>
                    <a:srgbClr val="FF0000"/>
                  </a:solidFill>
                </a:ln>
                <a:solidFill>
                  <a:srgbClr val="C00000"/>
                </a:solidFill>
              </a:rPr>
              <a:t>RN seeking degree</a:t>
            </a:r>
            <a:endParaRPr lang="en-US" sz="2800" b="1" i="1" u="sng" dirty="0">
              <a:ln>
                <a:solidFill>
                  <a:srgbClr val="FF0000"/>
                </a:solidFill>
              </a:ln>
              <a:solidFill>
                <a:srgbClr val="C00000"/>
              </a:solidFill>
            </a:endParaRPr>
          </a:p>
        </p:txBody>
      </p:sp>
    </p:spTree>
    <p:extLst>
      <p:ext uri="{BB962C8B-B14F-4D97-AF65-F5344CB8AC3E}">
        <p14:creationId xmlns:p14="http://schemas.microsoft.com/office/powerpoint/2010/main" val="2805615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371600"/>
            <a:ext cx="7239000" cy="4668908"/>
          </a:xfrm>
        </p:spPr>
        <p:txBody>
          <a:bodyPr>
            <a:normAutofit fontScale="85000" lnSpcReduction="20000"/>
          </a:bodyPr>
          <a:lstStyle/>
          <a:p>
            <a:pPr marL="0" indent="0">
              <a:buNone/>
            </a:pPr>
            <a:r>
              <a:rPr lang="en-US" sz="2200" dirty="0"/>
              <a:t>This path is for Technology Center instructors that have or are working toward an associate’s degree or higher. </a:t>
            </a:r>
          </a:p>
          <a:p>
            <a:pPr marL="0" indent="0">
              <a:buNone/>
            </a:pPr>
            <a:endParaRPr lang="en-US" sz="2100" dirty="0" smtClean="0"/>
          </a:p>
          <a:p>
            <a:pPr marL="0" indent="0">
              <a:buNone/>
            </a:pPr>
            <a:r>
              <a:rPr lang="en-US" sz="1900" dirty="0" smtClean="0"/>
              <a:t>This </a:t>
            </a:r>
            <a:r>
              <a:rPr lang="en-US" sz="1900" dirty="0"/>
              <a:t>is an option for the following certification areas:</a:t>
            </a:r>
            <a:r>
              <a:rPr lang="en-US" sz="2100" dirty="0"/>
              <a:t> </a:t>
            </a:r>
            <a:r>
              <a:rPr lang="en-US" sz="1700" dirty="0"/>
              <a:t>Trade and Industrial Education, CareerTech Business, Occupational Family &amp; Consumer Science, CareerTech Health Occupations, and CareerTech </a:t>
            </a:r>
            <a:r>
              <a:rPr lang="en-US" sz="1700" dirty="0" smtClean="0"/>
              <a:t>Marketing</a:t>
            </a:r>
          </a:p>
          <a:p>
            <a:pPr marL="0" indent="0">
              <a:buNone/>
            </a:pPr>
            <a:endParaRPr lang="en-US" sz="1600" dirty="0"/>
          </a:p>
          <a:p>
            <a:r>
              <a:rPr lang="en-US" sz="2100" dirty="0" smtClean="0"/>
              <a:t>15 credit hours in professional education courses or 225 clock hours ODCTE approved professional education </a:t>
            </a:r>
            <a:r>
              <a:rPr lang="en-US" sz="1400" i="1" dirty="0" smtClean="0"/>
              <a:t>(or a combination) </a:t>
            </a:r>
            <a:r>
              <a:rPr lang="en-US" sz="2100" dirty="0" smtClean="0"/>
              <a:t>required to advance to Technology Center Certificate</a:t>
            </a:r>
          </a:p>
          <a:p>
            <a:endParaRPr lang="en-US" sz="1800" dirty="0" smtClean="0"/>
          </a:p>
          <a:p>
            <a:pPr>
              <a:buFont typeface="Wingdings" panose="05000000000000000000" pitchFamily="2" charset="2"/>
              <a:buChar char="Ø"/>
            </a:pPr>
            <a:r>
              <a:rPr lang="en-US" sz="1800" dirty="0" smtClean="0"/>
              <a:t>Official </a:t>
            </a:r>
            <a:r>
              <a:rPr lang="en-US" sz="1800" dirty="0" smtClean="0"/>
              <a:t>transcripts, Associate’s degree or higher</a:t>
            </a:r>
          </a:p>
          <a:p>
            <a:pPr>
              <a:buFont typeface="Wingdings" panose="05000000000000000000" pitchFamily="2" charset="2"/>
              <a:buChar char="Ø"/>
            </a:pPr>
            <a:r>
              <a:rPr lang="en-US" sz="1800" dirty="0" smtClean="0"/>
              <a:t>OSAT / NOCTI / Industry Credential and New Teacher Academy</a:t>
            </a:r>
          </a:p>
          <a:p>
            <a:pPr>
              <a:buFont typeface="Wingdings" panose="05000000000000000000" pitchFamily="2" charset="2"/>
              <a:buChar char="Ø"/>
            </a:pPr>
            <a:r>
              <a:rPr lang="en-US" sz="1800" dirty="0" smtClean="0"/>
              <a:t>Background check for certification</a:t>
            </a:r>
          </a:p>
          <a:p>
            <a:pPr>
              <a:buFont typeface="Wingdings" panose="05000000000000000000" pitchFamily="2" charset="2"/>
              <a:buChar char="Ø"/>
            </a:pPr>
            <a:r>
              <a:rPr lang="en-US" sz="1800" dirty="0" smtClean="0"/>
              <a:t>2 years of full time field experience in subject area</a:t>
            </a:r>
          </a:p>
          <a:p>
            <a:pPr marL="0" indent="0">
              <a:buNone/>
            </a:pPr>
            <a:r>
              <a:rPr lang="en-US" sz="1800" dirty="0"/>
              <a:t/>
            </a:r>
            <a:br>
              <a:rPr lang="en-US" sz="1800" dirty="0"/>
            </a:br>
            <a:endParaRPr lang="en-US" sz="900" dirty="0" smtClean="0"/>
          </a:p>
          <a:p>
            <a:pPr marL="0" indent="0" algn="ctr">
              <a:spcBef>
                <a:spcPts val="0"/>
              </a:spcBef>
              <a:buNone/>
            </a:pPr>
            <a:endParaRPr lang="en-US" sz="700" dirty="0" smtClean="0"/>
          </a:p>
          <a:p>
            <a:pPr marL="0" indent="0">
              <a:spcBef>
                <a:spcPts val="0"/>
              </a:spcBef>
              <a:buNone/>
            </a:pPr>
            <a:r>
              <a:rPr lang="en-US" sz="700" dirty="0"/>
              <a:t>	</a:t>
            </a:r>
            <a:endParaRPr lang="en-US" sz="700" dirty="0" smtClean="0"/>
          </a:p>
          <a:p>
            <a:pPr marL="0" indent="0">
              <a:spcBef>
                <a:spcPts val="0"/>
              </a:spcBef>
              <a:buNone/>
            </a:pPr>
            <a:r>
              <a:rPr lang="en-US" sz="1800" dirty="0"/>
              <a:t/>
            </a:r>
            <a:br>
              <a:rPr lang="en-US" sz="1800" dirty="0"/>
            </a:br>
            <a:endParaRPr lang="en-US" sz="1800" dirty="0"/>
          </a:p>
        </p:txBody>
      </p:sp>
      <p:sp>
        <p:nvSpPr>
          <p:cNvPr id="3" name="TextBox 2"/>
          <p:cNvSpPr txBox="1"/>
          <p:nvPr/>
        </p:nvSpPr>
        <p:spPr>
          <a:xfrm>
            <a:off x="609600" y="246185"/>
            <a:ext cx="8305800" cy="646331"/>
          </a:xfrm>
          <a:prstGeom prst="rect">
            <a:avLst/>
          </a:prstGeom>
          <a:noFill/>
        </p:spPr>
        <p:txBody>
          <a:bodyPr wrap="square" rtlCol="0">
            <a:spAutoFit/>
          </a:bodyPr>
          <a:lstStyle/>
          <a:p>
            <a:pPr algn="ctr"/>
            <a:r>
              <a:rPr lang="en-US" sz="3600" b="1" i="1" u="sng" dirty="0">
                <a:ln>
                  <a:solidFill>
                    <a:srgbClr val="FF0000"/>
                  </a:solidFill>
                </a:ln>
                <a:solidFill>
                  <a:srgbClr val="C00000"/>
                </a:solidFill>
              </a:rPr>
              <a:t>Provisional </a:t>
            </a:r>
            <a:r>
              <a:rPr lang="en-US" sz="3600" b="1" i="1" u="sng" dirty="0" smtClean="0">
                <a:ln>
                  <a:solidFill>
                    <a:srgbClr val="FF0000"/>
                  </a:solidFill>
                </a:ln>
                <a:solidFill>
                  <a:srgbClr val="C00000"/>
                </a:solidFill>
              </a:rPr>
              <a:t>– Technology Center Certificate</a:t>
            </a:r>
            <a:endParaRPr lang="en-US" sz="3600" b="1" i="1" u="sng" dirty="0">
              <a:ln>
                <a:solidFill>
                  <a:srgbClr val="FF0000"/>
                </a:solidFill>
              </a:ln>
              <a:solidFill>
                <a:srgbClr val="C00000"/>
              </a:solidFill>
            </a:endParaRPr>
          </a:p>
        </p:txBody>
      </p:sp>
      <p:sp>
        <p:nvSpPr>
          <p:cNvPr id="4" name="TextBox 3"/>
          <p:cNvSpPr txBox="1"/>
          <p:nvPr/>
        </p:nvSpPr>
        <p:spPr>
          <a:xfrm>
            <a:off x="3505200" y="874931"/>
            <a:ext cx="4267200" cy="369332"/>
          </a:xfrm>
          <a:prstGeom prst="rect">
            <a:avLst/>
          </a:prstGeom>
          <a:noFill/>
        </p:spPr>
        <p:txBody>
          <a:bodyPr wrap="square" rtlCol="0">
            <a:spAutoFit/>
          </a:bodyPr>
          <a:lstStyle/>
          <a:p>
            <a:r>
              <a:rPr lang="en-US" i="1" dirty="0" smtClean="0"/>
              <a:t>(Includes both degreed &amp; degree seeking) </a:t>
            </a:r>
            <a:endParaRPr lang="en-US" i="1" dirty="0"/>
          </a:p>
        </p:txBody>
      </p:sp>
    </p:spTree>
    <p:extLst>
      <p:ext uri="{BB962C8B-B14F-4D97-AF65-F5344CB8AC3E}">
        <p14:creationId xmlns:p14="http://schemas.microsoft.com/office/powerpoint/2010/main" val="222173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8962</TotalTime>
  <Words>678</Words>
  <Application>Microsoft Office PowerPoint</Application>
  <PresentationFormat>On-screen Show (4:3)</PresentationFormat>
  <Paragraphs>146</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Provisional – Non Traditional (OSU)</vt:lpstr>
      <vt:lpstr>A teacher that already has a standard teaching certificate and needs to add a certification may do so by taking a test (OSAT/NOCTI).  A provisional certification would be needed for the certification area until it can be added to the standard certificate.    Professional development or coursework may be required to add certifications that do not have a designated OEQA approved test or license.   Adding Health Occupations with an approved industry credential:  A teacher may add health occupations (7515) to an existing standard certificate by completing CareerTech requirements of 12 credit hours of career technical education and/or 180 professional development hours.  Individuals with a bachelor’s degree and RN are eligible for a standard teaching certificate in school nurse. (Then complete CT requirements to add 7515.)  Individuals with at least 2 years of health care industry experience can obtain an alternative standard certificate in biological sciences (OSAT 010) and/or physical education/health/safety (OSAT 012) through the Alternative Placement Program.      (Then complete CT requirements to add 7515.)   OSDE: Adding Areas Form</vt:lpstr>
      <vt:lpstr>PowerPoint Presentation</vt:lpstr>
      <vt:lpstr>PowerPoint Presentation</vt:lpstr>
      <vt:lpstr>A provisional certification provides teachers an avenue for certification while working toward standard certification.  In order to qualify for provisional certification,  teachers must have:  2 years of full time field experience   Transcripts    </vt:lpstr>
      <vt:lpstr>Statement of Qualifications  Verification of Employment  CareerTech Certification Plan  Documentation of Industry Certificate  Background check for teaching certificate </vt:lpstr>
      <vt:lpstr>Documentation of successful completion of  appropriate OSAT or NOCTI exam Documentation of completion of New Teacher  Academy</vt:lpstr>
      <vt:lpstr>24 credit hours earned toward degree plan Successfully complete OSAT or NOCTI exam Complete New Teacher Academy Request for Recommendation for Certificate Advance</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Marcie Mack</dc:creator>
  <cp:lastModifiedBy>Niki Burch</cp:lastModifiedBy>
  <cp:revision>262</cp:revision>
  <cp:lastPrinted>2016-10-19T13:56:05Z</cp:lastPrinted>
  <dcterms:created xsi:type="dcterms:W3CDTF">2014-12-23T14:49:25Z</dcterms:created>
  <dcterms:modified xsi:type="dcterms:W3CDTF">2018-10-08T15:05:43Z</dcterms:modified>
</cp:coreProperties>
</file>