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2"/>
  </p:notesMasterIdLst>
  <p:handoutMasterIdLst>
    <p:handoutMasterId r:id="rId33"/>
  </p:handoutMasterIdLst>
  <p:sldIdLst>
    <p:sldId id="256" r:id="rId4"/>
    <p:sldId id="263" r:id="rId5"/>
    <p:sldId id="273" r:id="rId6"/>
    <p:sldId id="288" r:id="rId7"/>
    <p:sldId id="274" r:id="rId8"/>
    <p:sldId id="275" r:id="rId9"/>
    <p:sldId id="257" r:id="rId10"/>
    <p:sldId id="276" r:id="rId11"/>
    <p:sldId id="258" r:id="rId12"/>
    <p:sldId id="277" r:id="rId13"/>
    <p:sldId id="267" r:id="rId14"/>
    <p:sldId id="266" r:id="rId15"/>
    <p:sldId id="287" r:id="rId16"/>
    <p:sldId id="286" r:id="rId17"/>
    <p:sldId id="289" r:id="rId18"/>
    <p:sldId id="264" r:id="rId19"/>
    <p:sldId id="262" r:id="rId20"/>
    <p:sldId id="268" r:id="rId21"/>
    <p:sldId id="284" r:id="rId22"/>
    <p:sldId id="283" r:id="rId23"/>
    <p:sldId id="280" r:id="rId24"/>
    <p:sldId id="279" r:id="rId25"/>
    <p:sldId id="282" r:id="rId26"/>
    <p:sldId id="281" r:id="rId27"/>
    <p:sldId id="290" r:id="rId28"/>
    <p:sldId id="292" r:id="rId29"/>
    <p:sldId id="293" r:id="rId30"/>
    <p:sldId id="291"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9BC4"/>
    <a:srgbClr val="304F7B"/>
    <a:srgbClr val="DC2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9793" autoAdjust="0"/>
  </p:normalViewPr>
  <p:slideViewPr>
    <p:cSldViewPr snapToGrid="0" snapToObjects="1">
      <p:cViewPr>
        <p:scale>
          <a:sx n="80" d="100"/>
          <a:sy n="80" d="100"/>
        </p:scale>
        <p:origin x="-658"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
          <c:y val="2.1787305669773768E-2"/>
          <c:w val="1"/>
          <c:h val="0.97723019019379787"/>
        </c:manualLayout>
      </c:layout>
      <c:ofPieChart>
        <c:ofPieType val="pie"/>
        <c:varyColors val="1"/>
        <c:ser>
          <c:idx val="0"/>
          <c:order val="0"/>
          <c:tx>
            <c:strRef>
              <c:f>Sheet1!$B$1</c:f>
              <c:strCache>
                <c:ptCount val="1"/>
                <c:pt idx="0">
                  <c:v>Sales</c:v>
                </c:pt>
              </c:strCache>
            </c:strRef>
          </c:tx>
          <c:explosion val="2"/>
          <c:dLbls>
            <c:dLbl>
              <c:idx val="0"/>
              <c:layout>
                <c:manualLayout>
                  <c:x val="8.0638765263037773E-2"/>
                  <c:y val="-0.21508947362857125"/>
                </c:manualLayout>
              </c:layout>
              <c:tx>
                <c:rich>
                  <a:bodyPr/>
                  <a:lstStyle/>
                  <a:p>
                    <a:r>
                      <a:rPr lang="en-US" dirty="0"/>
                      <a:t>Industry-Specific Training, </a:t>
                    </a:r>
                    <a:r>
                      <a:rPr lang="en-US" dirty="0" smtClean="0"/>
                      <a:t>303,602</a:t>
                    </a:r>
                    <a:endParaRPr lang="en-US" dirty="0"/>
                  </a:p>
                </c:rich>
              </c:tx>
              <c:dLblPos val="bestFit"/>
              <c:showLegendKey val="0"/>
              <c:showVal val="1"/>
              <c:showCatName val="1"/>
              <c:showSerName val="0"/>
              <c:showPercent val="0"/>
              <c:showBubbleSize val="0"/>
            </c:dLbl>
            <c:dLbl>
              <c:idx val="1"/>
              <c:layout>
                <c:manualLayout>
                  <c:x val="4.4766900696831931E-2"/>
                  <c:y val="0.22893984568255166"/>
                </c:manualLayout>
              </c:layout>
              <c:tx>
                <c:rich>
                  <a:bodyPr/>
                  <a:lstStyle/>
                  <a:p>
                    <a:r>
                      <a:rPr lang="en-US" dirty="0"/>
                      <a:t>K-12 Schools Secondary, </a:t>
                    </a:r>
                    <a:r>
                      <a:rPr lang="en-US" dirty="0" smtClean="0"/>
                      <a:t>140,987</a:t>
                    </a:r>
                    <a:endParaRPr lang="en-US" dirty="0"/>
                  </a:p>
                </c:rich>
              </c:tx>
              <c:dLblPos val="bestFit"/>
              <c:showLegendKey val="0"/>
              <c:showVal val="1"/>
              <c:showCatName val="1"/>
              <c:showSerName val="0"/>
              <c:showPercent val="0"/>
              <c:showBubbleSize val="0"/>
            </c:dLbl>
            <c:dLbl>
              <c:idx val="2"/>
              <c:layout>
                <c:manualLayout>
                  <c:x val="2.161835748792315E-3"/>
                  <c:y val="-1.5179468935761827E-2"/>
                </c:manualLayout>
              </c:layout>
              <c:tx>
                <c:rich>
                  <a:bodyPr/>
                  <a:lstStyle/>
                  <a:p>
                    <a:r>
                      <a:rPr lang="en-US" dirty="0"/>
                      <a:t>Adult and Career Development, </a:t>
                    </a:r>
                    <a:r>
                      <a:rPr lang="en-US" dirty="0" smtClean="0"/>
                      <a:t>60,603</a:t>
                    </a:r>
                    <a:endParaRPr lang="en-US" dirty="0"/>
                  </a:p>
                </c:rich>
              </c:tx>
              <c:dLblPos val="bestFit"/>
              <c:showLegendKey val="0"/>
              <c:showVal val="1"/>
              <c:showCatName val="1"/>
              <c:showSerName val="0"/>
              <c:showPercent val="0"/>
              <c:showBubbleSize val="0"/>
            </c:dLbl>
            <c:dLbl>
              <c:idx val="3"/>
              <c:layout>
                <c:manualLayout>
                  <c:x val="5.2079719654608392E-2"/>
                  <c:y val="-1.830770213667612E-2"/>
                </c:manualLayout>
              </c:layout>
              <c:tx>
                <c:rich>
                  <a:bodyPr/>
                  <a:lstStyle/>
                  <a:p>
                    <a:r>
                      <a:rPr lang="en-US" dirty="0"/>
                      <a:t>Technology Center Secondary, </a:t>
                    </a:r>
                    <a:r>
                      <a:rPr lang="en-US" dirty="0" smtClean="0"/>
                      <a:t>20,971</a:t>
                    </a:r>
                    <a:endParaRPr lang="en-US" dirty="0"/>
                  </a:p>
                </c:rich>
              </c:tx>
              <c:dLblPos val="bestFit"/>
              <c:showLegendKey val="0"/>
              <c:showVal val="1"/>
              <c:showCatName val="1"/>
              <c:showSerName val="0"/>
              <c:showPercent val="0"/>
              <c:showBubbleSize val="0"/>
            </c:dLbl>
            <c:dLbl>
              <c:idx val="4"/>
              <c:layout>
                <c:manualLayout>
                  <c:x val="4.7590246871314999E-3"/>
                  <c:y val="2.3372121402658215E-3"/>
                </c:manualLayout>
              </c:layout>
              <c:tx>
                <c:rich>
                  <a:bodyPr/>
                  <a:lstStyle/>
                  <a:p>
                    <a:r>
                      <a:rPr lang="en-US" dirty="0"/>
                      <a:t>Adult Basic Education, </a:t>
                    </a:r>
                    <a:r>
                      <a:rPr lang="en-US" dirty="0" smtClean="0"/>
                      <a:t>17,468</a:t>
                    </a:r>
                    <a:endParaRPr lang="en-US" dirty="0"/>
                  </a:p>
                </c:rich>
              </c:tx>
              <c:dLblPos val="bestFit"/>
              <c:showLegendKey val="0"/>
              <c:showVal val="1"/>
              <c:showCatName val="1"/>
              <c:showSerName val="0"/>
              <c:showPercent val="0"/>
              <c:showBubbleSize val="0"/>
            </c:dLbl>
            <c:dLbl>
              <c:idx val="5"/>
              <c:layout>
                <c:manualLayout>
                  <c:x val="0.13734950930046788"/>
                  <c:y val="-0.20655439775076079"/>
                </c:manualLayout>
              </c:layout>
              <c:tx>
                <c:rich>
                  <a:bodyPr/>
                  <a:lstStyle/>
                  <a:p>
                    <a:r>
                      <a:rPr lang="en-US" dirty="0"/>
                      <a:t>Postsecondary Career Programs, </a:t>
                    </a:r>
                    <a:r>
                      <a:rPr lang="en-US" dirty="0" smtClean="0"/>
                      <a:t>10,262</a:t>
                    </a:r>
                    <a:endParaRPr lang="en-US" dirty="0"/>
                  </a:p>
                </c:rich>
              </c:tx>
              <c:dLblPos val="bestFit"/>
              <c:showLegendKey val="0"/>
              <c:showVal val="1"/>
              <c:showCatName val="1"/>
              <c:showSerName val="0"/>
              <c:showPercent val="0"/>
              <c:showBubbleSize val="0"/>
            </c:dLbl>
            <c:dLbl>
              <c:idx val="6"/>
              <c:layout/>
              <c:tx>
                <c:rich>
                  <a:bodyPr/>
                  <a:lstStyle/>
                  <a:p>
                    <a:r>
                      <a:rPr lang="en-US"/>
                      <a:t>Training for Industry Program, </a:t>
                    </a:r>
                    <a:r>
                      <a:rPr lang="en-US" smtClean="0"/>
                      <a:t>2,077</a:t>
                    </a:r>
                    <a:endParaRPr lang="en-US"/>
                  </a:p>
                </c:rich>
              </c:tx>
              <c:dLblPos val="bestFit"/>
              <c:showLegendKey val="0"/>
              <c:showVal val="1"/>
              <c:showCatName val="1"/>
              <c:showSerName val="0"/>
              <c:showPercent val="0"/>
              <c:showBubbleSize val="0"/>
            </c:dLbl>
            <c:dLbl>
              <c:idx val="7"/>
              <c:layout>
                <c:manualLayout>
                  <c:x val="-1.7724894176036017E-2"/>
                  <c:y val="-0.29877852497419849"/>
                </c:manualLayout>
              </c:layout>
              <c:tx>
                <c:rich>
                  <a:bodyPr/>
                  <a:lstStyle/>
                  <a:p>
                    <a:r>
                      <a:rPr lang="en-US"/>
                      <a:t>Skills Centers, </a:t>
                    </a:r>
                    <a:r>
                      <a:rPr lang="en-US" smtClean="0"/>
                      <a:t>2,037</a:t>
                    </a:r>
                    <a:endParaRPr lang="en-US"/>
                  </a:p>
                </c:rich>
              </c:tx>
              <c:dLblPos val="bestFit"/>
              <c:showLegendKey val="0"/>
              <c:showVal val="1"/>
              <c:showCatName val="1"/>
              <c:showSerName val="0"/>
              <c:showPercent val="0"/>
              <c:showBubbleSize val="0"/>
            </c:dLbl>
            <c:dLbl>
              <c:idx val="8"/>
              <c:layout/>
              <c:tx>
                <c:rich>
                  <a:bodyPr/>
                  <a:lstStyle/>
                  <a:p>
                    <a:r>
                      <a:rPr lang="en-US"/>
                      <a:t>Other, </a:t>
                    </a:r>
                    <a:r>
                      <a:rPr lang="en-US" smtClean="0"/>
                      <a:t>14,376</a:t>
                    </a:r>
                    <a:endParaRPr lang="en-US"/>
                  </a:p>
                </c:rich>
              </c:tx>
              <c:dLblPos val="bestFit"/>
              <c:showLegendKey val="0"/>
              <c:showVal val="1"/>
              <c:showCatName val="1"/>
              <c:showSerName val="0"/>
              <c:showPercent val="0"/>
              <c:showBubbleSize val="0"/>
            </c:dLbl>
            <c:txPr>
              <a:bodyPr/>
              <a:lstStyle/>
              <a:p>
                <a:pPr>
                  <a:defRPr b="1"/>
                </a:pPr>
                <a:endParaRPr lang="en-US"/>
              </a:p>
            </c:txPr>
            <c:dLblPos val="bestFit"/>
            <c:showLegendKey val="0"/>
            <c:showVal val="1"/>
            <c:showCatName val="1"/>
            <c:showSerName val="0"/>
            <c:showPercent val="0"/>
            <c:showBubbleSize val="0"/>
            <c:showLeaderLines val="1"/>
          </c:dLbls>
          <c:cat>
            <c:strRef>
              <c:f>Sheet1!$A$2:$A$9</c:f>
              <c:strCache>
                <c:ptCount val="8"/>
                <c:pt idx="0">
                  <c:v>Industry-Specific Training</c:v>
                </c:pt>
                <c:pt idx="1">
                  <c:v>K-12 Schools Secondary</c:v>
                </c:pt>
                <c:pt idx="2">
                  <c:v>Adult and Career Development</c:v>
                </c:pt>
                <c:pt idx="3">
                  <c:v>Technology Center Secondary</c:v>
                </c:pt>
                <c:pt idx="4">
                  <c:v>Adult Basic Education</c:v>
                </c:pt>
                <c:pt idx="5">
                  <c:v>Postsecondary Career Programs</c:v>
                </c:pt>
                <c:pt idx="6">
                  <c:v>Training for Industry Program</c:v>
                </c:pt>
                <c:pt idx="7">
                  <c:v>Skills Centers</c:v>
                </c:pt>
              </c:strCache>
            </c:strRef>
          </c:cat>
          <c:val>
            <c:numRef>
              <c:f>Sheet1!$B$2:$B$9</c:f>
              <c:numCache>
                <c:formatCode>#,##0</c:formatCode>
                <c:ptCount val="8"/>
                <c:pt idx="0">
                  <c:v>274032</c:v>
                </c:pt>
                <c:pt idx="1">
                  <c:v>139598</c:v>
                </c:pt>
                <c:pt idx="2">
                  <c:v>54700</c:v>
                </c:pt>
                <c:pt idx="3">
                  <c:v>20088</c:v>
                </c:pt>
                <c:pt idx="4">
                  <c:v>17989</c:v>
                </c:pt>
                <c:pt idx="5">
                  <c:v>10508</c:v>
                </c:pt>
                <c:pt idx="6">
                  <c:v>4111</c:v>
                </c:pt>
                <c:pt idx="7">
                  <c:v>1882</c:v>
                </c:pt>
              </c:numCache>
            </c:numRef>
          </c:val>
        </c:ser>
        <c:dLbls>
          <c:dLblPos val="bestFit"/>
          <c:showLegendKey val="0"/>
          <c:showVal val="1"/>
          <c:showCatName val="1"/>
          <c:showSerName val="0"/>
          <c:showPercent val="0"/>
          <c:showBubbleSize val="0"/>
          <c:showLeaderLines val="1"/>
        </c:dLbls>
        <c:gapWidth val="150"/>
        <c:secondPieSize val="75"/>
        <c:serLines/>
      </c:of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1516157983889092E-2"/>
          <c:y val="4.2408948918736283E-2"/>
          <c:w val="0.66176628902930146"/>
          <c:h val="0.80913231072148784"/>
        </c:manualLayout>
      </c:layout>
      <c:pie3DChart>
        <c:varyColors val="1"/>
        <c:ser>
          <c:idx val="0"/>
          <c:order val="0"/>
          <c:tx>
            <c:strRef>
              <c:f>Sheet1!$B$1</c:f>
              <c:strCache>
                <c:ptCount val="1"/>
                <c:pt idx="0">
                  <c:v>On Average</c:v>
                </c:pt>
              </c:strCache>
            </c:strRef>
          </c:tx>
          <c:explosion val="25"/>
          <c:dLbls>
            <c:dLbl>
              <c:idx val="0"/>
              <c:tx>
                <c:rich>
                  <a:bodyPr/>
                  <a:lstStyle/>
                  <a:p>
                    <a:r>
                      <a:rPr lang="en-US" smtClean="0"/>
                      <a:t>81.7%</a:t>
                    </a:r>
                    <a:endParaRPr lang="en-US"/>
                  </a:p>
                </c:rich>
              </c:tx>
              <c:showLegendKey val="0"/>
              <c:showVal val="0"/>
              <c:showCatName val="0"/>
              <c:showSerName val="0"/>
              <c:showPercent val="1"/>
              <c:showBubbleSize val="0"/>
            </c:dLbl>
            <c:dLbl>
              <c:idx val="1"/>
              <c:tx>
                <c:rich>
                  <a:bodyPr/>
                  <a:lstStyle/>
                  <a:p>
                    <a:r>
                      <a:rPr lang="en-US" dirty="0" smtClean="0"/>
                      <a:t>14.5%</a:t>
                    </a:r>
                    <a:endParaRPr lang="en-US" dirty="0"/>
                  </a:p>
                </c:rich>
              </c:tx>
              <c:showLegendKey val="0"/>
              <c:showVal val="0"/>
              <c:showCatName val="0"/>
              <c:showSerName val="0"/>
              <c:showPercent val="1"/>
              <c:showBubbleSize val="0"/>
            </c:dLbl>
            <c:dLbl>
              <c:idx val="2"/>
              <c:tx>
                <c:rich>
                  <a:bodyPr/>
                  <a:lstStyle/>
                  <a:p>
                    <a:r>
                      <a:rPr lang="en-US" smtClean="0"/>
                      <a:t>3.8%</a:t>
                    </a:r>
                    <a:endParaRPr lang="en-US"/>
                  </a:p>
                </c:rich>
              </c:tx>
              <c:showLegendKey val="0"/>
              <c:showVal val="0"/>
              <c:showCatName val="0"/>
              <c:showSerName val="0"/>
              <c:showPercent val="1"/>
              <c:showBubbleSize val="0"/>
            </c:dLbl>
            <c:showLegendKey val="0"/>
            <c:showVal val="0"/>
            <c:showCatName val="0"/>
            <c:showSerName val="0"/>
            <c:showPercent val="1"/>
            <c:showBubbleSize val="0"/>
            <c:showLeaderLines val="1"/>
          </c:dLbls>
          <c:cat>
            <c:strRef>
              <c:f>Sheet1!$A$2:$A$4</c:f>
              <c:strCache>
                <c:ptCount val="3"/>
                <c:pt idx="0">
                  <c:v>Local</c:v>
                </c:pt>
                <c:pt idx="1">
                  <c:v>State</c:v>
                </c:pt>
                <c:pt idx="2">
                  <c:v>Federal</c:v>
                </c:pt>
              </c:strCache>
            </c:strRef>
          </c:cat>
          <c:val>
            <c:numRef>
              <c:f>Sheet1!$B$2:$B$4</c:f>
              <c:numCache>
                <c:formatCode>General</c:formatCode>
                <c:ptCount val="3"/>
                <c:pt idx="0">
                  <c:v>81.7</c:v>
                </c:pt>
                <c:pt idx="1">
                  <c:v>14.5</c:v>
                </c:pt>
                <c:pt idx="2">
                  <c:v>3.8</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76098440461667094"/>
          <c:y val="0.13020997129061168"/>
          <c:w val="0.14818957149896811"/>
          <c:h val="0.2070658345181587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Moore</a:t>
            </a:r>
            <a:r>
              <a:rPr lang="en-US" baseline="0" dirty="0" smtClean="0"/>
              <a:t> Norman</a:t>
            </a:r>
            <a:r>
              <a:rPr lang="en-US" dirty="0" smtClean="0"/>
              <a:t> Technology</a:t>
            </a:r>
            <a:r>
              <a:rPr lang="en-US" baseline="0" dirty="0" smtClean="0"/>
              <a:t> Center</a:t>
            </a:r>
            <a:endParaRPr lang="en-US" dirty="0"/>
          </a:p>
        </c:rich>
      </c:tx>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Local</c:v>
                </c:pt>
              </c:strCache>
            </c:strRef>
          </c:tx>
          <c:invertIfNegative val="0"/>
          <c:dLbls>
            <c:dLbl>
              <c:idx val="0"/>
              <c:layout>
                <c:manualLayout>
                  <c:x val="2.1237194377900705E-2"/>
                  <c:y val="0.18692531192319808"/>
                </c:manualLayout>
              </c:layout>
              <c:tx>
                <c:rich>
                  <a:bodyPr/>
                  <a:lstStyle/>
                  <a:p>
                    <a:r>
                      <a:rPr lang="en-US" sz="2000" b="1" dirty="0" smtClean="0">
                        <a:solidFill>
                          <a:schemeClr val="bg1"/>
                        </a:solidFill>
                      </a:rPr>
                      <a:t>90.0</a:t>
                    </a:r>
                    <a:endParaRPr lang="en-US" sz="1600" b="1" dirty="0">
                      <a:solidFill>
                        <a:schemeClr val="bg1"/>
                      </a:solidFill>
                    </a:endParaRPr>
                  </a:p>
                </c:rich>
              </c:tx>
              <c:showLegendKey val="0"/>
              <c:showVal val="1"/>
              <c:showCatName val="0"/>
              <c:showSerName val="0"/>
              <c:showPercent val="0"/>
              <c:showBubbleSize val="0"/>
            </c:dLbl>
            <c:txPr>
              <a:bodyPr/>
              <a:lstStyle/>
              <a:p>
                <a:pPr>
                  <a:defRPr sz="2000"/>
                </a:pPr>
                <a:endParaRPr lang="en-US"/>
              </a:p>
            </c:txPr>
            <c:showLegendKey val="0"/>
            <c:showVal val="0"/>
            <c:showCatName val="0"/>
            <c:showSerName val="0"/>
            <c:showPercent val="0"/>
            <c:showBubbleSize val="0"/>
          </c:dLbls>
          <c:cat>
            <c:strRef>
              <c:f>Sheet1!$A$2</c:f>
              <c:strCache>
                <c:ptCount val="1"/>
                <c:pt idx="0">
                  <c:v>Category 1</c:v>
                </c:pt>
              </c:strCache>
            </c:strRef>
          </c:cat>
          <c:val>
            <c:numRef>
              <c:f>Sheet1!$B$2</c:f>
              <c:numCache>
                <c:formatCode>General</c:formatCode>
                <c:ptCount val="1"/>
                <c:pt idx="0">
                  <c:v>76.5</c:v>
                </c:pt>
              </c:numCache>
            </c:numRef>
          </c:val>
        </c:ser>
        <c:ser>
          <c:idx val="1"/>
          <c:order val="1"/>
          <c:tx>
            <c:strRef>
              <c:f>Sheet1!$C$1</c:f>
              <c:strCache>
                <c:ptCount val="1"/>
                <c:pt idx="0">
                  <c:v>State</c:v>
                </c:pt>
              </c:strCache>
            </c:strRef>
          </c:tx>
          <c:invertIfNegative val="0"/>
          <c:dLbls>
            <c:dLbl>
              <c:idx val="0"/>
              <c:layout>
                <c:manualLayout>
                  <c:x val="2.4271079289029378E-2"/>
                  <c:y val="0.13522256607210076"/>
                </c:manualLayout>
              </c:layout>
              <c:tx>
                <c:rich>
                  <a:bodyPr/>
                  <a:lstStyle/>
                  <a:p>
                    <a:pPr>
                      <a:defRPr b="1"/>
                    </a:pPr>
                    <a:r>
                      <a:rPr lang="en-US" dirty="0" smtClean="0">
                        <a:solidFill>
                          <a:schemeClr val="bg1"/>
                        </a:solidFill>
                      </a:rPr>
                      <a:t>8.8</a:t>
                    </a:r>
                    <a:endParaRPr lang="en-US" dirty="0">
                      <a:solidFill>
                        <a:schemeClr val="bg1"/>
                      </a:solidFill>
                    </a:endParaRPr>
                  </a:p>
                </c:rich>
              </c:tx>
              <c:spPr/>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Category 1</c:v>
                </c:pt>
              </c:strCache>
            </c:strRef>
          </c:cat>
          <c:val>
            <c:numRef>
              <c:f>Sheet1!$C$2</c:f>
              <c:numCache>
                <c:formatCode>General</c:formatCode>
                <c:ptCount val="1"/>
                <c:pt idx="0">
                  <c:v>27.1</c:v>
                </c:pt>
              </c:numCache>
            </c:numRef>
          </c:val>
        </c:ser>
        <c:dLbls>
          <c:showLegendKey val="0"/>
          <c:showVal val="1"/>
          <c:showCatName val="0"/>
          <c:showSerName val="0"/>
          <c:showPercent val="0"/>
          <c:showBubbleSize val="0"/>
        </c:dLbls>
        <c:gapWidth val="150"/>
        <c:shape val="cylinder"/>
        <c:axId val="66794240"/>
        <c:axId val="66795776"/>
        <c:axId val="0"/>
      </c:bar3DChart>
      <c:catAx>
        <c:axId val="66794240"/>
        <c:scaling>
          <c:orientation val="minMax"/>
        </c:scaling>
        <c:delete val="1"/>
        <c:axPos val="b"/>
        <c:majorTickMark val="none"/>
        <c:minorTickMark val="none"/>
        <c:tickLblPos val="nextTo"/>
        <c:crossAx val="66795776"/>
        <c:crosses val="autoZero"/>
        <c:auto val="1"/>
        <c:lblAlgn val="ctr"/>
        <c:lblOffset val="100"/>
        <c:noMultiLvlLbl val="0"/>
      </c:catAx>
      <c:valAx>
        <c:axId val="66795776"/>
        <c:scaling>
          <c:orientation val="minMax"/>
        </c:scaling>
        <c:delete val="0"/>
        <c:axPos val="l"/>
        <c:majorGridlines/>
        <c:numFmt formatCode="General" sourceLinked="1"/>
        <c:majorTickMark val="none"/>
        <c:minorTickMark val="none"/>
        <c:tickLblPos val="nextTo"/>
        <c:crossAx val="6679424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36017382342648"/>
          <c:y val="4.7539537143663227E-2"/>
          <c:w val="0.85184483016760493"/>
          <c:h val="0.93099351258620966"/>
        </c:manualLayout>
      </c:layout>
      <c:barChart>
        <c:barDir val="bar"/>
        <c:grouping val="stacked"/>
        <c:varyColors val="0"/>
        <c:ser>
          <c:idx val="0"/>
          <c:order val="0"/>
          <c:tx>
            <c:strRef>
              <c:f>Sheet1!$B$1</c:f>
              <c:strCache>
                <c:ptCount val="1"/>
                <c:pt idx="0">
                  <c:v>Local</c:v>
                </c:pt>
              </c:strCache>
            </c:strRef>
          </c:tx>
          <c:invertIfNegative val="0"/>
          <c:cat>
            <c:strRef>
              <c:f>Sheet1!$A$2:$A$30</c:f>
              <c:strCache>
                <c:ptCount val="29"/>
                <c:pt idx="0">
                  <c:v>Moore Norman</c:v>
                </c:pt>
                <c:pt idx="1">
                  <c:v>Francis Tuttle</c:v>
                </c:pt>
                <c:pt idx="2">
                  <c:v>Tulsa Tech</c:v>
                </c:pt>
                <c:pt idx="3">
                  <c:v>Northeast</c:v>
                </c:pt>
                <c:pt idx="4">
                  <c:v>Canadian Valley</c:v>
                </c:pt>
                <c:pt idx="5">
                  <c:v>Western</c:v>
                </c:pt>
                <c:pt idx="6">
                  <c:v>Metro</c:v>
                </c:pt>
                <c:pt idx="7">
                  <c:v>Merdian</c:v>
                </c:pt>
                <c:pt idx="8">
                  <c:v>Southern</c:v>
                </c:pt>
                <c:pt idx="9">
                  <c:v>Mid America</c:v>
                </c:pt>
                <c:pt idx="10">
                  <c:v>Tri County</c:v>
                </c:pt>
                <c:pt idx="11">
                  <c:v>Central</c:v>
                </c:pt>
                <c:pt idx="12">
                  <c:v>Kiamichi</c:v>
                </c:pt>
                <c:pt idx="13">
                  <c:v>Northwest</c:v>
                </c:pt>
                <c:pt idx="14">
                  <c:v>Pontotoc</c:v>
                </c:pt>
                <c:pt idx="15">
                  <c:v>Autry</c:v>
                </c:pt>
                <c:pt idx="16">
                  <c:v>High Plains</c:v>
                </c:pt>
                <c:pt idx="17">
                  <c:v>Indian Capital</c:v>
                </c:pt>
                <c:pt idx="18">
                  <c:v>Red River</c:v>
                </c:pt>
                <c:pt idx="19">
                  <c:v>Pioneer</c:v>
                </c:pt>
                <c:pt idx="20">
                  <c:v>Eastern OK</c:v>
                </c:pt>
                <c:pt idx="21">
                  <c:v>Gordon Cooper</c:v>
                </c:pt>
                <c:pt idx="22">
                  <c:v>Great Plains</c:v>
                </c:pt>
                <c:pt idx="23">
                  <c:v>Chisholm Trail</c:v>
                </c:pt>
                <c:pt idx="24">
                  <c:v>Green Country</c:v>
                </c:pt>
                <c:pt idx="25">
                  <c:v>Mid Del</c:v>
                </c:pt>
                <c:pt idx="26">
                  <c:v>Southwest</c:v>
                </c:pt>
                <c:pt idx="27">
                  <c:v>Caddo Kiowa</c:v>
                </c:pt>
                <c:pt idx="28">
                  <c:v>Wes Watkins</c:v>
                </c:pt>
              </c:strCache>
            </c:strRef>
          </c:cat>
          <c:val>
            <c:numRef>
              <c:f>Sheet1!$B$2:$B$30</c:f>
              <c:numCache>
                <c:formatCode>0.0</c:formatCode>
                <c:ptCount val="29"/>
                <c:pt idx="0">
                  <c:v>90</c:v>
                </c:pt>
                <c:pt idx="1">
                  <c:v>87.9</c:v>
                </c:pt>
                <c:pt idx="2">
                  <c:v>87.8</c:v>
                </c:pt>
                <c:pt idx="3">
                  <c:v>86.7</c:v>
                </c:pt>
                <c:pt idx="4">
                  <c:v>83.5</c:v>
                </c:pt>
                <c:pt idx="5">
                  <c:v>82.5</c:v>
                </c:pt>
                <c:pt idx="6">
                  <c:v>82</c:v>
                </c:pt>
                <c:pt idx="7">
                  <c:v>76.5</c:v>
                </c:pt>
                <c:pt idx="8">
                  <c:v>75.400000000000006</c:v>
                </c:pt>
                <c:pt idx="9">
                  <c:v>74</c:v>
                </c:pt>
                <c:pt idx="10">
                  <c:v>73.5</c:v>
                </c:pt>
                <c:pt idx="11">
                  <c:v>71.3</c:v>
                </c:pt>
                <c:pt idx="12">
                  <c:v>71.2</c:v>
                </c:pt>
                <c:pt idx="13">
                  <c:v>70.7</c:v>
                </c:pt>
                <c:pt idx="14">
                  <c:v>70.5</c:v>
                </c:pt>
                <c:pt idx="15">
                  <c:v>70.3</c:v>
                </c:pt>
                <c:pt idx="16">
                  <c:v>69.900000000000006</c:v>
                </c:pt>
                <c:pt idx="17">
                  <c:v>67</c:v>
                </c:pt>
                <c:pt idx="18">
                  <c:v>66.8</c:v>
                </c:pt>
                <c:pt idx="19">
                  <c:v>66.3</c:v>
                </c:pt>
                <c:pt idx="20">
                  <c:v>65.400000000000006</c:v>
                </c:pt>
                <c:pt idx="21">
                  <c:v>64.8</c:v>
                </c:pt>
                <c:pt idx="22">
                  <c:v>59.4</c:v>
                </c:pt>
                <c:pt idx="23">
                  <c:v>55.8</c:v>
                </c:pt>
                <c:pt idx="24">
                  <c:v>54.7</c:v>
                </c:pt>
                <c:pt idx="25">
                  <c:v>51.3</c:v>
                </c:pt>
                <c:pt idx="26">
                  <c:v>45.8</c:v>
                </c:pt>
                <c:pt idx="27">
                  <c:v>40.6</c:v>
                </c:pt>
                <c:pt idx="28">
                  <c:v>23.3</c:v>
                </c:pt>
              </c:numCache>
            </c:numRef>
          </c:val>
        </c:ser>
        <c:ser>
          <c:idx val="1"/>
          <c:order val="1"/>
          <c:tx>
            <c:strRef>
              <c:f>Sheet1!$C$1</c:f>
              <c:strCache>
                <c:ptCount val="1"/>
                <c:pt idx="0">
                  <c:v>State</c:v>
                </c:pt>
              </c:strCache>
            </c:strRef>
          </c:tx>
          <c:invertIfNegative val="0"/>
          <c:cat>
            <c:strRef>
              <c:f>Sheet1!$A$2:$A$30</c:f>
              <c:strCache>
                <c:ptCount val="29"/>
                <c:pt idx="0">
                  <c:v>Moore Norman</c:v>
                </c:pt>
                <c:pt idx="1">
                  <c:v>Francis Tuttle</c:v>
                </c:pt>
                <c:pt idx="2">
                  <c:v>Tulsa Tech</c:v>
                </c:pt>
                <c:pt idx="3">
                  <c:v>Northeast</c:v>
                </c:pt>
                <c:pt idx="4">
                  <c:v>Canadian Valley</c:v>
                </c:pt>
                <c:pt idx="5">
                  <c:v>Western</c:v>
                </c:pt>
                <c:pt idx="6">
                  <c:v>Metro</c:v>
                </c:pt>
                <c:pt idx="7">
                  <c:v>Merdian</c:v>
                </c:pt>
                <c:pt idx="8">
                  <c:v>Southern</c:v>
                </c:pt>
                <c:pt idx="9">
                  <c:v>Mid America</c:v>
                </c:pt>
                <c:pt idx="10">
                  <c:v>Tri County</c:v>
                </c:pt>
                <c:pt idx="11">
                  <c:v>Central</c:v>
                </c:pt>
                <c:pt idx="12">
                  <c:v>Kiamichi</c:v>
                </c:pt>
                <c:pt idx="13">
                  <c:v>Northwest</c:v>
                </c:pt>
                <c:pt idx="14">
                  <c:v>Pontotoc</c:v>
                </c:pt>
                <c:pt idx="15">
                  <c:v>Autry</c:v>
                </c:pt>
                <c:pt idx="16">
                  <c:v>High Plains</c:v>
                </c:pt>
                <c:pt idx="17">
                  <c:v>Indian Capital</c:v>
                </c:pt>
                <c:pt idx="18">
                  <c:v>Red River</c:v>
                </c:pt>
                <c:pt idx="19">
                  <c:v>Pioneer</c:v>
                </c:pt>
                <c:pt idx="20">
                  <c:v>Eastern OK</c:v>
                </c:pt>
                <c:pt idx="21">
                  <c:v>Gordon Cooper</c:v>
                </c:pt>
                <c:pt idx="22">
                  <c:v>Great Plains</c:v>
                </c:pt>
                <c:pt idx="23">
                  <c:v>Chisholm Trail</c:v>
                </c:pt>
                <c:pt idx="24">
                  <c:v>Green Country</c:v>
                </c:pt>
                <c:pt idx="25">
                  <c:v>Mid Del</c:v>
                </c:pt>
                <c:pt idx="26">
                  <c:v>Southwest</c:v>
                </c:pt>
                <c:pt idx="27">
                  <c:v>Caddo Kiowa</c:v>
                </c:pt>
                <c:pt idx="28">
                  <c:v>Wes Watkins</c:v>
                </c:pt>
              </c:strCache>
            </c:strRef>
          </c:cat>
          <c:val>
            <c:numRef>
              <c:f>Sheet1!$C$2:$C$30</c:f>
              <c:numCache>
                <c:formatCode>0.0</c:formatCode>
                <c:ptCount val="29"/>
                <c:pt idx="0">
                  <c:v>8.8000000000000007</c:v>
                </c:pt>
                <c:pt idx="1">
                  <c:v>7.7</c:v>
                </c:pt>
                <c:pt idx="2">
                  <c:v>7.9</c:v>
                </c:pt>
                <c:pt idx="3">
                  <c:v>9.1999999999999993</c:v>
                </c:pt>
                <c:pt idx="4">
                  <c:v>12.9</c:v>
                </c:pt>
                <c:pt idx="5">
                  <c:v>15.3</c:v>
                </c:pt>
                <c:pt idx="6">
                  <c:v>14.9</c:v>
                </c:pt>
                <c:pt idx="7">
                  <c:v>21.7</c:v>
                </c:pt>
                <c:pt idx="8">
                  <c:v>22.1</c:v>
                </c:pt>
                <c:pt idx="9">
                  <c:v>23</c:v>
                </c:pt>
                <c:pt idx="10">
                  <c:v>26.5</c:v>
                </c:pt>
                <c:pt idx="11">
                  <c:v>24</c:v>
                </c:pt>
                <c:pt idx="12">
                  <c:v>24.1</c:v>
                </c:pt>
                <c:pt idx="13">
                  <c:v>24.3</c:v>
                </c:pt>
                <c:pt idx="14">
                  <c:v>27.2</c:v>
                </c:pt>
                <c:pt idx="15">
                  <c:v>28.5</c:v>
                </c:pt>
                <c:pt idx="16">
                  <c:v>29.6</c:v>
                </c:pt>
                <c:pt idx="17">
                  <c:v>22.5</c:v>
                </c:pt>
                <c:pt idx="18">
                  <c:v>26</c:v>
                </c:pt>
                <c:pt idx="19">
                  <c:v>24.4</c:v>
                </c:pt>
                <c:pt idx="20">
                  <c:v>27</c:v>
                </c:pt>
                <c:pt idx="21">
                  <c:v>25.6</c:v>
                </c:pt>
                <c:pt idx="22">
                  <c:v>32</c:v>
                </c:pt>
                <c:pt idx="23">
                  <c:v>42</c:v>
                </c:pt>
                <c:pt idx="24">
                  <c:v>40.6</c:v>
                </c:pt>
                <c:pt idx="25">
                  <c:v>26.3</c:v>
                </c:pt>
                <c:pt idx="26">
                  <c:v>46.1</c:v>
                </c:pt>
                <c:pt idx="27">
                  <c:v>52.4</c:v>
                </c:pt>
                <c:pt idx="28">
                  <c:v>67.099999999999994</c:v>
                </c:pt>
              </c:numCache>
            </c:numRef>
          </c:val>
        </c:ser>
        <c:ser>
          <c:idx val="2"/>
          <c:order val="2"/>
          <c:tx>
            <c:strRef>
              <c:f>Sheet1!$D$1</c:f>
              <c:strCache>
                <c:ptCount val="1"/>
                <c:pt idx="0">
                  <c:v>Federal </c:v>
                </c:pt>
              </c:strCache>
            </c:strRef>
          </c:tx>
          <c:invertIfNegative val="0"/>
          <c:cat>
            <c:strRef>
              <c:f>Sheet1!$A$2:$A$30</c:f>
              <c:strCache>
                <c:ptCount val="29"/>
                <c:pt idx="0">
                  <c:v>Moore Norman</c:v>
                </c:pt>
                <c:pt idx="1">
                  <c:v>Francis Tuttle</c:v>
                </c:pt>
                <c:pt idx="2">
                  <c:v>Tulsa Tech</c:v>
                </c:pt>
                <c:pt idx="3">
                  <c:v>Northeast</c:v>
                </c:pt>
                <c:pt idx="4">
                  <c:v>Canadian Valley</c:v>
                </c:pt>
                <c:pt idx="5">
                  <c:v>Western</c:v>
                </c:pt>
                <c:pt idx="6">
                  <c:v>Metro</c:v>
                </c:pt>
                <c:pt idx="7">
                  <c:v>Merdian</c:v>
                </c:pt>
                <c:pt idx="8">
                  <c:v>Southern</c:v>
                </c:pt>
                <c:pt idx="9">
                  <c:v>Mid America</c:v>
                </c:pt>
                <c:pt idx="10">
                  <c:v>Tri County</c:v>
                </c:pt>
                <c:pt idx="11">
                  <c:v>Central</c:v>
                </c:pt>
                <c:pt idx="12">
                  <c:v>Kiamichi</c:v>
                </c:pt>
                <c:pt idx="13">
                  <c:v>Northwest</c:v>
                </c:pt>
                <c:pt idx="14">
                  <c:v>Pontotoc</c:v>
                </c:pt>
                <c:pt idx="15">
                  <c:v>Autry</c:v>
                </c:pt>
                <c:pt idx="16">
                  <c:v>High Plains</c:v>
                </c:pt>
                <c:pt idx="17">
                  <c:v>Indian Capital</c:v>
                </c:pt>
                <c:pt idx="18">
                  <c:v>Red River</c:v>
                </c:pt>
                <c:pt idx="19">
                  <c:v>Pioneer</c:v>
                </c:pt>
                <c:pt idx="20">
                  <c:v>Eastern OK</c:v>
                </c:pt>
                <c:pt idx="21">
                  <c:v>Gordon Cooper</c:v>
                </c:pt>
                <c:pt idx="22">
                  <c:v>Great Plains</c:v>
                </c:pt>
                <c:pt idx="23">
                  <c:v>Chisholm Trail</c:v>
                </c:pt>
                <c:pt idx="24">
                  <c:v>Green Country</c:v>
                </c:pt>
                <c:pt idx="25">
                  <c:v>Mid Del</c:v>
                </c:pt>
                <c:pt idx="26">
                  <c:v>Southwest</c:v>
                </c:pt>
                <c:pt idx="27">
                  <c:v>Caddo Kiowa</c:v>
                </c:pt>
                <c:pt idx="28">
                  <c:v>Wes Watkins</c:v>
                </c:pt>
              </c:strCache>
            </c:strRef>
          </c:cat>
          <c:val>
            <c:numRef>
              <c:f>Sheet1!$D$2:$D$30</c:f>
              <c:numCache>
                <c:formatCode>0.0</c:formatCode>
                <c:ptCount val="29"/>
                <c:pt idx="0">
                  <c:v>1.2</c:v>
                </c:pt>
                <c:pt idx="1">
                  <c:v>4.4000000000000004</c:v>
                </c:pt>
                <c:pt idx="2">
                  <c:v>4.2</c:v>
                </c:pt>
                <c:pt idx="3">
                  <c:v>4.0999999999999996</c:v>
                </c:pt>
                <c:pt idx="4">
                  <c:v>3.6</c:v>
                </c:pt>
                <c:pt idx="5">
                  <c:v>2.2999999999999998</c:v>
                </c:pt>
                <c:pt idx="6">
                  <c:v>3.2</c:v>
                </c:pt>
                <c:pt idx="7">
                  <c:v>1.8</c:v>
                </c:pt>
                <c:pt idx="8">
                  <c:v>2.5</c:v>
                </c:pt>
                <c:pt idx="9">
                  <c:v>2.9</c:v>
                </c:pt>
                <c:pt idx="10">
                  <c:v>0</c:v>
                </c:pt>
                <c:pt idx="11">
                  <c:v>4.7</c:v>
                </c:pt>
                <c:pt idx="12">
                  <c:v>4.8</c:v>
                </c:pt>
                <c:pt idx="13">
                  <c:v>5</c:v>
                </c:pt>
                <c:pt idx="14">
                  <c:v>2.2999999999999998</c:v>
                </c:pt>
                <c:pt idx="15">
                  <c:v>1.1000000000000001</c:v>
                </c:pt>
                <c:pt idx="16">
                  <c:v>0.5</c:v>
                </c:pt>
                <c:pt idx="17">
                  <c:v>10.5</c:v>
                </c:pt>
                <c:pt idx="18">
                  <c:v>7.3</c:v>
                </c:pt>
                <c:pt idx="19">
                  <c:v>9.3000000000000007</c:v>
                </c:pt>
                <c:pt idx="20">
                  <c:v>7.7</c:v>
                </c:pt>
                <c:pt idx="21">
                  <c:v>9.6</c:v>
                </c:pt>
                <c:pt idx="22">
                  <c:v>8.6</c:v>
                </c:pt>
                <c:pt idx="23">
                  <c:v>2.2000000000000002</c:v>
                </c:pt>
                <c:pt idx="24">
                  <c:v>4.7</c:v>
                </c:pt>
                <c:pt idx="25">
                  <c:v>22.4</c:v>
                </c:pt>
                <c:pt idx="26">
                  <c:v>8.1</c:v>
                </c:pt>
                <c:pt idx="27">
                  <c:v>7.1</c:v>
                </c:pt>
                <c:pt idx="28">
                  <c:v>9.6</c:v>
                </c:pt>
              </c:numCache>
            </c:numRef>
          </c:val>
        </c:ser>
        <c:dLbls>
          <c:showLegendKey val="0"/>
          <c:showVal val="1"/>
          <c:showCatName val="0"/>
          <c:showSerName val="0"/>
          <c:showPercent val="0"/>
          <c:showBubbleSize val="0"/>
        </c:dLbls>
        <c:gapWidth val="95"/>
        <c:overlap val="100"/>
        <c:axId val="66460288"/>
        <c:axId val="66817408"/>
      </c:barChart>
      <c:catAx>
        <c:axId val="66460288"/>
        <c:scaling>
          <c:orientation val="minMax"/>
        </c:scaling>
        <c:delete val="0"/>
        <c:axPos val="l"/>
        <c:majorTickMark val="none"/>
        <c:minorTickMark val="none"/>
        <c:tickLblPos val="nextTo"/>
        <c:crossAx val="66817408"/>
        <c:crosses val="autoZero"/>
        <c:auto val="1"/>
        <c:lblAlgn val="ctr"/>
        <c:lblOffset val="100"/>
        <c:noMultiLvlLbl val="0"/>
      </c:catAx>
      <c:valAx>
        <c:axId val="66817408"/>
        <c:scaling>
          <c:orientation val="minMax"/>
        </c:scaling>
        <c:delete val="1"/>
        <c:axPos val="b"/>
        <c:numFmt formatCode="0.0" sourceLinked="1"/>
        <c:majorTickMark val="out"/>
        <c:minorTickMark val="none"/>
        <c:tickLblPos val="nextTo"/>
        <c:crossAx val="66460288"/>
        <c:crosses val="autoZero"/>
        <c:crossBetween val="between"/>
      </c:valAx>
    </c:plotArea>
    <c:legend>
      <c:legendPos val="r"/>
      <c:legendEntry>
        <c:idx val="0"/>
        <c:txPr>
          <a:bodyPr/>
          <a:lstStyle/>
          <a:p>
            <a:pPr>
              <a:defRPr sz="1600"/>
            </a:pPr>
            <a:endParaRPr lang="en-US"/>
          </a:p>
        </c:txPr>
      </c:legendEntry>
      <c:legendEntry>
        <c:idx val="1"/>
        <c:txPr>
          <a:bodyPr/>
          <a:lstStyle/>
          <a:p>
            <a:pPr>
              <a:defRPr sz="1600"/>
            </a:pPr>
            <a:endParaRPr lang="en-US"/>
          </a:p>
        </c:txPr>
      </c:legendEntry>
      <c:legendEntry>
        <c:idx val="2"/>
        <c:txPr>
          <a:bodyPr/>
          <a:lstStyle/>
          <a:p>
            <a:pPr>
              <a:defRPr sz="1600"/>
            </a:pPr>
            <a:endParaRPr lang="en-US"/>
          </a:p>
        </c:txPr>
      </c:legendEntry>
      <c:layout>
        <c:manualLayout>
          <c:xMode val="edge"/>
          <c:yMode val="edge"/>
          <c:x val="0.83026405452798357"/>
          <c:y val="0.27103266045122681"/>
          <c:w val="0.10445063280344694"/>
          <c:h val="0.19493358460575338"/>
        </c:manualLayout>
      </c:layout>
      <c:overlay val="0"/>
    </c:legend>
    <c:plotVisOnly val="1"/>
    <c:dispBlanksAs val="gap"/>
    <c:showDLblsOverMax val="0"/>
  </c:chart>
  <c:txPr>
    <a:bodyPr/>
    <a:lstStyle/>
    <a:p>
      <a:pPr>
        <a:defRPr sz="1100">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General</a:t>
            </a:r>
            <a:r>
              <a:rPr lang="en-US" baseline="0"/>
              <a:t> Fund Revenue</a:t>
            </a:r>
            <a:r>
              <a:rPr lang="en-US"/>
              <a:t> </a:t>
            </a:r>
          </a:p>
        </c:rich>
      </c:tx>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cat>
            <c:strRef>
              <c:f>table!$A$5:$A$16</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 </c:v>
                </c:pt>
              </c:strCache>
            </c:strRef>
          </c:cat>
          <c:val>
            <c:numRef>
              <c:f>table!$B$5:$B$16</c:f>
              <c:numCache>
                <c:formatCode>"$"#,##0</c:formatCode>
                <c:ptCount val="12"/>
                <c:pt idx="0">
                  <c:v>336529.62</c:v>
                </c:pt>
                <c:pt idx="1">
                  <c:v>447417.31</c:v>
                </c:pt>
                <c:pt idx="2">
                  <c:v>626355.39</c:v>
                </c:pt>
                <c:pt idx="3">
                  <c:v>389477.54</c:v>
                </c:pt>
                <c:pt idx="4">
                  <c:v>398953.5</c:v>
                </c:pt>
                <c:pt idx="5">
                  <c:v>1787571.89</c:v>
                </c:pt>
                <c:pt idx="6">
                  <c:v>7345456.7800000003</c:v>
                </c:pt>
                <c:pt idx="7">
                  <c:v>1964913.6</c:v>
                </c:pt>
                <c:pt idx="8">
                  <c:v>585262.03</c:v>
                </c:pt>
                <c:pt idx="9">
                  <c:v>1790374.07</c:v>
                </c:pt>
                <c:pt idx="10">
                  <c:v>840639.73</c:v>
                </c:pt>
                <c:pt idx="11">
                  <c:v>603013.97</c:v>
                </c:pt>
              </c:numCache>
            </c:numRef>
          </c:val>
          <c:smooth val="0"/>
          <c:extLst xmlns:c16r2="http://schemas.microsoft.com/office/drawing/2015/06/chart">
            <c:ext xmlns:c16="http://schemas.microsoft.com/office/drawing/2014/chart" uri="{C3380CC4-5D6E-409C-BE32-E72D297353CC}">
              <c16:uniqueId val="{00000000-7013-4759-A6D0-CA193FA6E15E}"/>
            </c:ext>
          </c:extLst>
        </c:ser>
        <c:dLbls>
          <c:showLegendKey val="0"/>
          <c:showVal val="0"/>
          <c:showCatName val="0"/>
          <c:showSerName val="0"/>
          <c:showPercent val="0"/>
          <c:showBubbleSize val="0"/>
        </c:dLbls>
        <c:marker val="1"/>
        <c:smooth val="0"/>
        <c:axId val="66509440"/>
        <c:axId val="66851200"/>
      </c:lineChart>
      <c:catAx>
        <c:axId val="6650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851200"/>
        <c:crosses val="autoZero"/>
        <c:auto val="1"/>
        <c:lblAlgn val="ctr"/>
        <c:lblOffset val="100"/>
        <c:noMultiLvlLbl val="0"/>
      </c:catAx>
      <c:valAx>
        <c:axId val="6685120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094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0.34141</cdr:x>
      <cdr:y>0.82455</cdr:y>
    </cdr:from>
    <cdr:to>
      <cdr:x>0.78491</cdr:x>
      <cdr:y>1</cdr:y>
    </cdr:to>
    <cdr:sp macro="" textlink="">
      <cdr:nvSpPr>
        <cdr:cNvPr id="4" name="TextBox 3"/>
        <cdr:cNvSpPr txBox="1"/>
      </cdr:nvSpPr>
      <cdr:spPr>
        <a:xfrm xmlns:a="http://schemas.openxmlformats.org/drawingml/2006/main">
          <a:off x="3752603" y="4026622"/>
          <a:ext cx="4874821" cy="8568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Total Enrollments- 558,007</a:t>
          </a:r>
        </a:p>
        <a:p xmlns:a="http://schemas.openxmlformats.org/drawingml/2006/main">
          <a:r>
            <a:rPr lang="en-US" sz="1600" i="1" dirty="0" smtClean="0"/>
            <a:t>Students enrolled may be duplicated among categories </a:t>
          </a:r>
          <a:endParaRPr lang="en-US" sz="1400" i="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9D02649-54E7-4739-A842-B72D6249304E}" type="datetimeFigureOut">
              <a:rPr lang="en-US" smtClean="0"/>
              <a:t>11/6/2018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C12CDB-9FC7-402E-955A-30946B52B466}" type="slidenum">
              <a:rPr lang="en-US" smtClean="0"/>
              <a:t>‹#›</a:t>
            </a:fld>
            <a:endParaRPr lang="en-US"/>
          </a:p>
        </p:txBody>
      </p:sp>
    </p:spTree>
    <p:extLst>
      <p:ext uri="{BB962C8B-B14F-4D97-AF65-F5344CB8AC3E}">
        <p14:creationId xmlns:p14="http://schemas.microsoft.com/office/powerpoint/2010/main" val="230097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867E61A-ECEF-324E-A487-337B4FAA7FFB}" type="datetimeFigureOut">
              <a:rPr lang="en-US" smtClean="0"/>
              <a:t>11/6/2018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25FDA0-80CA-E44B-A989-B4C3D290CF50}" type="slidenum">
              <a:rPr lang="en-US" smtClean="0"/>
              <a:t>‹#›</a:t>
            </a:fld>
            <a:endParaRPr lang="en-US"/>
          </a:p>
        </p:txBody>
      </p:sp>
    </p:spTree>
    <p:extLst>
      <p:ext uri="{BB962C8B-B14F-4D97-AF65-F5344CB8AC3E}">
        <p14:creationId xmlns:p14="http://schemas.microsoft.com/office/powerpoint/2010/main" val="91517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Use</a:t>
            </a:r>
            <a:r>
              <a:rPr lang="en-US" baseline="0" dirty="0" smtClean="0"/>
              <a:t> this slide to open the meeting.  Thank the legislator for taking the time to meet.  Explain that one of the goals of the superintendents group is to meet will ALL of the legislators (returning and new) prior to the start of the Legislative session.  Note that although most Oklahomans are familiar with some aspect of the Oklahoma CareerTech System, not very many are familiar with the scope of our programs and services.  </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1</a:t>
            </a:fld>
            <a:endParaRPr lang="en-US"/>
          </a:p>
        </p:txBody>
      </p:sp>
    </p:spTree>
    <p:extLst>
      <p:ext uri="{BB962C8B-B14F-4D97-AF65-F5344CB8AC3E}">
        <p14:creationId xmlns:p14="http://schemas.microsoft.com/office/powerpoint/2010/main" val="4143466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aseline="0" dirty="0" smtClean="0"/>
              <a:t>CareerTech receives only .4% of the educational dollars appropriated by the Legislature.  </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10</a:t>
            </a:fld>
            <a:endParaRPr lang="en-US"/>
          </a:p>
        </p:txBody>
      </p:sp>
    </p:spTree>
    <p:extLst>
      <p:ext uri="{BB962C8B-B14F-4D97-AF65-F5344CB8AC3E}">
        <p14:creationId xmlns:p14="http://schemas.microsoft.com/office/powerpoint/2010/main" val="384292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Beginning with this slide,</a:t>
            </a:r>
            <a:r>
              <a:rPr lang="en-US" baseline="0" dirty="0" smtClean="0"/>
              <a:t> we will talk a little about the funding for each of the CareerTech Delivery arms.  </a:t>
            </a:r>
          </a:p>
          <a:p>
            <a:endParaRPr lang="en-US" baseline="0" dirty="0" smtClean="0"/>
          </a:p>
          <a:p>
            <a:r>
              <a:rPr lang="en-US" baseline="0" dirty="0" smtClean="0"/>
              <a:t>Technology Centers receive local, state, and federal funding but the proportion of each varies according to district size, programs offered, and the millage levy approved for each district.  </a:t>
            </a:r>
          </a:p>
          <a:p>
            <a:endParaRPr lang="en-US" baseline="0" dirty="0" smtClean="0"/>
          </a:p>
          <a:p>
            <a:r>
              <a:rPr lang="en-US" baseline="0" dirty="0" smtClean="0"/>
              <a:t>The maximum millage that a Technology Center may receive is 15 mils– 10 for the general fund and 5 for the building fund.  While many are collecting the full millage, there are some that are not.  That is a local decision.  In general there is not an “equalization” formula for technology centers.  State funding is based upon program counts rather than average daily membership of students.  </a:t>
            </a:r>
          </a:p>
          <a:p>
            <a:endParaRPr lang="en-US" baseline="0" dirty="0" smtClean="0"/>
          </a:p>
          <a:p>
            <a:r>
              <a:rPr lang="en-US" baseline="0" dirty="0" smtClean="0"/>
              <a:t>On average, 81.7% of a technology center’s budget comes from local sources, 14.5% from state allocations, and 3.8% from federal funds.    </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11</a:t>
            </a:fld>
            <a:endParaRPr lang="en-US"/>
          </a:p>
        </p:txBody>
      </p:sp>
    </p:spTree>
    <p:extLst>
      <p:ext uri="{BB962C8B-B14F-4D97-AF65-F5344CB8AC3E}">
        <p14:creationId xmlns:p14="http://schemas.microsoft.com/office/powerpoint/2010/main" val="2827276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This slide</a:t>
            </a:r>
            <a:r>
              <a:rPr lang="en-US" baseline="0" dirty="0" smtClean="0"/>
              <a:t> will be customized according to the presentation…</a:t>
            </a:r>
          </a:p>
          <a:p>
            <a:endParaRPr lang="en-US" dirty="0" smtClean="0"/>
          </a:p>
          <a:p>
            <a:r>
              <a:rPr lang="en-US" dirty="0" smtClean="0"/>
              <a:t>In</a:t>
            </a:r>
            <a:r>
              <a:rPr lang="en-US" baseline="0" dirty="0" smtClean="0"/>
              <a:t> general, the larger the technology center district, the greater share of the funding comes from </a:t>
            </a:r>
            <a:r>
              <a:rPr lang="en-US" b="1" baseline="0" dirty="0" smtClean="0"/>
              <a:t>local</a:t>
            </a:r>
            <a:r>
              <a:rPr lang="en-US" baseline="0" dirty="0" smtClean="0"/>
              <a:t> sources.  This technology center receives _____  % from local sources and ______ % from state funding.  </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12</a:t>
            </a:fld>
            <a:endParaRPr lang="en-US"/>
          </a:p>
        </p:txBody>
      </p:sp>
    </p:spTree>
    <p:extLst>
      <p:ext uri="{BB962C8B-B14F-4D97-AF65-F5344CB8AC3E}">
        <p14:creationId xmlns:p14="http://schemas.microsoft.com/office/powerpoint/2010/main" val="1558923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This chart is difficult</a:t>
            </a:r>
            <a:r>
              <a:rPr lang="en-US" baseline="0" dirty="0" smtClean="0"/>
              <a:t> to read but shows the differences in local v state percentages for each of the 29 districts.  </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13</a:t>
            </a:fld>
            <a:endParaRPr lang="en-US"/>
          </a:p>
        </p:txBody>
      </p:sp>
    </p:spTree>
    <p:extLst>
      <p:ext uri="{BB962C8B-B14F-4D97-AF65-F5344CB8AC3E}">
        <p14:creationId xmlns:p14="http://schemas.microsoft.com/office/powerpoint/2010/main" val="2670261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As</a:t>
            </a:r>
            <a:r>
              <a:rPr lang="en-US" baseline="0" dirty="0" smtClean="0"/>
              <a:t> you are discussing technology center funding, a topic that sometimes comes up is the “carry-over” balances that technology centers have from year to year.  There is a good reason why technology centers have to carry forward larger amounts than some other entities.</a:t>
            </a:r>
          </a:p>
          <a:p>
            <a:endParaRPr lang="en-US" baseline="0" dirty="0" smtClean="0"/>
          </a:p>
          <a:p>
            <a:r>
              <a:rPr lang="en-US" baseline="0" dirty="0" smtClean="0"/>
              <a:t>When do you pay your property taxes?  (the answer will be December).  If the majority of a Technology Center’s annual budget comes from property taxes that aren’t paid until December, how can the technology center operate from July through December???—only by carrying over a sufficient amount.  For Technology Centers, carryover is a cash flow tool.</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15</a:t>
            </a:fld>
            <a:endParaRPr lang="en-US"/>
          </a:p>
        </p:txBody>
      </p:sp>
    </p:spTree>
    <p:extLst>
      <p:ext uri="{BB962C8B-B14F-4D97-AF65-F5344CB8AC3E}">
        <p14:creationId xmlns:p14="http://schemas.microsoft.com/office/powerpoint/2010/main" val="2966547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For the building</a:t>
            </a:r>
            <a:r>
              <a:rPr lang="en-US" baseline="0" dirty="0" smtClean="0"/>
              <a:t> fund, however, there is not a limit on how much a technology center can carry over from year to year.  Because no state dollars are appropriated to technology centers for capital improvements, most maintain at least a minimal amount in their building fund in the case of an emergency need such as major mechanical systems failures and plan for predictive maintenance needs (roof replacements, etc.).  </a:t>
            </a:r>
          </a:p>
          <a:p>
            <a:endParaRPr lang="en-US" baseline="0" dirty="0" smtClean="0"/>
          </a:p>
          <a:p>
            <a:r>
              <a:rPr lang="en-US" baseline="0" dirty="0" smtClean="0"/>
              <a:t>Technology Centers also use their building funds for building projects and, for many, it takes several years to accumulate enough funds to complete the projects.  At Meridian, for example, we have two major building projects that need to be completed– an $8 million expansion for our STEM programs and a $10 project that includes site prep and our first building on the Guthrie campus.  </a:t>
            </a:r>
          </a:p>
          <a:p>
            <a:endParaRPr lang="en-US" baseline="0" dirty="0" smtClean="0"/>
          </a:p>
          <a:p>
            <a:r>
              <a:rPr lang="en-US" baseline="0" dirty="0" smtClean="0"/>
              <a:t>Although we have the legal authority to go to the people and ask for a bond issue to be approved, it has been our philosophy that asking for additional funding from taxpayers would be in direct competition with our sending schools’ needs.  To that end, we have always “saved” (or accumulated) enough in our building fund to be able to pay for the projects as we go.  For the years between our projects, our building fund balance may appear to be high—but it is because we are not adding additional tax burdens to our patrons.    </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16</a:t>
            </a:fld>
            <a:endParaRPr lang="en-US"/>
          </a:p>
        </p:txBody>
      </p:sp>
    </p:spTree>
    <p:extLst>
      <p:ext uri="{BB962C8B-B14F-4D97-AF65-F5344CB8AC3E}">
        <p14:creationId xmlns:p14="http://schemas.microsoft.com/office/powerpoint/2010/main" val="2097627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This slide shows that “save and build” cycle.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17</a:t>
            </a:fld>
            <a:endParaRPr lang="en-US"/>
          </a:p>
        </p:txBody>
      </p:sp>
    </p:spTree>
    <p:extLst>
      <p:ext uri="{BB962C8B-B14F-4D97-AF65-F5344CB8AC3E}">
        <p14:creationId xmlns:p14="http://schemas.microsoft.com/office/powerpoint/2010/main" val="30245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This graph shows the</a:t>
            </a:r>
            <a:r>
              <a:rPr lang="en-US" baseline="0" dirty="0" smtClean="0"/>
              <a:t> cost of the legislatively mandated “Health Benefit Allowance” compared to the funding provided.  In FY 17 the Gap was $9,965,821.  For FY18 the gap rose to $11,800.  Again, the primary budget request from the agency in regard to Technology Centers is to FULLY FUND the required health benefit allowance.  This will allow us to utilize all of the Technology Center Operations budget for programs and services.  </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18</a:t>
            </a:fld>
            <a:endParaRPr lang="en-US"/>
          </a:p>
        </p:txBody>
      </p:sp>
    </p:spTree>
    <p:extLst>
      <p:ext uri="{BB962C8B-B14F-4D97-AF65-F5344CB8AC3E}">
        <p14:creationId xmlns:p14="http://schemas.microsoft.com/office/powerpoint/2010/main" val="1980637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We wanted to include this slide</a:t>
            </a:r>
            <a:r>
              <a:rPr lang="en-US" baseline="0" dirty="0" smtClean="0"/>
              <a:t> because as you see students at the Capitol with these various emblems on their clothing we want you to know that they are ALL CareerTech students.</a:t>
            </a:r>
          </a:p>
          <a:p>
            <a:endParaRPr lang="en-US" baseline="0" dirty="0" smtClean="0"/>
          </a:p>
          <a:p>
            <a:r>
              <a:rPr lang="en-US" baseline="0" dirty="0" smtClean="0"/>
              <a:t>We have over 88,000 students who are enrolled in CareerTech programs who are also members of CareerTech Student Organizations.  These organizations are co-curricular and allow students to participate in leadership development, skills competitions, and community service activities.  </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19</a:t>
            </a:fld>
            <a:endParaRPr lang="en-US"/>
          </a:p>
        </p:txBody>
      </p:sp>
    </p:spTree>
    <p:extLst>
      <p:ext uri="{BB962C8B-B14F-4D97-AF65-F5344CB8AC3E}">
        <p14:creationId xmlns:p14="http://schemas.microsoft.com/office/powerpoint/2010/main" val="1301844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For</a:t>
            </a:r>
            <a:r>
              <a:rPr lang="en-US" baseline="0" dirty="0" smtClean="0"/>
              <a:t> the next few slides, we will be discussing the enrollment demographics of each of our delivery branches.  These are all FY18 numbers.</a:t>
            </a:r>
          </a:p>
          <a:p>
            <a:endParaRPr lang="en-US" baseline="0" dirty="0" smtClean="0"/>
          </a:p>
          <a:p>
            <a:r>
              <a:rPr lang="en-US" baseline="0" dirty="0" smtClean="0"/>
              <a:t>(just pick out some of the points on the slide you want to talk about).  I like to talk about “Home School” being one of our fastest growing sending schools…that regardless of where a student goes to school if they are high school age they can come to the tech center tuition free.</a:t>
            </a:r>
          </a:p>
          <a:p>
            <a:endParaRPr lang="en-US" baseline="0" dirty="0" smtClean="0"/>
          </a:p>
          <a:p>
            <a:r>
              <a:rPr lang="en-US" baseline="0" dirty="0" smtClean="0"/>
              <a:t>This is also a good slide to talk about transportation—is provided to high school students free of charge.</a:t>
            </a:r>
          </a:p>
          <a:p>
            <a:endParaRPr lang="en-US" baseline="0" dirty="0" smtClean="0"/>
          </a:p>
          <a:p>
            <a:r>
              <a:rPr lang="en-US" baseline="0" dirty="0" smtClean="0"/>
              <a:t>Adult student tuition is extremely affordable and the programs we offer at the technology centers are often offered as “postsecondary” programs in other states.  </a:t>
            </a:r>
          </a:p>
          <a:p>
            <a:endParaRPr lang="en-US" baseline="0" dirty="0" smtClean="0"/>
          </a:p>
          <a:p>
            <a:r>
              <a:rPr lang="en-US" baseline="0" dirty="0" smtClean="0"/>
              <a:t>Often the topic of college credit comes up on this slide… it is a good place to emphasize that we have a great relationship with most of our higher </a:t>
            </a:r>
            <a:r>
              <a:rPr lang="en-US" baseline="0" dirty="0" err="1" smtClean="0"/>
              <a:t>ed</a:t>
            </a:r>
            <a:r>
              <a:rPr lang="en-US" baseline="0" dirty="0" smtClean="0"/>
              <a:t> partners in Oklahoma and that college credit for courses taken at the technology center is typically available.  </a:t>
            </a:r>
          </a:p>
        </p:txBody>
      </p:sp>
      <p:sp>
        <p:nvSpPr>
          <p:cNvPr id="4" name="Slide Number Placeholder 3"/>
          <p:cNvSpPr>
            <a:spLocks noGrp="1"/>
          </p:cNvSpPr>
          <p:nvPr>
            <p:ph type="sldNum" sz="quarter" idx="10"/>
          </p:nvPr>
        </p:nvSpPr>
        <p:spPr/>
        <p:txBody>
          <a:bodyPr/>
          <a:lstStyle/>
          <a:p>
            <a:fld id="{AA25FDA0-80CA-E44B-A989-B4C3D290CF50}" type="slidenum">
              <a:rPr lang="en-US" smtClean="0"/>
              <a:t>20</a:t>
            </a:fld>
            <a:endParaRPr lang="en-US"/>
          </a:p>
        </p:txBody>
      </p:sp>
    </p:spTree>
    <p:extLst>
      <p:ext uri="{BB962C8B-B14F-4D97-AF65-F5344CB8AC3E}">
        <p14:creationId xmlns:p14="http://schemas.microsoft.com/office/powerpoint/2010/main" val="395629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Use this slide</a:t>
            </a:r>
            <a:r>
              <a:rPr lang="en-US" baseline="0" dirty="0" smtClean="0"/>
              <a:t> to emphasize that the Oklahoma CareerTech system impacts, directly or indirectly, every Oklahoman.  Through our programs in:</a:t>
            </a:r>
          </a:p>
          <a:p>
            <a:endParaRPr lang="en-US" baseline="0" dirty="0" smtClean="0"/>
          </a:p>
          <a:p>
            <a:r>
              <a:rPr lang="en-US" baseline="0" dirty="0" smtClean="0"/>
              <a:t>393 K-12 schools</a:t>
            </a:r>
          </a:p>
          <a:p>
            <a:r>
              <a:rPr lang="en-US" baseline="0" dirty="0" smtClean="0"/>
              <a:t>29 Technology Center Districts</a:t>
            </a:r>
          </a:p>
          <a:p>
            <a:r>
              <a:rPr lang="en-US" baseline="0" dirty="0" smtClean="0"/>
              <a:t>16 Skills Centers (prisons), and</a:t>
            </a:r>
          </a:p>
          <a:p>
            <a:r>
              <a:rPr lang="en-US" baseline="0" dirty="0" smtClean="0"/>
              <a:t>31 Adult Basic Education providers</a:t>
            </a:r>
          </a:p>
          <a:p>
            <a:endParaRPr lang="en-US" baseline="0" dirty="0" smtClean="0"/>
          </a:p>
          <a:p>
            <a:r>
              <a:rPr lang="en-US" baseline="0" dirty="0" smtClean="0"/>
              <a:t>The Oklahoma CareerTech System serves over 558,000 enrollments each year.</a:t>
            </a:r>
          </a:p>
          <a:p>
            <a:endParaRPr lang="en-US" baseline="0" dirty="0" smtClean="0"/>
          </a:p>
          <a:p>
            <a:r>
              <a:rPr lang="en-US" baseline="0" dirty="0" smtClean="0"/>
              <a:t>Nearly ½ of all 9</a:t>
            </a:r>
            <a:r>
              <a:rPr lang="en-US" baseline="30000" dirty="0" smtClean="0"/>
              <a:t>th</a:t>
            </a:r>
            <a:r>
              <a:rPr lang="en-US" baseline="0" dirty="0" smtClean="0"/>
              <a:t> through 12</a:t>
            </a:r>
            <a:r>
              <a:rPr lang="en-US" baseline="30000" dirty="0" smtClean="0"/>
              <a:t>th</a:t>
            </a:r>
            <a:r>
              <a:rPr lang="en-US" baseline="0" dirty="0" smtClean="0"/>
              <a:t> grade students are enrolled in a CareerTech class each year and those are the programs that people are most familiar with.  That number, however, represents only about 25% of the enrollments we serve.</a:t>
            </a:r>
          </a:p>
          <a:p>
            <a:endParaRPr lang="en-US" baseline="0" dirty="0" smtClean="0"/>
          </a:p>
          <a:p>
            <a:r>
              <a:rPr lang="en-US" baseline="0" dirty="0" smtClean="0"/>
              <a:t>Accountability is important.  CareerTech has always conducted follow-up studies of our full-time program students.  Our success is impressive.  94% of the students surveyed indicate they are positively placed in employment, continuing education or a military career 6 months after program completion.  </a:t>
            </a:r>
          </a:p>
        </p:txBody>
      </p:sp>
      <p:sp>
        <p:nvSpPr>
          <p:cNvPr id="4" name="Slide Number Placeholder 3"/>
          <p:cNvSpPr>
            <a:spLocks noGrp="1"/>
          </p:cNvSpPr>
          <p:nvPr>
            <p:ph type="sldNum" sz="quarter" idx="10"/>
          </p:nvPr>
        </p:nvSpPr>
        <p:spPr/>
        <p:txBody>
          <a:bodyPr/>
          <a:lstStyle/>
          <a:p>
            <a:fld id="{AA25FDA0-80CA-E44B-A989-B4C3D290CF50}" type="slidenum">
              <a:rPr lang="en-US" smtClean="0"/>
              <a:t>2</a:t>
            </a:fld>
            <a:endParaRPr lang="en-US"/>
          </a:p>
        </p:txBody>
      </p:sp>
    </p:spTree>
    <p:extLst>
      <p:ext uri="{BB962C8B-B14F-4D97-AF65-F5344CB8AC3E}">
        <p14:creationId xmlns:p14="http://schemas.microsoft.com/office/powerpoint/2010/main" val="853090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Programs offered through our</a:t>
            </a:r>
            <a:r>
              <a:rPr lang="en-US" baseline="0" dirty="0" smtClean="0"/>
              <a:t> k-12 partners account for about 140,000 enrollments each year.  While these are primarily funded through the local school’s budget, the Oklahoma Department of CareerTech does provide some program support funding.  </a:t>
            </a:r>
          </a:p>
          <a:p>
            <a:endParaRPr lang="en-US" baseline="0" dirty="0" smtClean="0"/>
          </a:p>
          <a:p>
            <a:r>
              <a:rPr lang="en-US" baseline="0" dirty="0" smtClean="0"/>
              <a:t>The teachers are paid by the local school district and the teacher pay raise they received was included in the monies allocated to the State Department of Education.</a:t>
            </a:r>
          </a:p>
          <a:p>
            <a:endParaRPr lang="en-US" baseline="0" dirty="0" smtClean="0"/>
          </a:p>
          <a:p>
            <a:r>
              <a:rPr lang="en-US" baseline="0" dirty="0" smtClean="0"/>
              <a:t>If the subject of teacher pay at the technology center compared to teacher pay at comprehensive schools comes up, it is a good time to emphasize our longer contracts and the fact that our teachers have to have specialized knowledge/skills that we very often have to pay market rate for.   </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21</a:t>
            </a:fld>
            <a:endParaRPr lang="en-US"/>
          </a:p>
        </p:txBody>
      </p:sp>
    </p:spTree>
    <p:extLst>
      <p:ext uri="{BB962C8B-B14F-4D97-AF65-F5344CB8AC3E}">
        <p14:creationId xmlns:p14="http://schemas.microsoft.com/office/powerpoint/2010/main" val="2423175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The primary emphasis</a:t>
            </a:r>
            <a:r>
              <a:rPr lang="en-US" baseline="0" dirty="0" smtClean="0"/>
              <a:t> of this slide is to say that the number of programs in skills centers has declined and there is a need to increase it back.  Part of Dr. Mack’s budget request will be to restore funding for programs at Skills Centers so that more sites can be served.   </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22</a:t>
            </a:fld>
            <a:endParaRPr lang="en-US"/>
          </a:p>
        </p:txBody>
      </p:sp>
    </p:spTree>
    <p:extLst>
      <p:ext uri="{BB962C8B-B14F-4D97-AF65-F5344CB8AC3E}">
        <p14:creationId xmlns:p14="http://schemas.microsoft.com/office/powerpoint/2010/main" val="3603159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This slide is pretty descriptive…It is mainly an awareness</a:t>
            </a:r>
            <a:r>
              <a:rPr lang="en-US" baseline="0" dirty="0" smtClean="0"/>
              <a:t> that CareerTech has taken over the coordination of this important function in education.  Many of the adults who enroll in the ABE programs also need CareerTech programs in order to meet their career goals.  </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23</a:t>
            </a:fld>
            <a:endParaRPr lang="en-US"/>
          </a:p>
        </p:txBody>
      </p:sp>
    </p:spTree>
    <p:extLst>
      <p:ext uri="{BB962C8B-B14F-4D97-AF65-F5344CB8AC3E}">
        <p14:creationId xmlns:p14="http://schemas.microsoft.com/office/powerpoint/2010/main" val="1604344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I think the emphasis on this slide is not so much</a:t>
            </a:r>
            <a:r>
              <a:rPr lang="en-US" baseline="0" dirty="0" smtClean="0"/>
              <a:t> the number of companies served, but that we partner with business and industry to meet their workforce needs. Through customized programming we are able to help ensure their companies have the talent needed to ensure productivity and success.  </a:t>
            </a:r>
          </a:p>
          <a:p>
            <a:endParaRPr lang="en-US" baseline="0" dirty="0" smtClean="0"/>
          </a:p>
          <a:p>
            <a:r>
              <a:rPr lang="en-US" baseline="0" dirty="0" smtClean="0"/>
              <a:t>We build Oklahoma’s economy. </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24</a:t>
            </a:fld>
            <a:endParaRPr lang="en-US"/>
          </a:p>
        </p:txBody>
      </p:sp>
    </p:spTree>
    <p:extLst>
      <p:ext uri="{BB962C8B-B14F-4D97-AF65-F5344CB8AC3E}">
        <p14:creationId xmlns:p14="http://schemas.microsoft.com/office/powerpoint/2010/main" val="3305526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Summary slide…emphasize</a:t>
            </a:r>
            <a:r>
              <a:rPr lang="en-US" baseline="0" dirty="0" smtClean="0"/>
              <a:t> the “How you can help”</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25</a:t>
            </a:fld>
            <a:endParaRPr lang="en-US"/>
          </a:p>
        </p:txBody>
      </p:sp>
    </p:spTree>
    <p:extLst>
      <p:ext uri="{BB962C8B-B14F-4D97-AF65-F5344CB8AC3E}">
        <p14:creationId xmlns:p14="http://schemas.microsoft.com/office/powerpoint/2010/main" val="1204722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Eligibility—is</a:t>
            </a:r>
            <a:r>
              <a:rPr lang="en-US" baseline="0" dirty="0" smtClean="0"/>
              <a:t> the area unproductive, undeveloped, underdeveloped--  “BUT FOR” the creation of the TIF would development occur?</a:t>
            </a:r>
          </a:p>
          <a:p>
            <a:r>
              <a:rPr lang="en-US" baseline="0" dirty="0" smtClean="0"/>
              <a:t>Use of Funds—what is the defined project?  Will it increase value? Is it worth the investment of public funds?</a:t>
            </a:r>
          </a:p>
          <a:p>
            <a:r>
              <a:rPr lang="en-US" baseline="0" dirty="0" smtClean="0"/>
              <a:t>Impact—Is there any negative impact to existing tax-receiving entities?  What is the potential benefit?</a:t>
            </a:r>
            <a:endParaRPr lang="en-US" dirty="0"/>
          </a:p>
        </p:txBody>
      </p:sp>
      <p:sp>
        <p:nvSpPr>
          <p:cNvPr id="4" name="Slide Number Placeholder 3"/>
          <p:cNvSpPr>
            <a:spLocks noGrp="1"/>
          </p:cNvSpPr>
          <p:nvPr>
            <p:ph type="sldNum" sz="quarter" idx="10"/>
          </p:nvPr>
        </p:nvSpPr>
        <p:spPr/>
        <p:txBody>
          <a:bodyPr/>
          <a:lstStyle/>
          <a:p>
            <a:fld id="{610660F0-2910-1B47-B593-B3DEDE97AA5C}"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045407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Thank them for their time and ask for any questions</a:t>
            </a:r>
            <a:r>
              <a:rPr lang="en-US" baseline="0" dirty="0" smtClean="0"/>
              <a:t> they might have!</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28</a:t>
            </a:fld>
            <a:endParaRPr lang="en-US"/>
          </a:p>
        </p:txBody>
      </p:sp>
    </p:spTree>
    <p:extLst>
      <p:ext uri="{BB962C8B-B14F-4D97-AF65-F5344CB8AC3E}">
        <p14:creationId xmlns:p14="http://schemas.microsoft.com/office/powerpoint/2010/main" val="164474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Visually,</a:t>
            </a:r>
            <a:r>
              <a:rPr lang="en-US" baseline="0" dirty="0" smtClean="0"/>
              <a:t> this graphic depicts the delivery arms of the Oklahoma CareerTech System.  Through the Oklahoma Department of CareerTech and the State Board of Career and Technical Education, programs and services are offered in comprehensive schools, technology centers, skills centers, adult basic education sites and in businesses and industries throughout Oklahoma.</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3</a:t>
            </a:fld>
            <a:endParaRPr lang="en-US"/>
          </a:p>
        </p:txBody>
      </p:sp>
    </p:spTree>
    <p:extLst>
      <p:ext uri="{BB962C8B-B14F-4D97-AF65-F5344CB8AC3E}">
        <p14:creationId xmlns:p14="http://schemas.microsoft.com/office/powerpoint/2010/main" val="1574442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As</a:t>
            </a:r>
            <a:r>
              <a:rPr lang="en-US" baseline="0" dirty="0" smtClean="0"/>
              <a:t> mentioned before, the programs most commonly thought of when CareerTech is mentioned are those high school programs located in the comprehensive schools and at the Technology Centers.  As you can tell by this chart, those numbers of students are impressive—almost  140,000 at the K-12 schools and another 21,000 at the Technology Centers. </a:t>
            </a:r>
          </a:p>
          <a:p>
            <a:endParaRPr lang="en-US" baseline="0" dirty="0" smtClean="0"/>
          </a:p>
          <a:p>
            <a:r>
              <a:rPr lang="en-US" baseline="0" dirty="0" smtClean="0"/>
              <a:t>But what that means is that only about ¼ of all students served by the Oklahoma CareerTech system are high school students.  The remaining ¾ are adults who are looking for ways to increase their earning power through continuing education or skill upgrades.  These may be individuals who are looking to start their first careers or they may be those who found that what they thought to be their preferred future no longer applied.   </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4</a:t>
            </a:fld>
            <a:endParaRPr lang="en-US"/>
          </a:p>
        </p:txBody>
      </p:sp>
    </p:spTree>
    <p:extLst>
      <p:ext uri="{BB962C8B-B14F-4D97-AF65-F5344CB8AC3E}">
        <p14:creationId xmlns:p14="http://schemas.microsoft.com/office/powerpoint/2010/main" val="2427548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Governance</a:t>
            </a:r>
            <a:r>
              <a:rPr lang="en-US" baseline="0" dirty="0" smtClean="0"/>
              <a:t> of CareerTech programs vary based upon the type.  </a:t>
            </a:r>
          </a:p>
          <a:p>
            <a:endParaRPr lang="en-US" baseline="0" dirty="0" smtClean="0"/>
          </a:p>
          <a:p>
            <a:r>
              <a:rPr lang="en-US" baseline="0" dirty="0" smtClean="0"/>
              <a:t>The State Agency is governed by the State Board of Career and Technology Education.  This entity is comprised of the State Superintendent of Public Instruction serving as the chair and includes eight other individuals that are gubernatorial appointments—2 of whom also serve on the State Board of Education.  The State Board of CareerTech hires the state director—Dr. Marcie Mack--and sets policy for the agency.  The State Board also oversees the operations of the Skills Center programs.</a:t>
            </a:r>
          </a:p>
          <a:p>
            <a:endParaRPr lang="en-US" baseline="0" dirty="0" smtClean="0"/>
          </a:p>
          <a:p>
            <a:r>
              <a:rPr lang="en-US" baseline="0" dirty="0" smtClean="0"/>
              <a:t>CareerTech programs located in the comprehensive schools (K-12) are largely under the auspices of the local school district board of education.  In order to receive supplemental program funding, each CTE program at the comprehensive school must be an “approved” program and, as such, meet or exceed minimum program quality standards.  Day-to-day decisions in regard to those programs fall under the local board’s responsibilities.</a:t>
            </a:r>
          </a:p>
          <a:p>
            <a:endParaRPr lang="en-US" baseline="0" dirty="0" smtClean="0"/>
          </a:p>
          <a:p>
            <a:r>
              <a:rPr lang="en-US" baseline="0" dirty="0" smtClean="0"/>
              <a:t>Each Technology Center has a locally elected Board of Education.  They are the policy board for the Technology Center and are responsible for hiring the local superintendent and ensuring that the programs and services offered by the Technology Center meet the local needs of the communities they serve.  The primary role of the Technology Center is workforce development—ensuring that employers have a skilled and educated pool of workers.</a:t>
            </a:r>
          </a:p>
          <a:p>
            <a:endParaRPr lang="en-US" baseline="0" dirty="0" smtClean="0"/>
          </a:p>
          <a:p>
            <a:r>
              <a:rPr lang="en-US" baseline="0" dirty="0" smtClean="0"/>
              <a:t>Training for business and industry is a shared responsibility of the local technology center, the state agency, and other workforce partners.  </a:t>
            </a:r>
          </a:p>
          <a:p>
            <a:endParaRPr lang="en-US" baseline="0" dirty="0" smtClean="0"/>
          </a:p>
          <a:p>
            <a:r>
              <a:rPr lang="en-US" baseline="0" dirty="0" smtClean="0"/>
              <a:t>Adult basic education programs are governed by the LEA who applied for and receives the program funding.    </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5</a:t>
            </a:fld>
            <a:endParaRPr lang="en-US"/>
          </a:p>
        </p:txBody>
      </p:sp>
    </p:spTree>
    <p:extLst>
      <p:ext uri="{BB962C8B-B14F-4D97-AF65-F5344CB8AC3E}">
        <p14:creationId xmlns:p14="http://schemas.microsoft.com/office/powerpoint/2010/main" val="3195986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Funding for the each</a:t>
            </a:r>
            <a:r>
              <a:rPr lang="en-US" baseline="0" dirty="0" smtClean="0"/>
              <a:t> CareerTech System delivery arms varies as well.</a:t>
            </a:r>
          </a:p>
          <a:p>
            <a:endParaRPr lang="en-US" baseline="0" dirty="0" smtClean="0"/>
          </a:p>
          <a:p>
            <a:r>
              <a:rPr lang="en-US" baseline="0" dirty="0" smtClean="0"/>
              <a:t>The State Agency is primarily funded through State Appropriations made by the Oklahoma Legislature.  Each year, the budget request made by the State Board of Career and Technical Education reflects the needs of the system in terms of Agency operations, Skills Center Programs, and program support at the local comprehensive schools and the technology centers.  More information on that will be shown on the next slide.</a:t>
            </a:r>
          </a:p>
          <a:p>
            <a:endParaRPr lang="en-US" baseline="0" dirty="0" smtClean="0"/>
          </a:p>
          <a:p>
            <a:r>
              <a:rPr lang="en-US" baseline="0" dirty="0" smtClean="0"/>
              <a:t>Skills Centers are funded through a partnership between the Oklahoma Department of CareerTech and the Oklahoma Department of Corrections as a part of their state appropriations.</a:t>
            </a:r>
          </a:p>
          <a:p>
            <a:endParaRPr lang="en-US" baseline="0" dirty="0" smtClean="0"/>
          </a:p>
          <a:p>
            <a:r>
              <a:rPr lang="en-US" baseline="0" dirty="0" smtClean="0"/>
              <a:t>CareerTech programs at the comprehensive schools receive state, local and federal funding support—but primarily local and state dollars through the K-12 school district.  Because CareerTech programs are inherently more expensive to offer than traditional academic programs (cost of equipment and supplies), the State Department of CareerTech does provide supplemental funding (state dollars).  The amount varies based upon program type and cost.  </a:t>
            </a:r>
          </a:p>
          <a:p>
            <a:endParaRPr lang="en-US" baseline="0" dirty="0" smtClean="0"/>
          </a:p>
          <a:p>
            <a:r>
              <a:rPr lang="en-US" baseline="0" dirty="0" smtClean="0"/>
              <a:t>Technology Center’s receive the majority of their funding from local ad valorem taxes.  Each of the 29 districts was formed as a result of 3 separate elections of the people living in the district it serves.  The first vote was to approve the formation of the district.  The second vote was to elect a Board of Education.  The third vote was to approve some level of “millage” (assessment on property tax values) to fund the Center’s operations.  This millage was separate and apart from any millage that might go to the public schools in the area.  From the beginning of the Technology Center concept in Oklahoma, funding for Technology Centers and K-12 schools have always been separate—this has always encouraged cooperation among them.  As you will see in a few minutes, Technology Centers do receive some state and federal funds and the level of each varies.</a:t>
            </a:r>
          </a:p>
          <a:p>
            <a:endParaRPr lang="en-US" baseline="0" dirty="0" smtClean="0"/>
          </a:p>
          <a:p>
            <a:r>
              <a:rPr lang="en-US" baseline="0" dirty="0" smtClean="0"/>
              <a:t>Most of the Business and Industry training done through the CareerTech System originates as the local Technology Center.  There are some “specialized” funds provided by the state to supplement the cost if the industry qualifies as “new or expanding” and meet certain employment benchmarks.  The bulk of the cost for business and industry training comes from tuition paid by the company and/or local tech center sources.</a:t>
            </a:r>
          </a:p>
          <a:p>
            <a:endParaRPr lang="en-US" baseline="0" dirty="0" smtClean="0"/>
          </a:p>
          <a:p>
            <a:r>
              <a:rPr lang="en-US" baseline="0" dirty="0" smtClean="0"/>
              <a:t>In Oklahoma, the responsibility for Adult Basic Education was fairly recently transferred from the State Department of Education to the Department of CareerTech.  This move has been beneficial from the standpoint of adults having greater access to services through the technology center districts.  Funding comes primarily through Federal literacy grants but some state funds are used.  </a:t>
            </a:r>
          </a:p>
          <a:p>
            <a:r>
              <a:rPr lang="en-US" baseline="0" dirty="0" smtClean="0"/>
              <a: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6</a:t>
            </a:fld>
            <a:endParaRPr lang="en-US"/>
          </a:p>
        </p:txBody>
      </p:sp>
    </p:spTree>
    <p:extLst>
      <p:ext uri="{BB962C8B-B14F-4D97-AF65-F5344CB8AC3E}">
        <p14:creationId xmlns:p14="http://schemas.microsoft.com/office/powerpoint/2010/main" val="3096701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As</a:t>
            </a:r>
            <a:r>
              <a:rPr lang="en-US" baseline="0" dirty="0" smtClean="0"/>
              <a:t> a State Agency, the Oklahoma Department of CareerTech serves as the coordinating body for all CareerTech programs in Oklahoma.  Their various sources of funding totaled a little over $150,000,000 in FY17.  The majority of this was through legislative appropriations-- $114,112,183.  </a:t>
            </a:r>
          </a:p>
          <a:p>
            <a:endParaRPr lang="en-US" baseline="0" dirty="0" smtClean="0"/>
          </a:p>
          <a:p>
            <a:r>
              <a:rPr lang="en-US" baseline="0" dirty="0" smtClean="0"/>
              <a:t>The agency also serves as the LEA of several Federal Programs such as Perkins 5, Adult Basic Education, and a couple of other smaller projects which accounts for another $26,769,771.  </a:t>
            </a:r>
          </a:p>
          <a:p>
            <a:endParaRPr lang="en-US" baseline="0" dirty="0" smtClean="0"/>
          </a:p>
          <a:p>
            <a:r>
              <a:rPr lang="en-US" baseline="0" dirty="0" smtClean="0"/>
              <a:t>Through a couple of it’s operations, the agency has the ability to generate revenue.  In the past this has been primarily through curriculum sales, printing, and testing/assessment.  In FY17, the income from these enterprises were almost $5,000,000</a:t>
            </a:r>
          </a:p>
          <a:p>
            <a:endParaRPr lang="en-US" baseline="0" dirty="0" smtClean="0"/>
          </a:p>
          <a:p>
            <a:r>
              <a:rPr lang="en-US" baseline="0" dirty="0" smtClean="0"/>
              <a:t>CareerTech also receives lottery funds…again, the agency acts as the pass-through and almost 100% of funds are used for local program support and teacher scholarships.</a:t>
            </a:r>
          </a:p>
          <a:p>
            <a:endParaRPr lang="en-US" baseline="0" dirty="0" smtClean="0"/>
          </a:p>
          <a:p>
            <a:r>
              <a:rPr lang="en-US" baseline="0" dirty="0" smtClean="0"/>
              <a:t>The “fund balance” shown does not represent extra cash.  The State Agency has some contractual obligations that involve more than 1 fiscal year.  The fund balance shown represent those contractual obligations that are in place involving future fiscal years.   </a:t>
            </a:r>
          </a:p>
        </p:txBody>
      </p:sp>
      <p:sp>
        <p:nvSpPr>
          <p:cNvPr id="4" name="Slide Number Placeholder 3"/>
          <p:cNvSpPr>
            <a:spLocks noGrp="1"/>
          </p:cNvSpPr>
          <p:nvPr>
            <p:ph type="sldNum" sz="quarter" idx="10"/>
          </p:nvPr>
        </p:nvSpPr>
        <p:spPr/>
        <p:txBody>
          <a:bodyPr/>
          <a:lstStyle/>
          <a:p>
            <a:fld id="{AA25FDA0-80CA-E44B-A989-B4C3D290CF50}" type="slidenum">
              <a:rPr lang="en-US" smtClean="0"/>
              <a:t>7</a:t>
            </a:fld>
            <a:endParaRPr lang="en-US"/>
          </a:p>
        </p:txBody>
      </p:sp>
    </p:spTree>
    <p:extLst>
      <p:ext uri="{BB962C8B-B14F-4D97-AF65-F5344CB8AC3E}">
        <p14:creationId xmlns:p14="http://schemas.microsoft.com/office/powerpoint/2010/main" val="3750661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This chart shows</a:t>
            </a:r>
            <a:r>
              <a:rPr lang="en-US" baseline="0" dirty="0" smtClean="0"/>
              <a:t> how the Agency’s revenue is spent.  </a:t>
            </a:r>
          </a:p>
          <a:p>
            <a:endParaRPr lang="en-US" baseline="0" dirty="0" smtClean="0"/>
          </a:p>
          <a:p>
            <a:r>
              <a:rPr lang="en-US" baseline="0" dirty="0" smtClean="0"/>
              <a:t>Only about $22 million is spent at the agency level…the majority is used for program support.  $67 million goes to support Technology Center Operations, $27 million is allocated to comprehensive school-based programs and $5 million goes to Skills Centers.</a:t>
            </a:r>
          </a:p>
          <a:p>
            <a:endParaRPr lang="en-US" baseline="0" dirty="0" smtClean="0"/>
          </a:p>
          <a:p>
            <a:r>
              <a:rPr lang="en-US" baseline="0" dirty="0" smtClean="0"/>
              <a:t>Another $4.2 million is allocated to various colleges and universities to support joint programming between CareerTech and Higher Education whether that be in the form of Perkins consortia, data sharing, etc.  </a:t>
            </a:r>
          </a:p>
          <a:p>
            <a:endParaRPr lang="en-US" baseline="0" dirty="0" smtClean="0"/>
          </a:p>
          <a:p>
            <a:r>
              <a:rPr lang="en-US" baseline="0" dirty="0" smtClean="0"/>
              <a:t>One point that I would like to emphasize here has to do with the (Health Benefit Allowance).  This benefit was provided by the legislature some years back for all CareerTech employees with the commitment that sufficient funds would be appropriated each year to cover the full cost.  The reality has been, however, that full funding hasn’t been provided in many years.  Because the Agency is required by law to provide it, the only choice they had was to take money out of operational funds to cover it.  In Dr. Mack’s budget request this year, full funding of the health benefit allowance will be the major request.  By   </a:t>
            </a:r>
            <a:r>
              <a:rPr lang="en-US" dirty="0" smtClean="0"/>
              <a:t> </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8</a:t>
            </a:fld>
            <a:endParaRPr lang="en-US"/>
          </a:p>
        </p:txBody>
      </p:sp>
    </p:spTree>
    <p:extLst>
      <p:ext uri="{BB962C8B-B14F-4D97-AF65-F5344CB8AC3E}">
        <p14:creationId xmlns:p14="http://schemas.microsoft.com/office/powerpoint/2010/main" val="1117529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This chart shows the decline in legislative</a:t>
            </a:r>
            <a:r>
              <a:rPr lang="en-US" baseline="0" dirty="0" smtClean="0"/>
              <a:t> appropriations between 2010 and 2019.  It should be noted that the difference between FY18 and FY19 is the required teacher and support staff raises.  No funding was appropriated to lessen the gap for Health Benefit Allowance or additional program operations.  </a:t>
            </a:r>
            <a:endParaRPr lang="en-US" dirty="0"/>
          </a:p>
        </p:txBody>
      </p:sp>
      <p:sp>
        <p:nvSpPr>
          <p:cNvPr id="4" name="Slide Number Placeholder 3"/>
          <p:cNvSpPr>
            <a:spLocks noGrp="1"/>
          </p:cNvSpPr>
          <p:nvPr>
            <p:ph type="sldNum" sz="quarter" idx="10"/>
          </p:nvPr>
        </p:nvSpPr>
        <p:spPr/>
        <p:txBody>
          <a:bodyPr/>
          <a:lstStyle/>
          <a:p>
            <a:fld id="{AA25FDA0-80CA-E44B-A989-B4C3D290CF50}" type="slidenum">
              <a:rPr lang="en-US" smtClean="0"/>
              <a:t>9</a:t>
            </a:fld>
            <a:endParaRPr lang="en-US"/>
          </a:p>
        </p:txBody>
      </p:sp>
    </p:spTree>
    <p:extLst>
      <p:ext uri="{BB962C8B-B14F-4D97-AF65-F5344CB8AC3E}">
        <p14:creationId xmlns:p14="http://schemas.microsoft.com/office/powerpoint/2010/main" val="3163073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6DC124-1095-C048-AB03-03361D5B8F93}"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0531E-21F6-C142-8007-8266D8616ADB}"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DC124-1095-C048-AB03-03361D5B8F93}"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0531E-21F6-C142-8007-8266D8616ADB}"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DC124-1095-C048-AB03-03361D5B8F93}"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0531E-21F6-C142-8007-8266D8616ADB}"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90807"/>
            <a:ext cx="10363200" cy="1470025"/>
          </a:xfrm>
        </p:spPr>
        <p:txBody>
          <a:bodyPr/>
          <a:lstStyle>
            <a:lvl1pPr>
              <a:defRPr>
                <a:solidFill>
                  <a:srgbClr val="FFFFFF"/>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D2CFCC">
                  <a:tint val="75000"/>
                </a:srgbClr>
              </a:solidFill>
            </a:endParaRPr>
          </a:p>
        </p:txBody>
      </p:sp>
      <p:sp>
        <p:nvSpPr>
          <p:cNvPr id="6" name="Slide Number Placeholder 5"/>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41121182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D2CFCC">
                  <a:tint val="75000"/>
                </a:srgbClr>
              </a:solidFill>
            </a:endParaRPr>
          </a:p>
        </p:txBody>
      </p:sp>
      <p:sp>
        <p:nvSpPr>
          <p:cNvPr id="6" name="Slide Number Placeholder 5"/>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2518627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D2CFCC">
                  <a:tint val="75000"/>
                </a:srgbClr>
              </a:solidFill>
            </a:endParaRPr>
          </a:p>
        </p:txBody>
      </p:sp>
      <p:sp>
        <p:nvSpPr>
          <p:cNvPr id="6" name="Slide Number Placeholder 5"/>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3485980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D2CFCC">
                  <a:tint val="75000"/>
                </a:srgbClr>
              </a:solidFill>
            </a:endParaRPr>
          </a:p>
        </p:txBody>
      </p:sp>
      <p:sp>
        <p:nvSpPr>
          <p:cNvPr id="7" name="Slide Number Placeholder 6"/>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4104340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8" name="Footer Placeholder 7"/>
          <p:cNvSpPr>
            <a:spLocks noGrp="1"/>
          </p:cNvSpPr>
          <p:nvPr>
            <p:ph type="ftr" sz="quarter" idx="11"/>
          </p:nvPr>
        </p:nvSpPr>
        <p:spPr/>
        <p:txBody>
          <a:bodyPr/>
          <a:lstStyle/>
          <a:p>
            <a:endParaRPr lang="en-US" dirty="0">
              <a:solidFill>
                <a:srgbClr val="D2CFCC">
                  <a:tint val="75000"/>
                </a:srgbClr>
              </a:solidFill>
            </a:endParaRPr>
          </a:p>
        </p:txBody>
      </p:sp>
      <p:sp>
        <p:nvSpPr>
          <p:cNvPr id="9" name="Slide Number Placeholder 8"/>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357795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4" name="Footer Placeholder 3"/>
          <p:cNvSpPr>
            <a:spLocks noGrp="1"/>
          </p:cNvSpPr>
          <p:nvPr>
            <p:ph type="ftr" sz="quarter" idx="11"/>
          </p:nvPr>
        </p:nvSpPr>
        <p:spPr/>
        <p:txBody>
          <a:bodyPr/>
          <a:lstStyle/>
          <a:p>
            <a:endParaRPr lang="en-US" dirty="0">
              <a:solidFill>
                <a:srgbClr val="D2CFCC">
                  <a:tint val="75000"/>
                </a:srgbClr>
              </a:solidFill>
            </a:endParaRPr>
          </a:p>
        </p:txBody>
      </p:sp>
      <p:sp>
        <p:nvSpPr>
          <p:cNvPr id="5" name="Slide Number Placeholder 4"/>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631048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3" name="Footer Placeholder 2"/>
          <p:cNvSpPr>
            <a:spLocks noGrp="1"/>
          </p:cNvSpPr>
          <p:nvPr>
            <p:ph type="ftr" sz="quarter" idx="11"/>
          </p:nvPr>
        </p:nvSpPr>
        <p:spPr/>
        <p:txBody>
          <a:bodyPr/>
          <a:lstStyle/>
          <a:p>
            <a:endParaRPr lang="en-US" dirty="0">
              <a:solidFill>
                <a:srgbClr val="D2CFCC">
                  <a:tint val="75000"/>
                </a:srgbClr>
              </a:solidFill>
            </a:endParaRPr>
          </a:p>
        </p:txBody>
      </p:sp>
      <p:sp>
        <p:nvSpPr>
          <p:cNvPr id="4" name="Slide Number Placeholder 3"/>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2649402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D2CFCC">
                  <a:tint val="75000"/>
                </a:srgbClr>
              </a:solidFill>
            </a:endParaRPr>
          </a:p>
        </p:txBody>
      </p:sp>
      <p:sp>
        <p:nvSpPr>
          <p:cNvPr id="7" name="Slide Number Placeholder 6"/>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125763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DC124-1095-C048-AB03-03361D5B8F93}"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0531E-21F6-C142-8007-8266D8616ADB}"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D2CFCC">
                  <a:tint val="75000"/>
                </a:srgbClr>
              </a:solidFill>
            </a:endParaRPr>
          </a:p>
        </p:txBody>
      </p:sp>
      <p:sp>
        <p:nvSpPr>
          <p:cNvPr id="7" name="Slide Number Placeholder 6"/>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3864949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D2CFCC">
                  <a:tint val="75000"/>
                </a:srgbClr>
              </a:solidFill>
            </a:endParaRPr>
          </a:p>
        </p:txBody>
      </p:sp>
      <p:sp>
        <p:nvSpPr>
          <p:cNvPr id="6" name="Slide Number Placeholder 5"/>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715451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D2CFCC">
                  <a:tint val="75000"/>
                </a:srgbClr>
              </a:solidFill>
            </a:endParaRPr>
          </a:p>
        </p:txBody>
      </p:sp>
      <p:sp>
        <p:nvSpPr>
          <p:cNvPr id="6" name="Slide Number Placeholder 5"/>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3975391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90801"/>
            <a:ext cx="10363200" cy="1470025"/>
          </a:xfrm>
        </p:spPr>
        <p:txBody>
          <a:bodyPr/>
          <a:lstStyle>
            <a:lvl1pPr>
              <a:defRPr>
                <a:solidFill>
                  <a:srgbClr val="FFFFFF"/>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D2CFCC">
                  <a:tint val="75000"/>
                </a:srgbClr>
              </a:solidFill>
            </a:endParaRPr>
          </a:p>
        </p:txBody>
      </p:sp>
      <p:sp>
        <p:nvSpPr>
          <p:cNvPr id="6" name="Slide Number Placeholder 5"/>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253446969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D2CFCC">
                  <a:tint val="75000"/>
                </a:srgbClr>
              </a:solidFill>
            </a:endParaRPr>
          </a:p>
        </p:txBody>
      </p:sp>
      <p:sp>
        <p:nvSpPr>
          <p:cNvPr id="6" name="Slide Number Placeholder 5"/>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4124539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D2CFCC">
                  <a:tint val="75000"/>
                </a:srgbClr>
              </a:solidFill>
            </a:endParaRPr>
          </a:p>
        </p:txBody>
      </p:sp>
      <p:sp>
        <p:nvSpPr>
          <p:cNvPr id="6" name="Slide Number Placeholder 5"/>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2467192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D2CFCC">
                  <a:tint val="75000"/>
                </a:srgbClr>
              </a:solidFill>
            </a:endParaRPr>
          </a:p>
        </p:txBody>
      </p:sp>
      <p:sp>
        <p:nvSpPr>
          <p:cNvPr id="7" name="Slide Number Placeholder 6"/>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3974713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8" name="Footer Placeholder 7"/>
          <p:cNvSpPr>
            <a:spLocks noGrp="1"/>
          </p:cNvSpPr>
          <p:nvPr>
            <p:ph type="ftr" sz="quarter" idx="11"/>
          </p:nvPr>
        </p:nvSpPr>
        <p:spPr/>
        <p:txBody>
          <a:bodyPr/>
          <a:lstStyle/>
          <a:p>
            <a:endParaRPr lang="en-US" dirty="0">
              <a:solidFill>
                <a:srgbClr val="D2CFCC">
                  <a:tint val="75000"/>
                </a:srgbClr>
              </a:solidFill>
            </a:endParaRPr>
          </a:p>
        </p:txBody>
      </p:sp>
      <p:sp>
        <p:nvSpPr>
          <p:cNvPr id="9" name="Slide Number Placeholder 8"/>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2055471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4" name="Footer Placeholder 3"/>
          <p:cNvSpPr>
            <a:spLocks noGrp="1"/>
          </p:cNvSpPr>
          <p:nvPr>
            <p:ph type="ftr" sz="quarter" idx="11"/>
          </p:nvPr>
        </p:nvSpPr>
        <p:spPr/>
        <p:txBody>
          <a:bodyPr/>
          <a:lstStyle/>
          <a:p>
            <a:endParaRPr lang="en-US" dirty="0">
              <a:solidFill>
                <a:srgbClr val="D2CFCC">
                  <a:tint val="75000"/>
                </a:srgbClr>
              </a:solidFill>
            </a:endParaRPr>
          </a:p>
        </p:txBody>
      </p:sp>
      <p:sp>
        <p:nvSpPr>
          <p:cNvPr id="5" name="Slide Number Placeholder 4"/>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1910771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3" name="Footer Placeholder 2"/>
          <p:cNvSpPr>
            <a:spLocks noGrp="1"/>
          </p:cNvSpPr>
          <p:nvPr>
            <p:ph type="ftr" sz="quarter" idx="11"/>
          </p:nvPr>
        </p:nvSpPr>
        <p:spPr/>
        <p:txBody>
          <a:bodyPr/>
          <a:lstStyle/>
          <a:p>
            <a:endParaRPr lang="en-US" dirty="0">
              <a:solidFill>
                <a:srgbClr val="D2CFCC">
                  <a:tint val="75000"/>
                </a:srgbClr>
              </a:solidFill>
            </a:endParaRPr>
          </a:p>
        </p:txBody>
      </p:sp>
      <p:sp>
        <p:nvSpPr>
          <p:cNvPr id="4" name="Slide Number Placeholder 3"/>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275387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6DC124-1095-C048-AB03-03361D5B8F93}"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0531E-21F6-C142-8007-8266D8616ADB}"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D2CFCC">
                  <a:tint val="75000"/>
                </a:srgbClr>
              </a:solidFill>
            </a:endParaRPr>
          </a:p>
        </p:txBody>
      </p:sp>
      <p:sp>
        <p:nvSpPr>
          <p:cNvPr id="7" name="Slide Number Placeholder 6"/>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2191254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D2CFCC">
                  <a:tint val="75000"/>
                </a:srgbClr>
              </a:solidFill>
            </a:endParaRPr>
          </a:p>
        </p:txBody>
      </p:sp>
      <p:sp>
        <p:nvSpPr>
          <p:cNvPr id="7" name="Slide Number Placeholder 6"/>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2156697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D2CFCC">
                  <a:tint val="75000"/>
                </a:srgbClr>
              </a:solidFill>
            </a:endParaRPr>
          </a:p>
        </p:txBody>
      </p:sp>
      <p:sp>
        <p:nvSpPr>
          <p:cNvPr id="6" name="Slide Number Placeholder 5"/>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927913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D2CFCC">
                  <a:tint val="75000"/>
                </a:srgbClr>
              </a:solidFill>
            </a:endParaRPr>
          </a:p>
        </p:txBody>
      </p:sp>
      <p:sp>
        <p:nvSpPr>
          <p:cNvPr id="6" name="Slide Number Placeholder 5"/>
          <p:cNvSpPr>
            <a:spLocks noGrp="1"/>
          </p:cNvSpPr>
          <p:nvPr>
            <p:ph type="sldNum" sz="quarter" idx="12"/>
          </p:nvPr>
        </p:nvSpPr>
        <p:spPr/>
        <p:txBody>
          <a:body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263151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6DC124-1095-C048-AB03-03361D5B8F93}"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0531E-21F6-C142-8007-8266D8616ADB}"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6DC124-1095-C048-AB03-03361D5B8F93}"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0531E-21F6-C142-8007-8266D8616ADB}"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6DC124-1095-C048-AB03-03361D5B8F93}"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0531E-21F6-C142-8007-8266D8616ADB}"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DC124-1095-C048-AB03-03361D5B8F93}"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0531E-21F6-C142-8007-8266D8616ADB}"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DC124-1095-C048-AB03-03361D5B8F93}"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0531E-21F6-C142-8007-8266D8616ADB}"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DC124-1095-C048-AB03-03361D5B8F93}"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0531E-21F6-C142-8007-8266D8616ADB}"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DC124-1095-C048-AB03-03361D5B8F93}" type="datetimeFigureOut">
              <a:rPr lang="en-US" smtClean="0"/>
              <a:t>11/6/2018</a:t>
            </a:fld>
            <a:endParaRPr lang="en-US"/>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0531E-21F6-C142-8007-8266D8616ADB}"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C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D2CFCC">
                  <a:tint val="75000"/>
                </a:srgbClr>
              </a:solidFill>
            </a:endParaRPr>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2197451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C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B9C9D-23E3-4680-A8E5-D77F956E9EC8}" type="datetimeFigureOut">
              <a:rPr lang="en-US" smtClean="0">
                <a:solidFill>
                  <a:srgbClr val="D2CFCC">
                    <a:tint val="75000"/>
                  </a:srgbClr>
                </a:solidFill>
              </a:rPr>
              <a:pPr/>
              <a:t>11/6/2018</a:t>
            </a:fld>
            <a:endParaRPr lang="en-US" dirty="0">
              <a:solidFill>
                <a:srgbClr val="D2CFCC">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D2CFCC">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68F46-AA37-4A9C-8313-0FB7A7D5F9EE}" type="slidenum">
              <a:rPr lang="en-US" smtClean="0">
                <a:solidFill>
                  <a:srgbClr val="D2CFCC">
                    <a:tint val="75000"/>
                  </a:srgbClr>
                </a:solidFill>
              </a:rPr>
              <a:pPr/>
              <a:t>‹#›</a:t>
            </a:fld>
            <a:endParaRPr lang="en-US" dirty="0">
              <a:solidFill>
                <a:srgbClr val="D2CFCC">
                  <a:tint val="75000"/>
                </a:srgbClr>
              </a:solidFill>
            </a:endParaRPr>
          </a:p>
        </p:txBody>
      </p:sp>
    </p:spTree>
    <p:extLst>
      <p:ext uri="{BB962C8B-B14F-4D97-AF65-F5344CB8AC3E}">
        <p14:creationId xmlns:p14="http://schemas.microsoft.com/office/powerpoint/2010/main" val="36957864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6.png"/><Relationship Id="rId7"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gif"/><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82436" y="1330181"/>
            <a:ext cx="9144000" cy="2387600"/>
          </a:xfrm>
        </p:spPr>
        <p:txBody>
          <a:bodyPr>
            <a:noAutofit/>
          </a:bodyPr>
          <a:lstStyle/>
          <a:p>
            <a:r>
              <a:rPr lang="en-US" sz="8800" b="1" dirty="0" smtClean="0">
                <a:solidFill>
                  <a:schemeClr val="bg1"/>
                </a:solidFill>
              </a:rPr>
              <a:t>Oklahoma </a:t>
            </a:r>
            <a:br>
              <a:rPr lang="en-US" sz="8800" b="1" dirty="0" smtClean="0">
                <a:solidFill>
                  <a:schemeClr val="bg1"/>
                </a:solidFill>
              </a:rPr>
            </a:br>
            <a:r>
              <a:rPr lang="en-US" sz="8800" b="1" i="1" dirty="0" smtClean="0">
                <a:solidFill>
                  <a:schemeClr val="bg1"/>
                </a:solidFill>
              </a:rPr>
              <a:t>Career</a:t>
            </a:r>
            <a:r>
              <a:rPr lang="en-US" sz="8800" b="1" dirty="0" smtClean="0">
                <a:solidFill>
                  <a:schemeClr val="bg1"/>
                </a:solidFill>
              </a:rPr>
              <a:t>Tech System</a:t>
            </a:r>
            <a:endParaRPr lang="en-US" sz="8800" b="1" dirty="0">
              <a:solidFill>
                <a:schemeClr val="bg1"/>
              </a:solidFill>
            </a:endParaRP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AutoShape 3"/>
          <p:cNvSpPr>
            <a:spLocks noChangeAspect="1" noChangeArrowheads="1" noTextEdit="1"/>
          </p:cNvSpPr>
          <p:nvPr/>
        </p:nvSpPr>
        <p:spPr bwMode="auto">
          <a:xfrm>
            <a:off x="1606552" y="1335095"/>
            <a:ext cx="8442325"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t="26532"/>
          <a:stretch>
            <a:fillRect/>
          </a:stretch>
        </p:blipFill>
        <p:spPr bwMode="auto">
          <a:xfrm>
            <a:off x="2092454" y="2877306"/>
            <a:ext cx="8049079" cy="3980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Title 1"/>
          <p:cNvSpPr>
            <a:spLocks noGrp="1"/>
          </p:cNvSpPr>
          <p:nvPr>
            <p:ph type="title"/>
          </p:nvPr>
        </p:nvSpPr>
        <p:spPr>
          <a:xfrm>
            <a:off x="748150" y="1455279"/>
            <a:ext cx="10390911" cy="1143000"/>
          </a:xfrm>
        </p:spPr>
        <p:txBody>
          <a:bodyPr>
            <a:normAutofit fontScale="90000"/>
          </a:bodyPr>
          <a:lstStyle/>
          <a:p>
            <a:pPr algn="ctr"/>
            <a:r>
              <a:rPr lang="en-US" b="1" dirty="0" smtClean="0"/>
              <a:t>FY18 </a:t>
            </a:r>
            <a:r>
              <a:rPr lang="en-US" b="1" dirty="0"/>
              <a:t>CareerTech Appropriations </a:t>
            </a:r>
            <a:r>
              <a:rPr lang="en-US" b="1" dirty="0" smtClean="0"/>
              <a:t/>
            </a:r>
            <a:br>
              <a:rPr lang="en-US" b="1" dirty="0" smtClean="0"/>
            </a:br>
            <a:r>
              <a:rPr lang="en-US" b="1" dirty="0" smtClean="0"/>
              <a:t>Compared </a:t>
            </a:r>
            <a:r>
              <a:rPr lang="en-US" b="1" dirty="0"/>
              <a:t>to Other Education Entities</a:t>
            </a:r>
          </a:p>
        </p:txBody>
      </p:sp>
    </p:spTree>
    <p:extLst>
      <p:ext uri="{BB962C8B-B14F-4D97-AF65-F5344CB8AC3E}">
        <p14:creationId xmlns:p14="http://schemas.microsoft.com/office/powerpoint/2010/main" val="801050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828072" y="-136015"/>
            <a:ext cx="5023725" cy="1143000"/>
          </a:xfrm>
        </p:spPr>
        <p:txBody>
          <a:bodyPr/>
          <a:lstStyle/>
          <a:p>
            <a:r>
              <a:rPr lang="en-US" b="1" dirty="0" smtClean="0"/>
              <a:t>Tech Center Funding</a:t>
            </a:r>
            <a:endParaRPr lang="en-US" b="1" dirty="0"/>
          </a:p>
        </p:txBody>
      </p:sp>
      <p:sp>
        <p:nvSpPr>
          <p:cNvPr id="5" name="Content Placeholder 2"/>
          <p:cNvSpPr>
            <a:spLocks noGrp="1"/>
          </p:cNvSpPr>
          <p:nvPr>
            <p:ph idx="1"/>
          </p:nvPr>
        </p:nvSpPr>
        <p:spPr>
          <a:xfrm>
            <a:off x="235447" y="1086088"/>
            <a:ext cx="11846135" cy="2506388"/>
          </a:xfrm>
        </p:spPr>
        <p:txBody>
          <a:bodyPr>
            <a:normAutofit/>
          </a:bodyPr>
          <a:lstStyle/>
          <a:p>
            <a:r>
              <a:rPr lang="en-US" dirty="0" smtClean="0"/>
              <a:t>Funding for Tech Centers is a combination of Local, State, and Federal sources</a:t>
            </a:r>
          </a:p>
          <a:p>
            <a:r>
              <a:rPr lang="en-US" dirty="0" smtClean="0"/>
              <a:t>State Average:</a:t>
            </a:r>
          </a:p>
          <a:p>
            <a:pPr marL="457200" lvl="1" indent="0">
              <a:buNone/>
            </a:pPr>
            <a:endParaRPr lang="en-US" dirty="0"/>
          </a:p>
        </p:txBody>
      </p:sp>
      <p:sp>
        <p:nvSpPr>
          <p:cNvPr id="6" name="Content Placeholder 2"/>
          <p:cNvSpPr txBox="1">
            <a:spLocks/>
          </p:cNvSpPr>
          <p:nvPr/>
        </p:nvSpPr>
        <p:spPr>
          <a:xfrm>
            <a:off x="6700130" y="2107127"/>
            <a:ext cx="5356815" cy="22139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b="1" dirty="0" smtClean="0"/>
              <a:t>Sources</a:t>
            </a:r>
          </a:p>
          <a:p>
            <a:pPr lvl="1"/>
            <a:r>
              <a:rPr lang="en-US" sz="2000" b="1" dirty="0" smtClean="0"/>
              <a:t>Local</a:t>
            </a:r>
            <a:r>
              <a:rPr lang="en-US" sz="2000" dirty="0" smtClean="0"/>
              <a:t>= Ad Valorem, Tuition, Rents</a:t>
            </a:r>
          </a:p>
          <a:p>
            <a:pPr lvl="1"/>
            <a:r>
              <a:rPr lang="en-US" sz="2000" b="1" dirty="0" smtClean="0"/>
              <a:t>State</a:t>
            </a:r>
            <a:r>
              <a:rPr lang="en-US" sz="2000" dirty="0" smtClean="0"/>
              <a:t>= Program Support, Business and Industry, Lottery Grants, Special Program Funding (ABE, Truck Driver Training, etc.)</a:t>
            </a:r>
          </a:p>
          <a:p>
            <a:pPr lvl="1"/>
            <a:r>
              <a:rPr lang="en-US" sz="2000" b="1" dirty="0" smtClean="0"/>
              <a:t>Federal</a:t>
            </a:r>
            <a:r>
              <a:rPr lang="en-US" sz="2000" dirty="0" smtClean="0"/>
              <a:t>= Carl Perkins, TANF, ABE. etc.</a:t>
            </a:r>
          </a:p>
          <a:p>
            <a:pPr lvl="1"/>
            <a:endParaRPr lang="en-US" dirty="0" smtClean="0"/>
          </a:p>
          <a:p>
            <a:pPr marL="457200" lvl="1" indent="0">
              <a:buFont typeface="Arial"/>
              <a:buNone/>
            </a:pPr>
            <a:endParaRPr lang="en-US" dirty="0"/>
          </a:p>
        </p:txBody>
      </p:sp>
      <p:graphicFrame>
        <p:nvGraphicFramePr>
          <p:cNvPr id="7" name="Chart 6"/>
          <p:cNvGraphicFramePr/>
          <p:nvPr>
            <p:extLst>
              <p:ext uri="{D42A27DB-BD31-4B8C-83A1-F6EECF244321}">
                <p14:modId xmlns:p14="http://schemas.microsoft.com/office/powerpoint/2010/main" val="2764241203"/>
              </p:ext>
            </p:extLst>
          </p:nvPr>
        </p:nvGraphicFramePr>
        <p:xfrm>
          <a:off x="235444" y="1622394"/>
          <a:ext cx="6893589" cy="51069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2731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970431" y="-156051"/>
            <a:ext cx="8229600" cy="1143000"/>
          </a:xfrm>
        </p:spPr>
        <p:txBody>
          <a:bodyPr/>
          <a:lstStyle/>
          <a:p>
            <a:r>
              <a:rPr lang="en-US" b="1" dirty="0" smtClean="0"/>
              <a:t>Tech Center Funding</a:t>
            </a:r>
            <a:endParaRPr lang="en-US" b="1" dirty="0"/>
          </a:p>
        </p:txBody>
      </p:sp>
      <p:sp>
        <p:nvSpPr>
          <p:cNvPr id="7" name="Content Placeholder 2"/>
          <p:cNvSpPr>
            <a:spLocks noGrp="1"/>
          </p:cNvSpPr>
          <p:nvPr>
            <p:ph idx="1"/>
          </p:nvPr>
        </p:nvSpPr>
        <p:spPr>
          <a:xfrm>
            <a:off x="136571" y="1054529"/>
            <a:ext cx="7481455" cy="4525963"/>
          </a:xfrm>
        </p:spPr>
        <p:txBody>
          <a:bodyPr>
            <a:normAutofit/>
          </a:bodyPr>
          <a:lstStyle/>
          <a:p>
            <a:pPr lvl="1"/>
            <a:r>
              <a:rPr lang="en-US" sz="2800" dirty="0" smtClean="0"/>
              <a:t>In general, larger Tech Center Districts receive, as a percentage of their total budget, less state funding.  For example:</a:t>
            </a:r>
          </a:p>
          <a:p>
            <a:pPr lvl="2"/>
            <a:r>
              <a:rPr lang="en-US" sz="2400" dirty="0" smtClean="0"/>
              <a:t>Tulsa Technology Center receives 5.3% of their budget from </a:t>
            </a:r>
            <a:r>
              <a:rPr lang="en-US" sz="2400" dirty="0"/>
              <a:t>s</a:t>
            </a:r>
            <a:r>
              <a:rPr lang="en-US" sz="2400" dirty="0" smtClean="0"/>
              <a:t>tate funds</a:t>
            </a:r>
          </a:p>
          <a:p>
            <a:pPr lvl="2"/>
            <a:r>
              <a:rPr lang="en-US" sz="2400" dirty="0" smtClean="0"/>
              <a:t>Southwest Technology Center receives 46.1% of their budget from state funds</a:t>
            </a:r>
          </a:p>
          <a:p>
            <a:pPr marL="457200" lvl="1" indent="0">
              <a:buNone/>
            </a:pPr>
            <a:endParaRPr lang="en-US" dirty="0"/>
          </a:p>
          <a:p>
            <a:pPr marL="457200" lvl="1" indent="0">
              <a:buNone/>
            </a:pPr>
            <a:endParaRPr lang="en-US" dirty="0"/>
          </a:p>
        </p:txBody>
      </p:sp>
      <p:graphicFrame>
        <p:nvGraphicFramePr>
          <p:cNvPr id="2" name="Chart 1"/>
          <p:cNvGraphicFramePr/>
          <p:nvPr>
            <p:extLst>
              <p:ext uri="{D42A27DB-BD31-4B8C-83A1-F6EECF244321}">
                <p14:modId xmlns:p14="http://schemas.microsoft.com/office/powerpoint/2010/main" val="1096927679"/>
              </p:ext>
            </p:extLst>
          </p:nvPr>
        </p:nvGraphicFramePr>
        <p:xfrm>
          <a:off x="7618023" y="1159053"/>
          <a:ext cx="4186052" cy="31932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54008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p:cNvGraphicFramePr>
            <a:graphicFrameLocks noGrp="1"/>
          </p:cNvGraphicFramePr>
          <p:nvPr>
            <p:ph idx="1"/>
            <p:extLst>
              <p:ext uri="{D42A27DB-BD31-4B8C-83A1-F6EECF244321}">
                <p14:modId xmlns:p14="http://schemas.microsoft.com/office/powerpoint/2010/main" val="3016549319"/>
              </p:ext>
            </p:extLst>
          </p:nvPr>
        </p:nvGraphicFramePr>
        <p:xfrm>
          <a:off x="-273132" y="190005"/>
          <a:ext cx="13246923" cy="68045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47558" y="59381"/>
            <a:ext cx="6774873" cy="523220"/>
          </a:xfrm>
          <a:prstGeom prst="rect">
            <a:avLst/>
          </a:prstGeom>
          <a:noFill/>
        </p:spPr>
        <p:txBody>
          <a:bodyPr wrap="square" rtlCol="0">
            <a:spAutoFit/>
          </a:bodyPr>
          <a:lstStyle/>
          <a:p>
            <a:pPr algn="ctr"/>
            <a:r>
              <a:rPr lang="en-US" sz="2800" b="1" dirty="0" smtClean="0"/>
              <a:t>FUNDING SOURCES BY TECH CENTER</a:t>
            </a:r>
            <a:endParaRPr lang="en-US" sz="2800" b="1" dirty="0"/>
          </a:p>
        </p:txBody>
      </p:sp>
    </p:spTree>
    <p:extLst>
      <p:ext uri="{BB962C8B-B14F-4D97-AF65-F5344CB8AC3E}">
        <p14:creationId xmlns:p14="http://schemas.microsoft.com/office/powerpoint/2010/main" val="256864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615079" y="0"/>
            <a:ext cx="10040552" cy="868362"/>
          </a:xfrm>
        </p:spPr>
        <p:txBody>
          <a:bodyPr>
            <a:noAutofit/>
          </a:bodyPr>
          <a:lstStyle/>
          <a:p>
            <a:r>
              <a:rPr lang="en-US" sz="3200" b="1" dirty="0" smtClean="0">
                <a:solidFill>
                  <a:schemeClr val="bg1"/>
                </a:solidFill>
              </a:rPr>
              <a:t>Moore Norman Technology Center General Funding (FY17)</a:t>
            </a:r>
            <a:endParaRPr lang="en-US" sz="3200" b="1" dirty="0">
              <a:solidFill>
                <a:schemeClr val="bg1"/>
              </a:solidFill>
            </a:endParaRPr>
          </a:p>
        </p:txBody>
      </p:sp>
      <p:sp>
        <p:nvSpPr>
          <p:cNvPr id="5" name="Content Placeholder 2"/>
          <p:cNvSpPr>
            <a:spLocks noGrp="1"/>
          </p:cNvSpPr>
          <p:nvPr>
            <p:ph idx="1"/>
          </p:nvPr>
        </p:nvSpPr>
        <p:spPr>
          <a:xfrm>
            <a:off x="1826027" y="1515752"/>
            <a:ext cx="8229600" cy="5059363"/>
          </a:xfrm>
        </p:spPr>
        <p:txBody>
          <a:bodyPr>
            <a:normAutofit fontScale="92500" lnSpcReduction="10000"/>
          </a:bodyPr>
          <a:lstStyle/>
          <a:p>
            <a:pPr marL="457200" lvl="1" indent="0">
              <a:buNone/>
            </a:pPr>
            <a:r>
              <a:rPr lang="en-US" sz="2400" b="1" dirty="0" smtClean="0"/>
              <a:t>Local</a:t>
            </a:r>
            <a:r>
              <a:rPr lang="en-US" sz="2400" dirty="0" smtClean="0"/>
              <a:t> (</a:t>
            </a:r>
            <a:r>
              <a:rPr lang="en-US" dirty="0" smtClean="0"/>
              <a:t>90.0</a:t>
            </a:r>
            <a:r>
              <a:rPr lang="en-US" sz="2400" dirty="0" smtClean="0"/>
              <a:t>%)</a:t>
            </a:r>
          </a:p>
          <a:p>
            <a:pPr marL="457200" lvl="1" indent="0">
              <a:buNone/>
            </a:pPr>
            <a:r>
              <a:rPr lang="en-US" sz="2400" dirty="0"/>
              <a:t>	</a:t>
            </a:r>
            <a:r>
              <a:rPr lang="en-US" sz="2400" dirty="0" smtClean="0"/>
              <a:t>Ad Valorem			$ 7,747,205</a:t>
            </a:r>
          </a:p>
          <a:p>
            <a:pPr marL="457200" lvl="1" indent="0">
              <a:buNone/>
            </a:pPr>
            <a:r>
              <a:rPr lang="en-US" sz="2400" dirty="0"/>
              <a:t>	</a:t>
            </a:r>
            <a:r>
              <a:rPr lang="en-US" sz="2400" dirty="0" smtClean="0"/>
              <a:t>Tuition/Fees			$     850,035</a:t>
            </a:r>
            <a:endParaRPr lang="en-US" sz="2400" dirty="0"/>
          </a:p>
          <a:p>
            <a:pPr marL="457200" lvl="1" indent="0">
              <a:buNone/>
            </a:pPr>
            <a:r>
              <a:rPr lang="en-US" sz="2400" dirty="0" smtClean="0"/>
              <a:t>	Earnings on Investments  	$       67,619</a:t>
            </a:r>
          </a:p>
          <a:p>
            <a:pPr marL="457200" lvl="1" indent="0">
              <a:buNone/>
            </a:pPr>
            <a:r>
              <a:rPr lang="en-US" sz="2400" dirty="0"/>
              <a:t>	</a:t>
            </a:r>
            <a:r>
              <a:rPr lang="en-US" sz="2400" dirty="0" smtClean="0"/>
              <a:t>Rents, Disposals			$     507,198</a:t>
            </a:r>
          </a:p>
          <a:p>
            <a:pPr marL="457200" lvl="1" indent="0">
              <a:buNone/>
            </a:pPr>
            <a:r>
              <a:rPr lang="en-US" sz="2400" dirty="0"/>
              <a:t>	</a:t>
            </a:r>
            <a:r>
              <a:rPr lang="en-US" sz="2400" dirty="0" smtClean="0"/>
              <a:t>Other Local			$     659,442</a:t>
            </a:r>
          </a:p>
          <a:p>
            <a:pPr marL="457200" lvl="1" indent="0">
              <a:buNone/>
            </a:pPr>
            <a:r>
              <a:rPr lang="en-US" sz="2400" b="1" dirty="0" smtClean="0"/>
              <a:t>State</a:t>
            </a:r>
            <a:r>
              <a:rPr lang="en-US" sz="2400" dirty="0" smtClean="0"/>
              <a:t> (</a:t>
            </a:r>
            <a:r>
              <a:rPr lang="en-US" dirty="0" smtClean="0"/>
              <a:t>8.8</a:t>
            </a:r>
            <a:r>
              <a:rPr lang="en-US" sz="2400" dirty="0" smtClean="0"/>
              <a:t>%)</a:t>
            </a:r>
          </a:p>
          <a:p>
            <a:pPr marL="457200" lvl="1" indent="0">
              <a:buNone/>
            </a:pPr>
            <a:r>
              <a:rPr lang="en-US" sz="2400" dirty="0"/>
              <a:t>	</a:t>
            </a:r>
            <a:r>
              <a:rPr lang="en-US" sz="2400" dirty="0" smtClean="0"/>
              <a:t>Regular Operations		$  2,674,890</a:t>
            </a:r>
          </a:p>
          <a:p>
            <a:pPr marL="457200" lvl="1" indent="0">
              <a:buNone/>
            </a:pPr>
            <a:r>
              <a:rPr lang="en-US" sz="2400" dirty="0"/>
              <a:t>	</a:t>
            </a:r>
            <a:r>
              <a:rPr lang="en-US" sz="2400" dirty="0" smtClean="0"/>
              <a:t>Business and Industry		$        18,590</a:t>
            </a:r>
          </a:p>
          <a:p>
            <a:pPr marL="457200" lvl="1" indent="0">
              <a:buNone/>
            </a:pPr>
            <a:r>
              <a:rPr lang="en-US" sz="2400" dirty="0"/>
              <a:t>	</a:t>
            </a:r>
            <a:r>
              <a:rPr lang="en-US" sz="2400" dirty="0" smtClean="0"/>
              <a:t>Other State Lottery		$        88,637</a:t>
            </a:r>
          </a:p>
          <a:p>
            <a:pPr marL="457200" lvl="1" indent="0">
              <a:buNone/>
            </a:pPr>
            <a:r>
              <a:rPr lang="en-US" sz="2400" b="1" dirty="0" smtClean="0"/>
              <a:t>Federal</a:t>
            </a:r>
            <a:r>
              <a:rPr lang="en-US" sz="2400" dirty="0" smtClean="0"/>
              <a:t> (1</a:t>
            </a:r>
            <a:r>
              <a:rPr lang="en-US" dirty="0" smtClean="0"/>
              <a:t>.2</a:t>
            </a:r>
            <a:r>
              <a:rPr lang="en-US" sz="2400" dirty="0" smtClean="0"/>
              <a:t>%)</a:t>
            </a:r>
          </a:p>
          <a:p>
            <a:pPr marL="457200" lvl="1" indent="0">
              <a:buNone/>
            </a:pPr>
            <a:r>
              <a:rPr lang="en-US" sz="2400" dirty="0"/>
              <a:t>	</a:t>
            </a:r>
            <a:r>
              <a:rPr lang="en-US" sz="2400" dirty="0" smtClean="0"/>
              <a:t>Carl Perkins/ABE		$      236,750</a:t>
            </a:r>
          </a:p>
          <a:p>
            <a:pPr marL="457200" lvl="1" indent="0">
              <a:buNone/>
            </a:pPr>
            <a:endParaRPr lang="en-US" sz="2400" dirty="0" smtClean="0"/>
          </a:p>
          <a:p>
            <a:pPr marL="457200" lvl="1" indent="0">
              <a:buNone/>
            </a:pPr>
            <a:r>
              <a:rPr lang="en-US" sz="2400" dirty="0" smtClean="0"/>
              <a:t>*Represents only General Fund.  100% of Building Fund comes from local sources.</a:t>
            </a:r>
            <a:endParaRPr lang="en-US" sz="2400" dirty="0"/>
          </a:p>
        </p:txBody>
      </p:sp>
    </p:spTree>
    <p:extLst>
      <p:ext uri="{BB962C8B-B14F-4D97-AF65-F5344CB8AC3E}">
        <p14:creationId xmlns:p14="http://schemas.microsoft.com/office/powerpoint/2010/main" val="1965545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47195" y="0"/>
            <a:ext cx="6501740" cy="868362"/>
          </a:xfrm>
        </p:spPr>
        <p:txBody>
          <a:bodyPr>
            <a:noAutofit/>
          </a:bodyPr>
          <a:lstStyle/>
          <a:p>
            <a:r>
              <a:rPr lang="en-US" sz="5400" b="1" dirty="0" smtClean="0">
                <a:solidFill>
                  <a:schemeClr val="bg1"/>
                </a:solidFill>
              </a:rPr>
              <a:t>Tech Center Cash Flow</a:t>
            </a:r>
            <a:endParaRPr lang="en-US" sz="5400" b="1" dirty="0">
              <a:solidFill>
                <a:schemeClr val="bg1"/>
              </a:solidFill>
            </a:endParaRPr>
          </a:p>
        </p:txBody>
      </p:sp>
      <p:sp>
        <p:nvSpPr>
          <p:cNvPr id="2" name="TextBox 1"/>
          <p:cNvSpPr txBox="1"/>
          <p:nvPr/>
        </p:nvSpPr>
        <p:spPr>
          <a:xfrm>
            <a:off x="4251371" y="3241964"/>
            <a:ext cx="1504899" cy="369332"/>
          </a:xfrm>
          <a:prstGeom prst="rect">
            <a:avLst/>
          </a:prstGeom>
          <a:noFill/>
        </p:spPr>
        <p:txBody>
          <a:bodyPr wrap="none" rtlCol="0">
            <a:spAutoFit/>
          </a:bodyPr>
          <a:lstStyle/>
          <a:p>
            <a:r>
              <a:rPr lang="en-US" b="1" dirty="0" smtClean="0">
                <a:solidFill>
                  <a:srgbClr val="C00000"/>
                </a:solidFill>
              </a:rPr>
              <a:t>Need Content</a:t>
            </a:r>
            <a:endParaRPr lang="en-US" b="1" dirty="0">
              <a:solidFill>
                <a:srgbClr val="C00000"/>
              </a:solidFill>
            </a:endParaRPr>
          </a:p>
        </p:txBody>
      </p:sp>
      <p:graphicFrame>
        <p:nvGraphicFramePr>
          <p:cNvPr id="4" name="Chart 3"/>
          <p:cNvGraphicFramePr>
            <a:graphicFrameLocks/>
          </p:cNvGraphicFramePr>
          <p:nvPr>
            <p:extLst>
              <p:ext uri="{D42A27DB-BD31-4B8C-83A1-F6EECF244321}">
                <p14:modId xmlns:p14="http://schemas.microsoft.com/office/powerpoint/2010/main" val="3301424064"/>
              </p:ext>
            </p:extLst>
          </p:nvPr>
        </p:nvGraphicFramePr>
        <p:xfrm>
          <a:off x="1171577" y="1381125"/>
          <a:ext cx="9544051" cy="489680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8315327" y="2057407"/>
            <a:ext cx="3390900" cy="2062103"/>
          </a:xfrm>
          <a:prstGeom prst="rect">
            <a:avLst/>
          </a:prstGeom>
          <a:solidFill>
            <a:schemeClr val="bg1"/>
          </a:solidFill>
        </p:spPr>
        <p:txBody>
          <a:bodyPr wrap="square" rtlCol="0">
            <a:spAutoFit/>
          </a:bodyPr>
          <a:lstStyle/>
          <a:p>
            <a:r>
              <a:rPr lang="en-US" sz="1600" dirty="0" smtClean="0"/>
              <a:t>Example:  Meridian Technology Center</a:t>
            </a:r>
          </a:p>
          <a:p>
            <a:r>
              <a:rPr lang="en-US" sz="1600" dirty="0" smtClean="0"/>
              <a:t>Ad Valorem taxes are billed in November and paid December through April.  Technology Centers must manage </a:t>
            </a:r>
            <a:r>
              <a:rPr lang="en-US" sz="1600" u="sng" dirty="0" smtClean="0"/>
              <a:t>cash flow</a:t>
            </a:r>
            <a:r>
              <a:rPr lang="en-US" sz="1600" dirty="0" smtClean="0"/>
              <a:t> and </a:t>
            </a:r>
            <a:r>
              <a:rPr lang="en-US" sz="1600" u="sng" dirty="0" smtClean="0"/>
              <a:t>carry forward</a:t>
            </a:r>
            <a:r>
              <a:rPr lang="en-US" sz="1600" dirty="0" smtClean="0"/>
              <a:t> balances to ensure that sufficient fund balances exist between March and December.</a:t>
            </a:r>
          </a:p>
        </p:txBody>
      </p:sp>
    </p:spTree>
    <p:extLst>
      <p:ext uri="{BB962C8B-B14F-4D97-AF65-F5344CB8AC3E}">
        <p14:creationId xmlns:p14="http://schemas.microsoft.com/office/powerpoint/2010/main" val="1242445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17434" y="1216403"/>
            <a:ext cx="11210983" cy="1143000"/>
          </a:xfrm>
        </p:spPr>
        <p:txBody>
          <a:bodyPr>
            <a:normAutofit/>
          </a:bodyPr>
          <a:lstStyle/>
          <a:p>
            <a:pPr algn="ctr"/>
            <a:r>
              <a:rPr lang="en-US" sz="4800" b="1" dirty="0" smtClean="0"/>
              <a:t>Building Fund Expenditures</a:t>
            </a:r>
            <a:endParaRPr lang="en-US" sz="4800" b="1" dirty="0"/>
          </a:p>
        </p:txBody>
      </p:sp>
      <p:sp>
        <p:nvSpPr>
          <p:cNvPr id="5" name="Content Placeholder 2"/>
          <p:cNvSpPr>
            <a:spLocks noGrp="1"/>
          </p:cNvSpPr>
          <p:nvPr>
            <p:ph idx="1"/>
          </p:nvPr>
        </p:nvSpPr>
        <p:spPr>
          <a:xfrm>
            <a:off x="517434" y="2268994"/>
            <a:ext cx="11210983" cy="4525963"/>
          </a:xfrm>
        </p:spPr>
        <p:txBody>
          <a:bodyPr>
            <a:normAutofit fontScale="92500" lnSpcReduction="10000"/>
          </a:bodyPr>
          <a:lstStyle/>
          <a:p>
            <a:r>
              <a:rPr lang="en-US" dirty="0" smtClean="0"/>
              <a:t>Program equipment </a:t>
            </a:r>
            <a:endParaRPr lang="en-US" dirty="0"/>
          </a:p>
          <a:p>
            <a:r>
              <a:rPr lang="en-US" b="1" dirty="0" smtClean="0"/>
              <a:t>No State Funds </a:t>
            </a:r>
            <a:r>
              <a:rPr lang="en-US" dirty="0" smtClean="0"/>
              <a:t>are used for capital improvement or new construction</a:t>
            </a:r>
          </a:p>
          <a:p>
            <a:r>
              <a:rPr lang="en-US" dirty="0"/>
              <a:t>C</a:t>
            </a:r>
            <a:r>
              <a:rPr lang="en-US" dirty="0" smtClean="0"/>
              <a:t>apital expenditures for Technology Centers.</a:t>
            </a:r>
          </a:p>
          <a:p>
            <a:r>
              <a:rPr lang="en-US" dirty="0" smtClean="0"/>
              <a:t>Capital expenditures are primarily paid for through local sources:  Building Funds and/or Bond Issues.</a:t>
            </a:r>
          </a:p>
          <a:p>
            <a:r>
              <a:rPr lang="en-US" dirty="0" smtClean="0"/>
              <a:t>In FY17, only 3 Tech Centers had proceeds from sinking funds.  Most Tech Centers accumulate required funds for building projects BEFORE the project is done.</a:t>
            </a:r>
          </a:p>
          <a:p>
            <a:r>
              <a:rPr lang="en-US" dirty="0" smtClean="0"/>
              <a:t>More Tech Centers are now utilizing revenue lease financing in order to construct facilities, thus leveraging future known revenue, to avoid inflationary costs associated with the “save and build” method.</a:t>
            </a:r>
            <a:endParaRPr lang="en-US" dirty="0"/>
          </a:p>
        </p:txBody>
      </p:sp>
    </p:spTree>
    <p:extLst>
      <p:ext uri="{BB962C8B-B14F-4D97-AF65-F5344CB8AC3E}">
        <p14:creationId xmlns:p14="http://schemas.microsoft.com/office/powerpoint/2010/main" val="4294747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2509" y="1352102"/>
            <a:ext cx="11881583" cy="1569660"/>
          </a:xfrm>
          <a:prstGeom prst="rect">
            <a:avLst/>
          </a:prstGeom>
          <a:noFill/>
        </p:spPr>
        <p:txBody>
          <a:bodyPr wrap="square" rtlCol="0">
            <a:spAutoFit/>
          </a:bodyPr>
          <a:lstStyle/>
          <a:p>
            <a:pPr algn="ctr"/>
            <a:r>
              <a:rPr lang="en-US" sz="2400" b="1" dirty="0" smtClean="0"/>
              <a:t>Facility needs for Technology Centers are primarily paid from local building funds.  Because most schools “save and build” the building fund balances fluctuate greatly from year to year.  The following is Meridian Technology Center’s building fund balances between 2006 and 2017.</a:t>
            </a:r>
            <a:endParaRPr lang="en-US" sz="2400" b="1" dirty="0"/>
          </a:p>
        </p:txBody>
      </p:sp>
      <p:sp>
        <p:nvSpPr>
          <p:cNvPr id="5" name="TextBox 4"/>
          <p:cNvSpPr txBox="1"/>
          <p:nvPr/>
        </p:nvSpPr>
        <p:spPr>
          <a:xfrm>
            <a:off x="7809837" y="2656891"/>
            <a:ext cx="4327415" cy="3970318"/>
          </a:xfrm>
          <a:prstGeom prst="rect">
            <a:avLst/>
          </a:prstGeom>
          <a:noFill/>
        </p:spPr>
        <p:txBody>
          <a:bodyPr wrap="square" rtlCol="0">
            <a:spAutoFit/>
          </a:bodyPr>
          <a:lstStyle/>
          <a:p>
            <a:r>
              <a:rPr lang="en-US" b="1" dirty="0" smtClean="0"/>
              <a:t>2008</a:t>
            </a:r>
            <a:r>
              <a:rPr lang="en-US" dirty="0" smtClean="0"/>
              <a:t>-Paid for Health Programs expansion</a:t>
            </a:r>
          </a:p>
          <a:p>
            <a:endParaRPr lang="en-US" dirty="0" smtClean="0"/>
          </a:p>
          <a:p>
            <a:r>
              <a:rPr lang="en-US" b="1" dirty="0" smtClean="0"/>
              <a:t>2012/2013</a:t>
            </a:r>
            <a:r>
              <a:rPr lang="en-US" dirty="0" smtClean="0"/>
              <a:t>- Paid for new construction trades facility</a:t>
            </a:r>
          </a:p>
          <a:p>
            <a:endParaRPr lang="en-US" dirty="0" smtClean="0"/>
          </a:p>
          <a:p>
            <a:r>
              <a:rPr lang="en-US" b="1" dirty="0" smtClean="0"/>
              <a:t>2017</a:t>
            </a:r>
            <a:r>
              <a:rPr lang="en-US" dirty="0" smtClean="0"/>
              <a:t>-Paid for demolition of previous construction trades facility/facility maintenance building remodel</a:t>
            </a:r>
          </a:p>
          <a:p>
            <a:endParaRPr lang="en-US" dirty="0" smtClean="0"/>
          </a:p>
          <a:p>
            <a:r>
              <a:rPr lang="en-US" b="1" dirty="0" smtClean="0"/>
              <a:t>2019</a:t>
            </a:r>
            <a:r>
              <a:rPr lang="en-US" dirty="0" smtClean="0"/>
              <a:t>-Saving for Pre-Engineering/Biomedical Sciences Facility ($8.7 million)</a:t>
            </a:r>
          </a:p>
          <a:p>
            <a:endParaRPr lang="en-US" dirty="0" smtClean="0"/>
          </a:p>
          <a:p>
            <a:r>
              <a:rPr lang="en-US" b="1" dirty="0" smtClean="0"/>
              <a:t>2024</a:t>
            </a:r>
            <a:r>
              <a:rPr lang="en-US" dirty="0" smtClean="0"/>
              <a:t>-Saving for Initial Guthrie Campus Building ($10 million estimated) </a:t>
            </a:r>
            <a:endParaRPr lang="en-US" dirty="0"/>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81" y="3142539"/>
            <a:ext cx="7470355" cy="34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3515131" y="-41566"/>
            <a:ext cx="4468216" cy="868362"/>
          </a:xfrm>
        </p:spPr>
        <p:txBody>
          <a:bodyPr>
            <a:noAutofit/>
          </a:bodyPr>
          <a:lstStyle/>
          <a:p>
            <a:r>
              <a:rPr lang="en-US" sz="3600" b="1" dirty="0" smtClean="0">
                <a:solidFill>
                  <a:schemeClr val="bg1"/>
                </a:solidFill>
              </a:rPr>
              <a:t>Building Fund Balances</a:t>
            </a:r>
            <a:endParaRPr lang="en-US" sz="3600" b="1" dirty="0">
              <a:solidFill>
                <a:schemeClr val="bg1"/>
              </a:solidFill>
            </a:endParaRPr>
          </a:p>
        </p:txBody>
      </p:sp>
    </p:spTree>
    <p:extLst>
      <p:ext uri="{BB962C8B-B14F-4D97-AF65-F5344CB8AC3E}">
        <p14:creationId xmlns:p14="http://schemas.microsoft.com/office/powerpoint/2010/main" val="1717339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l="1659" t="1773" r="2557" b="3825"/>
          <a:stretch>
            <a:fillRect/>
          </a:stretch>
        </p:blipFill>
        <p:spPr bwMode="auto">
          <a:xfrm>
            <a:off x="1861683" y="8"/>
            <a:ext cx="7386352" cy="53940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TextBox 6"/>
          <p:cNvSpPr txBox="1"/>
          <p:nvPr/>
        </p:nvSpPr>
        <p:spPr>
          <a:xfrm>
            <a:off x="762000" y="5851562"/>
            <a:ext cx="10878805" cy="830997"/>
          </a:xfrm>
          <a:prstGeom prst="rect">
            <a:avLst/>
          </a:prstGeom>
          <a:noFill/>
        </p:spPr>
        <p:txBody>
          <a:bodyPr wrap="square" rtlCol="0">
            <a:spAutoFit/>
          </a:bodyPr>
          <a:lstStyle/>
          <a:p>
            <a:r>
              <a:rPr lang="en-US" sz="2400" b="1" dirty="0" smtClean="0">
                <a:solidFill>
                  <a:schemeClr val="bg1"/>
                </a:solidFill>
              </a:rPr>
              <a:t>The state agency is required by law to fund the FBA.  Any deficit in direct funding for FBA must be paid from agency appropriations—thus reducing classroom support.</a:t>
            </a:r>
            <a:endParaRPr lang="en-US" sz="2400" b="1" dirty="0">
              <a:solidFill>
                <a:schemeClr val="bg1"/>
              </a:solidFill>
            </a:endParaRPr>
          </a:p>
        </p:txBody>
      </p:sp>
      <p:sp>
        <p:nvSpPr>
          <p:cNvPr id="2" name="Right Brace 1"/>
          <p:cNvSpPr/>
          <p:nvPr/>
        </p:nvSpPr>
        <p:spPr>
          <a:xfrm>
            <a:off x="9248039" y="1266825"/>
            <a:ext cx="476991" cy="17335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9877424" y="1742910"/>
            <a:ext cx="1304925" cy="1169551"/>
          </a:xfrm>
          <a:prstGeom prst="rect">
            <a:avLst/>
          </a:prstGeom>
          <a:noFill/>
        </p:spPr>
        <p:txBody>
          <a:bodyPr wrap="square" rtlCol="0">
            <a:spAutoFit/>
          </a:bodyPr>
          <a:lstStyle/>
          <a:p>
            <a:r>
              <a:rPr lang="en-US" sz="1400" dirty="0" smtClean="0"/>
              <a:t>$11.8 m gap between what is mandated and what is funded</a:t>
            </a:r>
            <a:endParaRPr lang="en-US" sz="1400" dirty="0"/>
          </a:p>
        </p:txBody>
      </p:sp>
      <p:sp>
        <p:nvSpPr>
          <p:cNvPr id="4" name="TextBox 3"/>
          <p:cNvSpPr txBox="1"/>
          <p:nvPr/>
        </p:nvSpPr>
        <p:spPr>
          <a:xfrm>
            <a:off x="7191376" y="1128333"/>
            <a:ext cx="1152525" cy="276999"/>
          </a:xfrm>
          <a:prstGeom prst="rect">
            <a:avLst/>
          </a:prstGeom>
          <a:noFill/>
        </p:spPr>
        <p:txBody>
          <a:bodyPr wrap="square" rtlCol="0">
            <a:spAutoFit/>
          </a:bodyPr>
          <a:lstStyle/>
          <a:p>
            <a:r>
              <a:rPr lang="en-US" sz="1200" dirty="0" smtClean="0"/>
              <a:t>$23,595,254</a:t>
            </a:r>
            <a:endParaRPr lang="en-US" sz="1200" dirty="0"/>
          </a:p>
        </p:txBody>
      </p:sp>
      <p:sp>
        <p:nvSpPr>
          <p:cNvPr id="8" name="TextBox 7"/>
          <p:cNvSpPr txBox="1"/>
          <p:nvPr/>
        </p:nvSpPr>
        <p:spPr>
          <a:xfrm>
            <a:off x="7891464" y="2558521"/>
            <a:ext cx="1152525" cy="276999"/>
          </a:xfrm>
          <a:prstGeom prst="rect">
            <a:avLst/>
          </a:prstGeom>
          <a:noFill/>
        </p:spPr>
        <p:txBody>
          <a:bodyPr wrap="square" rtlCol="0">
            <a:spAutoFit/>
          </a:bodyPr>
          <a:lstStyle/>
          <a:p>
            <a:r>
              <a:rPr lang="en-US" sz="1200" dirty="0" smtClean="0"/>
              <a:t>$13,629,433</a:t>
            </a:r>
            <a:endParaRPr lang="en-US" sz="1200" dirty="0"/>
          </a:p>
        </p:txBody>
      </p:sp>
      <p:cxnSp>
        <p:nvCxnSpPr>
          <p:cNvPr id="10" name="Straight Arrow Connector 9"/>
          <p:cNvCxnSpPr/>
          <p:nvPr/>
        </p:nvCxnSpPr>
        <p:spPr>
          <a:xfrm>
            <a:off x="8039105" y="1405332"/>
            <a:ext cx="428625" cy="2234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524875" y="2835520"/>
            <a:ext cx="0" cy="1648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376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57116" y="1256615"/>
            <a:ext cx="11549431" cy="1143000"/>
          </a:xfrm>
        </p:spPr>
        <p:txBody>
          <a:bodyPr>
            <a:noAutofit/>
          </a:bodyPr>
          <a:lstStyle/>
          <a:p>
            <a:pPr algn="ctr"/>
            <a:r>
              <a:rPr lang="en-US" sz="5400" b="1" dirty="0" smtClean="0"/>
              <a:t>CareerTech Student Organizations (CTSO)</a:t>
            </a:r>
            <a:endParaRPr lang="en-US" sz="5400" b="1" dirty="0"/>
          </a:p>
        </p:txBody>
      </p:sp>
      <p:sp>
        <p:nvSpPr>
          <p:cNvPr id="5" name="Content Placeholder 2"/>
          <p:cNvSpPr>
            <a:spLocks noGrp="1"/>
          </p:cNvSpPr>
          <p:nvPr>
            <p:ph idx="1"/>
          </p:nvPr>
        </p:nvSpPr>
        <p:spPr>
          <a:xfrm>
            <a:off x="3254695" y="2191805"/>
            <a:ext cx="5948684" cy="551403"/>
          </a:xfrm>
        </p:spPr>
        <p:txBody>
          <a:bodyPr>
            <a:noAutofit/>
          </a:bodyPr>
          <a:lstStyle/>
          <a:p>
            <a:pPr marL="0" indent="0">
              <a:buNone/>
            </a:pPr>
            <a:r>
              <a:rPr lang="en-US" sz="4000" b="1" dirty="0" smtClean="0">
                <a:solidFill>
                  <a:srgbClr val="C00000"/>
                </a:solidFill>
              </a:rPr>
              <a:t>88,000 students strong</a:t>
            </a:r>
            <a:endParaRPr lang="en-US" sz="4000" dirty="0">
              <a:solidFill>
                <a:srgbClr val="C00000"/>
              </a:solidFill>
            </a:endParaRPr>
          </a:p>
        </p:txBody>
      </p:sp>
      <p:pic>
        <p:nvPicPr>
          <p:cNvPr id="2050"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 y="3031789"/>
            <a:ext cx="2536116" cy="16411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e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366" y="4732367"/>
            <a:ext cx="1476375" cy="15240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s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7809" y="3220123"/>
            <a:ext cx="2091571" cy="12460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0461" y="4672988"/>
            <a:ext cx="1710899" cy="181688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ee the source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9493" y="2912464"/>
            <a:ext cx="2361211" cy="236121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ee the sourc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9897" y="5237046"/>
            <a:ext cx="3505035" cy="135794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See the source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57283" y="5118980"/>
            <a:ext cx="2449260" cy="137089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See the source 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66395" y="3220123"/>
            <a:ext cx="3226103" cy="1512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547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0133" y="2042556"/>
            <a:ext cx="11749571" cy="4664806"/>
          </a:xfrm>
          <a:prstGeom prst="rect">
            <a:avLst/>
          </a:prstGeom>
          <a:solidFill>
            <a:srgbClr val="304F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16733" y="2063350"/>
            <a:ext cx="11612971" cy="4414651"/>
          </a:xfrm>
        </p:spPr>
        <p:txBody>
          <a:bodyPr>
            <a:normAutofit lnSpcReduction="10000"/>
          </a:bodyPr>
          <a:lstStyle/>
          <a:p>
            <a:pPr marL="0" indent="0">
              <a:buNone/>
            </a:pPr>
            <a:r>
              <a:rPr lang="en-US" sz="2400" b="1" dirty="0" err="1" smtClean="0">
                <a:solidFill>
                  <a:schemeClr val="bg1"/>
                </a:solidFill>
              </a:rPr>
              <a:t>CareerTech’s</a:t>
            </a:r>
            <a:r>
              <a:rPr lang="en-US" sz="2400" b="1" dirty="0" smtClean="0">
                <a:solidFill>
                  <a:schemeClr val="bg1"/>
                </a:solidFill>
              </a:rPr>
              <a:t> </a:t>
            </a:r>
            <a:r>
              <a:rPr lang="en-US" sz="2400" b="1" dirty="0">
                <a:solidFill>
                  <a:schemeClr val="bg1"/>
                </a:solidFill>
              </a:rPr>
              <a:t>goal is to improve Oklahoma’s economy by providing individuals with the training and skills necessary to be successful in the workplace and by providing companies with the workforce needed to compete globally.</a:t>
            </a:r>
          </a:p>
          <a:p>
            <a:pPr marL="285750" indent="-285750">
              <a:buFont typeface="Arial" panose="020B0604020202020204" pitchFamily="34" charset="0"/>
              <a:buChar char="•"/>
            </a:pPr>
            <a:r>
              <a:rPr lang="en-US" sz="2400" dirty="0">
                <a:solidFill>
                  <a:schemeClr val="bg1"/>
                </a:solidFill>
              </a:rPr>
              <a:t>Oklahoma CareerTech System graduates add more than $3.5 billion annually to the state's economy.*</a:t>
            </a:r>
          </a:p>
          <a:p>
            <a:pPr marL="285750" indent="-285750">
              <a:buFont typeface="Arial" panose="020B0604020202020204" pitchFamily="34" charset="0"/>
              <a:buChar char="•"/>
            </a:pPr>
            <a:r>
              <a:rPr lang="en-US" sz="2400" dirty="0">
                <a:solidFill>
                  <a:schemeClr val="bg1"/>
                </a:solidFill>
              </a:rPr>
              <a:t>Oklahoma CareerTech annual enrollments totaled </a:t>
            </a:r>
            <a:r>
              <a:rPr lang="en-US" sz="2400" dirty="0" smtClean="0">
                <a:solidFill>
                  <a:schemeClr val="bg1"/>
                </a:solidFill>
              </a:rPr>
              <a:t>558,007 </a:t>
            </a:r>
            <a:r>
              <a:rPr lang="en-US" sz="2400" dirty="0">
                <a:solidFill>
                  <a:schemeClr val="bg1"/>
                </a:solidFill>
              </a:rPr>
              <a:t>in </a:t>
            </a:r>
            <a:r>
              <a:rPr lang="en-US" sz="2400" dirty="0" smtClean="0">
                <a:solidFill>
                  <a:schemeClr val="bg1"/>
                </a:solidFill>
              </a:rPr>
              <a:t>FY18.</a:t>
            </a: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Nearly half (</a:t>
            </a:r>
            <a:r>
              <a:rPr lang="en-US" sz="2400" dirty="0" smtClean="0">
                <a:solidFill>
                  <a:schemeClr val="bg1"/>
                </a:solidFill>
              </a:rPr>
              <a:t>83,728) </a:t>
            </a:r>
            <a:r>
              <a:rPr lang="en-US" sz="2400" dirty="0">
                <a:solidFill>
                  <a:schemeClr val="bg1"/>
                </a:solidFill>
              </a:rPr>
              <a:t>of Oklahoma ninth- through 12th-grade students were enrolled in CareerTech classes in </a:t>
            </a:r>
            <a:r>
              <a:rPr lang="en-US" sz="2400" dirty="0" smtClean="0">
                <a:solidFill>
                  <a:schemeClr val="bg1"/>
                </a:solidFill>
              </a:rPr>
              <a:t>FY18.</a:t>
            </a: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Business and Industry enrollments totaled </a:t>
            </a:r>
            <a:r>
              <a:rPr lang="en-US" sz="2400" dirty="0" smtClean="0">
                <a:solidFill>
                  <a:schemeClr val="bg1"/>
                </a:solidFill>
              </a:rPr>
              <a:t>303,602 </a:t>
            </a:r>
            <a:r>
              <a:rPr lang="en-US" sz="2400" dirty="0">
                <a:solidFill>
                  <a:schemeClr val="bg1"/>
                </a:solidFill>
              </a:rPr>
              <a:t>in </a:t>
            </a:r>
            <a:r>
              <a:rPr lang="en-US" sz="2400" dirty="0" smtClean="0">
                <a:solidFill>
                  <a:schemeClr val="bg1"/>
                </a:solidFill>
              </a:rPr>
              <a:t>FY18.</a:t>
            </a: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Oklahoma CareerTech Skills Centers offered specialized occupational training to 1,882 adult and juvenile offenders in </a:t>
            </a:r>
            <a:r>
              <a:rPr lang="en-US" sz="2400" dirty="0" smtClean="0">
                <a:solidFill>
                  <a:schemeClr val="bg1"/>
                </a:solidFill>
              </a:rPr>
              <a:t>FY18.</a:t>
            </a: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Student placement was 94 percent in FY16.</a:t>
            </a:r>
          </a:p>
          <a:p>
            <a:pPr marL="0" indent="0">
              <a:buNone/>
            </a:pPr>
            <a:endParaRPr lang="en-US" sz="2000" dirty="0"/>
          </a:p>
        </p:txBody>
      </p:sp>
      <p:sp>
        <p:nvSpPr>
          <p:cNvPr id="5" name="Title 1"/>
          <p:cNvSpPr txBox="1">
            <a:spLocks/>
          </p:cNvSpPr>
          <p:nvPr/>
        </p:nvSpPr>
        <p:spPr>
          <a:xfrm>
            <a:off x="226692" y="-47504"/>
            <a:ext cx="10515600" cy="8976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i="1" dirty="0" smtClean="0">
                <a:solidFill>
                  <a:srgbClr val="C00000"/>
                </a:solidFill>
                <a:latin typeface="Avenir Next Condensed Demi Bold" charset="0"/>
                <a:ea typeface="Avenir Next Condensed Demi Bold" charset="0"/>
                <a:cs typeface="Avenir Next Condensed Demi Bold" charset="0"/>
              </a:rPr>
              <a:t>CAREER</a:t>
            </a:r>
            <a:r>
              <a:rPr lang="en-US" sz="4800" b="1" dirty="0" smtClean="0">
                <a:latin typeface="Avenir Next Condensed Demi Bold" charset="0"/>
                <a:ea typeface="Avenir Next Condensed Demi Bold" charset="0"/>
                <a:cs typeface="Avenir Next Condensed Demi Bold" charset="0"/>
              </a:rPr>
              <a:t>TECH</a:t>
            </a:r>
            <a:r>
              <a:rPr lang="en-US" sz="4800" b="1" dirty="0" smtClean="0">
                <a:solidFill>
                  <a:srgbClr val="C00000"/>
                </a:solidFill>
                <a:latin typeface="Avenir Next Condensed Demi Bold" charset="0"/>
                <a:ea typeface="Avenir Next Condensed Demi Bold" charset="0"/>
                <a:cs typeface="Avenir Next Condensed Demi Bold" charset="0"/>
              </a:rPr>
              <a:t> </a:t>
            </a:r>
            <a:r>
              <a:rPr lang="en-US" sz="4800" b="1" dirty="0" smtClean="0">
                <a:latin typeface="Avenir Next Condensed Demi Bold" charset="0"/>
                <a:ea typeface="Avenir Next Condensed Demi Bold" charset="0"/>
                <a:cs typeface="Avenir Next Condensed Demi Bold" charset="0"/>
              </a:rPr>
              <a:t>SYSTEM</a:t>
            </a:r>
            <a:endParaRPr lang="en-US" sz="4800" b="1" dirty="0">
              <a:latin typeface="Avenir Next Condensed Demi Bold" charset="0"/>
              <a:ea typeface="Avenir Next Condensed Demi Bold" charset="0"/>
              <a:cs typeface="Avenir Next Condensed Demi Bold" charset="0"/>
            </a:endParaRPr>
          </a:p>
        </p:txBody>
      </p:sp>
      <p:sp>
        <p:nvSpPr>
          <p:cNvPr id="2" name="Rectangle 1"/>
          <p:cNvSpPr/>
          <p:nvPr/>
        </p:nvSpPr>
        <p:spPr>
          <a:xfrm>
            <a:off x="262321" y="738393"/>
            <a:ext cx="11749571" cy="1200329"/>
          </a:xfrm>
          <a:prstGeom prst="rect">
            <a:avLst/>
          </a:prstGeom>
        </p:spPr>
        <p:txBody>
          <a:bodyPr wrap="square">
            <a:spAutoFit/>
          </a:bodyPr>
          <a:lstStyle/>
          <a:p>
            <a:r>
              <a:rPr lang="en-US" b="1" dirty="0" smtClean="0">
                <a:latin typeface="Avenir Next Condensed Demi Bold"/>
              </a:rPr>
              <a:t>Oklahoma’s </a:t>
            </a:r>
            <a:r>
              <a:rPr lang="en-US" b="1" dirty="0">
                <a:latin typeface="Avenir Next Condensed Demi Bold"/>
              </a:rPr>
              <a:t>Career and Technology Education System is focused on developing a world-class workforce. This comprehensive system delivers educational experiences through </a:t>
            </a:r>
            <a:r>
              <a:rPr lang="en-US" b="1" dirty="0" smtClean="0">
                <a:latin typeface="Avenir Next Condensed Demi Bold"/>
              </a:rPr>
              <a:t>393 </a:t>
            </a:r>
            <a:r>
              <a:rPr lang="en-US" b="1" dirty="0">
                <a:latin typeface="Avenir Next Condensed Demi Bold"/>
              </a:rPr>
              <a:t>K-12 school districts, 29 technology center districts, 16 Skills Centers sites and 31 adult basic education providers and to </a:t>
            </a:r>
            <a:r>
              <a:rPr lang="en-US" b="1" dirty="0" smtClean="0">
                <a:latin typeface="Avenir Next Condensed Demi Bold"/>
              </a:rPr>
              <a:t>6,948 </a:t>
            </a:r>
            <a:r>
              <a:rPr lang="en-US" b="1" dirty="0">
                <a:latin typeface="Avenir Next Condensed Demi Bold"/>
              </a:rPr>
              <a:t>businesses through business and industry services. </a:t>
            </a:r>
          </a:p>
        </p:txBody>
      </p:sp>
    </p:spTree>
    <p:extLst>
      <p:ext uri="{BB962C8B-B14F-4D97-AF65-F5344CB8AC3E}">
        <p14:creationId xmlns:p14="http://schemas.microsoft.com/office/powerpoint/2010/main" val="1144391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04618" y="-107696"/>
            <a:ext cx="11210983" cy="1143000"/>
          </a:xfrm>
        </p:spPr>
        <p:txBody>
          <a:bodyPr>
            <a:normAutofit/>
          </a:bodyPr>
          <a:lstStyle/>
          <a:p>
            <a:pPr algn="ctr"/>
            <a:r>
              <a:rPr lang="en-US" sz="5400" b="1" dirty="0" smtClean="0">
                <a:solidFill>
                  <a:schemeClr val="bg1"/>
                </a:solidFill>
              </a:rPr>
              <a:t>Technology Centers</a:t>
            </a:r>
            <a:endParaRPr lang="en-US" sz="5400" b="1" dirty="0">
              <a:solidFill>
                <a:schemeClr val="bg1"/>
              </a:solidFill>
            </a:endParaRPr>
          </a:p>
        </p:txBody>
      </p:sp>
      <p:sp>
        <p:nvSpPr>
          <p:cNvPr id="5" name="Content Placeholder 2"/>
          <p:cNvSpPr>
            <a:spLocks noGrp="1"/>
          </p:cNvSpPr>
          <p:nvPr>
            <p:ph idx="1"/>
          </p:nvPr>
        </p:nvSpPr>
        <p:spPr>
          <a:xfrm>
            <a:off x="146215" y="2041606"/>
            <a:ext cx="11875324" cy="4894897"/>
          </a:xfrm>
        </p:spPr>
        <p:txBody>
          <a:bodyPr>
            <a:normAutofit/>
          </a:bodyPr>
          <a:lstStyle/>
          <a:p>
            <a:r>
              <a:rPr lang="en-US" sz="2200" dirty="0" smtClean="0"/>
              <a:t>Each </a:t>
            </a:r>
            <a:r>
              <a:rPr lang="en-US" sz="2200" dirty="0"/>
              <a:t>Tech Center District was formed as a result of a vote of the people within the district they serve</a:t>
            </a:r>
            <a:r>
              <a:rPr lang="en-US" sz="2200" dirty="0" smtClean="0"/>
              <a:t>.</a:t>
            </a:r>
          </a:p>
          <a:p>
            <a:r>
              <a:rPr lang="en-US" sz="2200" dirty="0" smtClean="0"/>
              <a:t>Affords all students access to a wider array of high quality CareerTech programs</a:t>
            </a:r>
          </a:p>
          <a:p>
            <a:r>
              <a:rPr lang="en-US" sz="2200" dirty="0" smtClean="0"/>
              <a:t>Tech </a:t>
            </a:r>
            <a:r>
              <a:rPr lang="en-US" sz="2200" dirty="0"/>
              <a:t>Center funding is separate and apart from funding that goes to K-12 schools (not competing for tax dollars)</a:t>
            </a:r>
          </a:p>
          <a:p>
            <a:r>
              <a:rPr lang="en-US" sz="2200" dirty="0" smtClean="0"/>
              <a:t>High </a:t>
            </a:r>
            <a:r>
              <a:rPr lang="en-US" sz="2200" dirty="0"/>
              <a:t>school-age students living within the Tech Center’s district (including home-school and private school students) attend tuition free and transportation is provided.  </a:t>
            </a:r>
          </a:p>
          <a:p>
            <a:r>
              <a:rPr lang="en-US" sz="2200" dirty="0" smtClean="0"/>
              <a:t>Adult </a:t>
            </a:r>
            <a:r>
              <a:rPr lang="en-US" sz="2200" dirty="0"/>
              <a:t>students living with in the Tech Center’s district pay tuition.</a:t>
            </a:r>
          </a:p>
          <a:p>
            <a:r>
              <a:rPr lang="en-US" sz="2200" dirty="0" smtClean="0"/>
              <a:t>Many </a:t>
            </a:r>
            <a:r>
              <a:rPr lang="en-US" sz="2200" dirty="0"/>
              <a:t>high school and adult students earn college credit through their Tech Center programs.  </a:t>
            </a:r>
          </a:p>
          <a:p>
            <a:r>
              <a:rPr lang="en-US" sz="2200" dirty="0" smtClean="0"/>
              <a:t>Programs </a:t>
            </a:r>
            <a:r>
              <a:rPr lang="en-US" sz="2200" dirty="0"/>
              <a:t>offered at each Tech Center vary based upon local demographics and employer needs.</a:t>
            </a:r>
          </a:p>
          <a:p>
            <a:r>
              <a:rPr lang="en-US" sz="2200" dirty="0" smtClean="0"/>
              <a:t>Tech </a:t>
            </a:r>
            <a:r>
              <a:rPr lang="en-US" sz="2200" dirty="0"/>
              <a:t>Centers offer customized training for businesses and entrepreneurs located within their districts</a:t>
            </a:r>
            <a:r>
              <a:rPr lang="en-US" sz="2200" dirty="0" smtClean="0"/>
              <a:t>.</a:t>
            </a:r>
          </a:p>
          <a:p>
            <a:pPr marL="0" indent="0">
              <a:buNone/>
            </a:pPr>
            <a:endParaRPr lang="en-US" dirty="0"/>
          </a:p>
          <a:p>
            <a:endParaRPr lang="en-US" dirty="0"/>
          </a:p>
        </p:txBody>
      </p:sp>
      <p:sp>
        <p:nvSpPr>
          <p:cNvPr id="6" name="Rectangle 5"/>
          <p:cNvSpPr/>
          <p:nvPr/>
        </p:nvSpPr>
        <p:spPr>
          <a:xfrm>
            <a:off x="3576483" y="1285537"/>
            <a:ext cx="5109797" cy="769441"/>
          </a:xfrm>
          <a:prstGeom prst="rect">
            <a:avLst/>
          </a:prstGeom>
        </p:spPr>
        <p:txBody>
          <a:bodyPr wrap="none">
            <a:spAutoFit/>
          </a:bodyPr>
          <a:lstStyle/>
          <a:p>
            <a:r>
              <a:rPr lang="en-US" sz="4400" b="1" dirty="0" smtClean="0">
                <a:solidFill>
                  <a:srgbClr val="C00000"/>
                </a:solidFill>
              </a:rPr>
              <a:t>363,439 Enrollments </a:t>
            </a:r>
            <a:endParaRPr lang="en-US" sz="4400" b="1" dirty="0">
              <a:solidFill>
                <a:srgbClr val="C00000"/>
              </a:solidFill>
            </a:endParaRPr>
          </a:p>
        </p:txBody>
      </p:sp>
    </p:spTree>
    <p:extLst>
      <p:ext uri="{BB962C8B-B14F-4D97-AF65-F5344CB8AC3E}">
        <p14:creationId xmlns:p14="http://schemas.microsoft.com/office/powerpoint/2010/main" val="1810104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713992" y="-183523"/>
            <a:ext cx="8229600" cy="1143000"/>
          </a:xfrm>
        </p:spPr>
        <p:txBody>
          <a:bodyPr>
            <a:normAutofit/>
          </a:bodyPr>
          <a:lstStyle/>
          <a:p>
            <a:pPr algn="ctr"/>
            <a:r>
              <a:rPr lang="en-US" b="1" dirty="0" smtClean="0">
                <a:solidFill>
                  <a:schemeClr val="bg1"/>
                </a:solidFill>
              </a:rPr>
              <a:t>K-12 CareerTech Programs </a:t>
            </a:r>
            <a:endParaRPr lang="en-US" b="1" dirty="0">
              <a:solidFill>
                <a:schemeClr val="bg1"/>
              </a:solidFill>
            </a:endParaRPr>
          </a:p>
        </p:txBody>
      </p:sp>
      <p:sp>
        <p:nvSpPr>
          <p:cNvPr id="7" name="Content Placeholder 2"/>
          <p:cNvSpPr>
            <a:spLocks noGrp="1"/>
          </p:cNvSpPr>
          <p:nvPr>
            <p:ph idx="1"/>
          </p:nvPr>
        </p:nvSpPr>
        <p:spPr>
          <a:xfrm>
            <a:off x="457203" y="2322156"/>
            <a:ext cx="11194556" cy="4636793"/>
          </a:xfrm>
        </p:spPr>
        <p:txBody>
          <a:bodyPr>
            <a:normAutofit lnSpcReduction="10000"/>
          </a:bodyPr>
          <a:lstStyle/>
          <a:p>
            <a:r>
              <a:rPr lang="en-US" sz="2400" dirty="0" smtClean="0"/>
              <a:t>CareerTech programs at comprehensive schools (K-12) are primarily funded through the comprehensive schools funding stream.  The Oklahoma Department of CareerTech provides, from it’s state allocation, program support funds.  These are intended to assist the comprehensive school districts with the additional costs associated with CareerTech programs (equipment/facilities/instructional support).</a:t>
            </a:r>
          </a:p>
          <a:p>
            <a:r>
              <a:rPr lang="en-US" sz="2400" dirty="0" smtClean="0"/>
              <a:t>The level of support to each type of CTE program (Ag/FFA, Family Consumer Sciences, Business/Marketing, </a:t>
            </a:r>
            <a:r>
              <a:rPr lang="en-US" sz="2400" dirty="0" err="1" smtClean="0"/>
              <a:t>etc</a:t>
            </a:r>
            <a:r>
              <a:rPr lang="en-US" sz="2400" dirty="0" smtClean="0"/>
              <a:t>) varies based upon program costs.  For example, a funded agriculture education program currently receives $19,055/year.</a:t>
            </a:r>
          </a:p>
          <a:p>
            <a:r>
              <a:rPr lang="en-US" sz="2400" dirty="0" smtClean="0"/>
              <a:t>There are a number of CTE programs currently being offered at comprehensive schools that are “approved” but not funded.</a:t>
            </a:r>
          </a:p>
          <a:p>
            <a:r>
              <a:rPr lang="en-US" sz="2400" dirty="0" smtClean="0"/>
              <a:t>Teacher salaries for comprehensive school CTE programs are paid by the local school district and any state contributions (FBA, pay increases, etc.) are included in the State Department of Education’s appropriations.</a:t>
            </a:r>
            <a:endParaRPr lang="en-US" sz="2400" dirty="0"/>
          </a:p>
        </p:txBody>
      </p:sp>
      <p:sp>
        <p:nvSpPr>
          <p:cNvPr id="8" name="Rectangle 7"/>
          <p:cNvSpPr/>
          <p:nvPr/>
        </p:nvSpPr>
        <p:spPr>
          <a:xfrm>
            <a:off x="3433979" y="1382279"/>
            <a:ext cx="5109797" cy="769441"/>
          </a:xfrm>
          <a:prstGeom prst="rect">
            <a:avLst/>
          </a:prstGeom>
        </p:spPr>
        <p:txBody>
          <a:bodyPr wrap="none">
            <a:spAutoFit/>
          </a:bodyPr>
          <a:lstStyle/>
          <a:p>
            <a:r>
              <a:rPr lang="en-US" sz="4400" b="1" dirty="0" smtClean="0">
                <a:solidFill>
                  <a:srgbClr val="C00000"/>
                </a:solidFill>
              </a:rPr>
              <a:t>139,598 Enrollments </a:t>
            </a:r>
            <a:endParaRPr lang="en-US" sz="4400" b="1" dirty="0">
              <a:solidFill>
                <a:srgbClr val="C00000"/>
              </a:solidFill>
            </a:endParaRPr>
          </a:p>
        </p:txBody>
      </p:sp>
    </p:spTree>
    <p:extLst>
      <p:ext uri="{BB962C8B-B14F-4D97-AF65-F5344CB8AC3E}">
        <p14:creationId xmlns:p14="http://schemas.microsoft.com/office/powerpoint/2010/main" val="10214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753195" y="78696"/>
            <a:ext cx="10356812" cy="1143000"/>
          </a:xfrm>
        </p:spPr>
        <p:txBody>
          <a:bodyPr>
            <a:normAutofit/>
          </a:bodyPr>
          <a:lstStyle/>
          <a:p>
            <a:pPr algn="ctr"/>
            <a:r>
              <a:rPr lang="en-US" sz="4800" b="1" dirty="0" smtClean="0"/>
              <a:t>Skills Center Programs</a:t>
            </a:r>
            <a:endParaRPr lang="en-US" sz="4800" b="1" dirty="0"/>
          </a:p>
        </p:txBody>
      </p:sp>
      <p:sp>
        <p:nvSpPr>
          <p:cNvPr id="12" name="Content Placeholder 2"/>
          <p:cNvSpPr>
            <a:spLocks noGrp="1"/>
          </p:cNvSpPr>
          <p:nvPr>
            <p:ph idx="1"/>
          </p:nvPr>
        </p:nvSpPr>
        <p:spPr>
          <a:xfrm>
            <a:off x="510639" y="2218074"/>
            <a:ext cx="11489377" cy="2752106"/>
          </a:xfrm>
        </p:spPr>
        <p:txBody>
          <a:bodyPr>
            <a:normAutofit/>
          </a:bodyPr>
          <a:lstStyle/>
          <a:p>
            <a:r>
              <a:rPr lang="en-US" dirty="0" smtClean="0"/>
              <a:t>Skills Center Programs are administered through the Oklahoma Department of CareerTech.</a:t>
            </a:r>
          </a:p>
          <a:p>
            <a:r>
              <a:rPr lang="en-US" dirty="0" smtClean="0"/>
              <a:t>Funding comes from a combination of state allocations and contracts with the correctional facility.  </a:t>
            </a:r>
          </a:p>
          <a:p>
            <a:r>
              <a:rPr lang="en-US" dirty="0" smtClean="0"/>
              <a:t>Instructor-related costs are included in the State Department of </a:t>
            </a:r>
            <a:r>
              <a:rPr lang="en-US" dirty="0" err="1" smtClean="0"/>
              <a:t>CareerTech’s</a:t>
            </a:r>
            <a:r>
              <a:rPr lang="en-US" dirty="0" smtClean="0"/>
              <a:t> appropriations.</a:t>
            </a:r>
            <a:endParaRPr lang="en-US" dirty="0"/>
          </a:p>
        </p:txBody>
      </p:sp>
      <p:sp>
        <p:nvSpPr>
          <p:cNvPr id="13" name="Rectangle 12"/>
          <p:cNvSpPr/>
          <p:nvPr/>
        </p:nvSpPr>
        <p:spPr>
          <a:xfrm>
            <a:off x="3546764" y="922288"/>
            <a:ext cx="4667368" cy="769441"/>
          </a:xfrm>
          <a:prstGeom prst="rect">
            <a:avLst/>
          </a:prstGeom>
        </p:spPr>
        <p:txBody>
          <a:bodyPr wrap="none">
            <a:spAutoFit/>
          </a:bodyPr>
          <a:lstStyle/>
          <a:p>
            <a:r>
              <a:rPr lang="en-US" sz="4400" b="1" dirty="0" smtClean="0">
                <a:solidFill>
                  <a:srgbClr val="C00000"/>
                </a:solidFill>
              </a:rPr>
              <a:t>1, 182 Enrollments </a:t>
            </a:r>
            <a:endParaRPr lang="en-US" sz="4400" b="1" dirty="0">
              <a:solidFill>
                <a:srgbClr val="C00000"/>
              </a:solidFill>
            </a:endParaRPr>
          </a:p>
        </p:txBody>
      </p:sp>
      <p:sp>
        <p:nvSpPr>
          <p:cNvPr id="14" name="Rectangle 13"/>
          <p:cNvSpPr/>
          <p:nvPr/>
        </p:nvSpPr>
        <p:spPr>
          <a:xfrm>
            <a:off x="4227631" y="1543756"/>
            <a:ext cx="2833083" cy="707886"/>
          </a:xfrm>
          <a:prstGeom prst="rect">
            <a:avLst/>
          </a:prstGeom>
        </p:spPr>
        <p:txBody>
          <a:bodyPr wrap="none">
            <a:spAutoFit/>
          </a:bodyPr>
          <a:lstStyle/>
          <a:p>
            <a:r>
              <a:rPr lang="en-US" sz="4000" b="1" dirty="0" smtClean="0">
                <a:solidFill>
                  <a:srgbClr val="C00000"/>
                </a:solidFill>
              </a:rPr>
              <a:t>15 Locations</a:t>
            </a:r>
            <a:endParaRPr lang="en-US" sz="4000" b="1" dirty="0">
              <a:solidFill>
                <a:srgbClr val="C00000"/>
              </a:solidFill>
            </a:endParaRPr>
          </a:p>
        </p:txBody>
      </p:sp>
    </p:spTree>
    <p:extLst>
      <p:ext uri="{BB962C8B-B14F-4D97-AF65-F5344CB8AC3E}">
        <p14:creationId xmlns:p14="http://schemas.microsoft.com/office/powerpoint/2010/main" val="240753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noGrp="1"/>
          </p:cNvSpPr>
          <p:nvPr>
            <p:ph idx="1"/>
          </p:nvPr>
        </p:nvSpPr>
        <p:spPr>
          <a:xfrm>
            <a:off x="4895604" y="1699140"/>
            <a:ext cx="7296397"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Adult Basic Educations Programs are administered through the Oklahoma Department of CareerTech.</a:t>
            </a:r>
          </a:p>
          <a:p>
            <a:r>
              <a:rPr lang="en-US" dirty="0" smtClean="0"/>
              <a:t>Funding comes from a combination of state and federal allocations.  </a:t>
            </a:r>
          </a:p>
          <a:p>
            <a:r>
              <a:rPr lang="en-US" dirty="0" smtClean="0"/>
              <a:t>The Oklahoma Department of CareerTech solicits RFPs from potential providers and awards contracts based upon regional locations.  </a:t>
            </a:r>
          </a:p>
          <a:p>
            <a:r>
              <a:rPr lang="en-US" dirty="0" smtClean="0"/>
              <a:t>Many programs are based at local Technology Centers and funds toward facilities and other program costs are “in-kind” contributions from the local Tech Center’s budget.  </a:t>
            </a:r>
            <a:endParaRPr lang="en-US" dirty="0"/>
          </a:p>
        </p:txBody>
      </p:sp>
      <p:sp>
        <p:nvSpPr>
          <p:cNvPr id="8" name="Title 1"/>
          <p:cNvSpPr txBox="1">
            <a:spLocks/>
          </p:cNvSpPr>
          <p:nvPr/>
        </p:nvSpPr>
        <p:spPr>
          <a:xfrm>
            <a:off x="2162803" y="-176139"/>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rPr>
              <a:t>Adult Basic Education Programs</a:t>
            </a:r>
            <a:endParaRPr lang="en-US" b="1" dirty="0">
              <a:solidFill>
                <a:schemeClr val="bg1"/>
              </a:solidFill>
            </a:endParaRPr>
          </a:p>
        </p:txBody>
      </p:sp>
      <p:sp>
        <p:nvSpPr>
          <p:cNvPr id="9" name="Rectangle 8"/>
          <p:cNvSpPr/>
          <p:nvPr/>
        </p:nvSpPr>
        <p:spPr>
          <a:xfrm>
            <a:off x="126697" y="2080331"/>
            <a:ext cx="4991568" cy="646331"/>
          </a:xfrm>
          <a:prstGeom prst="rect">
            <a:avLst/>
          </a:prstGeom>
        </p:spPr>
        <p:txBody>
          <a:bodyPr wrap="square">
            <a:spAutoFit/>
          </a:bodyPr>
          <a:lstStyle/>
          <a:p>
            <a:r>
              <a:rPr lang="en-US" sz="3600" b="1" dirty="0" smtClean="0">
                <a:solidFill>
                  <a:srgbClr val="C00000"/>
                </a:solidFill>
              </a:rPr>
              <a:t>17,989 students served:</a:t>
            </a:r>
            <a:endParaRPr lang="en-US" sz="3600" b="1" dirty="0">
              <a:solidFill>
                <a:srgbClr val="C00000"/>
              </a:solidFill>
            </a:endParaRPr>
          </a:p>
        </p:txBody>
      </p:sp>
      <p:sp>
        <p:nvSpPr>
          <p:cNvPr id="10" name="Content Placeholder 2"/>
          <p:cNvSpPr txBox="1">
            <a:spLocks/>
          </p:cNvSpPr>
          <p:nvPr/>
        </p:nvSpPr>
        <p:spPr>
          <a:xfrm>
            <a:off x="256312" y="2890658"/>
            <a:ext cx="4553197" cy="3646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400" dirty="0" smtClean="0">
                <a:solidFill>
                  <a:srgbClr val="C00000"/>
                </a:solidFill>
              </a:rPr>
              <a:t> </a:t>
            </a:r>
            <a:r>
              <a:rPr lang="en-US" sz="2400" b="1" dirty="0" smtClean="0">
                <a:solidFill>
                  <a:srgbClr val="C00000"/>
                </a:solidFill>
              </a:rPr>
              <a:t>31 ABE Providers</a:t>
            </a:r>
          </a:p>
          <a:p>
            <a:pPr>
              <a:buFont typeface="Wingdings" panose="05000000000000000000" pitchFamily="2" charset="2"/>
              <a:buChar char="Ø"/>
            </a:pPr>
            <a:r>
              <a:rPr lang="en-US" sz="2400" b="1" dirty="0" smtClean="0">
                <a:solidFill>
                  <a:srgbClr val="C00000"/>
                </a:solidFill>
              </a:rPr>
              <a:t> 9,694- high school equivalency</a:t>
            </a:r>
          </a:p>
          <a:p>
            <a:pPr>
              <a:buFont typeface="Wingdings" panose="05000000000000000000" pitchFamily="2" charset="2"/>
              <a:buChar char="Ø"/>
            </a:pPr>
            <a:r>
              <a:rPr lang="en-US" sz="2400" b="1" dirty="0" smtClean="0">
                <a:solidFill>
                  <a:srgbClr val="C00000"/>
                </a:solidFill>
              </a:rPr>
              <a:t> 4,389 correctional center</a:t>
            </a:r>
          </a:p>
          <a:p>
            <a:pPr>
              <a:buFont typeface="Wingdings" panose="05000000000000000000" pitchFamily="2" charset="2"/>
              <a:buChar char="Ø"/>
            </a:pPr>
            <a:r>
              <a:rPr lang="en-US" sz="2400" b="1" dirty="0" smtClean="0">
                <a:solidFill>
                  <a:srgbClr val="C00000"/>
                </a:solidFill>
              </a:rPr>
              <a:t> 1,375 English literacy/civics</a:t>
            </a:r>
          </a:p>
          <a:p>
            <a:pPr marL="0" indent="0">
              <a:buNone/>
            </a:pPr>
            <a:endParaRPr lang="en-US" dirty="0"/>
          </a:p>
        </p:txBody>
      </p:sp>
    </p:spTree>
    <p:extLst>
      <p:ext uri="{BB962C8B-B14F-4D97-AF65-F5344CB8AC3E}">
        <p14:creationId xmlns:p14="http://schemas.microsoft.com/office/powerpoint/2010/main" val="82689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0327" y="1"/>
            <a:ext cx="10970063" cy="801584"/>
          </a:xfrm>
        </p:spPr>
        <p:txBody>
          <a:bodyPr>
            <a:normAutofit/>
          </a:bodyPr>
          <a:lstStyle/>
          <a:p>
            <a:pPr algn="ctr"/>
            <a:r>
              <a:rPr lang="en-US" sz="4800" b="1" dirty="0" smtClean="0"/>
              <a:t>Business and Industry Programs</a:t>
            </a:r>
            <a:endParaRPr lang="en-US" sz="4800" b="1" dirty="0"/>
          </a:p>
        </p:txBody>
      </p:sp>
      <p:sp>
        <p:nvSpPr>
          <p:cNvPr id="8" name="Content Placeholder 2"/>
          <p:cNvSpPr>
            <a:spLocks noGrp="1"/>
          </p:cNvSpPr>
          <p:nvPr>
            <p:ph idx="1"/>
          </p:nvPr>
        </p:nvSpPr>
        <p:spPr>
          <a:xfrm>
            <a:off x="736453" y="1330055"/>
            <a:ext cx="10970063" cy="4525963"/>
          </a:xfrm>
        </p:spPr>
        <p:txBody>
          <a:bodyPr>
            <a:normAutofit/>
          </a:bodyPr>
          <a:lstStyle/>
          <a:p>
            <a:r>
              <a:rPr lang="en-US" dirty="0" smtClean="0"/>
              <a:t>Business and Industry Programs are offered jointly by the Oklahoma Department of CareerTech and the Local Technology Centers.  </a:t>
            </a:r>
          </a:p>
          <a:p>
            <a:r>
              <a:rPr lang="en-US" dirty="0" smtClean="0"/>
              <a:t>Funding comes from a combination of local and state sources.    </a:t>
            </a:r>
          </a:p>
          <a:p>
            <a:r>
              <a:rPr lang="en-US" dirty="0" smtClean="0"/>
              <a:t>State sources are primarily for statewide or targeted programs such as the Training for Industry Programs (TIP) which is dedicated monies for qualifying new or expanding industries.  </a:t>
            </a:r>
          </a:p>
          <a:p>
            <a:r>
              <a:rPr lang="en-US" dirty="0" smtClean="0"/>
              <a:t>Each local Technology Center works with the business and industry communities in their district and staffing varies based upon need.  </a:t>
            </a:r>
          </a:p>
          <a:p>
            <a:endParaRPr lang="en-US" dirty="0" smtClean="0"/>
          </a:p>
        </p:txBody>
      </p:sp>
      <p:sp>
        <p:nvSpPr>
          <p:cNvPr id="9" name="Rectangle 8"/>
          <p:cNvSpPr/>
          <p:nvPr/>
        </p:nvSpPr>
        <p:spPr>
          <a:xfrm>
            <a:off x="3154905" y="629872"/>
            <a:ext cx="4991568" cy="646331"/>
          </a:xfrm>
          <a:prstGeom prst="rect">
            <a:avLst/>
          </a:prstGeom>
        </p:spPr>
        <p:txBody>
          <a:bodyPr wrap="square">
            <a:spAutoFit/>
          </a:bodyPr>
          <a:lstStyle/>
          <a:p>
            <a:r>
              <a:rPr lang="en-US" sz="3600" b="1" dirty="0" smtClean="0">
                <a:solidFill>
                  <a:srgbClr val="C00000"/>
                </a:solidFill>
              </a:rPr>
              <a:t>7,824 Companies Served</a:t>
            </a:r>
            <a:endParaRPr lang="en-US" sz="3600" b="1" dirty="0">
              <a:solidFill>
                <a:srgbClr val="C00000"/>
              </a:solidFill>
            </a:endParaRPr>
          </a:p>
        </p:txBody>
      </p:sp>
    </p:spTree>
    <p:extLst>
      <p:ext uri="{BB962C8B-B14F-4D97-AF65-F5344CB8AC3E}">
        <p14:creationId xmlns:p14="http://schemas.microsoft.com/office/powerpoint/2010/main" val="865016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0327" y="1"/>
            <a:ext cx="10970063" cy="801584"/>
          </a:xfrm>
        </p:spPr>
        <p:txBody>
          <a:bodyPr>
            <a:noAutofit/>
          </a:bodyPr>
          <a:lstStyle/>
          <a:p>
            <a:pPr algn="ctr"/>
            <a:r>
              <a:rPr lang="en-US" sz="6000" b="1" dirty="0" smtClean="0"/>
              <a:t>Highlights</a:t>
            </a:r>
            <a:endParaRPr lang="en-US" sz="6000" b="1" dirty="0"/>
          </a:p>
        </p:txBody>
      </p:sp>
      <p:sp>
        <p:nvSpPr>
          <p:cNvPr id="8" name="Content Placeholder 2"/>
          <p:cNvSpPr>
            <a:spLocks noGrp="1"/>
          </p:cNvSpPr>
          <p:nvPr>
            <p:ph idx="1"/>
          </p:nvPr>
        </p:nvSpPr>
        <p:spPr>
          <a:xfrm>
            <a:off x="409879" y="890674"/>
            <a:ext cx="11679204" cy="4525963"/>
          </a:xfrm>
        </p:spPr>
        <p:txBody>
          <a:bodyPr>
            <a:normAutofit/>
          </a:bodyPr>
          <a:lstStyle/>
          <a:p>
            <a:r>
              <a:rPr lang="en-US" sz="2400" dirty="0" smtClean="0"/>
              <a:t>We serve over half a million students each year including high school students, adults, business industry clients and inmates.</a:t>
            </a:r>
          </a:p>
          <a:p>
            <a:r>
              <a:rPr lang="en-US" sz="2400" dirty="0" smtClean="0"/>
              <a:t>Having a stand </a:t>
            </a:r>
            <a:r>
              <a:rPr lang="en-US" sz="2400" dirty="0"/>
              <a:t>a</a:t>
            </a:r>
            <a:r>
              <a:rPr lang="en-US" sz="2400" dirty="0" smtClean="0"/>
              <a:t>lone State Agency &amp; Board allows us the flexibility to meet the changing needs of </a:t>
            </a:r>
            <a:r>
              <a:rPr lang="en-US" sz="2400" dirty="0"/>
              <a:t>O</a:t>
            </a:r>
            <a:r>
              <a:rPr lang="en-US" sz="2400" dirty="0" smtClean="0"/>
              <a:t>klahoma’s workforce</a:t>
            </a:r>
          </a:p>
          <a:p>
            <a:r>
              <a:rPr lang="en-US" sz="2400" dirty="0" smtClean="0"/>
              <a:t>Delivery Arms: Skill Centers, Adult Education, Technology Centers, Comprehensive Schools (K-12), Business and Industry</a:t>
            </a:r>
          </a:p>
          <a:p>
            <a:r>
              <a:rPr lang="en-US" sz="2400" dirty="0" smtClean="0"/>
              <a:t>Funding for CareerTech in Oklahoma is a partnership between state and local communities</a:t>
            </a:r>
          </a:p>
          <a:p>
            <a:r>
              <a:rPr lang="en-US" sz="2400" b="1" dirty="0" smtClean="0"/>
              <a:t>How you can help</a:t>
            </a:r>
            <a:r>
              <a:rPr lang="en-US" sz="2400" dirty="0" smtClean="0"/>
              <a:t>: Support the Agency’s budget request which includes increased programming at our comprehensive schools and skills centers as well as full funding of the state mandated flex benefit allowance. </a:t>
            </a:r>
          </a:p>
          <a:p>
            <a:pPr lvl="1"/>
            <a:endParaRPr lang="en-US" dirty="0"/>
          </a:p>
          <a:p>
            <a:pPr marL="0" indent="0">
              <a:buNone/>
            </a:pPr>
            <a:endParaRPr lang="en-US" dirty="0" smtClean="0"/>
          </a:p>
          <a:p>
            <a:endParaRPr lang="en-US" dirty="0" smtClean="0"/>
          </a:p>
        </p:txBody>
      </p:sp>
    </p:spTree>
    <p:extLst>
      <p:ext uri="{BB962C8B-B14F-4D97-AF65-F5344CB8AC3E}">
        <p14:creationId xmlns:p14="http://schemas.microsoft.com/office/powerpoint/2010/main" val="2173053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7601" y="1345129"/>
            <a:ext cx="10261600" cy="519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pPr marL="0" indent="0" algn="l"/>
            <a:r>
              <a:rPr lang="en-US" sz="2400" dirty="0" smtClean="0"/>
              <a:t>How a TIF works in a low- or no-growth area:</a:t>
            </a:r>
            <a:endParaRPr lang="en-US" sz="2400" dirty="0"/>
          </a:p>
        </p:txBody>
      </p:sp>
      <p:grpSp>
        <p:nvGrpSpPr>
          <p:cNvPr id="14" name="Group 13"/>
          <p:cNvGrpSpPr/>
          <p:nvPr/>
        </p:nvGrpSpPr>
        <p:grpSpPr>
          <a:xfrm>
            <a:off x="5486400" y="4082616"/>
            <a:ext cx="4673600" cy="1098984"/>
            <a:chOff x="3581400" y="4084273"/>
            <a:chExt cx="3744191" cy="1098984"/>
          </a:xfrm>
        </p:grpSpPr>
        <p:sp>
          <p:nvSpPr>
            <p:cNvPr id="11" name="Isosceles Triangle 10"/>
            <p:cNvSpPr/>
            <p:nvPr/>
          </p:nvSpPr>
          <p:spPr>
            <a:xfrm>
              <a:off x="3581400" y="4084273"/>
              <a:ext cx="3581400" cy="1066800"/>
            </a:xfrm>
            <a:prstGeom prst="triangle">
              <a:avLst>
                <a:gd name="adj" fmla="val 9672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12" name="TextBox 11"/>
            <p:cNvSpPr txBox="1"/>
            <p:nvPr/>
          </p:nvSpPr>
          <p:spPr>
            <a:xfrm>
              <a:off x="5209310" y="4536926"/>
              <a:ext cx="2116281" cy="646331"/>
            </a:xfrm>
            <a:prstGeom prst="rect">
              <a:avLst/>
            </a:prstGeom>
            <a:noFill/>
          </p:spPr>
          <p:txBody>
            <a:bodyPr wrap="square" rtlCol="0">
              <a:spAutoFit/>
            </a:bodyPr>
            <a:lstStyle/>
            <a:p>
              <a:r>
                <a:rPr lang="en-US" sz="1200" dirty="0" smtClean="0">
                  <a:solidFill>
                    <a:prstClr val="black"/>
                  </a:solidFill>
                </a:rPr>
                <a:t>Growth Increment is captured and used to repay </a:t>
              </a:r>
            </a:p>
            <a:p>
              <a:r>
                <a:rPr lang="en-US" sz="1200" dirty="0" smtClean="0">
                  <a:solidFill>
                    <a:prstClr val="black"/>
                  </a:solidFill>
                </a:rPr>
                <a:t>the investment</a:t>
              </a:r>
            </a:p>
          </p:txBody>
        </p:sp>
      </p:grpSp>
      <p:cxnSp>
        <p:nvCxnSpPr>
          <p:cNvPr id="18" name="Straight Arrow Connector 17"/>
          <p:cNvCxnSpPr/>
          <p:nvPr/>
        </p:nvCxnSpPr>
        <p:spPr>
          <a:xfrm>
            <a:off x="5486400" y="3962400"/>
            <a:ext cx="0" cy="11870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67200" y="3200400"/>
            <a:ext cx="2336800" cy="738664"/>
          </a:xfrm>
          <a:prstGeom prst="rect">
            <a:avLst/>
          </a:prstGeom>
          <a:noFill/>
        </p:spPr>
        <p:txBody>
          <a:bodyPr wrap="square" rtlCol="0">
            <a:spAutoFit/>
          </a:bodyPr>
          <a:lstStyle/>
          <a:p>
            <a:pPr algn="ctr"/>
            <a:r>
              <a:rPr lang="en-US" sz="1400" dirty="0" smtClean="0">
                <a:solidFill>
                  <a:prstClr val="black"/>
                </a:solidFill>
              </a:rPr>
              <a:t>A TIF is created and a public investment is made in the area.</a:t>
            </a:r>
          </a:p>
        </p:txBody>
      </p:sp>
      <p:grpSp>
        <p:nvGrpSpPr>
          <p:cNvPr id="21" name="Group 20"/>
          <p:cNvGrpSpPr/>
          <p:nvPr/>
        </p:nvGrpSpPr>
        <p:grpSpPr>
          <a:xfrm>
            <a:off x="5486400" y="3309610"/>
            <a:ext cx="4673600" cy="1839806"/>
            <a:chOff x="4114800" y="3309610"/>
            <a:chExt cx="3505200" cy="1839806"/>
          </a:xfrm>
        </p:grpSpPr>
        <p:cxnSp>
          <p:nvCxnSpPr>
            <p:cNvPr id="16" name="Straight Arrow Connector 15"/>
            <p:cNvCxnSpPr>
              <a:stCxn id="11" idx="2"/>
            </p:cNvCxnSpPr>
            <p:nvPr/>
          </p:nvCxnSpPr>
          <p:spPr>
            <a:xfrm flipV="1">
              <a:off x="4114800" y="3962400"/>
              <a:ext cx="3505200" cy="1187016"/>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715000" y="3309610"/>
              <a:ext cx="1600200" cy="523220"/>
            </a:xfrm>
            <a:prstGeom prst="rect">
              <a:avLst/>
            </a:prstGeom>
            <a:noFill/>
          </p:spPr>
          <p:txBody>
            <a:bodyPr wrap="square" rtlCol="0">
              <a:spAutoFit/>
            </a:bodyPr>
            <a:lstStyle/>
            <a:p>
              <a:pPr algn="ctr"/>
              <a:r>
                <a:rPr lang="en-US" sz="1400" dirty="0" smtClean="0">
                  <a:solidFill>
                    <a:prstClr val="black"/>
                  </a:solidFill>
                </a:rPr>
                <a:t>As a result of the TIF, growth occurs</a:t>
              </a:r>
            </a:p>
          </p:txBody>
        </p:sp>
      </p:grpSp>
      <p:sp>
        <p:nvSpPr>
          <p:cNvPr id="22" name="TextBox 21"/>
          <p:cNvSpPr txBox="1"/>
          <p:nvPr/>
        </p:nvSpPr>
        <p:spPr>
          <a:xfrm>
            <a:off x="5554767" y="5181600"/>
            <a:ext cx="4470400" cy="523220"/>
          </a:xfrm>
          <a:prstGeom prst="rect">
            <a:avLst/>
          </a:prstGeom>
          <a:solidFill>
            <a:schemeClr val="tx2">
              <a:lumMod val="40000"/>
              <a:lumOff val="60000"/>
            </a:schemeClr>
          </a:solidFill>
        </p:spPr>
        <p:txBody>
          <a:bodyPr wrap="square" rtlCol="0">
            <a:spAutoFit/>
          </a:bodyPr>
          <a:lstStyle/>
          <a:p>
            <a:r>
              <a:rPr lang="en-US" sz="1400" dirty="0" smtClean="0">
                <a:solidFill>
                  <a:prstClr val="black"/>
                </a:solidFill>
              </a:rPr>
              <a:t>Base Assessed Value (amount that continues to go to existing tax receiving entities for the duration of the TIF)</a:t>
            </a:r>
          </a:p>
        </p:txBody>
      </p:sp>
      <p:sp>
        <p:nvSpPr>
          <p:cNvPr id="23" name="Rectangle 22"/>
          <p:cNvSpPr/>
          <p:nvPr/>
        </p:nvSpPr>
        <p:spPr>
          <a:xfrm>
            <a:off x="5435600" y="1524000"/>
            <a:ext cx="1676400" cy="381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5173" y="4082625"/>
            <a:ext cx="125243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19200" y="1564343"/>
            <a:ext cx="1016000" cy="430887"/>
          </a:xfrm>
          <a:prstGeom prst="rect">
            <a:avLst/>
          </a:prstGeom>
          <a:noFill/>
        </p:spPr>
        <p:txBody>
          <a:bodyPr wrap="square" rtlCol="0">
            <a:spAutoFit/>
          </a:bodyPr>
          <a:lstStyle/>
          <a:p>
            <a:pPr algn="ctr"/>
            <a:r>
              <a:rPr lang="en-US" sz="1100" dirty="0" smtClean="0">
                <a:solidFill>
                  <a:srgbClr val="D2CFCC"/>
                </a:solidFill>
              </a:rPr>
              <a:t>Assessed Value</a:t>
            </a:r>
            <a:endParaRPr lang="en-US" sz="1100" dirty="0">
              <a:solidFill>
                <a:srgbClr val="D2CFCC"/>
              </a:solidFill>
            </a:endParaRPr>
          </a:p>
        </p:txBody>
      </p:sp>
      <p:sp>
        <p:nvSpPr>
          <p:cNvPr id="24" name="TextBox 23"/>
          <p:cNvSpPr txBox="1"/>
          <p:nvPr/>
        </p:nvSpPr>
        <p:spPr>
          <a:xfrm>
            <a:off x="7112000" y="1581837"/>
            <a:ext cx="3860800" cy="369332"/>
          </a:xfrm>
          <a:prstGeom prst="rect">
            <a:avLst/>
          </a:prstGeom>
          <a:solidFill>
            <a:schemeClr val="accent6"/>
          </a:solidFill>
        </p:spPr>
        <p:txBody>
          <a:bodyPr wrap="square" rtlCol="0">
            <a:spAutoFit/>
          </a:bodyPr>
          <a:lstStyle/>
          <a:p>
            <a:r>
              <a:rPr lang="en-US" dirty="0" smtClean="0">
                <a:solidFill>
                  <a:srgbClr val="0C2A49"/>
                </a:solidFill>
              </a:rPr>
              <a:t>A win for all entities involved.</a:t>
            </a:r>
            <a:endParaRPr lang="en-US" dirty="0">
              <a:solidFill>
                <a:srgbClr val="0C2A49"/>
              </a:solidFill>
            </a:endParaRPr>
          </a:p>
        </p:txBody>
      </p:sp>
      <p:sp>
        <p:nvSpPr>
          <p:cNvPr id="25" name="TextBox 24"/>
          <p:cNvSpPr txBox="1"/>
          <p:nvPr/>
        </p:nvSpPr>
        <p:spPr>
          <a:xfrm>
            <a:off x="2336800" y="1588774"/>
            <a:ext cx="2946400" cy="830997"/>
          </a:xfrm>
          <a:prstGeom prst="rect">
            <a:avLst/>
          </a:prstGeom>
          <a:noFill/>
        </p:spPr>
        <p:txBody>
          <a:bodyPr wrap="square" rtlCol="0">
            <a:spAutoFit/>
          </a:bodyPr>
          <a:lstStyle/>
          <a:p>
            <a:r>
              <a:rPr lang="en-US" sz="1200" b="1" dirty="0" smtClean="0">
                <a:solidFill>
                  <a:prstClr val="black"/>
                </a:solidFill>
              </a:rPr>
              <a:t>Scenario:  Area in 2010 valued at 100,000.  The area is NOT likely to experience economic growth unless some action, such as creating a TIF, occurs.  </a:t>
            </a:r>
          </a:p>
        </p:txBody>
      </p:sp>
    </p:spTree>
    <p:extLst>
      <p:ext uri="{BB962C8B-B14F-4D97-AF65-F5344CB8AC3E}">
        <p14:creationId xmlns:p14="http://schemas.microsoft.com/office/powerpoint/2010/main" val="307789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6002" y="1295403"/>
            <a:ext cx="10261599" cy="519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609600" y="274638"/>
            <a:ext cx="10972800" cy="715962"/>
          </a:xfrm>
        </p:spPr>
        <p:txBody>
          <a:bodyPr>
            <a:noAutofit/>
          </a:bodyPr>
          <a:lstStyle/>
          <a:p>
            <a:pPr marL="0" indent="0" algn="l"/>
            <a:r>
              <a:rPr lang="en-US" sz="2400" dirty="0" smtClean="0"/>
              <a:t>How a TIF works in an already growing area:</a:t>
            </a:r>
            <a:endParaRPr lang="en-US" sz="2400" dirty="0"/>
          </a:p>
        </p:txBody>
      </p:sp>
      <p:sp>
        <p:nvSpPr>
          <p:cNvPr id="9" name="TextBox 8"/>
          <p:cNvSpPr txBox="1"/>
          <p:nvPr/>
        </p:nvSpPr>
        <p:spPr>
          <a:xfrm>
            <a:off x="2133600" y="1447802"/>
            <a:ext cx="2946400" cy="646331"/>
          </a:xfrm>
          <a:prstGeom prst="rect">
            <a:avLst/>
          </a:prstGeom>
          <a:noFill/>
        </p:spPr>
        <p:txBody>
          <a:bodyPr wrap="square" rtlCol="0">
            <a:spAutoFit/>
          </a:bodyPr>
          <a:lstStyle/>
          <a:p>
            <a:r>
              <a:rPr lang="en-US" sz="1200" b="1" dirty="0" smtClean="0">
                <a:solidFill>
                  <a:prstClr val="black"/>
                </a:solidFill>
              </a:rPr>
              <a:t>Scenario:  Area in 2010 valued at 100,000 that is experiencing average annual growth of over 10%.  Is a TIF needed?</a:t>
            </a:r>
          </a:p>
        </p:txBody>
      </p:sp>
      <p:grpSp>
        <p:nvGrpSpPr>
          <p:cNvPr id="14" name="Group 13"/>
          <p:cNvGrpSpPr/>
          <p:nvPr/>
        </p:nvGrpSpPr>
        <p:grpSpPr>
          <a:xfrm>
            <a:off x="6273802" y="2362200"/>
            <a:ext cx="4888044" cy="1905001"/>
            <a:chOff x="3581400" y="4084273"/>
            <a:chExt cx="3723691" cy="919655"/>
          </a:xfrm>
        </p:grpSpPr>
        <p:sp>
          <p:nvSpPr>
            <p:cNvPr id="11" name="Isosceles Triangle 10"/>
            <p:cNvSpPr/>
            <p:nvPr/>
          </p:nvSpPr>
          <p:spPr>
            <a:xfrm>
              <a:off x="3581400" y="4084273"/>
              <a:ext cx="3581400" cy="919655"/>
            </a:xfrm>
            <a:prstGeom prst="triangle">
              <a:avLst>
                <a:gd name="adj" fmla="val 9672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prstClr val="white"/>
                </a:solidFill>
              </a:endParaRPr>
            </a:p>
          </p:txBody>
        </p:sp>
        <p:sp>
          <p:nvSpPr>
            <p:cNvPr id="12" name="TextBox 11"/>
            <p:cNvSpPr txBox="1"/>
            <p:nvPr/>
          </p:nvSpPr>
          <p:spPr>
            <a:xfrm>
              <a:off x="4753046" y="4651879"/>
              <a:ext cx="2552045" cy="267447"/>
            </a:xfrm>
            <a:prstGeom prst="rect">
              <a:avLst/>
            </a:prstGeom>
            <a:noFill/>
          </p:spPr>
          <p:txBody>
            <a:bodyPr wrap="square" rtlCol="0">
              <a:spAutoFit/>
            </a:bodyPr>
            <a:lstStyle/>
            <a:p>
              <a:pPr algn="ctr"/>
              <a:r>
                <a:rPr lang="en-US" sz="1000" dirty="0" smtClean="0">
                  <a:solidFill>
                    <a:prstClr val="black"/>
                  </a:solidFill>
                </a:rPr>
                <a:t>Any growth revenue, whether as a result of the TIF or otherwise occurring </a:t>
              </a:r>
              <a:r>
                <a:rPr lang="en-US" sz="1000" u="sng" dirty="0" smtClean="0">
                  <a:solidFill>
                    <a:prstClr val="black"/>
                  </a:solidFill>
                </a:rPr>
                <a:t>will be redirected away from existing entities (schools and county)</a:t>
              </a:r>
              <a:r>
                <a:rPr lang="en-US" sz="1000" dirty="0" smtClean="0">
                  <a:solidFill>
                    <a:prstClr val="black"/>
                  </a:solidFill>
                </a:rPr>
                <a:t> to fund the TIF.</a:t>
              </a:r>
            </a:p>
          </p:txBody>
        </p:sp>
      </p:grpSp>
      <p:cxnSp>
        <p:nvCxnSpPr>
          <p:cNvPr id="18" name="Straight Arrow Connector 17"/>
          <p:cNvCxnSpPr/>
          <p:nvPr/>
        </p:nvCxnSpPr>
        <p:spPr>
          <a:xfrm>
            <a:off x="6293152" y="3537953"/>
            <a:ext cx="0" cy="72924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105400" y="2696390"/>
            <a:ext cx="2336800" cy="523220"/>
          </a:xfrm>
          <a:prstGeom prst="rect">
            <a:avLst/>
          </a:prstGeom>
          <a:noFill/>
        </p:spPr>
        <p:txBody>
          <a:bodyPr wrap="square" rtlCol="0">
            <a:spAutoFit/>
          </a:bodyPr>
          <a:lstStyle/>
          <a:p>
            <a:pPr algn="ctr"/>
            <a:r>
              <a:rPr lang="en-US" sz="1400" dirty="0" smtClean="0">
                <a:solidFill>
                  <a:prstClr val="black"/>
                </a:solidFill>
              </a:rPr>
              <a:t>How are other entities affected if a TIF is created?</a:t>
            </a:r>
          </a:p>
        </p:txBody>
      </p:sp>
      <p:sp>
        <p:nvSpPr>
          <p:cNvPr id="22" name="TextBox 21"/>
          <p:cNvSpPr txBox="1">
            <a:spLocks/>
          </p:cNvSpPr>
          <p:nvPr/>
        </p:nvSpPr>
        <p:spPr>
          <a:xfrm>
            <a:off x="6293152" y="4267199"/>
            <a:ext cx="4699000" cy="1384995"/>
          </a:xfrm>
          <a:prstGeom prst="rect">
            <a:avLst/>
          </a:prstGeom>
          <a:solidFill>
            <a:schemeClr val="tx2">
              <a:lumMod val="40000"/>
              <a:lumOff val="60000"/>
            </a:schemeClr>
          </a:solidFill>
          <a:ln>
            <a:solidFill>
              <a:schemeClr val="accent1">
                <a:shade val="50000"/>
              </a:schemeClr>
            </a:solidFill>
          </a:ln>
        </p:spPr>
        <p:txBody>
          <a:bodyPr wrap="square" rtlCol="0">
            <a:spAutoFit/>
          </a:bodyPr>
          <a:lstStyle/>
          <a:p>
            <a:r>
              <a:rPr lang="en-US" sz="1400" dirty="0" smtClean="0">
                <a:solidFill>
                  <a:prstClr val="black"/>
                </a:solidFill>
              </a:rPr>
              <a:t>A Base Assessed Value will </a:t>
            </a:r>
            <a:r>
              <a:rPr lang="en-US" sz="1400" smtClean="0">
                <a:solidFill>
                  <a:prstClr val="black"/>
                </a:solidFill>
              </a:rPr>
              <a:t>be set, </a:t>
            </a:r>
            <a:r>
              <a:rPr lang="en-US" sz="1400" dirty="0" smtClean="0">
                <a:solidFill>
                  <a:prstClr val="black"/>
                </a:solidFill>
              </a:rPr>
              <a:t>“freezing” the amount of funds going to existing receiving entities at </a:t>
            </a:r>
            <a:r>
              <a:rPr lang="en-US" sz="1400" smtClean="0">
                <a:solidFill>
                  <a:prstClr val="black"/>
                </a:solidFill>
              </a:rPr>
              <a:t>the base value </a:t>
            </a:r>
            <a:r>
              <a:rPr lang="en-US" sz="1400" dirty="0" smtClean="0">
                <a:solidFill>
                  <a:prstClr val="black"/>
                </a:solidFill>
              </a:rPr>
              <a:t>at the time the TIF was created and for the duration of the TIF.</a:t>
            </a:r>
          </a:p>
          <a:p>
            <a:endParaRPr lang="en-US" sz="1400" dirty="0">
              <a:solidFill>
                <a:prstClr val="black"/>
              </a:solidFill>
            </a:endParaRPr>
          </a:p>
          <a:p>
            <a:endParaRPr lang="en-US" sz="1400" dirty="0" smtClean="0">
              <a:solidFill>
                <a:prstClr val="black"/>
              </a:solidFill>
            </a:endParaRPr>
          </a:p>
          <a:p>
            <a:endParaRPr lang="en-US" sz="1400" dirty="0" smtClean="0">
              <a:solidFill>
                <a:prstClr val="black"/>
              </a:solidFill>
            </a:endParaRPr>
          </a:p>
        </p:txBody>
      </p:sp>
      <p:sp>
        <p:nvSpPr>
          <p:cNvPr id="2" name="TextBox 1"/>
          <p:cNvSpPr txBox="1"/>
          <p:nvPr/>
        </p:nvSpPr>
        <p:spPr>
          <a:xfrm>
            <a:off x="7265603" y="1295401"/>
            <a:ext cx="3860800" cy="646331"/>
          </a:xfrm>
          <a:prstGeom prst="rect">
            <a:avLst/>
          </a:prstGeom>
          <a:solidFill>
            <a:schemeClr val="accent6"/>
          </a:solidFill>
        </p:spPr>
        <p:txBody>
          <a:bodyPr wrap="square" rtlCol="0">
            <a:spAutoFit/>
          </a:bodyPr>
          <a:lstStyle/>
          <a:p>
            <a:r>
              <a:rPr lang="en-US" dirty="0" smtClean="0">
                <a:solidFill>
                  <a:srgbClr val="0C2A49"/>
                </a:solidFill>
              </a:rPr>
              <a:t>Growth approved by voters for other entities are diverted to the TIF.</a:t>
            </a:r>
            <a:endParaRPr lang="en-US" dirty="0">
              <a:solidFill>
                <a:srgbClr val="0C2A49"/>
              </a:solidFill>
            </a:endParaRPr>
          </a:p>
        </p:txBody>
      </p:sp>
    </p:spTree>
    <p:extLst>
      <p:ext uri="{BB962C8B-B14F-4D97-AF65-F5344CB8AC3E}">
        <p14:creationId xmlns:p14="http://schemas.microsoft.com/office/powerpoint/2010/main" val="270010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112821" y="285016"/>
            <a:ext cx="11976265" cy="5107871"/>
          </a:xfrm>
        </p:spPr>
        <p:txBody>
          <a:bodyPr>
            <a:normAutofit/>
          </a:bodyPr>
          <a:lstStyle/>
          <a:p>
            <a:pPr marL="0" indent="0" algn="ctr">
              <a:buNone/>
            </a:pPr>
            <a:r>
              <a:rPr lang="en-US" sz="9600" dirty="0" smtClean="0"/>
              <a:t>Thank you!</a:t>
            </a:r>
          </a:p>
          <a:p>
            <a:pPr marL="0" indent="0" algn="ctr">
              <a:buNone/>
            </a:pPr>
            <a:endParaRPr lang="en-US" sz="6000" dirty="0" smtClean="0"/>
          </a:p>
          <a:p>
            <a:pPr marL="0" indent="0" algn="ctr">
              <a:buNone/>
            </a:pPr>
            <a:r>
              <a:rPr lang="en-US" sz="6000" dirty="0" smtClean="0"/>
              <a:t>We understand the important role you play and we appreciate your time and service. </a:t>
            </a:r>
          </a:p>
          <a:p>
            <a:endParaRPr lang="en-US" dirty="0" smtClean="0"/>
          </a:p>
        </p:txBody>
      </p:sp>
    </p:spTree>
    <p:extLst>
      <p:ext uri="{BB962C8B-B14F-4D97-AF65-F5344CB8AC3E}">
        <p14:creationId xmlns:p14="http://schemas.microsoft.com/office/powerpoint/2010/main" val="598720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biLevel thresh="25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3708" y="1153598"/>
            <a:ext cx="4325149" cy="3850971"/>
          </a:xfrm>
        </p:spPr>
        <p:txBody>
          <a:bodyPr>
            <a:noAutofit/>
          </a:bodyPr>
          <a:lstStyle/>
          <a:p>
            <a:r>
              <a:rPr lang="en-US" sz="7200" b="1" i="1" dirty="0" smtClean="0">
                <a:solidFill>
                  <a:srgbClr val="C00000"/>
                </a:solidFill>
              </a:rPr>
              <a:t>Career</a:t>
            </a:r>
            <a:r>
              <a:rPr lang="en-US" sz="7200" b="1" dirty="0" smtClean="0"/>
              <a:t>Tech</a:t>
            </a:r>
            <a:br>
              <a:rPr lang="en-US" sz="7200" b="1" dirty="0" smtClean="0"/>
            </a:br>
            <a:r>
              <a:rPr lang="en-US" sz="7200" b="1" dirty="0" smtClean="0"/>
              <a:t>Delivery </a:t>
            </a:r>
            <a:br>
              <a:rPr lang="en-US" sz="7200" b="1" dirty="0" smtClean="0"/>
            </a:br>
            <a:r>
              <a:rPr lang="en-US" sz="7200" b="1" dirty="0" smtClean="0"/>
              <a:t>Arms </a:t>
            </a:r>
            <a:endParaRPr lang="en-US" sz="7200" b="1" dirty="0"/>
          </a:p>
        </p:txBody>
      </p:sp>
      <p:pic>
        <p:nvPicPr>
          <p:cNvPr id="4" name="Picture 5" descr="CareerTech Delivery Arm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01009" y="599671"/>
            <a:ext cx="6257667" cy="571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22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biLevel thresh="25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74" y="136574"/>
            <a:ext cx="12112831" cy="1156957"/>
          </a:xfrm>
        </p:spPr>
        <p:txBody>
          <a:bodyPr>
            <a:noAutofit/>
          </a:bodyPr>
          <a:lstStyle/>
          <a:p>
            <a:r>
              <a:rPr lang="en-US" sz="6600" b="1" i="1" dirty="0" smtClean="0">
                <a:solidFill>
                  <a:srgbClr val="C00000"/>
                </a:solidFill>
              </a:rPr>
              <a:t>Career</a:t>
            </a:r>
            <a:r>
              <a:rPr lang="en-US" sz="6600" b="1" dirty="0" smtClean="0"/>
              <a:t>Tech System Enrollments </a:t>
            </a:r>
            <a:r>
              <a:rPr lang="en-US" sz="4000" b="1" dirty="0" smtClean="0"/>
              <a:t>(FY17) </a:t>
            </a:r>
            <a:endParaRPr lang="en-US" sz="4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1161297"/>
              </p:ext>
            </p:extLst>
          </p:nvPr>
        </p:nvGraphicFramePr>
        <p:xfrm>
          <a:off x="362197" y="1293523"/>
          <a:ext cx="10991603" cy="4883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47787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479953042"/>
              </p:ext>
            </p:extLst>
          </p:nvPr>
        </p:nvGraphicFramePr>
        <p:xfrm>
          <a:off x="1620049" y="1577386"/>
          <a:ext cx="9117307" cy="4478463"/>
        </p:xfrm>
        <a:graphic>
          <a:graphicData uri="http://schemas.openxmlformats.org/drawingml/2006/table">
            <a:tbl>
              <a:tblPr firstRow="1" bandRow="1">
                <a:tableStyleId>{5C22544A-7EE6-4342-B048-85BDC9FD1C3A}</a:tableStyleId>
              </a:tblPr>
              <a:tblGrid>
                <a:gridCol w="3513091"/>
                <a:gridCol w="1672900"/>
                <a:gridCol w="1756545"/>
                <a:gridCol w="2174771"/>
              </a:tblGrid>
              <a:tr h="796554">
                <a:tc>
                  <a:txBody>
                    <a:bodyPr/>
                    <a:lstStyle/>
                    <a:p>
                      <a:r>
                        <a:rPr lang="en-US" dirty="0" smtClean="0"/>
                        <a:t>Arm</a:t>
                      </a:r>
                      <a:endParaRPr lang="en-US" dirty="0"/>
                    </a:p>
                  </a:txBody>
                  <a:tcPr/>
                </a:tc>
                <a:tc>
                  <a:txBody>
                    <a:bodyPr/>
                    <a:lstStyle/>
                    <a:p>
                      <a:r>
                        <a:rPr lang="en-US" dirty="0" smtClean="0"/>
                        <a:t>State Board of CareerTech</a:t>
                      </a:r>
                      <a:endParaRPr lang="en-US" dirty="0"/>
                    </a:p>
                  </a:txBody>
                  <a:tcPr/>
                </a:tc>
                <a:tc>
                  <a:txBody>
                    <a:bodyPr/>
                    <a:lstStyle/>
                    <a:p>
                      <a:r>
                        <a:rPr lang="en-US" dirty="0" smtClean="0"/>
                        <a:t>Locally</a:t>
                      </a:r>
                      <a:r>
                        <a:rPr lang="en-US" baseline="0" dirty="0" smtClean="0"/>
                        <a:t> Elected Tech Center</a:t>
                      </a:r>
                      <a:endParaRPr lang="en-US" dirty="0"/>
                    </a:p>
                  </a:txBody>
                  <a:tcPr/>
                </a:tc>
                <a:tc>
                  <a:txBody>
                    <a:bodyPr/>
                    <a:lstStyle/>
                    <a:p>
                      <a:r>
                        <a:rPr lang="en-US" dirty="0" smtClean="0"/>
                        <a:t>Local</a:t>
                      </a:r>
                      <a:r>
                        <a:rPr lang="en-US" baseline="0" dirty="0" smtClean="0"/>
                        <a:t> Elected K-12 School Board</a:t>
                      </a:r>
                      <a:endParaRPr lang="en-US" dirty="0"/>
                    </a:p>
                  </a:txBody>
                  <a:tcPr/>
                </a:tc>
              </a:tr>
              <a:tr h="547412">
                <a:tc>
                  <a:txBody>
                    <a:bodyPr/>
                    <a:lstStyle/>
                    <a:p>
                      <a:r>
                        <a:rPr lang="en-US" dirty="0" smtClean="0"/>
                        <a:t>State Agency</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dirty="0"/>
                    </a:p>
                  </a:txBody>
                  <a:tcPr/>
                </a:tc>
              </a:tr>
              <a:tr h="547412">
                <a:tc>
                  <a:txBody>
                    <a:bodyPr/>
                    <a:lstStyle/>
                    <a:p>
                      <a:r>
                        <a:rPr lang="en-US" dirty="0" smtClean="0"/>
                        <a:t>Skills Centers</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dirty="0"/>
                    </a:p>
                  </a:txBody>
                  <a:tcPr/>
                </a:tc>
              </a:tr>
              <a:tr h="547412">
                <a:tc>
                  <a:txBody>
                    <a:bodyPr/>
                    <a:lstStyle/>
                    <a:p>
                      <a:r>
                        <a:rPr lang="en-US" dirty="0" smtClean="0"/>
                        <a:t>K-12 (Comprehensive</a:t>
                      </a:r>
                      <a:r>
                        <a:rPr lang="en-US" baseline="0" dirty="0" smtClean="0"/>
                        <a:t> Schools)</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547412">
                <a:tc>
                  <a:txBody>
                    <a:bodyPr/>
                    <a:lstStyle/>
                    <a:p>
                      <a:r>
                        <a:rPr lang="en-US" dirty="0" smtClean="0"/>
                        <a:t>Technology Centers</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r>
              <a:tr h="547412">
                <a:tc>
                  <a:txBody>
                    <a:bodyPr/>
                    <a:lstStyle/>
                    <a:p>
                      <a:r>
                        <a:rPr lang="en-US" dirty="0" smtClean="0"/>
                        <a:t>Business and Industry</a:t>
                      </a:r>
                      <a:endParaRPr lang="en-US" dirty="0"/>
                    </a:p>
                  </a:txBody>
                  <a:tcPr/>
                </a:tc>
                <a:tc>
                  <a:txBody>
                    <a:bodyPr/>
                    <a:lstStyle/>
                    <a:p>
                      <a:pPr algn="ctr"/>
                      <a:r>
                        <a:rPr lang="en-US" dirty="0" smtClean="0"/>
                        <a:t> </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r>
              <a:tr h="944849">
                <a:tc>
                  <a:txBody>
                    <a:bodyPr/>
                    <a:lstStyle/>
                    <a:p>
                      <a:endParaRPr lang="en-US" dirty="0" smtClean="0"/>
                    </a:p>
                    <a:p>
                      <a:r>
                        <a:rPr lang="en-US" dirty="0" smtClean="0"/>
                        <a:t>Adult Basic Education</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bl>
          </a:graphicData>
        </a:graphic>
      </p:graphicFrame>
      <p:sp>
        <p:nvSpPr>
          <p:cNvPr id="4" name="Title 1"/>
          <p:cNvSpPr>
            <a:spLocks noGrp="1"/>
          </p:cNvSpPr>
          <p:nvPr>
            <p:ph type="title"/>
          </p:nvPr>
        </p:nvSpPr>
        <p:spPr>
          <a:xfrm>
            <a:off x="-193960" y="420430"/>
            <a:ext cx="12112831" cy="1156957"/>
          </a:xfrm>
        </p:spPr>
        <p:txBody>
          <a:bodyPr>
            <a:noAutofit/>
          </a:bodyPr>
          <a:lstStyle/>
          <a:p>
            <a:pPr algn="ctr"/>
            <a:r>
              <a:rPr lang="en-US" sz="5400" b="1" i="1" dirty="0" smtClean="0">
                <a:solidFill>
                  <a:srgbClr val="C00000"/>
                </a:solidFill>
              </a:rPr>
              <a:t>Career</a:t>
            </a:r>
            <a:r>
              <a:rPr lang="en-US" sz="5400" b="1" dirty="0" smtClean="0"/>
              <a:t>Tech Delivery Arms Governance</a:t>
            </a:r>
            <a:endParaRPr lang="en-US" sz="3200" b="1" dirty="0"/>
          </a:p>
        </p:txBody>
      </p:sp>
    </p:spTree>
    <p:extLst>
      <p:ext uri="{BB962C8B-B14F-4D97-AF65-F5344CB8AC3E}">
        <p14:creationId xmlns:p14="http://schemas.microsoft.com/office/powerpoint/2010/main" val="150203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i="1" dirty="0" smtClean="0">
                <a:solidFill>
                  <a:srgbClr val="C00000"/>
                </a:solidFill>
              </a:rPr>
              <a:t>Career</a:t>
            </a:r>
            <a:r>
              <a:rPr lang="en-US" sz="4800" b="1" dirty="0" smtClean="0"/>
              <a:t>Tech</a:t>
            </a:r>
            <a:r>
              <a:rPr lang="en-US" sz="4800" dirty="0" smtClean="0"/>
              <a:t> </a:t>
            </a:r>
            <a:r>
              <a:rPr lang="en-US" sz="4800" b="1" dirty="0"/>
              <a:t>Delivery Arms Funding Sources</a:t>
            </a:r>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92808" y="1565979"/>
            <a:ext cx="10421093" cy="47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22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579667" y="236309"/>
            <a:ext cx="8229600" cy="1143000"/>
          </a:xfrm>
        </p:spPr>
        <p:txBody>
          <a:bodyPr/>
          <a:lstStyle/>
          <a:p>
            <a:r>
              <a:rPr lang="en-US" b="1" dirty="0" smtClean="0"/>
              <a:t>Agency Funding For </a:t>
            </a:r>
            <a:r>
              <a:rPr lang="en-US" b="1" i="1" dirty="0" smtClean="0">
                <a:solidFill>
                  <a:srgbClr val="C00000"/>
                </a:solidFill>
              </a:rPr>
              <a:t>Career</a:t>
            </a:r>
            <a:r>
              <a:rPr lang="en-US" b="1" dirty="0" smtClean="0"/>
              <a:t>Tech</a:t>
            </a:r>
            <a:endParaRPr lang="en-US" b="1" dirty="0"/>
          </a:p>
        </p:txBody>
      </p:sp>
      <p:sp>
        <p:nvSpPr>
          <p:cNvPr id="8" name="Content Placeholder 2"/>
          <p:cNvSpPr>
            <a:spLocks noGrp="1"/>
          </p:cNvSpPr>
          <p:nvPr>
            <p:ph idx="1"/>
          </p:nvPr>
        </p:nvSpPr>
        <p:spPr>
          <a:xfrm>
            <a:off x="1776783" y="1379311"/>
            <a:ext cx="8229600" cy="4525963"/>
          </a:xfrm>
        </p:spPr>
        <p:txBody>
          <a:bodyPr/>
          <a:lstStyle/>
          <a:p>
            <a:pPr marL="0" indent="0">
              <a:buNone/>
            </a:pPr>
            <a:r>
              <a:rPr lang="en-US" b="1" dirty="0" smtClean="0">
                <a:solidFill>
                  <a:srgbClr val="C00000"/>
                </a:solidFill>
              </a:rPr>
              <a:t>Revenue (FY17)</a:t>
            </a:r>
          </a:p>
          <a:p>
            <a:r>
              <a:rPr lang="en-US" dirty="0" smtClean="0"/>
              <a:t>State				$ 114,112,183</a:t>
            </a:r>
          </a:p>
          <a:p>
            <a:r>
              <a:rPr lang="en-US" dirty="0" smtClean="0"/>
              <a:t>Federal				$   26,769,771</a:t>
            </a:r>
          </a:p>
          <a:p>
            <a:r>
              <a:rPr lang="en-US" dirty="0" smtClean="0"/>
              <a:t>Revolving				$      4,701,988</a:t>
            </a:r>
          </a:p>
          <a:p>
            <a:r>
              <a:rPr lang="en-US" dirty="0" smtClean="0"/>
              <a:t>State-Lottery			$      2,930,688</a:t>
            </a:r>
          </a:p>
          <a:p>
            <a:r>
              <a:rPr lang="en-US" dirty="0" smtClean="0"/>
              <a:t>Fund Balance </a:t>
            </a:r>
            <a:r>
              <a:rPr lang="en-US" sz="2800" dirty="0" smtClean="0"/>
              <a:t>(required)	</a:t>
            </a:r>
            <a:r>
              <a:rPr lang="en-US" u="sng" dirty="0" smtClean="0"/>
              <a:t>$      2,048,936</a:t>
            </a:r>
          </a:p>
          <a:p>
            <a:pPr marL="457200" lvl="1" indent="0">
              <a:buNone/>
            </a:pPr>
            <a:r>
              <a:rPr lang="en-US" dirty="0" smtClean="0"/>
              <a:t>	</a:t>
            </a:r>
            <a:r>
              <a:rPr lang="en-US" sz="3200" b="1" dirty="0" smtClean="0"/>
              <a:t>Total	</a:t>
            </a:r>
            <a:r>
              <a:rPr lang="en-US" sz="3200" dirty="0" smtClean="0"/>
              <a:t>			</a:t>
            </a:r>
            <a:r>
              <a:rPr lang="en-US" sz="3200" b="1" dirty="0" smtClean="0"/>
              <a:t>$  150,563,566</a:t>
            </a:r>
            <a:endParaRPr lang="en-US" sz="3200" b="1" dirty="0"/>
          </a:p>
        </p:txBody>
      </p:sp>
    </p:spTree>
    <p:extLst>
      <p:ext uri="{BB962C8B-B14F-4D97-AF65-F5344CB8AC3E}">
        <p14:creationId xmlns:p14="http://schemas.microsoft.com/office/powerpoint/2010/main" val="1716248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951997" y="-201713"/>
            <a:ext cx="8229600" cy="1143000"/>
          </a:xfrm>
        </p:spPr>
        <p:txBody>
          <a:bodyPr/>
          <a:lstStyle/>
          <a:p>
            <a:r>
              <a:rPr lang="en-US" b="1" dirty="0" smtClean="0"/>
              <a:t>Agency Funding For </a:t>
            </a:r>
            <a:r>
              <a:rPr lang="en-US" b="1" i="1" dirty="0" smtClean="0">
                <a:solidFill>
                  <a:srgbClr val="C00000"/>
                </a:solidFill>
              </a:rPr>
              <a:t>Career</a:t>
            </a:r>
            <a:r>
              <a:rPr lang="en-US" b="1" dirty="0" smtClean="0"/>
              <a:t>Tech</a:t>
            </a:r>
            <a:endParaRPr lang="en-US" b="1" dirty="0"/>
          </a:p>
        </p:txBody>
      </p:sp>
      <p:sp>
        <p:nvSpPr>
          <p:cNvPr id="10" name="Content Placeholder 2"/>
          <p:cNvSpPr>
            <a:spLocks noGrp="1"/>
          </p:cNvSpPr>
          <p:nvPr>
            <p:ph idx="1"/>
          </p:nvPr>
        </p:nvSpPr>
        <p:spPr>
          <a:xfrm>
            <a:off x="1596095" y="959567"/>
            <a:ext cx="10348256" cy="4525963"/>
          </a:xfrm>
        </p:spPr>
        <p:txBody>
          <a:bodyPr>
            <a:normAutofit fontScale="92500" lnSpcReduction="20000"/>
          </a:bodyPr>
          <a:lstStyle/>
          <a:p>
            <a:pPr marL="0" indent="0">
              <a:buNone/>
            </a:pPr>
            <a:r>
              <a:rPr lang="en-US" b="1" dirty="0" smtClean="0">
                <a:solidFill>
                  <a:srgbClr val="C00000"/>
                </a:solidFill>
              </a:rPr>
              <a:t>Expenditures (FY17)</a:t>
            </a:r>
          </a:p>
          <a:p>
            <a:r>
              <a:rPr lang="en-US" sz="2800" dirty="0" smtClean="0"/>
              <a:t>Tech Center Operations			$    67,454,435	</a:t>
            </a:r>
            <a:r>
              <a:rPr lang="en-US" sz="2800" dirty="0" smtClean="0">
                <a:solidFill>
                  <a:srgbClr val="FF0000"/>
                </a:solidFill>
              </a:rPr>
              <a:t>($ 9,965,821) </a:t>
            </a:r>
          </a:p>
          <a:p>
            <a:r>
              <a:rPr lang="en-US" sz="2800" dirty="0" smtClean="0"/>
              <a:t>Comp. School CTE Programs		$    26,769,771</a:t>
            </a:r>
          </a:p>
          <a:p>
            <a:r>
              <a:rPr lang="en-US" sz="2800" dirty="0" smtClean="0"/>
              <a:t>State Agency				$    21,879,381</a:t>
            </a:r>
          </a:p>
          <a:p>
            <a:r>
              <a:rPr lang="en-US" sz="2800" dirty="0" smtClean="0"/>
              <a:t>Tech Center </a:t>
            </a:r>
            <a:r>
              <a:rPr lang="en-US" sz="2400" dirty="0" smtClean="0"/>
              <a:t>(Health Benefit Allowance)*</a:t>
            </a:r>
            <a:r>
              <a:rPr lang="en-US" sz="2800" dirty="0" smtClean="0"/>
              <a:t>	$    23,595,254  	($ 9,965,821)</a:t>
            </a:r>
          </a:p>
          <a:p>
            <a:r>
              <a:rPr lang="en-US" sz="2800" dirty="0" smtClean="0"/>
              <a:t>Skills Centers			</a:t>
            </a:r>
            <a:r>
              <a:rPr lang="en-US" sz="2400" dirty="0" smtClean="0"/>
              <a:t>	</a:t>
            </a:r>
            <a:r>
              <a:rPr lang="en-US" sz="2800" dirty="0" smtClean="0"/>
              <a:t>$      4,948,377</a:t>
            </a:r>
          </a:p>
          <a:p>
            <a:r>
              <a:rPr lang="en-US" sz="2800" dirty="0" smtClean="0"/>
              <a:t>Colleges/Universities**			$      4,280,670</a:t>
            </a:r>
          </a:p>
          <a:p>
            <a:r>
              <a:rPr lang="en-US" sz="2800" dirty="0" smtClean="0"/>
              <a:t>Other					</a:t>
            </a:r>
            <a:r>
              <a:rPr lang="en-US" sz="2800" u="sng" dirty="0" smtClean="0"/>
              <a:t>$	805,857</a:t>
            </a:r>
          </a:p>
          <a:p>
            <a:pPr marL="457200" lvl="1" indent="0">
              <a:buNone/>
            </a:pPr>
            <a:r>
              <a:rPr lang="en-US" sz="2400" b="1" dirty="0" smtClean="0"/>
              <a:t>	</a:t>
            </a:r>
            <a:r>
              <a:rPr lang="en-US" b="1" dirty="0" smtClean="0"/>
              <a:t>Total	</a:t>
            </a:r>
            <a:r>
              <a:rPr lang="en-US" dirty="0" smtClean="0"/>
              <a:t>				</a:t>
            </a:r>
            <a:r>
              <a:rPr lang="en-US" b="1" dirty="0" smtClean="0"/>
              <a:t>$      150,563,566</a:t>
            </a:r>
          </a:p>
          <a:p>
            <a:pPr marL="457200" lvl="1" indent="0">
              <a:buNone/>
            </a:pPr>
            <a:r>
              <a:rPr lang="en-US" sz="2600" b="1" dirty="0" smtClean="0"/>
              <a:t>*Mandated by law</a:t>
            </a:r>
          </a:p>
          <a:p>
            <a:pPr marL="457200" lvl="1" indent="0">
              <a:buNone/>
            </a:pPr>
            <a:r>
              <a:rPr lang="en-US" sz="2600" b="1" dirty="0" smtClean="0"/>
              <a:t>**Federal Perkins Grant</a:t>
            </a:r>
          </a:p>
        </p:txBody>
      </p:sp>
      <p:sp>
        <p:nvSpPr>
          <p:cNvPr id="2" name="TextBox 1"/>
          <p:cNvSpPr txBox="1"/>
          <p:nvPr/>
        </p:nvSpPr>
        <p:spPr>
          <a:xfrm>
            <a:off x="9610725" y="3130840"/>
            <a:ext cx="2438400" cy="738664"/>
          </a:xfrm>
          <a:prstGeom prst="rect">
            <a:avLst/>
          </a:prstGeom>
          <a:noFill/>
        </p:spPr>
        <p:txBody>
          <a:bodyPr wrap="square" rtlCol="0">
            <a:spAutoFit/>
          </a:bodyPr>
          <a:lstStyle/>
          <a:p>
            <a:r>
              <a:rPr lang="en-US" sz="1400" dirty="0" smtClean="0"/>
              <a:t>Almost $10 had to be taken from Tech Center Operations to pay the unfunded mandate.</a:t>
            </a:r>
            <a:endParaRPr lang="en-US" sz="1400" dirty="0"/>
          </a:p>
        </p:txBody>
      </p:sp>
    </p:spTree>
    <p:extLst>
      <p:ext uri="{BB962C8B-B14F-4D97-AF65-F5344CB8AC3E}">
        <p14:creationId xmlns:p14="http://schemas.microsoft.com/office/powerpoint/2010/main" val="18918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504207" y="1046486"/>
            <a:ext cx="8229600" cy="1143000"/>
          </a:xfrm>
        </p:spPr>
        <p:txBody>
          <a:bodyPr/>
          <a:lstStyle/>
          <a:p>
            <a:r>
              <a:rPr lang="en-US" b="1" dirty="0" smtClean="0">
                <a:solidFill>
                  <a:srgbClr val="C00000"/>
                </a:solidFill>
              </a:rPr>
              <a:t>CareerTech</a:t>
            </a:r>
            <a:r>
              <a:rPr lang="en-US" b="1" dirty="0" smtClean="0"/>
              <a:t> State Appropriations</a:t>
            </a:r>
            <a:endParaRPr lang="en-US" b="1" dirty="0"/>
          </a:p>
        </p:txBody>
      </p:sp>
      <p:sp>
        <p:nvSpPr>
          <p:cNvPr id="5" name="Content Placeholder 2"/>
          <p:cNvSpPr>
            <a:spLocks noGrp="1"/>
          </p:cNvSpPr>
          <p:nvPr>
            <p:ph idx="1"/>
          </p:nvPr>
        </p:nvSpPr>
        <p:spPr>
          <a:xfrm>
            <a:off x="386024" y="2180605"/>
            <a:ext cx="5480391" cy="4065823"/>
          </a:xfrm>
        </p:spPr>
        <p:txBody>
          <a:bodyPr>
            <a:normAutofit/>
          </a:bodyPr>
          <a:lstStyle/>
          <a:p>
            <a:r>
              <a:rPr lang="en-US" b="1" dirty="0" smtClean="0"/>
              <a:t>General Appropriations</a:t>
            </a:r>
          </a:p>
          <a:p>
            <a:pPr lvl="1"/>
            <a:r>
              <a:rPr lang="en-US" dirty="0" smtClean="0"/>
              <a:t>FY17		$114,112,183</a:t>
            </a:r>
          </a:p>
          <a:p>
            <a:pPr lvl="1"/>
            <a:r>
              <a:rPr lang="en-US" dirty="0" smtClean="0"/>
              <a:t>FY18		$111,769,218</a:t>
            </a:r>
          </a:p>
          <a:p>
            <a:pPr lvl="1"/>
            <a:r>
              <a:rPr lang="en-US" dirty="0" smtClean="0"/>
              <a:t>FY19		$124,337,661*</a:t>
            </a:r>
          </a:p>
          <a:p>
            <a:pPr marL="457200" lvl="1" indent="0">
              <a:buNone/>
            </a:pPr>
            <a:r>
              <a:rPr lang="en-US" sz="2000" dirty="0" smtClean="0"/>
              <a:t>* Increase of $12,568,443 to fund mandated teacher/support staff raises.</a:t>
            </a:r>
            <a:endParaRPr lang="en-US" sz="2400"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225" y="2149806"/>
            <a:ext cx="5967275" cy="417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836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5">
      <a:dk1>
        <a:srgbClr val="D2CFCC"/>
      </a:dk1>
      <a:lt1>
        <a:srgbClr val="F7C024"/>
      </a:lt1>
      <a:dk2>
        <a:srgbClr val="0272C6"/>
      </a:dk2>
      <a:lt2>
        <a:srgbClr val="0C294A"/>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5">
      <a:dk1>
        <a:srgbClr val="D2CFCC"/>
      </a:dk1>
      <a:lt1>
        <a:srgbClr val="F7C024"/>
      </a:lt1>
      <a:dk2>
        <a:srgbClr val="0272C6"/>
      </a:dk2>
      <a:lt2>
        <a:srgbClr val="0C294A"/>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20014</TotalTime>
  <Words>4556</Words>
  <Application>Microsoft Office PowerPoint</Application>
  <PresentationFormat>Custom</PresentationFormat>
  <Paragraphs>337</Paragraphs>
  <Slides>28</Slides>
  <Notes>26</Notes>
  <HiddenSlides>5</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Theme</vt:lpstr>
      <vt:lpstr>1_Office Theme</vt:lpstr>
      <vt:lpstr>2_Office Theme</vt:lpstr>
      <vt:lpstr>Oklahoma  CareerTech System</vt:lpstr>
      <vt:lpstr>PowerPoint Presentation</vt:lpstr>
      <vt:lpstr>CareerTech Delivery  Arms </vt:lpstr>
      <vt:lpstr>CareerTech System Enrollments (FY17) </vt:lpstr>
      <vt:lpstr>CareerTech Delivery Arms Governance</vt:lpstr>
      <vt:lpstr>CareerTech Delivery Arms Funding Sources</vt:lpstr>
      <vt:lpstr>Agency Funding For CareerTech</vt:lpstr>
      <vt:lpstr>Agency Funding For CareerTech</vt:lpstr>
      <vt:lpstr>CareerTech State Appropriations</vt:lpstr>
      <vt:lpstr>FY18 CareerTech Appropriations  Compared to Other Education Entities</vt:lpstr>
      <vt:lpstr>Tech Center Funding</vt:lpstr>
      <vt:lpstr>Tech Center Funding</vt:lpstr>
      <vt:lpstr>PowerPoint Presentation</vt:lpstr>
      <vt:lpstr>Moore Norman Technology Center General Funding (FY17)</vt:lpstr>
      <vt:lpstr>Tech Center Cash Flow</vt:lpstr>
      <vt:lpstr>Building Fund Expenditures</vt:lpstr>
      <vt:lpstr>Building Fund Balances</vt:lpstr>
      <vt:lpstr>PowerPoint Presentation</vt:lpstr>
      <vt:lpstr>CareerTech Student Organizations (CTSO)</vt:lpstr>
      <vt:lpstr>Technology Centers</vt:lpstr>
      <vt:lpstr>K-12 CareerTech Programs </vt:lpstr>
      <vt:lpstr>Skills Center Programs</vt:lpstr>
      <vt:lpstr>PowerPoint Presentation</vt:lpstr>
      <vt:lpstr>Business and Industry Programs</vt:lpstr>
      <vt:lpstr>Highlights</vt:lpstr>
      <vt:lpstr>How a TIF works in a low- or no-growth area:</vt:lpstr>
      <vt:lpstr>How a TIF works in an already growing area: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Dazsa Carter</dc:creator>
  <cp:lastModifiedBy>Major, Doug</cp:lastModifiedBy>
  <cp:revision>95</cp:revision>
  <cp:lastPrinted>2018-07-31T15:19:20Z</cp:lastPrinted>
  <dcterms:created xsi:type="dcterms:W3CDTF">2017-11-08T17:31:42Z</dcterms:created>
  <dcterms:modified xsi:type="dcterms:W3CDTF">2018-11-06T20:29:45Z</dcterms:modified>
</cp:coreProperties>
</file>