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24"/>
  </p:notesMasterIdLst>
  <p:sldIdLst>
    <p:sldId id="256" r:id="rId2"/>
    <p:sldId id="258" r:id="rId3"/>
    <p:sldId id="259" r:id="rId4"/>
    <p:sldId id="260" r:id="rId5"/>
    <p:sldId id="261" r:id="rId6"/>
    <p:sldId id="262" r:id="rId7"/>
    <p:sldId id="264" r:id="rId8"/>
    <p:sldId id="263" r:id="rId9"/>
    <p:sldId id="265" r:id="rId10"/>
    <p:sldId id="266" r:id="rId11"/>
    <p:sldId id="267" r:id="rId12"/>
    <p:sldId id="268" r:id="rId13"/>
    <p:sldId id="269" r:id="rId14"/>
    <p:sldId id="270" r:id="rId15"/>
    <p:sldId id="276" r:id="rId16"/>
    <p:sldId id="271" r:id="rId17"/>
    <p:sldId id="272" r:id="rId18"/>
    <p:sldId id="277" r:id="rId19"/>
    <p:sldId id="278" r:id="rId20"/>
    <p:sldId id="279" r:id="rId21"/>
    <p:sldId id="280" r:id="rId22"/>
    <p:sldId id="28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6006" autoAdjust="0"/>
    <p:restoredTop sz="94660"/>
  </p:normalViewPr>
  <p:slideViewPr>
    <p:cSldViewPr snapToGrid="0">
      <p:cViewPr varScale="1">
        <p:scale>
          <a:sx n="118" d="100"/>
          <a:sy n="118" d="100"/>
        </p:scale>
        <p:origin x="272" y="72"/>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4F73F6-9FB3-4A03-BB35-13BC4BC781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E5F611B-2D93-46D8-97D6-83D289C55840}">
      <dgm:prSet phldrT="[Text]"/>
      <dgm:spPr/>
      <dgm:t>
        <a:bodyPr/>
        <a:lstStyle/>
        <a:p>
          <a:r>
            <a:rPr lang="en-US" dirty="0">
              <a:solidFill>
                <a:schemeClr val="tx1"/>
              </a:solidFill>
            </a:rPr>
            <a:t>July 1 - Sept 30:  Develop  agency budget request</a:t>
          </a:r>
        </a:p>
      </dgm:t>
    </dgm:pt>
    <dgm:pt modelId="{A6E89315-F685-4F68-8EC4-FB6D6DD28E3D}" type="parTrans" cxnId="{06B5B680-C360-4DD8-95E8-56FC154A8E42}">
      <dgm:prSet/>
      <dgm:spPr/>
      <dgm:t>
        <a:bodyPr/>
        <a:lstStyle/>
        <a:p>
          <a:endParaRPr lang="en-US"/>
        </a:p>
      </dgm:t>
    </dgm:pt>
    <dgm:pt modelId="{3DD61D8C-AEA8-4112-AE18-6A47B96197EF}" type="sibTrans" cxnId="{06B5B680-C360-4DD8-95E8-56FC154A8E42}">
      <dgm:prSet/>
      <dgm:spPr/>
      <dgm:t>
        <a:bodyPr/>
        <a:lstStyle/>
        <a:p>
          <a:endParaRPr lang="en-US"/>
        </a:p>
      </dgm:t>
    </dgm:pt>
    <dgm:pt modelId="{18A99795-2EBC-4E39-8450-5B132AA3A260}">
      <dgm:prSet phldrT="[Text]"/>
      <dgm:spPr/>
      <dgm:t>
        <a:bodyPr/>
        <a:lstStyle/>
        <a:p>
          <a:r>
            <a:rPr lang="en-US" dirty="0">
              <a:solidFill>
                <a:schemeClr val="tx1"/>
              </a:solidFill>
            </a:rPr>
            <a:t>October 1:  Submit budget request to OMES, Senate, House</a:t>
          </a:r>
        </a:p>
      </dgm:t>
    </dgm:pt>
    <dgm:pt modelId="{C59C7D39-7E74-40CF-B086-A98DE412B4E7}" type="parTrans" cxnId="{DD04D740-1B3A-4262-BF9D-D09F09620605}">
      <dgm:prSet/>
      <dgm:spPr/>
      <dgm:t>
        <a:bodyPr/>
        <a:lstStyle/>
        <a:p>
          <a:endParaRPr lang="en-US"/>
        </a:p>
      </dgm:t>
    </dgm:pt>
    <dgm:pt modelId="{24D8FAB1-6707-46DC-92A0-56BB6C7D0A08}" type="sibTrans" cxnId="{DD04D740-1B3A-4262-BF9D-D09F09620605}">
      <dgm:prSet/>
      <dgm:spPr/>
      <dgm:t>
        <a:bodyPr/>
        <a:lstStyle/>
        <a:p>
          <a:endParaRPr lang="en-US"/>
        </a:p>
      </dgm:t>
    </dgm:pt>
    <dgm:pt modelId="{A5B0797E-9BBE-42CE-8432-D3D874905881}">
      <dgm:prSet phldrT="[Text]"/>
      <dgm:spPr/>
      <dgm:t>
        <a:bodyPr/>
        <a:lstStyle/>
        <a:p>
          <a:r>
            <a:rPr lang="en-US" dirty="0">
              <a:solidFill>
                <a:schemeClr val="tx1"/>
              </a:solidFill>
            </a:rPr>
            <a:t>Oct 1 - May 31:  Legislative season</a:t>
          </a:r>
        </a:p>
      </dgm:t>
    </dgm:pt>
    <dgm:pt modelId="{BC208A19-B6F6-43EF-B20D-F9E63A3EAB8A}" type="parTrans" cxnId="{B3204D2A-527F-483A-A93B-EF887A930916}">
      <dgm:prSet/>
      <dgm:spPr/>
      <dgm:t>
        <a:bodyPr/>
        <a:lstStyle/>
        <a:p>
          <a:endParaRPr lang="en-US"/>
        </a:p>
      </dgm:t>
    </dgm:pt>
    <dgm:pt modelId="{8C145EBE-AC55-4A68-8727-D533ADAFF56E}" type="sibTrans" cxnId="{B3204D2A-527F-483A-A93B-EF887A930916}">
      <dgm:prSet/>
      <dgm:spPr/>
      <dgm:t>
        <a:bodyPr/>
        <a:lstStyle/>
        <a:p>
          <a:endParaRPr lang="en-US"/>
        </a:p>
      </dgm:t>
    </dgm:pt>
    <dgm:pt modelId="{72D14263-6423-412A-8E64-7E5A9C7809AE}">
      <dgm:prSet phldrT="[Text]"/>
      <dgm:spPr/>
      <dgm:t>
        <a:bodyPr/>
        <a:lstStyle/>
        <a:p>
          <a:r>
            <a:rPr lang="en-US" dirty="0">
              <a:solidFill>
                <a:schemeClr val="tx1"/>
              </a:solidFill>
            </a:rPr>
            <a:t>Date of </a:t>
          </a:r>
          <a:r>
            <a:rPr lang="en-US" dirty="0" smtClean="0">
              <a:solidFill>
                <a:schemeClr val="tx1"/>
              </a:solidFill>
            </a:rPr>
            <a:t>appropriation </a:t>
          </a:r>
          <a:r>
            <a:rPr lang="en-US" dirty="0">
              <a:solidFill>
                <a:schemeClr val="tx1"/>
              </a:solidFill>
            </a:rPr>
            <a:t>until June Board meeting:  Develop agency's annual budget</a:t>
          </a:r>
        </a:p>
      </dgm:t>
    </dgm:pt>
    <dgm:pt modelId="{242E18D7-6636-420A-9908-D69BE6F216B6}" type="parTrans" cxnId="{9629CCC7-FBAD-461A-A12D-7A8989DCF272}">
      <dgm:prSet/>
      <dgm:spPr/>
      <dgm:t>
        <a:bodyPr/>
        <a:lstStyle/>
        <a:p>
          <a:endParaRPr lang="en-US"/>
        </a:p>
      </dgm:t>
    </dgm:pt>
    <dgm:pt modelId="{4268AD38-1B0D-4917-A9DD-19A5487844FF}" type="sibTrans" cxnId="{9629CCC7-FBAD-461A-A12D-7A8989DCF272}">
      <dgm:prSet/>
      <dgm:spPr/>
      <dgm:t>
        <a:bodyPr/>
        <a:lstStyle/>
        <a:p>
          <a:endParaRPr lang="en-US"/>
        </a:p>
      </dgm:t>
    </dgm:pt>
    <dgm:pt modelId="{0A33B27F-4BEB-41FC-8FB8-EFBC38704BB5}" type="pres">
      <dgm:prSet presAssocID="{8D4F73F6-9FB3-4A03-BB35-13BC4BC7817A}" presName="cycle" presStyleCnt="0">
        <dgm:presLayoutVars>
          <dgm:dir/>
          <dgm:resizeHandles val="exact"/>
        </dgm:presLayoutVars>
      </dgm:prSet>
      <dgm:spPr/>
      <dgm:t>
        <a:bodyPr/>
        <a:lstStyle/>
        <a:p>
          <a:endParaRPr lang="en-US"/>
        </a:p>
      </dgm:t>
    </dgm:pt>
    <dgm:pt modelId="{BD6E3092-244F-4C38-875B-46F9B11A923F}" type="pres">
      <dgm:prSet presAssocID="{1E5F611B-2D93-46D8-97D6-83D289C55840}" presName="node" presStyleLbl="node1" presStyleIdx="0" presStyleCnt="4" custScaleX="132177" custScaleY="95493">
        <dgm:presLayoutVars>
          <dgm:bulletEnabled val="1"/>
        </dgm:presLayoutVars>
      </dgm:prSet>
      <dgm:spPr/>
      <dgm:t>
        <a:bodyPr/>
        <a:lstStyle/>
        <a:p>
          <a:endParaRPr lang="en-US"/>
        </a:p>
      </dgm:t>
    </dgm:pt>
    <dgm:pt modelId="{2432101B-A6AC-40ED-AA67-FE3E9728E190}" type="pres">
      <dgm:prSet presAssocID="{1E5F611B-2D93-46D8-97D6-83D289C55840}" presName="spNode" presStyleCnt="0"/>
      <dgm:spPr/>
    </dgm:pt>
    <dgm:pt modelId="{2FBFAFA2-89CA-4990-B55A-3AA93CB5FE85}" type="pres">
      <dgm:prSet presAssocID="{3DD61D8C-AEA8-4112-AE18-6A47B96197EF}" presName="sibTrans" presStyleLbl="sibTrans1D1" presStyleIdx="0" presStyleCnt="4"/>
      <dgm:spPr/>
      <dgm:t>
        <a:bodyPr/>
        <a:lstStyle/>
        <a:p>
          <a:endParaRPr lang="en-US"/>
        </a:p>
      </dgm:t>
    </dgm:pt>
    <dgm:pt modelId="{A3F8D2A2-E705-47E7-8BD6-43A1D48CBA7F}" type="pres">
      <dgm:prSet presAssocID="{18A99795-2EBC-4E39-8450-5B132AA3A260}" presName="node" presStyleLbl="node1" presStyleIdx="1" presStyleCnt="4" custScaleX="170627">
        <dgm:presLayoutVars>
          <dgm:bulletEnabled val="1"/>
        </dgm:presLayoutVars>
      </dgm:prSet>
      <dgm:spPr/>
      <dgm:t>
        <a:bodyPr/>
        <a:lstStyle/>
        <a:p>
          <a:endParaRPr lang="en-US"/>
        </a:p>
      </dgm:t>
    </dgm:pt>
    <dgm:pt modelId="{93A2F331-F1CF-4615-8842-2F88BE5275F0}" type="pres">
      <dgm:prSet presAssocID="{18A99795-2EBC-4E39-8450-5B132AA3A260}" presName="spNode" presStyleCnt="0"/>
      <dgm:spPr/>
    </dgm:pt>
    <dgm:pt modelId="{EA8AD229-A5A7-4FDD-B3D4-E3E711E57EE4}" type="pres">
      <dgm:prSet presAssocID="{24D8FAB1-6707-46DC-92A0-56BB6C7D0A08}" presName="sibTrans" presStyleLbl="sibTrans1D1" presStyleIdx="1" presStyleCnt="4"/>
      <dgm:spPr/>
      <dgm:t>
        <a:bodyPr/>
        <a:lstStyle/>
        <a:p>
          <a:endParaRPr lang="en-US"/>
        </a:p>
      </dgm:t>
    </dgm:pt>
    <dgm:pt modelId="{9DA1DC99-1FBF-4237-AC3D-530A1DB8A6E8}" type="pres">
      <dgm:prSet presAssocID="{A5B0797E-9BBE-42CE-8432-D3D874905881}" presName="node" presStyleLbl="node1" presStyleIdx="2" presStyleCnt="4" custScaleX="127345" custScaleY="111896">
        <dgm:presLayoutVars>
          <dgm:bulletEnabled val="1"/>
        </dgm:presLayoutVars>
      </dgm:prSet>
      <dgm:spPr/>
      <dgm:t>
        <a:bodyPr/>
        <a:lstStyle/>
        <a:p>
          <a:endParaRPr lang="en-US"/>
        </a:p>
      </dgm:t>
    </dgm:pt>
    <dgm:pt modelId="{6E914AB6-DA24-403F-88BE-71808AC27CC5}" type="pres">
      <dgm:prSet presAssocID="{A5B0797E-9BBE-42CE-8432-D3D874905881}" presName="spNode" presStyleCnt="0"/>
      <dgm:spPr/>
    </dgm:pt>
    <dgm:pt modelId="{84FAEA41-8A22-4EFD-9668-60DEDF5B14F8}" type="pres">
      <dgm:prSet presAssocID="{8C145EBE-AC55-4A68-8727-D533ADAFF56E}" presName="sibTrans" presStyleLbl="sibTrans1D1" presStyleIdx="2" presStyleCnt="4"/>
      <dgm:spPr/>
      <dgm:t>
        <a:bodyPr/>
        <a:lstStyle/>
        <a:p>
          <a:endParaRPr lang="en-US"/>
        </a:p>
      </dgm:t>
    </dgm:pt>
    <dgm:pt modelId="{1FD2B813-B5C5-44F6-A1F7-0029E40CB775}" type="pres">
      <dgm:prSet presAssocID="{72D14263-6423-412A-8E64-7E5A9C7809AE}" presName="node" presStyleLbl="node1" presStyleIdx="3" presStyleCnt="4" custScaleX="156008" custRadScaleRad="99665">
        <dgm:presLayoutVars>
          <dgm:bulletEnabled val="1"/>
        </dgm:presLayoutVars>
      </dgm:prSet>
      <dgm:spPr/>
      <dgm:t>
        <a:bodyPr/>
        <a:lstStyle/>
        <a:p>
          <a:endParaRPr lang="en-US"/>
        </a:p>
      </dgm:t>
    </dgm:pt>
    <dgm:pt modelId="{A4B64C71-FFAD-47CE-B3F7-440E4B19AD7F}" type="pres">
      <dgm:prSet presAssocID="{72D14263-6423-412A-8E64-7E5A9C7809AE}" presName="spNode" presStyleCnt="0"/>
      <dgm:spPr/>
    </dgm:pt>
    <dgm:pt modelId="{A44F2B6B-521A-440D-BEB5-EDD92E26F34F}" type="pres">
      <dgm:prSet presAssocID="{4268AD38-1B0D-4917-A9DD-19A5487844FF}" presName="sibTrans" presStyleLbl="sibTrans1D1" presStyleIdx="3" presStyleCnt="4"/>
      <dgm:spPr/>
      <dgm:t>
        <a:bodyPr/>
        <a:lstStyle/>
        <a:p>
          <a:endParaRPr lang="en-US"/>
        </a:p>
      </dgm:t>
    </dgm:pt>
  </dgm:ptLst>
  <dgm:cxnLst>
    <dgm:cxn modelId="{9629CCC7-FBAD-461A-A12D-7A8989DCF272}" srcId="{8D4F73F6-9FB3-4A03-BB35-13BC4BC7817A}" destId="{72D14263-6423-412A-8E64-7E5A9C7809AE}" srcOrd="3" destOrd="0" parTransId="{242E18D7-6636-420A-9908-D69BE6F216B6}" sibTransId="{4268AD38-1B0D-4917-A9DD-19A5487844FF}"/>
    <dgm:cxn modelId="{B3204D2A-527F-483A-A93B-EF887A930916}" srcId="{8D4F73F6-9FB3-4A03-BB35-13BC4BC7817A}" destId="{A5B0797E-9BBE-42CE-8432-D3D874905881}" srcOrd="2" destOrd="0" parTransId="{BC208A19-B6F6-43EF-B20D-F9E63A3EAB8A}" sibTransId="{8C145EBE-AC55-4A68-8727-D533ADAFF56E}"/>
    <dgm:cxn modelId="{9424084A-AD26-4FE7-ADD1-47956F02A27B}" type="presOf" srcId="{18A99795-2EBC-4E39-8450-5B132AA3A260}" destId="{A3F8D2A2-E705-47E7-8BD6-43A1D48CBA7F}" srcOrd="0" destOrd="0" presId="urn:microsoft.com/office/officeart/2005/8/layout/cycle5"/>
    <dgm:cxn modelId="{71F54445-4D96-421A-835F-6AAB0131BD6E}" type="presOf" srcId="{4268AD38-1B0D-4917-A9DD-19A5487844FF}" destId="{A44F2B6B-521A-440D-BEB5-EDD92E26F34F}" srcOrd="0" destOrd="0" presId="urn:microsoft.com/office/officeart/2005/8/layout/cycle5"/>
    <dgm:cxn modelId="{06B5B680-C360-4DD8-95E8-56FC154A8E42}" srcId="{8D4F73F6-9FB3-4A03-BB35-13BC4BC7817A}" destId="{1E5F611B-2D93-46D8-97D6-83D289C55840}" srcOrd="0" destOrd="0" parTransId="{A6E89315-F685-4F68-8EC4-FB6D6DD28E3D}" sibTransId="{3DD61D8C-AEA8-4112-AE18-6A47B96197EF}"/>
    <dgm:cxn modelId="{EA27DCBC-0500-42C5-918B-8DEE9193630F}" type="presOf" srcId="{8D4F73F6-9FB3-4A03-BB35-13BC4BC7817A}" destId="{0A33B27F-4BEB-41FC-8FB8-EFBC38704BB5}" srcOrd="0" destOrd="0" presId="urn:microsoft.com/office/officeart/2005/8/layout/cycle5"/>
    <dgm:cxn modelId="{565CFBC4-A6EE-4761-9D56-2A9E5D59BF28}" type="presOf" srcId="{1E5F611B-2D93-46D8-97D6-83D289C55840}" destId="{BD6E3092-244F-4C38-875B-46F9B11A923F}" srcOrd="0" destOrd="0" presId="urn:microsoft.com/office/officeart/2005/8/layout/cycle5"/>
    <dgm:cxn modelId="{41CD13E9-5F72-4977-8E94-AAD2B00D0ECE}" type="presOf" srcId="{A5B0797E-9BBE-42CE-8432-D3D874905881}" destId="{9DA1DC99-1FBF-4237-AC3D-530A1DB8A6E8}" srcOrd="0" destOrd="0" presId="urn:microsoft.com/office/officeart/2005/8/layout/cycle5"/>
    <dgm:cxn modelId="{FFAF47D6-07F7-4EA1-9392-AFE01D696624}" type="presOf" srcId="{8C145EBE-AC55-4A68-8727-D533ADAFF56E}" destId="{84FAEA41-8A22-4EFD-9668-60DEDF5B14F8}" srcOrd="0" destOrd="0" presId="urn:microsoft.com/office/officeart/2005/8/layout/cycle5"/>
    <dgm:cxn modelId="{F25F15A0-02F3-4DC2-8CE8-CB6B04AB8ABD}" type="presOf" srcId="{3DD61D8C-AEA8-4112-AE18-6A47B96197EF}" destId="{2FBFAFA2-89CA-4990-B55A-3AA93CB5FE85}" srcOrd="0" destOrd="0" presId="urn:microsoft.com/office/officeart/2005/8/layout/cycle5"/>
    <dgm:cxn modelId="{DD04D740-1B3A-4262-BF9D-D09F09620605}" srcId="{8D4F73F6-9FB3-4A03-BB35-13BC4BC7817A}" destId="{18A99795-2EBC-4E39-8450-5B132AA3A260}" srcOrd="1" destOrd="0" parTransId="{C59C7D39-7E74-40CF-B086-A98DE412B4E7}" sibTransId="{24D8FAB1-6707-46DC-92A0-56BB6C7D0A08}"/>
    <dgm:cxn modelId="{D46D878F-9E1A-48A6-8F7F-38DEACE4E6B0}" type="presOf" srcId="{24D8FAB1-6707-46DC-92A0-56BB6C7D0A08}" destId="{EA8AD229-A5A7-4FDD-B3D4-E3E711E57EE4}" srcOrd="0" destOrd="0" presId="urn:microsoft.com/office/officeart/2005/8/layout/cycle5"/>
    <dgm:cxn modelId="{19FBDF17-F541-42C1-92DF-4681E7055DBE}" type="presOf" srcId="{72D14263-6423-412A-8E64-7E5A9C7809AE}" destId="{1FD2B813-B5C5-44F6-A1F7-0029E40CB775}" srcOrd="0" destOrd="0" presId="urn:microsoft.com/office/officeart/2005/8/layout/cycle5"/>
    <dgm:cxn modelId="{13E7858B-D2FF-46F8-82AE-637533962575}" type="presParOf" srcId="{0A33B27F-4BEB-41FC-8FB8-EFBC38704BB5}" destId="{BD6E3092-244F-4C38-875B-46F9B11A923F}" srcOrd="0" destOrd="0" presId="urn:microsoft.com/office/officeart/2005/8/layout/cycle5"/>
    <dgm:cxn modelId="{F3ED2D5B-1355-47E1-BB1F-319D18CC1052}" type="presParOf" srcId="{0A33B27F-4BEB-41FC-8FB8-EFBC38704BB5}" destId="{2432101B-A6AC-40ED-AA67-FE3E9728E190}" srcOrd="1" destOrd="0" presId="urn:microsoft.com/office/officeart/2005/8/layout/cycle5"/>
    <dgm:cxn modelId="{8EB4EB88-F12B-4629-BFEA-D5FB346EA08F}" type="presParOf" srcId="{0A33B27F-4BEB-41FC-8FB8-EFBC38704BB5}" destId="{2FBFAFA2-89CA-4990-B55A-3AA93CB5FE85}" srcOrd="2" destOrd="0" presId="urn:microsoft.com/office/officeart/2005/8/layout/cycle5"/>
    <dgm:cxn modelId="{A3C80349-B0E6-40B5-AE28-11EFE16B6C84}" type="presParOf" srcId="{0A33B27F-4BEB-41FC-8FB8-EFBC38704BB5}" destId="{A3F8D2A2-E705-47E7-8BD6-43A1D48CBA7F}" srcOrd="3" destOrd="0" presId="urn:microsoft.com/office/officeart/2005/8/layout/cycle5"/>
    <dgm:cxn modelId="{5BCD378D-E17C-413B-9E3D-B3FF570D929F}" type="presParOf" srcId="{0A33B27F-4BEB-41FC-8FB8-EFBC38704BB5}" destId="{93A2F331-F1CF-4615-8842-2F88BE5275F0}" srcOrd="4" destOrd="0" presId="urn:microsoft.com/office/officeart/2005/8/layout/cycle5"/>
    <dgm:cxn modelId="{54572415-BC14-4A94-9DFE-2B4927814AA5}" type="presParOf" srcId="{0A33B27F-4BEB-41FC-8FB8-EFBC38704BB5}" destId="{EA8AD229-A5A7-4FDD-B3D4-E3E711E57EE4}" srcOrd="5" destOrd="0" presId="urn:microsoft.com/office/officeart/2005/8/layout/cycle5"/>
    <dgm:cxn modelId="{43328F8B-B190-4EAF-810D-71F830C95E11}" type="presParOf" srcId="{0A33B27F-4BEB-41FC-8FB8-EFBC38704BB5}" destId="{9DA1DC99-1FBF-4237-AC3D-530A1DB8A6E8}" srcOrd="6" destOrd="0" presId="urn:microsoft.com/office/officeart/2005/8/layout/cycle5"/>
    <dgm:cxn modelId="{C555B7B6-D024-40D4-A76E-E262353DB159}" type="presParOf" srcId="{0A33B27F-4BEB-41FC-8FB8-EFBC38704BB5}" destId="{6E914AB6-DA24-403F-88BE-71808AC27CC5}" srcOrd="7" destOrd="0" presId="urn:microsoft.com/office/officeart/2005/8/layout/cycle5"/>
    <dgm:cxn modelId="{698EB022-3908-4CA9-BADA-E06D4B469372}" type="presParOf" srcId="{0A33B27F-4BEB-41FC-8FB8-EFBC38704BB5}" destId="{84FAEA41-8A22-4EFD-9668-60DEDF5B14F8}" srcOrd="8" destOrd="0" presId="urn:microsoft.com/office/officeart/2005/8/layout/cycle5"/>
    <dgm:cxn modelId="{2E890EF7-5ACC-4192-819D-9021361C0B6A}" type="presParOf" srcId="{0A33B27F-4BEB-41FC-8FB8-EFBC38704BB5}" destId="{1FD2B813-B5C5-44F6-A1F7-0029E40CB775}" srcOrd="9" destOrd="0" presId="urn:microsoft.com/office/officeart/2005/8/layout/cycle5"/>
    <dgm:cxn modelId="{B783CFE0-2ADF-4F0C-BB28-216AB2CEA848}" type="presParOf" srcId="{0A33B27F-4BEB-41FC-8FB8-EFBC38704BB5}" destId="{A4B64C71-FFAD-47CE-B3F7-440E4B19AD7F}" srcOrd="10" destOrd="0" presId="urn:microsoft.com/office/officeart/2005/8/layout/cycle5"/>
    <dgm:cxn modelId="{A427BE9D-B0A2-444B-A4D0-F2F39AA1B8A4}" type="presParOf" srcId="{0A33B27F-4BEB-41FC-8FB8-EFBC38704BB5}" destId="{A44F2B6B-521A-440D-BEB5-EDD92E26F34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4F73F6-9FB3-4A03-BB35-13BC4BC781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E5F611B-2D93-46D8-97D6-83D289C55840}">
      <dgm:prSet phldrT="[Text]"/>
      <dgm:spPr/>
      <dgm:t>
        <a:bodyPr/>
        <a:lstStyle/>
        <a:p>
          <a:r>
            <a:rPr lang="en-US" dirty="0"/>
            <a:t>July 1 - Sept 30:  Develop  agency budget request</a:t>
          </a:r>
        </a:p>
      </dgm:t>
    </dgm:pt>
    <dgm:pt modelId="{A6E89315-F685-4F68-8EC4-FB6D6DD28E3D}" type="parTrans" cxnId="{06B5B680-C360-4DD8-95E8-56FC154A8E42}">
      <dgm:prSet/>
      <dgm:spPr/>
      <dgm:t>
        <a:bodyPr/>
        <a:lstStyle/>
        <a:p>
          <a:endParaRPr lang="en-US"/>
        </a:p>
      </dgm:t>
    </dgm:pt>
    <dgm:pt modelId="{3DD61D8C-AEA8-4112-AE18-6A47B96197EF}" type="sibTrans" cxnId="{06B5B680-C360-4DD8-95E8-56FC154A8E42}">
      <dgm:prSet/>
      <dgm:spPr/>
      <dgm:t>
        <a:bodyPr/>
        <a:lstStyle/>
        <a:p>
          <a:endParaRPr lang="en-US"/>
        </a:p>
      </dgm:t>
    </dgm:pt>
    <dgm:pt modelId="{0A33B27F-4BEB-41FC-8FB8-EFBC38704BB5}" type="pres">
      <dgm:prSet presAssocID="{8D4F73F6-9FB3-4A03-BB35-13BC4BC7817A}" presName="cycle" presStyleCnt="0">
        <dgm:presLayoutVars>
          <dgm:dir/>
          <dgm:resizeHandles val="exact"/>
        </dgm:presLayoutVars>
      </dgm:prSet>
      <dgm:spPr/>
      <dgm:t>
        <a:bodyPr/>
        <a:lstStyle/>
        <a:p>
          <a:endParaRPr lang="en-US"/>
        </a:p>
      </dgm:t>
    </dgm:pt>
    <dgm:pt modelId="{BD6E3092-244F-4C38-875B-46F9B11A923F}" type="pres">
      <dgm:prSet presAssocID="{1E5F611B-2D93-46D8-97D6-83D289C55840}" presName="node" presStyleLbl="node1" presStyleIdx="0" presStyleCnt="1">
        <dgm:presLayoutVars>
          <dgm:bulletEnabled val="1"/>
        </dgm:presLayoutVars>
      </dgm:prSet>
      <dgm:spPr/>
      <dgm:t>
        <a:bodyPr/>
        <a:lstStyle/>
        <a:p>
          <a:endParaRPr lang="en-US"/>
        </a:p>
      </dgm:t>
    </dgm:pt>
  </dgm:ptLst>
  <dgm:cxnLst>
    <dgm:cxn modelId="{565CFBC4-A6EE-4761-9D56-2A9E5D59BF28}" type="presOf" srcId="{1E5F611B-2D93-46D8-97D6-83D289C55840}" destId="{BD6E3092-244F-4C38-875B-46F9B11A923F}" srcOrd="0" destOrd="0" presId="urn:microsoft.com/office/officeart/2005/8/layout/cycle5"/>
    <dgm:cxn modelId="{EA27DCBC-0500-42C5-918B-8DEE9193630F}" type="presOf" srcId="{8D4F73F6-9FB3-4A03-BB35-13BC4BC7817A}" destId="{0A33B27F-4BEB-41FC-8FB8-EFBC38704BB5}" srcOrd="0" destOrd="0" presId="urn:microsoft.com/office/officeart/2005/8/layout/cycle5"/>
    <dgm:cxn modelId="{06B5B680-C360-4DD8-95E8-56FC154A8E42}" srcId="{8D4F73F6-9FB3-4A03-BB35-13BC4BC7817A}" destId="{1E5F611B-2D93-46D8-97D6-83D289C55840}" srcOrd="0" destOrd="0" parTransId="{A6E89315-F685-4F68-8EC4-FB6D6DD28E3D}" sibTransId="{3DD61D8C-AEA8-4112-AE18-6A47B96197EF}"/>
    <dgm:cxn modelId="{13E7858B-D2FF-46F8-82AE-637533962575}" type="presParOf" srcId="{0A33B27F-4BEB-41FC-8FB8-EFBC38704BB5}" destId="{BD6E3092-244F-4C38-875B-46F9B11A923F}"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4F73F6-9FB3-4A03-BB35-13BC4BC781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8A99795-2EBC-4E39-8450-5B132AA3A260}">
      <dgm:prSet phldrT="[Text]"/>
      <dgm:spPr/>
      <dgm:t>
        <a:bodyPr/>
        <a:lstStyle/>
        <a:p>
          <a:r>
            <a:rPr lang="en-US" dirty="0"/>
            <a:t>October 1:  Submit budget request to OMES, Senate, House</a:t>
          </a:r>
        </a:p>
      </dgm:t>
    </dgm:pt>
    <dgm:pt modelId="{C59C7D39-7E74-40CF-B086-A98DE412B4E7}" type="parTrans" cxnId="{DD04D740-1B3A-4262-BF9D-D09F09620605}">
      <dgm:prSet/>
      <dgm:spPr/>
      <dgm:t>
        <a:bodyPr/>
        <a:lstStyle/>
        <a:p>
          <a:endParaRPr lang="en-US"/>
        </a:p>
      </dgm:t>
    </dgm:pt>
    <dgm:pt modelId="{24D8FAB1-6707-46DC-92A0-56BB6C7D0A08}" type="sibTrans" cxnId="{DD04D740-1B3A-4262-BF9D-D09F09620605}">
      <dgm:prSet/>
      <dgm:spPr/>
      <dgm:t>
        <a:bodyPr/>
        <a:lstStyle/>
        <a:p>
          <a:endParaRPr lang="en-US"/>
        </a:p>
      </dgm:t>
    </dgm:pt>
    <dgm:pt modelId="{0A33B27F-4BEB-41FC-8FB8-EFBC38704BB5}" type="pres">
      <dgm:prSet presAssocID="{8D4F73F6-9FB3-4A03-BB35-13BC4BC7817A}" presName="cycle" presStyleCnt="0">
        <dgm:presLayoutVars>
          <dgm:dir/>
          <dgm:resizeHandles val="exact"/>
        </dgm:presLayoutVars>
      </dgm:prSet>
      <dgm:spPr/>
      <dgm:t>
        <a:bodyPr/>
        <a:lstStyle/>
        <a:p>
          <a:endParaRPr lang="en-US"/>
        </a:p>
      </dgm:t>
    </dgm:pt>
    <dgm:pt modelId="{A3F8D2A2-E705-47E7-8BD6-43A1D48CBA7F}" type="pres">
      <dgm:prSet presAssocID="{18A99795-2EBC-4E39-8450-5B132AA3A260}" presName="node" presStyleLbl="node1" presStyleIdx="0" presStyleCnt="1">
        <dgm:presLayoutVars>
          <dgm:bulletEnabled val="1"/>
        </dgm:presLayoutVars>
      </dgm:prSet>
      <dgm:spPr/>
      <dgm:t>
        <a:bodyPr/>
        <a:lstStyle/>
        <a:p>
          <a:endParaRPr lang="en-US"/>
        </a:p>
      </dgm:t>
    </dgm:pt>
  </dgm:ptLst>
  <dgm:cxnLst>
    <dgm:cxn modelId="{EA27DCBC-0500-42C5-918B-8DEE9193630F}" type="presOf" srcId="{8D4F73F6-9FB3-4A03-BB35-13BC4BC7817A}" destId="{0A33B27F-4BEB-41FC-8FB8-EFBC38704BB5}" srcOrd="0" destOrd="0" presId="urn:microsoft.com/office/officeart/2005/8/layout/cycle5"/>
    <dgm:cxn modelId="{9424084A-AD26-4FE7-ADD1-47956F02A27B}" type="presOf" srcId="{18A99795-2EBC-4E39-8450-5B132AA3A260}" destId="{A3F8D2A2-E705-47E7-8BD6-43A1D48CBA7F}" srcOrd="0" destOrd="0" presId="urn:microsoft.com/office/officeart/2005/8/layout/cycle5"/>
    <dgm:cxn modelId="{DD04D740-1B3A-4262-BF9D-D09F09620605}" srcId="{8D4F73F6-9FB3-4A03-BB35-13BC4BC7817A}" destId="{18A99795-2EBC-4E39-8450-5B132AA3A260}" srcOrd="0" destOrd="0" parTransId="{C59C7D39-7E74-40CF-B086-A98DE412B4E7}" sibTransId="{24D8FAB1-6707-46DC-92A0-56BB6C7D0A08}"/>
    <dgm:cxn modelId="{A3C80349-B0E6-40B5-AE28-11EFE16B6C84}" type="presParOf" srcId="{0A33B27F-4BEB-41FC-8FB8-EFBC38704BB5}" destId="{A3F8D2A2-E705-47E7-8BD6-43A1D48CBA7F}"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4F73F6-9FB3-4A03-BB35-13BC4BC781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A5B0797E-9BBE-42CE-8432-D3D874905881}">
      <dgm:prSet phldrT="[Text]"/>
      <dgm:spPr/>
      <dgm:t>
        <a:bodyPr/>
        <a:lstStyle/>
        <a:p>
          <a:r>
            <a:rPr lang="en-US" dirty="0"/>
            <a:t>Oct 1 - May 31:  Legislative season</a:t>
          </a:r>
        </a:p>
      </dgm:t>
    </dgm:pt>
    <dgm:pt modelId="{BC208A19-B6F6-43EF-B20D-F9E63A3EAB8A}" type="parTrans" cxnId="{B3204D2A-527F-483A-A93B-EF887A930916}">
      <dgm:prSet/>
      <dgm:spPr/>
      <dgm:t>
        <a:bodyPr/>
        <a:lstStyle/>
        <a:p>
          <a:endParaRPr lang="en-US"/>
        </a:p>
      </dgm:t>
    </dgm:pt>
    <dgm:pt modelId="{8C145EBE-AC55-4A68-8727-D533ADAFF56E}" type="sibTrans" cxnId="{B3204D2A-527F-483A-A93B-EF887A930916}">
      <dgm:prSet/>
      <dgm:spPr/>
      <dgm:t>
        <a:bodyPr/>
        <a:lstStyle/>
        <a:p>
          <a:endParaRPr lang="en-US"/>
        </a:p>
      </dgm:t>
    </dgm:pt>
    <dgm:pt modelId="{0A33B27F-4BEB-41FC-8FB8-EFBC38704BB5}" type="pres">
      <dgm:prSet presAssocID="{8D4F73F6-9FB3-4A03-BB35-13BC4BC7817A}" presName="cycle" presStyleCnt="0">
        <dgm:presLayoutVars>
          <dgm:dir/>
          <dgm:resizeHandles val="exact"/>
        </dgm:presLayoutVars>
      </dgm:prSet>
      <dgm:spPr/>
      <dgm:t>
        <a:bodyPr/>
        <a:lstStyle/>
        <a:p>
          <a:endParaRPr lang="en-US"/>
        </a:p>
      </dgm:t>
    </dgm:pt>
    <dgm:pt modelId="{9DA1DC99-1FBF-4237-AC3D-530A1DB8A6E8}" type="pres">
      <dgm:prSet presAssocID="{A5B0797E-9BBE-42CE-8432-D3D874905881}" presName="node" presStyleLbl="node1" presStyleIdx="0" presStyleCnt="1">
        <dgm:presLayoutVars>
          <dgm:bulletEnabled val="1"/>
        </dgm:presLayoutVars>
      </dgm:prSet>
      <dgm:spPr/>
      <dgm:t>
        <a:bodyPr/>
        <a:lstStyle/>
        <a:p>
          <a:endParaRPr lang="en-US"/>
        </a:p>
      </dgm:t>
    </dgm:pt>
  </dgm:ptLst>
  <dgm:cxnLst>
    <dgm:cxn modelId="{41CD13E9-5F72-4977-8E94-AAD2B00D0ECE}" type="presOf" srcId="{A5B0797E-9BBE-42CE-8432-D3D874905881}" destId="{9DA1DC99-1FBF-4237-AC3D-530A1DB8A6E8}" srcOrd="0" destOrd="0" presId="urn:microsoft.com/office/officeart/2005/8/layout/cycle5"/>
    <dgm:cxn modelId="{EA27DCBC-0500-42C5-918B-8DEE9193630F}" type="presOf" srcId="{8D4F73F6-9FB3-4A03-BB35-13BC4BC7817A}" destId="{0A33B27F-4BEB-41FC-8FB8-EFBC38704BB5}" srcOrd="0" destOrd="0" presId="urn:microsoft.com/office/officeart/2005/8/layout/cycle5"/>
    <dgm:cxn modelId="{B3204D2A-527F-483A-A93B-EF887A930916}" srcId="{8D4F73F6-9FB3-4A03-BB35-13BC4BC7817A}" destId="{A5B0797E-9BBE-42CE-8432-D3D874905881}" srcOrd="0" destOrd="0" parTransId="{BC208A19-B6F6-43EF-B20D-F9E63A3EAB8A}" sibTransId="{8C145EBE-AC55-4A68-8727-D533ADAFF56E}"/>
    <dgm:cxn modelId="{43328F8B-B190-4EAF-810D-71F830C95E11}" type="presParOf" srcId="{0A33B27F-4BEB-41FC-8FB8-EFBC38704BB5}" destId="{9DA1DC99-1FBF-4237-AC3D-530A1DB8A6E8}"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D4F73F6-9FB3-4A03-BB35-13BC4BC781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2D14263-6423-412A-8E64-7E5A9C7809AE}">
      <dgm:prSet phldrT="[Text]"/>
      <dgm:spPr/>
      <dgm:t>
        <a:bodyPr/>
        <a:lstStyle/>
        <a:p>
          <a:r>
            <a:rPr lang="en-US" dirty="0"/>
            <a:t>Date of </a:t>
          </a:r>
          <a:r>
            <a:rPr lang="en-US" dirty="0" smtClean="0"/>
            <a:t>appropriation </a:t>
          </a:r>
          <a:r>
            <a:rPr lang="en-US" dirty="0"/>
            <a:t>until June Board meeting:  Develop agency's annual budget</a:t>
          </a:r>
        </a:p>
      </dgm:t>
    </dgm:pt>
    <dgm:pt modelId="{242E18D7-6636-420A-9908-D69BE6F216B6}" type="parTrans" cxnId="{9629CCC7-FBAD-461A-A12D-7A8989DCF272}">
      <dgm:prSet/>
      <dgm:spPr/>
      <dgm:t>
        <a:bodyPr/>
        <a:lstStyle/>
        <a:p>
          <a:endParaRPr lang="en-US"/>
        </a:p>
      </dgm:t>
    </dgm:pt>
    <dgm:pt modelId="{4268AD38-1B0D-4917-A9DD-19A5487844FF}" type="sibTrans" cxnId="{9629CCC7-FBAD-461A-A12D-7A8989DCF272}">
      <dgm:prSet/>
      <dgm:spPr/>
      <dgm:t>
        <a:bodyPr/>
        <a:lstStyle/>
        <a:p>
          <a:endParaRPr lang="en-US"/>
        </a:p>
      </dgm:t>
    </dgm:pt>
    <dgm:pt modelId="{0A33B27F-4BEB-41FC-8FB8-EFBC38704BB5}" type="pres">
      <dgm:prSet presAssocID="{8D4F73F6-9FB3-4A03-BB35-13BC4BC7817A}" presName="cycle" presStyleCnt="0">
        <dgm:presLayoutVars>
          <dgm:dir/>
          <dgm:resizeHandles val="exact"/>
        </dgm:presLayoutVars>
      </dgm:prSet>
      <dgm:spPr/>
      <dgm:t>
        <a:bodyPr/>
        <a:lstStyle/>
        <a:p>
          <a:endParaRPr lang="en-US"/>
        </a:p>
      </dgm:t>
    </dgm:pt>
    <dgm:pt modelId="{1FD2B813-B5C5-44F6-A1F7-0029E40CB775}" type="pres">
      <dgm:prSet presAssocID="{72D14263-6423-412A-8E64-7E5A9C7809AE}" presName="node" presStyleLbl="node1" presStyleIdx="0" presStyleCnt="1">
        <dgm:presLayoutVars>
          <dgm:bulletEnabled val="1"/>
        </dgm:presLayoutVars>
      </dgm:prSet>
      <dgm:spPr/>
      <dgm:t>
        <a:bodyPr/>
        <a:lstStyle/>
        <a:p>
          <a:endParaRPr lang="en-US"/>
        </a:p>
      </dgm:t>
    </dgm:pt>
  </dgm:ptLst>
  <dgm:cxnLst>
    <dgm:cxn modelId="{19FBDF17-F541-42C1-92DF-4681E7055DBE}" type="presOf" srcId="{72D14263-6423-412A-8E64-7E5A9C7809AE}" destId="{1FD2B813-B5C5-44F6-A1F7-0029E40CB775}" srcOrd="0" destOrd="0" presId="urn:microsoft.com/office/officeart/2005/8/layout/cycle5"/>
    <dgm:cxn modelId="{EA27DCBC-0500-42C5-918B-8DEE9193630F}" type="presOf" srcId="{8D4F73F6-9FB3-4A03-BB35-13BC4BC7817A}" destId="{0A33B27F-4BEB-41FC-8FB8-EFBC38704BB5}" srcOrd="0" destOrd="0" presId="urn:microsoft.com/office/officeart/2005/8/layout/cycle5"/>
    <dgm:cxn modelId="{9629CCC7-FBAD-461A-A12D-7A8989DCF272}" srcId="{8D4F73F6-9FB3-4A03-BB35-13BC4BC7817A}" destId="{72D14263-6423-412A-8E64-7E5A9C7809AE}" srcOrd="0" destOrd="0" parTransId="{242E18D7-6636-420A-9908-D69BE6F216B6}" sibTransId="{4268AD38-1B0D-4917-A9DD-19A5487844FF}"/>
    <dgm:cxn modelId="{2E890EF7-5ACC-4192-819D-9021361C0B6A}" type="presParOf" srcId="{0A33B27F-4BEB-41FC-8FB8-EFBC38704BB5}" destId="{1FD2B813-B5C5-44F6-A1F7-0029E40CB775}" srcOrd="0"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D4F73F6-9FB3-4A03-BB35-13BC4BC7817A}"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1E5F611B-2D93-46D8-97D6-83D289C55840}">
      <dgm:prSet phldrT="[Text]"/>
      <dgm:spPr/>
      <dgm:t>
        <a:bodyPr/>
        <a:lstStyle/>
        <a:p>
          <a:r>
            <a:rPr lang="en-US" dirty="0">
              <a:solidFill>
                <a:schemeClr val="tx1"/>
              </a:solidFill>
            </a:rPr>
            <a:t>July 1 - Sept 30:  Develop  agency budget request</a:t>
          </a:r>
        </a:p>
      </dgm:t>
    </dgm:pt>
    <dgm:pt modelId="{A6E89315-F685-4F68-8EC4-FB6D6DD28E3D}" type="parTrans" cxnId="{06B5B680-C360-4DD8-95E8-56FC154A8E42}">
      <dgm:prSet/>
      <dgm:spPr/>
      <dgm:t>
        <a:bodyPr/>
        <a:lstStyle/>
        <a:p>
          <a:endParaRPr lang="en-US"/>
        </a:p>
      </dgm:t>
    </dgm:pt>
    <dgm:pt modelId="{3DD61D8C-AEA8-4112-AE18-6A47B96197EF}" type="sibTrans" cxnId="{06B5B680-C360-4DD8-95E8-56FC154A8E42}">
      <dgm:prSet/>
      <dgm:spPr/>
      <dgm:t>
        <a:bodyPr/>
        <a:lstStyle/>
        <a:p>
          <a:endParaRPr lang="en-US"/>
        </a:p>
      </dgm:t>
    </dgm:pt>
    <dgm:pt modelId="{18A99795-2EBC-4E39-8450-5B132AA3A260}">
      <dgm:prSet phldrT="[Text]"/>
      <dgm:spPr/>
      <dgm:t>
        <a:bodyPr/>
        <a:lstStyle/>
        <a:p>
          <a:r>
            <a:rPr lang="en-US" dirty="0">
              <a:solidFill>
                <a:schemeClr val="tx1"/>
              </a:solidFill>
            </a:rPr>
            <a:t>October 1:  Submit budget request to OMES, Senate, House</a:t>
          </a:r>
        </a:p>
      </dgm:t>
    </dgm:pt>
    <dgm:pt modelId="{C59C7D39-7E74-40CF-B086-A98DE412B4E7}" type="parTrans" cxnId="{DD04D740-1B3A-4262-BF9D-D09F09620605}">
      <dgm:prSet/>
      <dgm:spPr/>
      <dgm:t>
        <a:bodyPr/>
        <a:lstStyle/>
        <a:p>
          <a:endParaRPr lang="en-US"/>
        </a:p>
      </dgm:t>
    </dgm:pt>
    <dgm:pt modelId="{24D8FAB1-6707-46DC-92A0-56BB6C7D0A08}" type="sibTrans" cxnId="{DD04D740-1B3A-4262-BF9D-D09F09620605}">
      <dgm:prSet/>
      <dgm:spPr/>
      <dgm:t>
        <a:bodyPr/>
        <a:lstStyle/>
        <a:p>
          <a:endParaRPr lang="en-US"/>
        </a:p>
      </dgm:t>
    </dgm:pt>
    <dgm:pt modelId="{A5B0797E-9BBE-42CE-8432-D3D874905881}">
      <dgm:prSet phldrT="[Text]"/>
      <dgm:spPr/>
      <dgm:t>
        <a:bodyPr/>
        <a:lstStyle/>
        <a:p>
          <a:r>
            <a:rPr lang="en-US" dirty="0">
              <a:solidFill>
                <a:schemeClr val="tx1"/>
              </a:solidFill>
            </a:rPr>
            <a:t>Oct 1 - May 31:  Legislative season</a:t>
          </a:r>
        </a:p>
      </dgm:t>
    </dgm:pt>
    <dgm:pt modelId="{BC208A19-B6F6-43EF-B20D-F9E63A3EAB8A}" type="parTrans" cxnId="{B3204D2A-527F-483A-A93B-EF887A930916}">
      <dgm:prSet/>
      <dgm:spPr/>
      <dgm:t>
        <a:bodyPr/>
        <a:lstStyle/>
        <a:p>
          <a:endParaRPr lang="en-US"/>
        </a:p>
      </dgm:t>
    </dgm:pt>
    <dgm:pt modelId="{8C145EBE-AC55-4A68-8727-D533ADAFF56E}" type="sibTrans" cxnId="{B3204D2A-527F-483A-A93B-EF887A930916}">
      <dgm:prSet/>
      <dgm:spPr/>
      <dgm:t>
        <a:bodyPr/>
        <a:lstStyle/>
        <a:p>
          <a:endParaRPr lang="en-US"/>
        </a:p>
      </dgm:t>
    </dgm:pt>
    <dgm:pt modelId="{72D14263-6423-412A-8E64-7E5A9C7809AE}">
      <dgm:prSet phldrT="[Text]"/>
      <dgm:spPr/>
      <dgm:t>
        <a:bodyPr/>
        <a:lstStyle/>
        <a:p>
          <a:r>
            <a:rPr lang="en-US" dirty="0">
              <a:solidFill>
                <a:schemeClr val="tx1"/>
              </a:solidFill>
            </a:rPr>
            <a:t>Date of </a:t>
          </a:r>
          <a:r>
            <a:rPr lang="en-US" dirty="0" smtClean="0">
              <a:solidFill>
                <a:schemeClr val="tx1"/>
              </a:solidFill>
            </a:rPr>
            <a:t>appropriation </a:t>
          </a:r>
          <a:r>
            <a:rPr lang="en-US" dirty="0">
              <a:solidFill>
                <a:schemeClr val="tx1"/>
              </a:solidFill>
            </a:rPr>
            <a:t>until June Board meeting:  Develop agency's annual budget</a:t>
          </a:r>
        </a:p>
      </dgm:t>
    </dgm:pt>
    <dgm:pt modelId="{242E18D7-6636-420A-9908-D69BE6F216B6}" type="parTrans" cxnId="{9629CCC7-FBAD-461A-A12D-7A8989DCF272}">
      <dgm:prSet/>
      <dgm:spPr/>
      <dgm:t>
        <a:bodyPr/>
        <a:lstStyle/>
        <a:p>
          <a:endParaRPr lang="en-US"/>
        </a:p>
      </dgm:t>
    </dgm:pt>
    <dgm:pt modelId="{4268AD38-1B0D-4917-A9DD-19A5487844FF}" type="sibTrans" cxnId="{9629CCC7-FBAD-461A-A12D-7A8989DCF272}">
      <dgm:prSet/>
      <dgm:spPr/>
      <dgm:t>
        <a:bodyPr/>
        <a:lstStyle/>
        <a:p>
          <a:endParaRPr lang="en-US"/>
        </a:p>
      </dgm:t>
    </dgm:pt>
    <dgm:pt modelId="{0A33B27F-4BEB-41FC-8FB8-EFBC38704BB5}" type="pres">
      <dgm:prSet presAssocID="{8D4F73F6-9FB3-4A03-BB35-13BC4BC7817A}" presName="cycle" presStyleCnt="0">
        <dgm:presLayoutVars>
          <dgm:dir/>
          <dgm:resizeHandles val="exact"/>
        </dgm:presLayoutVars>
      </dgm:prSet>
      <dgm:spPr/>
      <dgm:t>
        <a:bodyPr/>
        <a:lstStyle/>
        <a:p>
          <a:endParaRPr lang="en-US"/>
        </a:p>
      </dgm:t>
    </dgm:pt>
    <dgm:pt modelId="{BD6E3092-244F-4C38-875B-46F9B11A923F}" type="pres">
      <dgm:prSet presAssocID="{1E5F611B-2D93-46D8-97D6-83D289C55840}" presName="node" presStyleLbl="node1" presStyleIdx="0" presStyleCnt="4" custScaleX="132177">
        <dgm:presLayoutVars>
          <dgm:bulletEnabled val="1"/>
        </dgm:presLayoutVars>
      </dgm:prSet>
      <dgm:spPr/>
      <dgm:t>
        <a:bodyPr/>
        <a:lstStyle/>
        <a:p>
          <a:endParaRPr lang="en-US"/>
        </a:p>
      </dgm:t>
    </dgm:pt>
    <dgm:pt modelId="{2432101B-A6AC-40ED-AA67-FE3E9728E190}" type="pres">
      <dgm:prSet presAssocID="{1E5F611B-2D93-46D8-97D6-83D289C55840}" presName="spNode" presStyleCnt="0"/>
      <dgm:spPr/>
    </dgm:pt>
    <dgm:pt modelId="{2FBFAFA2-89CA-4990-B55A-3AA93CB5FE85}" type="pres">
      <dgm:prSet presAssocID="{3DD61D8C-AEA8-4112-AE18-6A47B96197EF}" presName="sibTrans" presStyleLbl="sibTrans1D1" presStyleIdx="0" presStyleCnt="4"/>
      <dgm:spPr/>
      <dgm:t>
        <a:bodyPr/>
        <a:lstStyle/>
        <a:p>
          <a:endParaRPr lang="en-US"/>
        </a:p>
      </dgm:t>
    </dgm:pt>
    <dgm:pt modelId="{A3F8D2A2-E705-47E7-8BD6-43A1D48CBA7F}" type="pres">
      <dgm:prSet presAssocID="{18A99795-2EBC-4E39-8450-5B132AA3A260}" presName="node" presStyleLbl="node1" presStyleIdx="1" presStyleCnt="4" custScaleX="170627">
        <dgm:presLayoutVars>
          <dgm:bulletEnabled val="1"/>
        </dgm:presLayoutVars>
      </dgm:prSet>
      <dgm:spPr/>
      <dgm:t>
        <a:bodyPr/>
        <a:lstStyle/>
        <a:p>
          <a:endParaRPr lang="en-US"/>
        </a:p>
      </dgm:t>
    </dgm:pt>
    <dgm:pt modelId="{93A2F331-F1CF-4615-8842-2F88BE5275F0}" type="pres">
      <dgm:prSet presAssocID="{18A99795-2EBC-4E39-8450-5B132AA3A260}" presName="spNode" presStyleCnt="0"/>
      <dgm:spPr/>
    </dgm:pt>
    <dgm:pt modelId="{EA8AD229-A5A7-4FDD-B3D4-E3E711E57EE4}" type="pres">
      <dgm:prSet presAssocID="{24D8FAB1-6707-46DC-92A0-56BB6C7D0A08}" presName="sibTrans" presStyleLbl="sibTrans1D1" presStyleIdx="1" presStyleCnt="4"/>
      <dgm:spPr/>
      <dgm:t>
        <a:bodyPr/>
        <a:lstStyle/>
        <a:p>
          <a:endParaRPr lang="en-US"/>
        </a:p>
      </dgm:t>
    </dgm:pt>
    <dgm:pt modelId="{9DA1DC99-1FBF-4237-AC3D-530A1DB8A6E8}" type="pres">
      <dgm:prSet presAssocID="{A5B0797E-9BBE-42CE-8432-D3D874905881}" presName="node" presStyleLbl="node1" presStyleIdx="2" presStyleCnt="4" custScaleX="127345" custScaleY="111896">
        <dgm:presLayoutVars>
          <dgm:bulletEnabled val="1"/>
        </dgm:presLayoutVars>
      </dgm:prSet>
      <dgm:spPr/>
      <dgm:t>
        <a:bodyPr/>
        <a:lstStyle/>
        <a:p>
          <a:endParaRPr lang="en-US"/>
        </a:p>
      </dgm:t>
    </dgm:pt>
    <dgm:pt modelId="{6E914AB6-DA24-403F-88BE-71808AC27CC5}" type="pres">
      <dgm:prSet presAssocID="{A5B0797E-9BBE-42CE-8432-D3D874905881}" presName="spNode" presStyleCnt="0"/>
      <dgm:spPr/>
    </dgm:pt>
    <dgm:pt modelId="{84FAEA41-8A22-4EFD-9668-60DEDF5B14F8}" type="pres">
      <dgm:prSet presAssocID="{8C145EBE-AC55-4A68-8727-D533ADAFF56E}" presName="sibTrans" presStyleLbl="sibTrans1D1" presStyleIdx="2" presStyleCnt="4"/>
      <dgm:spPr/>
      <dgm:t>
        <a:bodyPr/>
        <a:lstStyle/>
        <a:p>
          <a:endParaRPr lang="en-US"/>
        </a:p>
      </dgm:t>
    </dgm:pt>
    <dgm:pt modelId="{1FD2B813-B5C5-44F6-A1F7-0029E40CB775}" type="pres">
      <dgm:prSet presAssocID="{72D14263-6423-412A-8E64-7E5A9C7809AE}" presName="node" presStyleLbl="node1" presStyleIdx="3" presStyleCnt="4" custScaleX="156008" custRadScaleRad="99665">
        <dgm:presLayoutVars>
          <dgm:bulletEnabled val="1"/>
        </dgm:presLayoutVars>
      </dgm:prSet>
      <dgm:spPr/>
      <dgm:t>
        <a:bodyPr/>
        <a:lstStyle/>
        <a:p>
          <a:endParaRPr lang="en-US"/>
        </a:p>
      </dgm:t>
    </dgm:pt>
    <dgm:pt modelId="{A4B64C71-FFAD-47CE-B3F7-440E4B19AD7F}" type="pres">
      <dgm:prSet presAssocID="{72D14263-6423-412A-8E64-7E5A9C7809AE}" presName="spNode" presStyleCnt="0"/>
      <dgm:spPr/>
    </dgm:pt>
    <dgm:pt modelId="{A44F2B6B-521A-440D-BEB5-EDD92E26F34F}" type="pres">
      <dgm:prSet presAssocID="{4268AD38-1B0D-4917-A9DD-19A5487844FF}" presName="sibTrans" presStyleLbl="sibTrans1D1" presStyleIdx="3" presStyleCnt="4"/>
      <dgm:spPr/>
      <dgm:t>
        <a:bodyPr/>
        <a:lstStyle/>
        <a:p>
          <a:endParaRPr lang="en-US"/>
        </a:p>
      </dgm:t>
    </dgm:pt>
  </dgm:ptLst>
  <dgm:cxnLst>
    <dgm:cxn modelId="{9629CCC7-FBAD-461A-A12D-7A8989DCF272}" srcId="{8D4F73F6-9FB3-4A03-BB35-13BC4BC7817A}" destId="{72D14263-6423-412A-8E64-7E5A9C7809AE}" srcOrd="3" destOrd="0" parTransId="{242E18D7-6636-420A-9908-D69BE6F216B6}" sibTransId="{4268AD38-1B0D-4917-A9DD-19A5487844FF}"/>
    <dgm:cxn modelId="{B3204D2A-527F-483A-A93B-EF887A930916}" srcId="{8D4F73F6-9FB3-4A03-BB35-13BC4BC7817A}" destId="{A5B0797E-9BBE-42CE-8432-D3D874905881}" srcOrd="2" destOrd="0" parTransId="{BC208A19-B6F6-43EF-B20D-F9E63A3EAB8A}" sibTransId="{8C145EBE-AC55-4A68-8727-D533ADAFF56E}"/>
    <dgm:cxn modelId="{9424084A-AD26-4FE7-ADD1-47956F02A27B}" type="presOf" srcId="{18A99795-2EBC-4E39-8450-5B132AA3A260}" destId="{A3F8D2A2-E705-47E7-8BD6-43A1D48CBA7F}" srcOrd="0" destOrd="0" presId="urn:microsoft.com/office/officeart/2005/8/layout/cycle5"/>
    <dgm:cxn modelId="{71F54445-4D96-421A-835F-6AAB0131BD6E}" type="presOf" srcId="{4268AD38-1B0D-4917-A9DD-19A5487844FF}" destId="{A44F2B6B-521A-440D-BEB5-EDD92E26F34F}" srcOrd="0" destOrd="0" presId="urn:microsoft.com/office/officeart/2005/8/layout/cycle5"/>
    <dgm:cxn modelId="{06B5B680-C360-4DD8-95E8-56FC154A8E42}" srcId="{8D4F73F6-9FB3-4A03-BB35-13BC4BC7817A}" destId="{1E5F611B-2D93-46D8-97D6-83D289C55840}" srcOrd="0" destOrd="0" parTransId="{A6E89315-F685-4F68-8EC4-FB6D6DD28E3D}" sibTransId="{3DD61D8C-AEA8-4112-AE18-6A47B96197EF}"/>
    <dgm:cxn modelId="{EA27DCBC-0500-42C5-918B-8DEE9193630F}" type="presOf" srcId="{8D4F73F6-9FB3-4A03-BB35-13BC4BC7817A}" destId="{0A33B27F-4BEB-41FC-8FB8-EFBC38704BB5}" srcOrd="0" destOrd="0" presId="urn:microsoft.com/office/officeart/2005/8/layout/cycle5"/>
    <dgm:cxn modelId="{565CFBC4-A6EE-4761-9D56-2A9E5D59BF28}" type="presOf" srcId="{1E5F611B-2D93-46D8-97D6-83D289C55840}" destId="{BD6E3092-244F-4C38-875B-46F9B11A923F}" srcOrd="0" destOrd="0" presId="urn:microsoft.com/office/officeart/2005/8/layout/cycle5"/>
    <dgm:cxn modelId="{41CD13E9-5F72-4977-8E94-AAD2B00D0ECE}" type="presOf" srcId="{A5B0797E-9BBE-42CE-8432-D3D874905881}" destId="{9DA1DC99-1FBF-4237-AC3D-530A1DB8A6E8}" srcOrd="0" destOrd="0" presId="urn:microsoft.com/office/officeart/2005/8/layout/cycle5"/>
    <dgm:cxn modelId="{FFAF47D6-07F7-4EA1-9392-AFE01D696624}" type="presOf" srcId="{8C145EBE-AC55-4A68-8727-D533ADAFF56E}" destId="{84FAEA41-8A22-4EFD-9668-60DEDF5B14F8}" srcOrd="0" destOrd="0" presId="urn:microsoft.com/office/officeart/2005/8/layout/cycle5"/>
    <dgm:cxn modelId="{F25F15A0-02F3-4DC2-8CE8-CB6B04AB8ABD}" type="presOf" srcId="{3DD61D8C-AEA8-4112-AE18-6A47B96197EF}" destId="{2FBFAFA2-89CA-4990-B55A-3AA93CB5FE85}" srcOrd="0" destOrd="0" presId="urn:microsoft.com/office/officeart/2005/8/layout/cycle5"/>
    <dgm:cxn modelId="{DD04D740-1B3A-4262-BF9D-D09F09620605}" srcId="{8D4F73F6-9FB3-4A03-BB35-13BC4BC7817A}" destId="{18A99795-2EBC-4E39-8450-5B132AA3A260}" srcOrd="1" destOrd="0" parTransId="{C59C7D39-7E74-40CF-B086-A98DE412B4E7}" sibTransId="{24D8FAB1-6707-46DC-92A0-56BB6C7D0A08}"/>
    <dgm:cxn modelId="{D46D878F-9E1A-48A6-8F7F-38DEACE4E6B0}" type="presOf" srcId="{24D8FAB1-6707-46DC-92A0-56BB6C7D0A08}" destId="{EA8AD229-A5A7-4FDD-B3D4-E3E711E57EE4}" srcOrd="0" destOrd="0" presId="urn:microsoft.com/office/officeart/2005/8/layout/cycle5"/>
    <dgm:cxn modelId="{19FBDF17-F541-42C1-92DF-4681E7055DBE}" type="presOf" srcId="{72D14263-6423-412A-8E64-7E5A9C7809AE}" destId="{1FD2B813-B5C5-44F6-A1F7-0029E40CB775}" srcOrd="0" destOrd="0" presId="urn:microsoft.com/office/officeart/2005/8/layout/cycle5"/>
    <dgm:cxn modelId="{13E7858B-D2FF-46F8-82AE-637533962575}" type="presParOf" srcId="{0A33B27F-4BEB-41FC-8FB8-EFBC38704BB5}" destId="{BD6E3092-244F-4C38-875B-46F9B11A923F}" srcOrd="0" destOrd="0" presId="urn:microsoft.com/office/officeart/2005/8/layout/cycle5"/>
    <dgm:cxn modelId="{F3ED2D5B-1355-47E1-BB1F-319D18CC1052}" type="presParOf" srcId="{0A33B27F-4BEB-41FC-8FB8-EFBC38704BB5}" destId="{2432101B-A6AC-40ED-AA67-FE3E9728E190}" srcOrd="1" destOrd="0" presId="urn:microsoft.com/office/officeart/2005/8/layout/cycle5"/>
    <dgm:cxn modelId="{8EB4EB88-F12B-4629-BFEA-D5FB346EA08F}" type="presParOf" srcId="{0A33B27F-4BEB-41FC-8FB8-EFBC38704BB5}" destId="{2FBFAFA2-89CA-4990-B55A-3AA93CB5FE85}" srcOrd="2" destOrd="0" presId="urn:microsoft.com/office/officeart/2005/8/layout/cycle5"/>
    <dgm:cxn modelId="{A3C80349-B0E6-40B5-AE28-11EFE16B6C84}" type="presParOf" srcId="{0A33B27F-4BEB-41FC-8FB8-EFBC38704BB5}" destId="{A3F8D2A2-E705-47E7-8BD6-43A1D48CBA7F}" srcOrd="3" destOrd="0" presId="urn:microsoft.com/office/officeart/2005/8/layout/cycle5"/>
    <dgm:cxn modelId="{5BCD378D-E17C-413B-9E3D-B3FF570D929F}" type="presParOf" srcId="{0A33B27F-4BEB-41FC-8FB8-EFBC38704BB5}" destId="{93A2F331-F1CF-4615-8842-2F88BE5275F0}" srcOrd="4" destOrd="0" presId="urn:microsoft.com/office/officeart/2005/8/layout/cycle5"/>
    <dgm:cxn modelId="{54572415-BC14-4A94-9DFE-2B4927814AA5}" type="presParOf" srcId="{0A33B27F-4BEB-41FC-8FB8-EFBC38704BB5}" destId="{EA8AD229-A5A7-4FDD-B3D4-E3E711E57EE4}" srcOrd="5" destOrd="0" presId="urn:microsoft.com/office/officeart/2005/8/layout/cycle5"/>
    <dgm:cxn modelId="{43328F8B-B190-4EAF-810D-71F830C95E11}" type="presParOf" srcId="{0A33B27F-4BEB-41FC-8FB8-EFBC38704BB5}" destId="{9DA1DC99-1FBF-4237-AC3D-530A1DB8A6E8}" srcOrd="6" destOrd="0" presId="urn:microsoft.com/office/officeart/2005/8/layout/cycle5"/>
    <dgm:cxn modelId="{C555B7B6-D024-40D4-A76E-E262353DB159}" type="presParOf" srcId="{0A33B27F-4BEB-41FC-8FB8-EFBC38704BB5}" destId="{6E914AB6-DA24-403F-88BE-71808AC27CC5}" srcOrd="7" destOrd="0" presId="urn:microsoft.com/office/officeart/2005/8/layout/cycle5"/>
    <dgm:cxn modelId="{698EB022-3908-4CA9-BADA-E06D4B469372}" type="presParOf" srcId="{0A33B27F-4BEB-41FC-8FB8-EFBC38704BB5}" destId="{84FAEA41-8A22-4EFD-9668-60DEDF5B14F8}" srcOrd="8" destOrd="0" presId="urn:microsoft.com/office/officeart/2005/8/layout/cycle5"/>
    <dgm:cxn modelId="{2E890EF7-5ACC-4192-819D-9021361C0B6A}" type="presParOf" srcId="{0A33B27F-4BEB-41FC-8FB8-EFBC38704BB5}" destId="{1FD2B813-B5C5-44F6-A1F7-0029E40CB775}" srcOrd="9" destOrd="0" presId="urn:microsoft.com/office/officeart/2005/8/layout/cycle5"/>
    <dgm:cxn modelId="{B783CFE0-2ADF-4F0C-BB28-216AB2CEA848}" type="presParOf" srcId="{0A33B27F-4BEB-41FC-8FB8-EFBC38704BB5}" destId="{A4B64C71-FFAD-47CE-B3F7-440E4B19AD7F}" srcOrd="10" destOrd="0" presId="urn:microsoft.com/office/officeart/2005/8/layout/cycle5"/>
    <dgm:cxn modelId="{A427BE9D-B0A2-444B-A4D0-F2F39AA1B8A4}" type="presParOf" srcId="{0A33B27F-4BEB-41FC-8FB8-EFBC38704BB5}" destId="{A44F2B6B-521A-440D-BEB5-EDD92E26F34F}"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3092-244F-4C38-875B-46F9B11A923F}">
      <dsp:nvSpPr>
        <dsp:cNvPr id="0" name=""/>
        <dsp:cNvSpPr/>
      </dsp:nvSpPr>
      <dsp:spPr>
        <a:xfrm>
          <a:off x="4086465" y="-20164"/>
          <a:ext cx="2236563" cy="10502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July 1 - Sept 30:  Develop  agency budget request</a:t>
          </a:r>
        </a:p>
      </dsp:txBody>
      <dsp:txXfrm>
        <a:off x="4137736" y="31107"/>
        <a:ext cx="2134021" cy="947750"/>
      </dsp:txXfrm>
    </dsp:sp>
    <dsp:sp modelId="{2FBFAFA2-89CA-4990-B55A-3AA93CB5FE85}">
      <dsp:nvSpPr>
        <dsp:cNvPr id="0" name=""/>
        <dsp:cNvSpPr/>
      </dsp:nvSpPr>
      <dsp:spPr>
        <a:xfrm>
          <a:off x="3388198" y="504981"/>
          <a:ext cx="3633097" cy="3633097"/>
        </a:xfrm>
        <a:custGeom>
          <a:avLst/>
          <a:gdLst/>
          <a:ahLst/>
          <a:cxnLst/>
          <a:rect l="0" t="0" r="0" b="0"/>
          <a:pathLst>
            <a:path>
              <a:moveTo>
                <a:pt x="3095871" y="526904"/>
              </a:moveTo>
              <a:arcTo wR="1816548" hR="1816548" stAng="18886188" swAng="1250077"/>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F8D2A2-E705-47E7-8BD6-43A1D48CBA7F}">
      <dsp:nvSpPr>
        <dsp:cNvPr id="0" name=""/>
        <dsp:cNvSpPr/>
      </dsp:nvSpPr>
      <dsp:spPr>
        <a:xfrm>
          <a:off x="5577708" y="1771598"/>
          <a:ext cx="2887175" cy="10998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October 1:  Submit budget request to OMES, Senate, House</a:t>
          </a:r>
        </a:p>
      </dsp:txBody>
      <dsp:txXfrm>
        <a:off x="5631399" y="1825289"/>
        <a:ext cx="2779793" cy="992481"/>
      </dsp:txXfrm>
    </dsp:sp>
    <dsp:sp modelId="{EA8AD229-A5A7-4FDD-B3D4-E3E711E57EE4}">
      <dsp:nvSpPr>
        <dsp:cNvPr id="0" name=""/>
        <dsp:cNvSpPr/>
      </dsp:nvSpPr>
      <dsp:spPr>
        <a:xfrm>
          <a:off x="3388198" y="504981"/>
          <a:ext cx="3633097" cy="3633097"/>
        </a:xfrm>
        <a:custGeom>
          <a:avLst/>
          <a:gdLst/>
          <a:ahLst/>
          <a:cxnLst/>
          <a:rect l="0" t="0" r="0" b="0"/>
          <a:pathLst>
            <a:path>
              <a:moveTo>
                <a:pt x="3466842" y="2575744"/>
              </a:moveTo>
              <a:arcTo wR="1816548" hR="1816548" stAng="1482250" swAng="1310163"/>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A1DC99-1FBF-4237-AC3D-530A1DB8A6E8}">
      <dsp:nvSpPr>
        <dsp:cNvPr id="0" name=""/>
        <dsp:cNvSpPr/>
      </dsp:nvSpPr>
      <dsp:spPr>
        <a:xfrm>
          <a:off x="4127346" y="3522727"/>
          <a:ext cx="2154801" cy="123070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Oct 1 - May 31:  Legislative season</a:t>
          </a:r>
        </a:p>
      </dsp:txBody>
      <dsp:txXfrm>
        <a:off x="4187424" y="3582805"/>
        <a:ext cx="2034645" cy="1110547"/>
      </dsp:txXfrm>
    </dsp:sp>
    <dsp:sp modelId="{84FAEA41-8A22-4EFD-9668-60DEDF5B14F8}">
      <dsp:nvSpPr>
        <dsp:cNvPr id="0" name=""/>
        <dsp:cNvSpPr/>
      </dsp:nvSpPr>
      <dsp:spPr>
        <a:xfrm>
          <a:off x="3396534" y="511159"/>
          <a:ext cx="3633097" cy="3633097"/>
        </a:xfrm>
        <a:custGeom>
          <a:avLst/>
          <a:gdLst/>
          <a:ahLst/>
          <a:cxnLst/>
          <a:rect l="0" t="0" r="0" b="0"/>
          <a:pathLst>
            <a:path>
              <a:moveTo>
                <a:pt x="560068" y="3128458"/>
              </a:moveTo>
              <a:arcTo wR="1816548" hR="1816548" stAng="8025820" swAng="1305594"/>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D2B813-B5C5-44F6-A1F7-0029E40CB775}">
      <dsp:nvSpPr>
        <dsp:cNvPr id="0" name=""/>
        <dsp:cNvSpPr/>
      </dsp:nvSpPr>
      <dsp:spPr>
        <a:xfrm>
          <a:off x="2074380" y="1771598"/>
          <a:ext cx="2639807" cy="10998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Date of </a:t>
          </a:r>
          <a:r>
            <a:rPr lang="en-US" sz="1600" kern="1200" dirty="0" smtClean="0">
              <a:solidFill>
                <a:schemeClr val="tx1"/>
              </a:solidFill>
            </a:rPr>
            <a:t>appropriation </a:t>
          </a:r>
          <a:r>
            <a:rPr lang="en-US" sz="1600" kern="1200" dirty="0">
              <a:solidFill>
                <a:schemeClr val="tx1"/>
              </a:solidFill>
            </a:rPr>
            <a:t>until June Board meeting:  Develop agency's annual budget</a:t>
          </a:r>
        </a:p>
      </dsp:txBody>
      <dsp:txXfrm>
        <a:off x="2128071" y="1825289"/>
        <a:ext cx="2532425" cy="992481"/>
      </dsp:txXfrm>
    </dsp:sp>
    <dsp:sp modelId="{A44F2B6B-521A-440D-BEB5-EDD92E26F34F}">
      <dsp:nvSpPr>
        <dsp:cNvPr id="0" name=""/>
        <dsp:cNvSpPr/>
      </dsp:nvSpPr>
      <dsp:spPr>
        <a:xfrm>
          <a:off x="3396690" y="498307"/>
          <a:ext cx="3633097" cy="3633097"/>
        </a:xfrm>
        <a:custGeom>
          <a:avLst/>
          <a:gdLst/>
          <a:ahLst/>
          <a:cxnLst/>
          <a:rect l="0" t="0" r="0" b="0"/>
          <a:pathLst>
            <a:path>
              <a:moveTo>
                <a:pt x="159013" y="1073294"/>
              </a:moveTo>
              <a:arcTo wR="1816548" hR="1816548" stAng="12249115" swAng="1245631"/>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3092-244F-4C38-875B-46F9B11A923F}">
      <dsp:nvSpPr>
        <dsp:cNvPr id="0" name=""/>
        <dsp:cNvSpPr/>
      </dsp:nvSpPr>
      <dsp:spPr>
        <a:xfrm>
          <a:off x="1464532" y="2622"/>
          <a:ext cx="8346731" cy="5425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July 1 - Sept 30:  Develop  agency budget request</a:t>
          </a:r>
        </a:p>
      </dsp:txBody>
      <dsp:txXfrm>
        <a:off x="1729377" y="267467"/>
        <a:ext cx="7817041" cy="48956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8D2A2-E705-47E7-8BD6-43A1D48CBA7F}">
      <dsp:nvSpPr>
        <dsp:cNvPr id="0" name=""/>
        <dsp:cNvSpPr/>
      </dsp:nvSpPr>
      <dsp:spPr>
        <a:xfrm>
          <a:off x="1411672" y="2892"/>
          <a:ext cx="8603949" cy="559256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October 1:  Submit budget request to OMES, Senate, House</a:t>
          </a:r>
        </a:p>
      </dsp:txBody>
      <dsp:txXfrm>
        <a:off x="1684679" y="275899"/>
        <a:ext cx="8057935" cy="504655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1DC99-1FBF-4237-AC3D-530A1DB8A6E8}">
      <dsp:nvSpPr>
        <dsp:cNvPr id="0" name=""/>
        <dsp:cNvSpPr/>
      </dsp:nvSpPr>
      <dsp:spPr>
        <a:xfrm>
          <a:off x="1384661" y="3190"/>
          <a:ext cx="8852754" cy="57542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Oct 1 - May 31:  Legislative season</a:t>
          </a:r>
        </a:p>
      </dsp:txBody>
      <dsp:txXfrm>
        <a:off x="1665562" y="284091"/>
        <a:ext cx="8290952" cy="51924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D2B813-B5C5-44F6-A1F7-0029E40CB775}">
      <dsp:nvSpPr>
        <dsp:cNvPr id="0" name=""/>
        <dsp:cNvSpPr/>
      </dsp:nvSpPr>
      <dsp:spPr>
        <a:xfrm>
          <a:off x="1349217" y="1253"/>
          <a:ext cx="8534075" cy="554714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a:t>Date of </a:t>
          </a:r>
          <a:r>
            <a:rPr lang="en-US" sz="6500" kern="1200" dirty="0" smtClean="0"/>
            <a:t>appropriation </a:t>
          </a:r>
          <a:r>
            <a:rPr lang="en-US" sz="6500" kern="1200" dirty="0"/>
            <a:t>until June Board meeting:  Develop agency's annual budget</a:t>
          </a:r>
        </a:p>
      </dsp:txBody>
      <dsp:txXfrm>
        <a:off x="1620006" y="272042"/>
        <a:ext cx="7992497" cy="50055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E3092-244F-4C38-875B-46F9B11A923F}">
      <dsp:nvSpPr>
        <dsp:cNvPr id="0" name=""/>
        <dsp:cNvSpPr/>
      </dsp:nvSpPr>
      <dsp:spPr>
        <a:xfrm>
          <a:off x="3992216" y="-35645"/>
          <a:ext cx="2553615" cy="1255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July 1 - Sept 30:  Develop  agency budget request</a:t>
          </a:r>
        </a:p>
      </dsp:txBody>
      <dsp:txXfrm>
        <a:off x="4053518" y="25657"/>
        <a:ext cx="2431011" cy="1133174"/>
      </dsp:txXfrm>
    </dsp:sp>
    <dsp:sp modelId="{2FBFAFA2-89CA-4990-B55A-3AA93CB5FE85}">
      <dsp:nvSpPr>
        <dsp:cNvPr id="0" name=""/>
        <dsp:cNvSpPr/>
      </dsp:nvSpPr>
      <dsp:spPr>
        <a:xfrm>
          <a:off x="3195672" y="592244"/>
          <a:ext cx="4146704" cy="4146704"/>
        </a:xfrm>
        <a:custGeom>
          <a:avLst/>
          <a:gdLst/>
          <a:ahLst/>
          <a:cxnLst/>
          <a:rect l="0" t="0" r="0" b="0"/>
          <a:pathLst>
            <a:path>
              <a:moveTo>
                <a:pt x="3533818" y="601677"/>
              </a:moveTo>
              <a:arcTo wR="2073352" hR="2073352" stAng="18886858" swAng="1249279"/>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A3F8D2A2-E705-47E7-8BD6-43A1D48CBA7F}">
      <dsp:nvSpPr>
        <dsp:cNvPr id="0" name=""/>
        <dsp:cNvSpPr/>
      </dsp:nvSpPr>
      <dsp:spPr>
        <a:xfrm>
          <a:off x="5694148" y="2037706"/>
          <a:ext cx="3296457" cy="1255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October 1:  Submit budget request to OMES, Senate, House</a:t>
          </a:r>
        </a:p>
      </dsp:txBody>
      <dsp:txXfrm>
        <a:off x="5755450" y="2099008"/>
        <a:ext cx="3173853" cy="1133174"/>
      </dsp:txXfrm>
    </dsp:sp>
    <dsp:sp modelId="{EA8AD229-A5A7-4FDD-B3D4-E3E711E57EE4}">
      <dsp:nvSpPr>
        <dsp:cNvPr id="0" name=""/>
        <dsp:cNvSpPr/>
      </dsp:nvSpPr>
      <dsp:spPr>
        <a:xfrm>
          <a:off x="3195672" y="592244"/>
          <a:ext cx="4146704" cy="4146704"/>
        </a:xfrm>
        <a:custGeom>
          <a:avLst/>
          <a:gdLst/>
          <a:ahLst/>
          <a:cxnLst/>
          <a:rect l="0" t="0" r="0" b="0"/>
          <a:pathLst>
            <a:path>
              <a:moveTo>
                <a:pt x="3956911" y="2939949"/>
              </a:moveTo>
              <a:arcTo wR="2073352" hR="2073352" stAng="1482387" swAng="1309396"/>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DA1DC99-1FBF-4237-AC3D-530A1DB8A6E8}">
      <dsp:nvSpPr>
        <dsp:cNvPr id="0" name=""/>
        <dsp:cNvSpPr/>
      </dsp:nvSpPr>
      <dsp:spPr>
        <a:xfrm>
          <a:off x="4038892" y="4036365"/>
          <a:ext cx="2460263" cy="1405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Oct 1 - May 31:  Legislative season</a:t>
          </a:r>
        </a:p>
      </dsp:txBody>
      <dsp:txXfrm>
        <a:off x="4107487" y="4104960"/>
        <a:ext cx="2323073" cy="1267975"/>
      </dsp:txXfrm>
    </dsp:sp>
    <dsp:sp modelId="{84FAEA41-8A22-4EFD-9668-60DEDF5B14F8}">
      <dsp:nvSpPr>
        <dsp:cNvPr id="0" name=""/>
        <dsp:cNvSpPr/>
      </dsp:nvSpPr>
      <dsp:spPr>
        <a:xfrm>
          <a:off x="3205190" y="599301"/>
          <a:ext cx="4146704" cy="4146704"/>
        </a:xfrm>
        <a:custGeom>
          <a:avLst/>
          <a:gdLst/>
          <a:ahLst/>
          <a:cxnLst/>
          <a:rect l="0" t="0" r="0" b="0"/>
          <a:pathLst>
            <a:path>
              <a:moveTo>
                <a:pt x="638966" y="3570458"/>
              </a:moveTo>
              <a:arcTo wR="2073352" hR="2073352" stAng="8026459" swAng="1304828"/>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FD2B813-B5C5-44F6-A1F7-0029E40CB775}">
      <dsp:nvSpPr>
        <dsp:cNvPr id="0" name=""/>
        <dsp:cNvSpPr/>
      </dsp:nvSpPr>
      <dsp:spPr>
        <a:xfrm>
          <a:off x="1695606" y="2037706"/>
          <a:ext cx="3014022" cy="125577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Date of </a:t>
          </a:r>
          <a:r>
            <a:rPr lang="en-US" sz="1800" kern="1200" dirty="0" smtClean="0">
              <a:solidFill>
                <a:schemeClr val="tx1"/>
              </a:solidFill>
            </a:rPr>
            <a:t>appropriation </a:t>
          </a:r>
          <a:r>
            <a:rPr lang="en-US" sz="1800" kern="1200" dirty="0">
              <a:solidFill>
                <a:schemeClr val="tx1"/>
              </a:solidFill>
            </a:rPr>
            <a:t>until June Board meeting:  Develop agency's annual budget</a:t>
          </a:r>
        </a:p>
      </dsp:txBody>
      <dsp:txXfrm>
        <a:off x="1756908" y="2099008"/>
        <a:ext cx="2891418" cy="1133174"/>
      </dsp:txXfrm>
    </dsp:sp>
    <dsp:sp modelId="{A44F2B6B-521A-440D-BEB5-EDD92E26F34F}">
      <dsp:nvSpPr>
        <dsp:cNvPr id="0" name=""/>
        <dsp:cNvSpPr/>
      </dsp:nvSpPr>
      <dsp:spPr>
        <a:xfrm>
          <a:off x="3205368" y="584619"/>
          <a:ext cx="4146704" cy="4146704"/>
        </a:xfrm>
        <a:custGeom>
          <a:avLst/>
          <a:gdLst/>
          <a:ahLst/>
          <a:cxnLst/>
          <a:rect l="0" t="0" r="0" b="0"/>
          <a:pathLst>
            <a:path>
              <a:moveTo>
                <a:pt x="181521" y="1224961"/>
              </a:moveTo>
              <a:arcTo wR="2073352" hR="2073352" stAng="12249230" swAng="1244835"/>
            </a:path>
          </a:pathLst>
        </a:custGeom>
        <a:noFill/>
        <a:ln w="6350"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FE3E0-44DF-4D58-9357-F55208B75295}" type="datetimeFigureOut">
              <a:rPr lang="en-US" smtClean="0"/>
              <a:t>11/7/2018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86EB1B-E440-432C-9477-E16FCF39A067}" type="slidenum">
              <a:rPr lang="en-US" smtClean="0"/>
              <a:t>‹#›</a:t>
            </a:fld>
            <a:endParaRPr lang="en-US"/>
          </a:p>
        </p:txBody>
      </p:sp>
    </p:spTree>
    <p:extLst>
      <p:ext uri="{BB962C8B-B14F-4D97-AF65-F5344CB8AC3E}">
        <p14:creationId xmlns:p14="http://schemas.microsoft.com/office/powerpoint/2010/main" val="203332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6EB1B-E440-432C-9477-E16FCF39A067}" type="slidenum">
              <a:rPr lang="en-US" smtClean="0"/>
              <a:t>1</a:t>
            </a:fld>
            <a:endParaRPr lang="en-US"/>
          </a:p>
        </p:txBody>
      </p:sp>
    </p:spTree>
    <p:extLst>
      <p:ext uri="{BB962C8B-B14F-4D97-AF65-F5344CB8AC3E}">
        <p14:creationId xmlns:p14="http://schemas.microsoft.com/office/powerpoint/2010/main" val="148486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10</a:t>
            </a:fld>
            <a:endParaRPr lang="en-US" dirty="0"/>
          </a:p>
        </p:txBody>
      </p:sp>
    </p:spTree>
    <p:extLst>
      <p:ext uri="{BB962C8B-B14F-4D97-AF65-F5344CB8AC3E}">
        <p14:creationId xmlns:p14="http://schemas.microsoft.com/office/powerpoint/2010/main" val="129274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11</a:t>
            </a:fld>
            <a:endParaRPr lang="en-US" dirty="0"/>
          </a:p>
        </p:txBody>
      </p:sp>
    </p:spTree>
    <p:extLst>
      <p:ext uri="{BB962C8B-B14F-4D97-AF65-F5344CB8AC3E}">
        <p14:creationId xmlns:p14="http://schemas.microsoft.com/office/powerpoint/2010/main" val="1459632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Received our state general appropriation and lottery appropriation</a:t>
            </a:r>
          </a:p>
          <a:p>
            <a:endParaRPr lang="en-US" dirty="0"/>
          </a:p>
          <a:p>
            <a:r>
              <a:rPr lang="en-US" dirty="0" smtClean="0"/>
              <a:t>Develop agency’s operating budget </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12</a:t>
            </a:fld>
            <a:endParaRPr lang="en-US" dirty="0"/>
          </a:p>
        </p:txBody>
      </p:sp>
    </p:spTree>
    <p:extLst>
      <p:ext uri="{BB962C8B-B14F-4D97-AF65-F5344CB8AC3E}">
        <p14:creationId xmlns:p14="http://schemas.microsoft.com/office/powerpoint/2010/main" val="3643104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Executive Summary for the State Board meeting – 3</a:t>
            </a:r>
            <a:r>
              <a:rPr lang="en-US" baseline="30000" dirty="0"/>
              <a:t>rd</a:t>
            </a:r>
            <a:r>
              <a:rPr lang="en-US" dirty="0"/>
              <a:t> Thursday in June.</a:t>
            </a:r>
          </a:p>
          <a:p>
            <a:endParaRPr lang="en-US" dirty="0"/>
          </a:p>
          <a:p>
            <a:r>
              <a:rPr lang="en-US" dirty="0"/>
              <a:t>Budget book </a:t>
            </a:r>
          </a:p>
          <a:p>
            <a:endParaRPr lang="en-US" dirty="0"/>
          </a:p>
          <a:p>
            <a:r>
              <a:rPr lang="en-US" dirty="0"/>
              <a:t>After board approves, OMES budget development process begins.</a:t>
            </a:r>
          </a:p>
          <a:p>
            <a:endParaRPr lang="en-US" dirty="0"/>
          </a:p>
          <a:p>
            <a:r>
              <a:rPr lang="en-US" dirty="0"/>
              <a:t>Take everything reflected in the budget book and put in into OMES required spreadsheet </a:t>
            </a:r>
            <a:r>
              <a:rPr lang="en-US" dirty="0" smtClean="0"/>
              <a:t>format</a:t>
            </a:r>
          </a:p>
          <a:p>
            <a:endParaRPr lang="en-US" dirty="0"/>
          </a:p>
          <a:p>
            <a:r>
              <a:rPr lang="en-US" dirty="0"/>
              <a:t>OMES review, approves, and then we are able to spend the new FY budget.  Usually a couple weeks after July 1.</a:t>
            </a:r>
          </a:p>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13</a:t>
            </a:fld>
            <a:endParaRPr lang="en-US" dirty="0"/>
          </a:p>
        </p:txBody>
      </p:sp>
    </p:spTree>
    <p:extLst>
      <p:ext uri="{BB962C8B-B14F-4D97-AF65-F5344CB8AC3E}">
        <p14:creationId xmlns:p14="http://schemas.microsoft.com/office/powerpoint/2010/main" val="2289159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715ED81-DA89-467C-89B8-AA0CA14F96A6}" type="slidenum">
              <a:rPr lang="en-US" smtClean="0"/>
              <a:t>14</a:t>
            </a:fld>
            <a:endParaRPr lang="en-US" dirty="0"/>
          </a:p>
        </p:txBody>
      </p:sp>
    </p:spTree>
    <p:extLst>
      <p:ext uri="{BB962C8B-B14F-4D97-AF65-F5344CB8AC3E}">
        <p14:creationId xmlns:p14="http://schemas.microsoft.com/office/powerpoint/2010/main" val="398782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1065213"/>
            <a:ext cx="5622925" cy="3163887"/>
          </a:xfrm>
        </p:spPr>
      </p:sp>
      <p:sp>
        <p:nvSpPr>
          <p:cNvPr id="3" name="Notes Placeholder 2"/>
          <p:cNvSpPr>
            <a:spLocks noGrp="1"/>
          </p:cNvSpPr>
          <p:nvPr>
            <p:ph type="body" idx="1"/>
          </p:nvPr>
        </p:nvSpPr>
        <p:spPr/>
        <p:txBody>
          <a:bodyPr/>
          <a:lstStyle/>
          <a:p>
            <a:r>
              <a:rPr lang="en-US" dirty="0" smtClean="0"/>
              <a:t>FY10 = $157M for General appropriation and lottery appropriation</a:t>
            </a:r>
          </a:p>
          <a:p>
            <a:endParaRPr lang="en-US" dirty="0"/>
          </a:p>
          <a:p>
            <a:r>
              <a:rPr lang="en-US" dirty="0" smtClean="0"/>
              <a:t>FY19 = $124M for General appropriation and lottery appropriation</a:t>
            </a:r>
          </a:p>
          <a:p>
            <a:endParaRPr lang="en-US" dirty="0"/>
          </a:p>
          <a:p>
            <a:r>
              <a:rPr lang="en-US" dirty="0" smtClean="0"/>
              <a:t>$33M decrease</a:t>
            </a:r>
          </a:p>
          <a:p>
            <a:endParaRPr lang="en-US" dirty="0"/>
          </a:p>
          <a:p>
            <a:r>
              <a:rPr lang="en-US" dirty="0" smtClean="0"/>
              <a:t>27% decrease</a:t>
            </a:r>
          </a:p>
          <a:p>
            <a:endParaRPr lang="en-US" dirty="0"/>
          </a:p>
          <a:p>
            <a:r>
              <a:rPr lang="en-US" dirty="0" smtClean="0"/>
              <a:t>After adding $10M for certified personnel salary increase and $2M for support employee salary increases.</a:t>
            </a:r>
          </a:p>
          <a:p>
            <a:endParaRPr lang="en-US" dirty="0"/>
          </a:p>
        </p:txBody>
      </p:sp>
      <p:sp>
        <p:nvSpPr>
          <p:cNvPr id="4" name="Slide Number Placeholder 3"/>
          <p:cNvSpPr>
            <a:spLocks noGrp="1"/>
          </p:cNvSpPr>
          <p:nvPr>
            <p:ph type="sldNum" sz="quarter" idx="10"/>
          </p:nvPr>
        </p:nvSpPr>
        <p:spPr/>
        <p:txBody>
          <a:bodyPr/>
          <a:lstStyle/>
          <a:p>
            <a:fld id="{7386EB1B-E440-432C-9477-E16FCF39A067}" type="slidenum">
              <a:rPr lang="en-US" smtClean="0"/>
              <a:t>15</a:t>
            </a:fld>
            <a:endParaRPr lang="en-US"/>
          </a:p>
        </p:txBody>
      </p:sp>
    </p:spTree>
    <p:extLst>
      <p:ext uri="{BB962C8B-B14F-4D97-AF65-F5344CB8AC3E}">
        <p14:creationId xmlns:p14="http://schemas.microsoft.com/office/powerpoint/2010/main" val="1112979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Primary recipient of 2 federal grants from USDOE:</a:t>
            </a:r>
          </a:p>
          <a:p>
            <a:r>
              <a:rPr lang="en-US" dirty="0"/>
              <a:t>	</a:t>
            </a:r>
            <a:r>
              <a:rPr lang="en-US" dirty="0" smtClean="0"/>
              <a:t>Carl Perkins</a:t>
            </a:r>
          </a:p>
          <a:p>
            <a:r>
              <a:rPr lang="en-US" dirty="0"/>
              <a:t>	</a:t>
            </a:r>
            <a:r>
              <a:rPr lang="en-US" dirty="0" smtClean="0"/>
              <a:t>ABE</a:t>
            </a:r>
          </a:p>
          <a:p>
            <a:endParaRPr lang="en-US" dirty="0"/>
          </a:p>
          <a:p>
            <a:r>
              <a:rPr lang="en-US" dirty="0" smtClean="0"/>
              <a:t>Primary recipient of federal grant from US Dept of Defense</a:t>
            </a:r>
          </a:p>
          <a:p>
            <a:r>
              <a:rPr lang="en-US" dirty="0"/>
              <a:t>	</a:t>
            </a:r>
            <a:r>
              <a:rPr lang="en-US" dirty="0" smtClean="0"/>
              <a:t>OBAN (12 TC’s)</a:t>
            </a:r>
          </a:p>
          <a:p>
            <a:endParaRPr lang="en-US" dirty="0"/>
          </a:p>
          <a:p>
            <a:r>
              <a:rPr lang="en-US" dirty="0" smtClean="0"/>
              <a:t>Sub-recipient of TANF grant from Oklahoma DHS  (15 TC’s)</a:t>
            </a:r>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16</a:t>
            </a:fld>
            <a:endParaRPr lang="en-US" dirty="0"/>
          </a:p>
        </p:txBody>
      </p:sp>
    </p:spTree>
    <p:extLst>
      <p:ext uri="{BB962C8B-B14F-4D97-AF65-F5344CB8AC3E}">
        <p14:creationId xmlns:p14="http://schemas.microsoft.com/office/powerpoint/2010/main" val="14389663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17</a:t>
            </a:fld>
            <a:endParaRPr lang="en-US" dirty="0"/>
          </a:p>
        </p:txBody>
      </p:sp>
    </p:spTree>
    <p:extLst>
      <p:ext uri="{BB962C8B-B14F-4D97-AF65-F5344CB8AC3E}">
        <p14:creationId xmlns:p14="http://schemas.microsoft.com/office/powerpoint/2010/main" val="1363136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6EB1B-E440-432C-9477-E16FCF39A067}" type="slidenum">
              <a:rPr lang="en-US" smtClean="0"/>
              <a:t>18</a:t>
            </a:fld>
            <a:endParaRPr lang="en-US"/>
          </a:p>
        </p:txBody>
      </p:sp>
    </p:spTree>
    <p:extLst>
      <p:ext uri="{BB962C8B-B14F-4D97-AF65-F5344CB8AC3E}">
        <p14:creationId xmlns:p14="http://schemas.microsoft.com/office/powerpoint/2010/main" val="3399625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a:t>
            </a:r>
            <a:r>
              <a:rPr lang="en-US" dirty="0" smtClean="0"/>
              <a:t>much of the agency’s budget (all funds) is passed through either thru operational payments or </a:t>
            </a:r>
            <a:r>
              <a:rPr lang="en-US" dirty="0" err="1" smtClean="0"/>
              <a:t>subawards</a:t>
            </a:r>
            <a:r>
              <a:rPr lang="en-US" dirty="0" smtClean="0"/>
              <a:t> to technology centers?</a:t>
            </a:r>
          </a:p>
          <a:p>
            <a:endParaRPr lang="en-US" dirty="0" smtClean="0"/>
          </a:p>
          <a:p>
            <a:r>
              <a:rPr lang="en-US" dirty="0" smtClean="0"/>
              <a:t>$84,338,899 (60% of agency’s total expenditures)</a:t>
            </a:r>
          </a:p>
          <a:p>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7386EB1B-E440-432C-9477-E16FCF39A067}" type="slidenum">
              <a:rPr lang="en-US" smtClean="0"/>
              <a:t>19</a:t>
            </a:fld>
            <a:endParaRPr lang="en-US"/>
          </a:p>
        </p:txBody>
      </p:sp>
    </p:spTree>
    <p:extLst>
      <p:ext uri="{BB962C8B-B14F-4D97-AF65-F5344CB8AC3E}">
        <p14:creationId xmlns:p14="http://schemas.microsoft.com/office/powerpoint/2010/main" val="3226811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2</a:t>
            </a:fld>
            <a:endParaRPr lang="en-US" dirty="0"/>
          </a:p>
        </p:txBody>
      </p:sp>
    </p:spTree>
    <p:extLst>
      <p:ext uri="{BB962C8B-B14F-4D97-AF65-F5344CB8AC3E}">
        <p14:creationId xmlns:p14="http://schemas.microsoft.com/office/powerpoint/2010/main" val="4026226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much the agency’s total pass thru to schools was for FY18? </a:t>
            </a:r>
          </a:p>
          <a:p>
            <a:r>
              <a:rPr lang="en-US" dirty="0" smtClean="0"/>
              <a:t>TC, K-12 schools, colleges, etc.</a:t>
            </a:r>
          </a:p>
          <a:p>
            <a:endParaRPr lang="en-US" dirty="0" smtClean="0"/>
          </a:p>
          <a:p>
            <a:r>
              <a:rPr lang="en-US" dirty="0" smtClean="0"/>
              <a:t>$114,723,607</a:t>
            </a:r>
          </a:p>
          <a:p>
            <a:endParaRPr lang="en-US" dirty="0"/>
          </a:p>
          <a:p>
            <a:r>
              <a:rPr lang="en-US" dirty="0" smtClean="0"/>
              <a:t>82% of all funding.</a:t>
            </a:r>
          </a:p>
          <a:p>
            <a:r>
              <a:rPr lang="en-US" dirty="0" smtClean="0"/>
              <a:t>Budget 85% but actual was 82%</a:t>
            </a:r>
            <a:endParaRPr lang="en-US" dirty="0"/>
          </a:p>
        </p:txBody>
      </p:sp>
      <p:sp>
        <p:nvSpPr>
          <p:cNvPr id="4" name="Slide Number Placeholder 3"/>
          <p:cNvSpPr>
            <a:spLocks noGrp="1"/>
          </p:cNvSpPr>
          <p:nvPr>
            <p:ph type="sldNum" sz="quarter" idx="10"/>
          </p:nvPr>
        </p:nvSpPr>
        <p:spPr/>
        <p:txBody>
          <a:bodyPr/>
          <a:lstStyle/>
          <a:p>
            <a:fld id="{7386EB1B-E440-432C-9477-E16FCF39A067}" type="slidenum">
              <a:rPr lang="en-US" smtClean="0"/>
              <a:t>20</a:t>
            </a:fld>
            <a:endParaRPr lang="en-US"/>
          </a:p>
        </p:txBody>
      </p:sp>
    </p:spTree>
    <p:extLst>
      <p:ext uri="{BB962C8B-B14F-4D97-AF65-F5344CB8AC3E}">
        <p14:creationId xmlns:p14="http://schemas.microsoft.com/office/powerpoint/2010/main" val="26927012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6EB1B-E440-432C-9477-E16FCF39A067}" type="slidenum">
              <a:rPr lang="en-US" smtClean="0"/>
              <a:t>21</a:t>
            </a:fld>
            <a:endParaRPr lang="en-US"/>
          </a:p>
        </p:txBody>
      </p:sp>
    </p:spTree>
    <p:extLst>
      <p:ext uri="{BB962C8B-B14F-4D97-AF65-F5344CB8AC3E}">
        <p14:creationId xmlns:p14="http://schemas.microsoft.com/office/powerpoint/2010/main" val="13209877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86EB1B-E440-432C-9477-E16FCF39A067}" type="slidenum">
              <a:rPr lang="en-US" smtClean="0"/>
              <a:t>22</a:t>
            </a:fld>
            <a:endParaRPr lang="en-US"/>
          </a:p>
        </p:txBody>
      </p:sp>
    </p:spTree>
    <p:extLst>
      <p:ext uri="{BB962C8B-B14F-4D97-AF65-F5344CB8AC3E}">
        <p14:creationId xmlns:p14="http://schemas.microsoft.com/office/powerpoint/2010/main" val="2353274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19760" y="4408923"/>
            <a:ext cx="5618480" cy="4276290"/>
          </a:xfrm>
        </p:spPr>
        <p:txBody>
          <a:bodyPr/>
          <a:lstStyle/>
          <a:p>
            <a:r>
              <a:rPr lang="en-US" dirty="0" smtClean="0"/>
              <a:t>Develop agency budget request for next fiscal year.  FY20</a:t>
            </a:r>
          </a:p>
          <a:p>
            <a:endParaRPr lang="en-US" sz="1400" b="1" dirty="0">
              <a:solidFill>
                <a:srgbClr val="0070C0"/>
              </a:solidFill>
            </a:endParaRP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3</a:t>
            </a:fld>
            <a:endParaRPr lang="en-US" dirty="0"/>
          </a:p>
        </p:txBody>
      </p:sp>
    </p:spTree>
    <p:extLst>
      <p:ext uri="{BB962C8B-B14F-4D97-AF65-F5344CB8AC3E}">
        <p14:creationId xmlns:p14="http://schemas.microsoft.com/office/powerpoint/2010/main" val="3680782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Strategic Plan.</a:t>
            </a:r>
          </a:p>
          <a:p>
            <a:r>
              <a:rPr lang="en-US" dirty="0"/>
              <a:t>	</a:t>
            </a:r>
          </a:p>
          <a:p>
            <a:r>
              <a:rPr lang="en-US" dirty="0"/>
              <a:t>	Goals through 2024.</a:t>
            </a:r>
          </a:p>
          <a:p>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4</a:t>
            </a:fld>
            <a:endParaRPr lang="en-US" dirty="0"/>
          </a:p>
        </p:txBody>
      </p:sp>
    </p:spTree>
    <p:extLst>
      <p:ext uri="{BB962C8B-B14F-4D97-AF65-F5344CB8AC3E}">
        <p14:creationId xmlns:p14="http://schemas.microsoft.com/office/powerpoint/2010/main" val="3144682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86EB1B-E440-432C-9477-E16FCF39A067}" type="slidenum">
              <a:rPr lang="en-US" smtClean="0"/>
              <a:t>5</a:t>
            </a:fld>
            <a:endParaRPr lang="en-US"/>
          </a:p>
        </p:txBody>
      </p:sp>
    </p:spTree>
    <p:extLst>
      <p:ext uri="{BB962C8B-B14F-4D97-AF65-F5344CB8AC3E}">
        <p14:creationId xmlns:p14="http://schemas.microsoft.com/office/powerpoint/2010/main" val="158402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Plan</a:t>
            </a:r>
          </a:p>
          <a:p>
            <a:r>
              <a:rPr lang="en-US" dirty="0"/>
              <a:t>	Every year</a:t>
            </a:r>
          </a:p>
          <a:p>
            <a:r>
              <a:rPr lang="en-US" dirty="0"/>
              <a:t>	Take goals and lay out how we plan to accomplish our goals.</a:t>
            </a:r>
          </a:p>
          <a:p>
            <a:r>
              <a:rPr lang="en-US" dirty="0"/>
              <a:t>	Resources needed for upcoming fiscal year to help accomplish goals</a:t>
            </a:r>
          </a:p>
          <a:p>
            <a:endParaRPr lang="en-US" dirty="0" smtClean="0"/>
          </a:p>
          <a:p>
            <a:r>
              <a:rPr lang="en-US" dirty="0" smtClean="0">
                <a:solidFill>
                  <a:srgbClr val="0070C0"/>
                </a:solidFill>
              </a:rPr>
              <a:t>dollar </a:t>
            </a:r>
            <a:r>
              <a:rPr lang="en-US" dirty="0">
                <a:solidFill>
                  <a:srgbClr val="0070C0"/>
                </a:solidFill>
              </a:rPr>
              <a:t>amount we are required by law to provide to technology centers for the flex (health) benefit allowance?</a:t>
            </a:r>
          </a:p>
          <a:p>
            <a:r>
              <a:rPr lang="en-US" dirty="0">
                <a:solidFill>
                  <a:srgbClr val="0070C0"/>
                </a:solidFill>
              </a:rPr>
              <a:t>Answer:  </a:t>
            </a:r>
            <a:r>
              <a:rPr lang="en-US" dirty="0" smtClean="0">
                <a:solidFill>
                  <a:srgbClr val="0070C0"/>
                </a:solidFill>
              </a:rPr>
              <a:t>$</a:t>
            </a:r>
            <a:r>
              <a:rPr lang="en-US" dirty="0">
                <a:solidFill>
                  <a:srgbClr val="0070C0"/>
                </a:solidFill>
              </a:rPr>
              <a:t>25,428,916. --</a:t>
            </a:r>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6</a:t>
            </a:fld>
            <a:endParaRPr lang="en-US" dirty="0"/>
          </a:p>
        </p:txBody>
      </p:sp>
    </p:spTree>
    <p:extLst>
      <p:ext uri="{BB962C8B-B14F-4D97-AF65-F5344CB8AC3E}">
        <p14:creationId xmlns:p14="http://schemas.microsoft.com/office/powerpoint/2010/main" val="1611598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Strategic Plan and Business Plan are presented to State Board</a:t>
            </a:r>
          </a:p>
          <a:p>
            <a:endParaRPr lang="en-US" dirty="0"/>
          </a:p>
          <a:p>
            <a:r>
              <a:rPr lang="en-US" dirty="0"/>
              <a:t>Board provides input</a:t>
            </a:r>
          </a:p>
          <a:p>
            <a:endParaRPr lang="en-US" dirty="0"/>
          </a:p>
          <a:p>
            <a:r>
              <a:rPr lang="en-US" dirty="0"/>
              <a:t>May re-work both documents</a:t>
            </a:r>
          </a:p>
          <a:p>
            <a:endParaRPr lang="en-US" dirty="0"/>
          </a:p>
          <a:p>
            <a:r>
              <a:rPr lang="en-US" dirty="0"/>
              <a:t>Take to board for approval at Aug or Sept Board meeting</a:t>
            </a:r>
          </a:p>
          <a:p>
            <a:endParaRPr lang="en-US" dirty="0"/>
          </a:p>
        </p:txBody>
      </p:sp>
      <p:sp>
        <p:nvSpPr>
          <p:cNvPr id="4" name="Slide Number Placeholder 3"/>
          <p:cNvSpPr>
            <a:spLocks noGrp="1"/>
          </p:cNvSpPr>
          <p:nvPr>
            <p:ph type="sldNum" sz="quarter" idx="10"/>
          </p:nvPr>
        </p:nvSpPr>
        <p:spPr/>
        <p:txBody>
          <a:bodyPr/>
          <a:lstStyle/>
          <a:p>
            <a:fld id="{7386EB1B-E440-432C-9477-E16FCF39A067}" type="slidenum">
              <a:rPr lang="en-US" smtClean="0"/>
              <a:t>7</a:t>
            </a:fld>
            <a:endParaRPr lang="en-US"/>
          </a:p>
        </p:txBody>
      </p:sp>
    </p:spTree>
    <p:extLst>
      <p:ext uri="{BB962C8B-B14F-4D97-AF65-F5344CB8AC3E}">
        <p14:creationId xmlns:p14="http://schemas.microsoft.com/office/powerpoint/2010/main" val="1381530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5"/>
            <a:ext cx="5618480" cy="4603642"/>
          </a:xfrm>
        </p:spPr>
        <p:txBody>
          <a:bodyPr/>
          <a:lstStyle/>
          <a:p>
            <a:r>
              <a:rPr lang="en-US" dirty="0" smtClean="0"/>
              <a:t>After board approves budget request,</a:t>
            </a:r>
          </a:p>
          <a:p>
            <a:endParaRPr lang="en-US" dirty="0"/>
          </a:p>
          <a:p>
            <a:r>
              <a:rPr lang="en-US" dirty="0" smtClean="0"/>
              <a:t>Standardized OMES format is used to prepare budget request submission.</a:t>
            </a:r>
          </a:p>
          <a:p>
            <a:endParaRPr lang="en-US" dirty="0"/>
          </a:p>
          <a:p>
            <a:r>
              <a:rPr lang="en-US" dirty="0" smtClean="0"/>
              <a:t>Must be submitted by Oct 1 to OMES, Senate &amp; House</a:t>
            </a:r>
          </a:p>
          <a:p>
            <a:endParaRPr lang="en-US" dirty="0"/>
          </a:p>
          <a:p>
            <a:r>
              <a:rPr lang="en-US" dirty="0" smtClean="0"/>
              <a:t>About 90 pages of information,, including:</a:t>
            </a:r>
          </a:p>
          <a:p>
            <a:r>
              <a:rPr lang="en-US" dirty="0" smtClean="0"/>
              <a:t>Detail for each goal</a:t>
            </a:r>
          </a:p>
          <a:p>
            <a:r>
              <a:rPr lang="en-US" dirty="0"/>
              <a:t>	</a:t>
            </a:r>
            <a:r>
              <a:rPr lang="en-US" dirty="0" smtClean="0"/>
              <a:t>FTE assigned</a:t>
            </a:r>
          </a:p>
          <a:p>
            <a:r>
              <a:rPr lang="en-US" dirty="0"/>
              <a:t>	</a:t>
            </a:r>
            <a:r>
              <a:rPr lang="en-US" dirty="0" smtClean="0"/>
              <a:t>All funding sources</a:t>
            </a:r>
          </a:p>
          <a:p>
            <a:r>
              <a:rPr lang="en-US" dirty="0"/>
              <a:t>	</a:t>
            </a:r>
            <a:r>
              <a:rPr lang="en-US" dirty="0" smtClean="0"/>
              <a:t>Clients served</a:t>
            </a:r>
          </a:p>
          <a:p>
            <a:r>
              <a:rPr lang="en-US" dirty="0"/>
              <a:t>	</a:t>
            </a:r>
            <a:r>
              <a:rPr lang="en-US" dirty="0" smtClean="0"/>
              <a:t>KPM </a:t>
            </a:r>
          </a:p>
          <a:p>
            <a:r>
              <a:rPr lang="en-US" dirty="0"/>
              <a:t>	</a:t>
            </a:r>
            <a:r>
              <a:rPr lang="en-US" dirty="0" smtClean="0"/>
              <a:t>2 PY actual #s</a:t>
            </a:r>
          </a:p>
          <a:p>
            <a:r>
              <a:rPr lang="en-US" dirty="0"/>
              <a:t>	</a:t>
            </a:r>
            <a:r>
              <a:rPr lang="en-US" dirty="0" smtClean="0"/>
              <a:t>CY projected #s</a:t>
            </a:r>
          </a:p>
          <a:p>
            <a:r>
              <a:rPr lang="en-US" dirty="0"/>
              <a:t>	</a:t>
            </a:r>
            <a:r>
              <a:rPr lang="en-US" dirty="0" smtClean="0"/>
              <a:t>6 yrs of targets for the KPM</a:t>
            </a:r>
          </a:p>
          <a:p>
            <a:r>
              <a:rPr lang="en-US" dirty="0" smtClean="0"/>
              <a:t>Breakdown of support services (HR, Admin, Finance, etc)</a:t>
            </a:r>
          </a:p>
          <a:p>
            <a:r>
              <a:rPr lang="en-US" dirty="0" smtClean="0"/>
              <a:t>Operating request &amp; supplemental request</a:t>
            </a:r>
          </a:p>
          <a:p>
            <a:r>
              <a:rPr lang="en-US" dirty="0"/>
              <a:t>	</a:t>
            </a:r>
            <a:r>
              <a:rPr lang="en-US" dirty="0" smtClean="0"/>
              <a:t>justification</a:t>
            </a:r>
          </a:p>
          <a:p>
            <a:r>
              <a:rPr lang="en-US" dirty="0"/>
              <a:t>	</a:t>
            </a:r>
            <a:r>
              <a:rPr lang="en-US" dirty="0" smtClean="0"/>
              <a:t>coding breakdown for all years</a:t>
            </a:r>
          </a:p>
          <a:p>
            <a:endParaRPr lang="en-US" dirty="0" smtClean="0"/>
          </a:p>
        </p:txBody>
      </p:sp>
      <p:sp>
        <p:nvSpPr>
          <p:cNvPr id="4" name="Slide Number Placeholder 3"/>
          <p:cNvSpPr>
            <a:spLocks noGrp="1"/>
          </p:cNvSpPr>
          <p:nvPr>
            <p:ph type="sldNum" sz="quarter" idx="10"/>
          </p:nvPr>
        </p:nvSpPr>
        <p:spPr/>
        <p:txBody>
          <a:bodyPr/>
          <a:lstStyle/>
          <a:p>
            <a:fld id="{6715ED81-DA89-467C-89B8-AA0CA14F96A6}" type="slidenum">
              <a:rPr lang="en-US" smtClean="0"/>
              <a:t>8</a:t>
            </a:fld>
            <a:endParaRPr lang="en-US" dirty="0"/>
          </a:p>
        </p:txBody>
      </p:sp>
    </p:spTree>
    <p:extLst>
      <p:ext uri="{BB962C8B-B14F-4D97-AF65-F5344CB8AC3E}">
        <p14:creationId xmlns:p14="http://schemas.microsoft.com/office/powerpoint/2010/main" val="1835061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2310" y="4480003"/>
            <a:ext cx="5618480" cy="4362026"/>
          </a:xfrm>
        </p:spPr>
        <p:txBody>
          <a:bodyPr/>
          <a:lstStyle/>
          <a:p>
            <a:r>
              <a:rPr lang="en-US" dirty="0" smtClean="0"/>
              <a:t>Right now is interim study time.</a:t>
            </a:r>
          </a:p>
          <a:p>
            <a:endParaRPr lang="en-US" dirty="0"/>
          </a:p>
          <a:p>
            <a:r>
              <a:rPr lang="en-US" dirty="0" smtClean="0"/>
              <a:t>How does a bill become a law:</a:t>
            </a:r>
          </a:p>
          <a:p>
            <a:r>
              <a:rPr lang="en-US" dirty="0" smtClean="0"/>
              <a:t>Legislator introduces a bill in the House or Senate</a:t>
            </a:r>
          </a:p>
          <a:p>
            <a:endParaRPr lang="en-US" dirty="0"/>
          </a:p>
          <a:p>
            <a:r>
              <a:rPr lang="en-US" dirty="0" smtClean="0"/>
              <a:t>Bill is sent to a House or Senate committee for study and recommendations</a:t>
            </a:r>
          </a:p>
          <a:p>
            <a:endParaRPr lang="en-US" dirty="0"/>
          </a:p>
          <a:p>
            <a:r>
              <a:rPr lang="en-US" dirty="0" smtClean="0"/>
              <a:t>Bill returns back to the House or Senate for a vote or a vote for further study</a:t>
            </a:r>
          </a:p>
          <a:p>
            <a:endParaRPr lang="en-US" dirty="0"/>
          </a:p>
          <a:p>
            <a:r>
              <a:rPr lang="en-US" dirty="0" smtClean="0"/>
              <a:t>A bill passed at this point is then sent to the other chamber and is now referred to as “Engrossed”</a:t>
            </a:r>
          </a:p>
          <a:p>
            <a:endParaRPr lang="en-US" dirty="0"/>
          </a:p>
          <a:p>
            <a:r>
              <a:rPr lang="en-US" dirty="0" smtClean="0"/>
              <a:t>An engrossed bill can be amended by the other chamber &amp; then may go to conference committee which is composed of members of both chambers (House &amp; Senate)</a:t>
            </a:r>
          </a:p>
          <a:p>
            <a:endParaRPr lang="en-US" dirty="0"/>
          </a:p>
          <a:p>
            <a:r>
              <a:rPr lang="en-US" dirty="0" smtClean="0"/>
              <a:t>Conference committee may make amendments to the bill</a:t>
            </a:r>
          </a:p>
          <a:p>
            <a:endParaRPr lang="en-US" dirty="0"/>
          </a:p>
          <a:p>
            <a:r>
              <a:rPr lang="en-US" dirty="0" smtClean="0"/>
              <a:t>A bill that passes both chambers is called “Enrolled”</a:t>
            </a:r>
          </a:p>
          <a:p>
            <a:endParaRPr lang="en-US" dirty="0"/>
          </a:p>
          <a:p>
            <a:r>
              <a:rPr lang="en-US" dirty="0" smtClean="0"/>
              <a:t>Enrolled bills go to the Governor for signature</a:t>
            </a:r>
          </a:p>
          <a:p>
            <a:endParaRPr lang="en-US" dirty="0"/>
          </a:p>
          <a:p>
            <a:r>
              <a:rPr lang="en-US" dirty="0" smtClean="0"/>
              <a:t>Governor signs the bill and it becomes a law.  Sine Die is 5pm 5/31.  Special session</a:t>
            </a:r>
            <a:endParaRPr lang="en-US" dirty="0"/>
          </a:p>
        </p:txBody>
      </p:sp>
      <p:sp>
        <p:nvSpPr>
          <p:cNvPr id="4" name="Slide Number Placeholder 3"/>
          <p:cNvSpPr>
            <a:spLocks noGrp="1"/>
          </p:cNvSpPr>
          <p:nvPr>
            <p:ph type="sldNum" sz="quarter" idx="10"/>
          </p:nvPr>
        </p:nvSpPr>
        <p:spPr/>
        <p:txBody>
          <a:bodyPr/>
          <a:lstStyle/>
          <a:p>
            <a:fld id="{6715ED81-DA89-467C-89B8-AA0CA14F96A6}" type="slidenum">
              <a:rPr lang="en-US" smtClean="0"/>
              <a:t>9</a:t>
            </a:fld>
            <a:endParaRPr lang="en-US" dirty="0"/>
          </a:p>
        </p:txBody>
      </p:sp>
    </p:spTree>
    <p:extLst>
      <p:ext uri="{BB962C8B-B14F-4D97-AF65-F5344CB8AC3E}">
        <p14:creationId xmlns:p14="http://schemas.microsoft.com/office/powerpoint/2010/main" val="81198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11/7/2018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11/7/2018</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11/7/2018</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11/7/2018</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735849"/>
            <a:ext cx="8991600" cy="1807157"/>
          </a:xfrm>
        </p:spPr>
        <p:txBody>
          <a:bodyPr>
            <a:normAutofit fontScale="90000"/>
          </a:bodyPr>
          <a:lstStyle/>
          <a:p>
            <a:r>
              <a:rPr lang="en-US" sz="6000" cap="none" dirty="0" err="1" smtClean="0"/>
              <a:t>CareerTech</a:t>
            </a:r>
            <a:r>
              <a:rPr lang="en-US" sz="6000" cap="none" dirty="0" smtClean="0"/>
              <a:t> Financial Update</a:t>
            </a:r>
            <a:endParaRPr lang="en-US" sz="6000" cap="none" dirty="0"/>
          </a:p>
        </p:txBody>
      </p:sp>
      <p:sp>
        <p:nvSpPr>
          <p:cNvPr id="3" name="Subtitle 2"/>
          <p:cNvSpPr>
            <a:spLocks noGrp="1"/>
          </p:cNvSpPr>
          <p:nvPr>
            <p:ph type="subTitle" idx="1"/>
          </p:nvPr>
        </p:nvSpPr>
        <p:spPr>
          <a:xfrm>
            <a:off x="2695194" y="3094892"/>
            <a:ext cx="6801612" cy="2467257"/>
          </a:xfrm>
        </p:spPr>
        <p:txBody>
          <a:bodyPr>
            <a:noAutofit/>
          </a:bodyPr>
          <a:lstStyle/>
          <a:p>
            <a:r>
              <a:rPr lang="en-US" sz="4800" dirty="0" err="1" smtClean="0"/>
              <a:t>TechCent</a:t>
            </a:r>
            <a:r>
              <a:rPr lang="en-US" sz="4800" dirty="0" smtClean="0"/>
              <a:t>$</a:t>
            </a:r>
          </a:p>
          <a:p>
            <a:r>
              <a:rPr lang="en-US" sz="4800" dirty="0" smtClean="0"/>
              <a:t>October 24, 2018</a:t>
            </a:r>
            <a:endParaRPr lang="en-US" sz="4800" dirty="0"/>
          </a:p>
        </p:txBody>
      </p:sp>
    </p:spTree>
    <p:extLst>
      <p:ext uri="{BB962C8B-B14F-4D97-AF65-F5344CB8AC3E}">
        <p14:creationId xmlns:p14="http://schemas.microsoft.com/office/powerpoint/2010/main" val="623369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341" y="5749"/>
            <a:ext cx="9213010" cy="7478970"/>
          </a:xfrm>
          <a:prstGeom prst="rect">
            <a:avLst/>
          </a:prstGeom>
        </p:spPr>
        <p:txBody>
          <a:bodyPr wrap="square">
            <a:spAutoFit/>
          </a:bodyPr>
          <a:lstStyle/>
          <a:p>
            <a:pPr algn="ctr"/>
            <a:r>
              <a:rPr lang="en-US" sz="1500" dirty="0" smtClean="0">
                <a:solidFill>
                  <a:srgbClr val="000000"/>
                </a:solidFill>
                <a:latin typeface="Courier New" panose="02070309020205020404" pitchFamily="49" charset="0"/>
                <a:ea typeface="Calibri" panose="020F0502020204030204" pitchFamily="34" charset="0"/>
              </a:rPr>
              <a:t>Senate Bill 1600</a:t>
            </a:r>
          </a:p>
          <a:p>
            <a:r>
              <a:rPr lang="en-US" sz="1500" dirty="0" smtClean="0">
                <a:solidFill>
                  <a:srgbClr val="000000"/>
                </a:solidFill>
                <a:latin typeface="Courier New" panose="02070309020205020404" pitchFamily="49" charset="0"/>
                <a:ea typeface="Calibri" panose="020F0502020204030204" pitchFamily="34" charset="0"/>
              </a:rPr>
              <a:t>SECTION </a:t>
            </a:r>
            <a:r>
              <a:rPr lang="en-US" sz="1500" dirty="0">
                <a:solidFill>
                  <a:srgbClr val="000000"/>
                </a:solidFill>
                <a:latin typeface="Courier New" panose="02070309020205020404" pitchFamily="49" charset="0"/>
                <a:ea typeface="Calibri" panose="020F0502020204030204" pitchFamily="34" charset="0"/>
              </a:rPr>
              <a:t>19.  There is hereby appropriated to the State Board of Career and Technology Education from any monies not otherwise appropriated from the </a:t>
            </a:r>
            <a:r>
              <a:rPr lang="en-US" sz="1500" dirty="0">
                <a:solidFill>
                  <a:srgbClr val="FF0000"/>
                </a:solidFill>
                <a:latin typeface="Courier New" panose="02070309020205020404" pitchFamily="49" charset="0"/>
                <a:ea typeface="Calibri" panose="020F0502020204030204" pitchFamily="34" charset="0"/>
              </a:rPr>
              <a:t>General Revenue Fund </a:t>
            </a:r>
            <a:r>
              <a:rPr lang="en-US" sz="1500" dirty="0">
                <a:solidFill>
                  <a:srgbClr val="000000"/>
                </a:solidFill>
                <a:latin typeface="Courier New" panose="02070309020205020404" pitchFamily="49" charset="0"/>
                <a:ea typeface="Calibri" panose="020F0502020204030204" pitchFamily="34" charset="0"/>
              </a:rPr>
              <a:t>of the State Treasury for the fiscal year ending June 30, 2019, the sum of One Hundred Twenty Million Three Hundred Eighty-eight Thousand Three Hundred </a:t>
            </a:r>
            <a:r>
              <a:rPr lang="en-US" sz="1500" dirty="0" smtClean="0">
                <a:solidFill>
                  <a:srgbClr val="000000"/>
                </a:solidFill>
                <a:latin typeface="Courier New" panose="02070309020205020404" pitchFamily="49" charset="0"/>
                <a:ea typeface="Calibri" panose="020F0502020204030204" pitchFamily="34" charset="0"/>
              </a:rPr>
              <a:t>Seventy-one </a:t>
            </a:r>
            <a:r>
              <a:rPr lang="en-US" sz="1500" dirty="0">
                <a:solidFill>
                  <a:srgbClr val="000000"/>
                </a:solidFill>
                <a:latin typeface="Courier New" panose="02070309020205020404" pitchFamily="49" charset="0"/>
                <a:ea typeface="Calibri" panose="020F0502020204030204" pitchFamily="34" charset="0"/>
              </a:rPr>
              <a:t>Dollars </a:t>
            </a:r>
            <a:r>
              <a:rPr lang="en-US" sz="1500" dirty="0">
                <a:solidFill>
                  <a:srgbClr val="FF0000"/>
                </a:solidFill>
                <a:latin typeface="Courier New" panose="02070309020205020404" pitchFamily="49" charset="0"/>
                <a:ea typeface="Calibri" panose="020F0502020204030204" pitchFamily="34" charset="0"/>
              </a:rPr>
              <a:t>($120,388,371.00) </a:t>
            </a:r>
            <a:r>
              <a:rPr lang="en-US" sz="1500" dirty="0">
                <a:solidFill>
                  <a:srgbClr val="000000"/>
                </a:solidFill>
                <a:latin typeface="Courier New" panose="02070309020205020404" pitchFamily="49" charset="0"/>
                <a:ea typeface="Calibri" panose="020F0502020204030204" pitchFamily="34" charset="0"/>
              </a:rPr>
              <a:t>or so much thereof as may be necessary to perform the duties imposed upon the State Board of Career and Technology Education by law. </a:t>
            </a:r>
          </a:p>
          <a:p>
            <a:r>
              <a:rPr lang="en-US" sz="1500" dirty="0">
                <a:solidFill>
                  <a:srgbClr val="000000"/>
                </a:solidFill>
                <a:latin typeface="Courier New" panose="02070309020205020404" pitchFamily="49" charset="0"/>
                <a:ea typeface="Calibri" panose="020F0502020204030204" pitchFamily="34" charset="0"/>
              </a:rPr>
              <a:t> </a:t>
            </a:r>
          </a:p>
          <a:p>
            <a:r>
              <a:rPr lang="en-US" sz="1500" dirty="0">
                <a:solidFill>
                  <a:srgbClr val="000000"/>
                </a:solidFill>
                <a:latin typeface="Courier New" panose="02070309020205020404" pitchFamily="49" charset="0"/>
                <a:ea typeface="Calibri" panose="020F0502020204030204" pitchFamily="34" charset="0"/>
              </a:rPr>
              <a:t>SECTION 20.  There is hereby appropriated to the State Board of Career and Technology Education from any monies not otherwise appropriated from the </a:t>
            </a:r>
            <a:r>
              <a:rPr lang="en-US" sz="1500" dirty="0">
                <a:solidFill>
                  <a:srgbClr val="FF0000"/>
                </a:solidFill>
                <a:latin typeface="Courier New" panose="02070309020205020404" pitchFamily="49" charset="0"/>
                <a:ea typeface="Calibri" panose="020F0502020204030204" pitchFamily="34" charset="0"/>
              </a:rPr>
              <a:t>Oklahoma Education Lottery Trust Fund </a:t>
            </a:r>
            <a:r>
              <a:rPr lang="en-US" sz="1500" dirty="0">
                <a:solidFill>
                  <a:srgbClr val="000000"/>
                </a:solidFill>
                <a:latin typeface="Courier New" panose="02070309020205020404" pitchFamily="49" charset="0"/>
                <a:ea typeface="Calibri" panose="020F0502020204030204" pitchFamily="34" charset="0"/>
              </a:rPr>
              <a:t>of the State Treasury for the fiscal year ending June 30, 2019, the sum of Three Million Seven Hundred Six Thousand Six Hundred One Dollars</a:t>
            </a:r>
            <a:r>
              <a:rPr lang="en-US" sz="1500" dirty="0">
                <a:solidFill>
                  <a:srgbClr val="FF0000"/>
                </a:solidFill>
                <a:latin typeface="Courier New" panose="02070309020205020404" pitchFamily="49" charset="0"/>
                <a:ea typeface="Calibri" panose="020F0502020204030204" pitchFamily="34" charset="0"/>
              </a:rPr>
              <a:t>($3,706,601.00)</a:t>
            </a:r>
            <a:r>
              <a:rPr lang="en-US" sz="1500" dirty="0">
                <a:solidFill>
                  <a:srgbClr val="000000"/>
                </a:solidFill>
                <a:latin typeface="Courier New" panose="02070309020205020404" pitchFamily="49" charset="0"/>
                <a:ea typeface="Calibri" panose="020F0502020204030204" pitchFamily="34" charset="0"/>
              </a:rPr>
              <a:t>pursuant to paragraph 2 of subsection C of Section 713 of Title 3A of the Oklahoma Statutes for allocation by the State Board of Career and Technology Education for the education and general operating budgets of the institutions and for other programs, construction, renovations or repairs administered by the State Board of Career and Technology Education. </a:t>
            </a:r>
          </a:p>
          <a:p>
            <a:r>
              <a:rPr lang="en-US" sz="1500" dirty="0">
                <a:solidFill>
                  <a:srgbClr val="000000"/>
                </a:solidFill>
                <a:latin typeface="Courier New" panose="02070309020205020404" pitchFamily="49" charset="0"/>
                <a:ea typeface="Calibri" panose="020F0502020204030204" pitchFamily="34" charset="0"/>
              </a:rPr>
              <a:t> </a:t>
            </a:r>
          </a:p>
          <a:p>
            <a:r>
              <a:rPr lang="en-US" sz="1500" dirty="0">
                <a:solidFill>
                  <a:srgbClr val="000000"/>
                </a:solidFill>
                <a:latin typeface="Courier New" panose="02070309020205020404" pitchFamily="49" charset="0"/>
                <a:ea typeface="Calibri" panose="020F0502020204030204" pitchFamily="34" charset="0"/>
              </a:rPr>
              <a:t>SECTION 21.  There is hereby appropriated to the State Board of Career and Technology Education from any monies not otherwise appropriated from the </a:t>
            </a:r>
            <a:r>
              <a:rPr lang="en-US" sz="1500" dirty="0">
                <a:solidFill>
                  <a:srgbClr val="FF0000"/>
                </a:solidFill>
                <a:latin typeface="Courier New" panose="02070309020205020404" pitchFamily="49" charset="0"/>
                <a:ea typeface="Calibri" panose="020F0502020204030204" pitchFamily="34" charset="0"/>
              </a:rPr>
              <a:t>Oklahoma Education Lottery Trust Fund</a:t>
            </a:r>
            <a:r>
              <a:rPr lang="en-US" sz="1500" dirty="0">
                <a:solidFill>
                  <a:srgbClr val="000000"/>
                </a:solidFill>
                <a:latin typeface="Courier New" panose="02070309020205020404" pitchFamily="49" charset="0"/>
                <a:ea typeface="Calibri" panose="020F0502020204030204" pitchFamily="34" charset="0"/>
              </a:rPr>
              <a:t> of the State Treasury for the fiscal year ending June 30, 2017, the sum of Two Hundred Forty-two Thousand Six Hundred Eighty-nine Dollars</a:t>
            </a:r>
            <a:r>
              <a:rPr lang="en-US" sz="1500" dirty="0">
                <a:solidFill>
                  <a:srgbClr val="FF0000"/>
                </a:solidFill>
                <a:latin typeface="Courier New" panose="02070309020205020404" pitchFamily="49" charset="0"/>
                <a:ea typeface="Calibri" panose="020F0502020204030204" pitchFamily="34" charset="0"/>
              </a:rPr>
              <a:t>($242,689.00) </a:t>
            </a:r>
            <a:r>
              <a:rPr lang="en-US" sz="1500" dirty="0">
                <a:solidFill>
                  <a:srgbClr val="000000"/>
                </a:solidFill>
                <a:latin typeface="Courier New" panose="02070309020205020404" pitchFamily="49" charset="0"/>
                <a:ea typeface="Calibri" panose="020F0502020204030204" pitchFamily="34" charset="0"/>
              </a:rPr>
              <a:t>pursuant to paragraph 2 of subsection C of Section 713 of Title 3A of the Oklahoma Statutes for allocation by the State Board of Career and Technology Education for the education and general operating budgets of the institutions and for other programs, construction, renovations or repairs administered by the State Board of Career and Technology Education.</a:t>
            </a:r>
          </a:p>
          <a:p>
            <a:r>
              <a:rPr lang="en-US" sz="1000" dirty="0">
                <a:solidFill>
                  <a:srgbClr val="000000"/>
                </a:solidFill>
                <a:latin typeface="Courier New" panose="02070309020205020404" pitchFamily="49" charset="0"/>
                <a:ea typeface="Calibri" panose="020F0502020204030204" pitchFamily="34" charset="0"/>
              </a:rPr>
              <a:t> </a:t>
            </a:r>
          </a:p>
          <a:p>
            <a:r>
              <a:rPr lang="en-US" sz="1000" dirty="0">
                <a:latin typeface="Courier New" panose="02070309020205020404" pitchFamily="49" charset="0"/>
                <a:ea typeface="Courier New" panose="02070309020205020404" pitchFamily="49" charset="0"/>
              </a:rPr>
              <a:t/>
            </a:r>
            <a:br>
              <a:rPr lang="en-US" sz="1000" dirty="0">
                <a:latin typeface="Courier New" panose="02070309020205020404" pitchFamily="49" charset="0"/>
                <a:ea typeface="Courier New" panose="02070309020205020404" pitchFamily="49" charset="0"/>
              </a:rPr>
            </a:br>
            <a:endParaRPr lang="en-US" sz="1000" dirty="0"/>
          </a:p>
        </p:txBody>
      </p:sp>
    </p:spTree>
    <p:extLst>
      <p:ext uri="{BB962C8B-B14F-4D97-AF65-F5344CB8AC3E}">
        <p14:creationId xmlns:p14="http://schemas.microsoft.com/office/powerpoint/2010/main" val="2004188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6341" y="5749"/>
            <a:ext cx="8821946" cy="6786473"/>
          </a:xfrm>
          <a:prstGeom prst="rect">
            <a:avLst/>
          </a:prstGeom>
        </p:spPr>
        <p:txBody>
          <a:bodyPr wrap="square">
            <a:spAutoFit/>
          </a:bodyPr>
          <a:lstStyle/>
          <a:p>
            <a:r>
              <a:rPr lang="en-US" sz="1000" dirty="0">
                <a:solidFill>
                  <a:srgbClr val="000000"/>
                </a:solidFill>
                <a:latin typeface="Courier New" panose="02070309020205020404" pitchFamily="49" charset="0"/>
                <a:ea typeface="Calibri" panose="020F0502020204030204" pitchFamily="34" charset="0"/>
              </a:rPr>
              <a:t> </a:t>
            </a:r>
          </a:p>
          <a:p>
            <a:pPr algn="ctr">
              <a:tabLst>
                <a:tab pos="2971800" algn="ctr"/>
                <a:tab pos="5943600" algn="r"/>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Senate Bill No. 1604</a:t>
            </a:r>
          </a:p>
          <a:p>
            <a:r>
              <a:rPr lang="en-US" sz="2000" dirty="0">
                <a:solidFill>
                  <a:srgbClr val="000000"/>
                </a:solidFill>
                <a:latin typeface="Courier New" panose="02070309020205020404" pitchFamily="49" charset="0"/>
                <a:ea typeface="Calibri" panose="020F0502020204030204" pitchFamily="34" charset="0"/>
              </a:rPr>
              <a:t> </a:t>
            </a:r>
          </a:p>
          <a:p>
            <a:pPr marL="71120" marR="74295">
              <a:spcBef>
                <a:spcPts val="500"/>
              </a:spcBef>
              <a:spcAft>
                <a:spcPts val="0"/>
              </a:spcAft>
              <a:tabLst>
                <a:tab pos="1534160" algn="l"/>
              </a:tabLst>
            </a:pPr>
            <a:r>
              <a:rPr lang="en-US" sz="2000" dirty="0">
                <a:latin typeface="Courier New" panose="02070309020205020404" pitchFamily="49" charset="0"/>
                <a:ea typeface="Courier New" panose="02070309020205020404" pitchFamily="49" charset="0"/>
              </a:rPr>
              <a:t>SECTION</a:t>
            </a:r>
            <a:r>
              <a:rPr lang="en-US" sz="2000" spc="-10" dirty="0">
                <a:latin typeface="Courier New" panose="02070309020205020404" pitchFamily="49" charset="0"/>
                <a:ea typeface="Courier New" panose="02070309020205020404" pitchFamily="49" charset="0"/>
              </a:rPr>
              <a:t> </a:t>
            </a:r>
            <a:r>
              <a:rPr lang="en-US" sz="2000" dirty="0">
                <a:latin typeface="Courier New" panose="02070309020205020404" pitchFamily="49" charset="0"/>
                <a:ea typeface="Courier New" panose="02070309020205020404" pitchFamily="49" charset="0"/>
              </a:rPr>
              <a:t>1. Of the funds appropriated to the State Board of Career and Technology Education in </a:t>
            </a:r>
            <a:r>
              <a:rPr lang="en-US" sz="2000" dirty="0">
                <a:solidFill>
                  <a:srgbClr val="FF0000"/>
                </a:solidFill>
                <a:latin typeface="Courier New" panose="02070309020205020404" pitchFamily="49" charset="0"/>
                <a:ea typeface="Courier New" panose="02070309020205020404" pitchFamily="49" charset="0"/>
              </a:rPr>
              <a:t>Enrolled Senate Bill No. 1600</a:t>
            </a:r>
            <a:r>
              <a:rPr lang="en-US" sz="2000" spc="-270" dirty="0">
                <a:latin typeface="Courier New" panose="02070309020205020404" pitchFamily="49" charset="0"/>
                <a:ea typeface="Courier New" panose="02070309020205020404" pitchFamily="49" charset="0"/>
              </a:rPr>
              <a:t> </a:t>
            </a:r>
            <a:r>
              <a:rPr lang="en-US" sz="2000" dirty="0">
                <a:latin typeface="Courier New" panose="02070309020205020404" pitchFamily="49" charset="0"/>
                <a:ea typeface="Courier New" panose="02070309020205020404" pitchFamily="49" charset="0"/>
              </a:rPr>
              <a:t>of the 2nd Session of the 56th Oklahoma Legislature, Ten Million One Hundred Eighteen Thousand Nine Hundred Seven Dollars </a:t>
            </a:r>
            <a:r>
              <a:rPr lang="en-US" sz="2000" dirty="0">
                <a:solidFill>
                  <a:srgbClr val="FF0000"/>
                </a:solidFill>
                <a:latin typeface="Courier New" panose="02070309020205020404" pitchFamily="49" charset="0"/>
                <a:ea typeface="Courier New" panose="02070309020205020404" pitchFamily="49" charset="0"/>
              </a:rPr>
              <a:t>($10,118,907.00) </a:t>
            </a:r>
            <a:r>
              <a:rPr lang="en-US" sz="2000" dirty="0">
                <a:latin typeface="Courier New" panose="02070309020205020404" pitchFamily="49" charset="0"/>
                <a:ea typeface="Courier New" panose="02070309020205020404" pitchFamily="49" charset="0"/>
              </a:rPr>
              <a:t>shall be for the purpose of providing an increase in </a:t>
            </a:r>
            <a:r>
              <a:rPr lang="en-US" sz="2000" u="sng" dirty="0">
                <a:latin typeface="Courier New" panose="02070309020205020404" pitchFamily="49" charset="0"/>
                <a:ea typeface="Courier New" panose="02070309020205020404" pitchFamily="49" charset="0"/>
              </a:rPr>
              <a:t>compensation for certified personnel</a:t>
            </a:r>
            <a:r>
              <a:rPr lang="en-US" sz="2000" dirty="0">
                <a:latin typeface="Courier New" panose="02070309020205020404" pitchFamily="49" charset="0"/>
                <a:ea typeface="Courier New" panose="02070309020205020404" pitchFamily="49" charset="0"/>
              </a:rPr>
              <a:t>, as defined in Section</a:t>
            </a:r>
            <a:r>
              <a:rPr lang="en-US" sz="2000" spc="-230" dirty="0">
                <a:latin typeface="Courier New" panose="02070309020205020404" pitchFamily="49" charset="0"/>
                <a:ea typeface="Courier New" panose="02070309020205020404" pitchFamily="49" charset="0"/>
              </a:rPr>
              <a:t> </a:t>
            </a:r>
            <a:r>
              <a:rPr lang="en-US" sz="2000" dirty="0">
                <a:latin typeface="Courier New" panose="02070309020205020404" pitchFamily="49" charset="0"/>
                <a:ea typeface="Courier New" panose="02070309020205020404" pitchFamily="49" charset="0"/>
              </a:rPr>
              <a:t>26-</a:t>
            </a:r>
          </a:p>
          <a:p>
            <a:pPr marL="71120" marR="0">
              <a:spcBef>
                <a:spcPts val="5"/>
              </a:spcBef>
              <a:spcAft>
                <a:spcPts val="0"/>
              </a:spcAft>
            </a:pPr>
            <a:r>
              <a:rPr lang="en-US" sz="2000" dirty="0">
                <a:latin typeface="Courier New" panose="02070309020205020404" pitchFamily="49" charset="0"/>
                <a:ea typeface="Courier New" panose="02070309020205020404" pitchFamily="49" charset="0"/>
              </a:rPr>
              <a:t>103 of Title 70 of the Oklahoma Statutes.</a:t>
            </a:r>
          </a:p>
          <a:p>
            <a:pPr>
              <a:spcBef>
                <a:spcPts val="50"/>
              </a:spcBef>
            </a:pPr>
            <a:r>
              <a:rPr lang="en-US" sz="2000" dirty="0">
                <a:latin typeface="Courier New" panose="02070309020205020404" pitchFamily="49" charset="0"/>
                <a:ea typeface="Courier New" panose="02070309020205020404" pitchFamily="49" charset="0"/>
              </a:rPr>
              <a:t> </a:t>
            </a:r>
          </a:p>
          <a:p>
            <a:pPr marL="71120" marR="74295">
              <a:spcBef>
                <a:spcPts val="0"/>
              </a:spcBef>
              <a:spcAft>
                <a:spcPts val="0"/>
              </a:spcAft>
              <a:tabLst>
                <a:tab pos="1534160" algn="l"/>
              </a:tabLst>
            </a:pPr>
            <a:r>
              <a:rPr lang="en-US" sz="2000" dirty="0">
                <a:latin typeface="Courier New" panose="02070309020205020404" pitchFamily="49" charset="0"/>
                <a:ea typeface="Courier New" panose="02070309020205020404" pitchFamily="49" charset="0"/>
              </a:rPr>
              <a:t>SECTION</a:t>
            </a:r>
            <a:r>
              <a:rPr lang="en-US" sz="2000" spc="-20" dirty="0">
                <a:latin typeface="Courier New" panose="02070309020205020404" pitchFamily="49" charset="0"/>
                <a:ea typeface="Courier New" panose="02070309020205020404" pitchFamily="49" charset="0"/>
              </a:rPr>
              <a:t> </a:t>
            </a:r>
            <a:r>
              <a:rPr lang="en-US" sz="2000" dirty="0">
                <a:latin typeface="Courier New" panose="02070309020205020404" pitchFamily="49" charset="0"/>
                <a:ea typeface="Courier New" panose="02070309020205020404" pitchFamily="49" charset="0"/>
              </a:rPr>
              <a:t>2. Of the funds appropriated to the State Board of Career and Technology Education in </a:t>
            </a:r>
            <a:r>
              <a:rPr lang="en-US" sz="2000" dirty="0">
                <a:solidFill>
                  <a:srgbClr val="FF0000"/>
                </a:solidFill>
                <a:latin typeface="Courier New" panose="02070309020205020404" pitchFamily="49" charset="0"/>
                <a:ea typeface="Courier New" panose="02070309020205020404" pitchFamily="49" charset="0"/>
              </a:rPr>
              <a:t>Enrolled Senate Bill No. 1600</a:t>
            </a:r>
            <a:r>
              <a:rPr lang="en-US" sz="2000" spc="-270" dirty="0">
                <a:latin typeface="Courier New" panose="02070309020205020404" pitchFamily="49" charset="0"/>
                <a:ea typeface="Courier New" panose="02070309020205020404" pitchFamily="49" charset="0"/>
              </a:rPr>
              <a:t> </a:t>
            </a:r>
            <a:r>
              <a:rPr lang="en-US" sz="2000" dirty="0">
                <a:latin typeface="Courier New" panose="02070309020205020404" pitchFamily="49" charset="0"/>
                <a:ea typeface="Courier New" panose="02070309020205020404" pitchFamily="49" charset="0"/>
              </a:rPr>
              <a:t>of the 2nd Session of the 56th Oklahoma Legislature, Two Million</a:t>
            </a:r>
            <a:r>
              <a:rPr lang="en-US" sz="2000" spc="-270" dirty="0">
                <a:latin typeface="Courier New" panose="02070309020205020404" pitchFamily="49" charset="0"/>
                <a:ea typeface="Courier New" panose="02070309020205020404" pitchFamily="49" charset="0"/>
              </a:rPr>
              <a:t> </a:t>
            </a:r>
            <a:r>
              <a:rPr lang="en-US" sz="2000" dirty="0">
                <a:latin typeface="Courier New" panose="02070309020205020404" pitchFamily="49" charset="0"/>
                <a:ea typeface="Courier New" panose="02070309020205020404" pitchFamily="49" charset="0"/>
              </a:rPr>
              <a:t>Sixty Thousand Dollars </a:t>
            </a:r>
            <a:r>
              <a:rPr lang="en-US" sz="2000" dirty="0">
                <a:solidFill>
                  <a:srgbClr val="FF0000"/>
                </a:solidFill>
                <a:latin typeface="Courier New" panose="02070309020205020404" pitchFamily="49" charset="0"/>
                <a:ea typeface="Courier New" panose="02070309020205020404" pitchFamily="49" charset="0"/>
              </a:rPr>
              <a:t>($2,060,000.00) </a:t>
            </a:r>
            <a:r>
              <a:rPr lang="en-US" sz="2000" dirty="0">
                <a:latin typeface="Courier New" panose="02070309020205020404" pitchFamily="49" charset="0"/>
                <a:ea typeface="Courier New" panose="02070309020205020404" pitchFamily="49" charset="0"/>
              </a:rPr>
              <a:t>shall be for the purpose of providing an increase in </a:t>
            </a:r>
            <a:r>
              <a:rPr lang="en-US" sz="2000" u="sng" dirty="0">
                <a:latin typeface="Courier New" panose="02070309020205020404" pitchFamily="49" charset="0"/>
                <a:ea typeface="Courier New" panose="02070309020205020404" pitchFamily="49" charset="0"/>
              </a:rPr>
              <a:t>compensation for support employees</a:t>
            </a:r>
            <a:r>
              <a:rPr lang="en-US" sz="2000" dirty="0">
                <a:latin typeface="Courier New" panose="02070309020205020404" pitchFamily="49" charset="0"/>
                <a:ea typeface="Courier New" panose="02070309020205020404" pitchFamily="49" charset="0"/>
              </a:rPr>
              <a:t>, as defined in Section 26-103 of Title 70 of the Oklahoma Statutes.</a:t>
            </a:r>
          </a:p>
          <a:p>
            <a:r>
              <a:rPr lang="en-US" sz="1000" dirty="0">
                <a:latin typeface="Courier New" panose="02070309020205020404" pitchFamily="49" charset="0"/>
                <a:ea typeface="Courier New" panose="02070309020205020404" pitchFamily="49" charset="0"/>
              </a:rPr>
              <a:t/>
            </a:r>
            <a:br>
              <a:rPr lang="en-US" sz="1000" dirty="0">
                <a:latin typeface="Courier New" panose="02070309020205020404" pitchFamily="49" charset="0"/>
                <a:ea typeface="Courier New" panose="02070309020205020404" pitchFamily="49" charset="0"/>
              </a:rPr>
            </a:br>
            <a:endParaRPr lang="en-US" sz="1000" dirty="0"/>
          </a:p>
        </p:txBody>
      </p:sp>
    </p:spTree>
    <p:extLst>
      <p:ext uri="{BB962C8B-B14F-4D97-AF65-F5344CB8AC3E}">
        <p14:creationId xmlns:p14="http://schemas.microsoft.com/office/powerpoint/2010/main" val="1409353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4170988176"/>
              </p:ext>
            </p:extLst>
          </p:nvPr>
        </p:nvGraphicFramePr>
        <p:xfrm>
          <a:off x="0" y="492370"/>
          <a:ext cx="11232511" cy="5549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574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13499" t="14372" r="69335" b="6468"/>
          <a:stretch/>
        </p:blipFill>
        <p:spPr>
          <a:xfrm>
            <a:off x="2256241" y="238125"/>
            <a:ext cx="7077132" cy="6629400"/>
          </a:xfrm>
          <a:prstGeom prst="rect">
            <a:avLst/>
          </a:prstGeom>
        </p:spPr>
      </p:pic>
    </p:spTree>
    <p:extLst>
      <p:ext uri="{BB962C8B-B14F-4D97-AF65-F5344CB8AC3E}">
        <p14:creationId xmlns:p14="http://schemas.microsoft.com/office/powerpoint/2010/main" val="2621120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9782"/>
            <a:ext cx="10679622" cy="839638"/>
          </a:xfrm>
        </p:spPr>
        <p:txBody>
          <a:bodyPr/>
          <a:lstStyle/>
          <a:p>
            <a:pPr algn="ctr"/>
            <a:r>
              <a:rPr lang="en-US" dirty="0" smtClean="0"/>
              <a:t>State Funding Process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89468627"/>
              </p:ext>
            </p:extLst>
          </p:nvPr>
        </p:nvGraphicFramePr>
        <p:xfrm>
          <a:off x="677690" y="1098431"/>
          <a:ext cx="10679266" cy="54058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50096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85633" y="2743200"/>
            <a:ext cx="10501763" cy="4163496"/>
          </a:xfrm>
          <a:prstGeom prst="rect">
            <a:avLst/>
          </a:prstGeom>
        </p:spPr>
      </p:pic>
      <p:pic>
        <p:nvPicPr>
          <p:cNvPr id="4" name="Picture 3"/>
          <p:cNvPicPr>
            <a:picLocks noChangeAspect="1"/>
          </p:cNvPicPr>
          <p:nvPr/>
        </p:nvPicPr>
        <p:blipFill>
          <a:blip r:embed="rId4"/>
          <a:stretch>
            <a:fillRect/>
          </a:stretch>
        </p:blipFill>
        <p:spPr>
          <a:xfrm>
            <a:off x="485633" y="-259684"/>
            <a:ext cx="10501763" cy="3062401"/>
          </a:xfrm>
          <a:prstGeom prst="rect">
            <a:avLst/>
          </a:prstGeom>
        </p:spPr>
      </p:pic>
    </p:spTree>
    <p:extLst>
      <p:ext uri="{BB962C8B-B14F-4D97-AF65-F5344CB8AC3E}">
        <p14:creationId xmlns:p14="http://schemas.microsoft.com/office/powerpoint/2010/main" val="3389600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77334" y="124446"/>
            <a:ext cx="8596668" cy="881936"/>
          </a:xfrm>
        </p:spPr>
        <p:txBody>
          <a:bodyPr>
            <a:normAutofit fontScale="90000"/>
          </a:bodyPr>
          <a:lstStyle/>
          <a:p>
            <a:pPr algn="ctr"/>
            <a:r>
              <a:rPr lang="en-US" sz="4800" dirty="0" smtClean="0"/>
              <a:t>Federal Funds</a:t>
            </a:r>
            <a:r>
              <a:rPr lang="en-US" dirty="0" smtClean="0"/>
              <a:t/>
            </a:r>
            <a:br>
              <a:rPr lang="en-US" dirty="0" smtClean="0"/>
            </a:br>
            <a:endParaRPr lang="en-US" dirty="0"/>
          </a:p>
        </p:txBody>
      </p:sp>
      <p:sp>
        <p:nvSpPr>
          <p:cNvPr id="8" name="Content Placeholder 7"/>
          <p:cNvSpPr>
            <a:spLocks noGrp="1"/>
          </p:cNvSpPr>
          <p:nvPr>
            <p:ph idx="1"/>
          </p:nvPr>
        </p:nvSpPr>
        <p:spPr>
          <a:xfrm>
            <a:off x="677334" y="1071309"/>
            <a:ext cx="8596668" cy="5551328"/>
          </a:xfrm>
        </p:spPr>
        <p:txBody>
          <a:bodyPr>
            <a:normAutofit fontScale="92500" lnSpcReduction="20000"/>
          </a:bodyPr>
          <a:lstStyle/>
          <a:p>
            <a:r>
              <a:rPr lang="en-US" dirty="0" smtClean="0"/>
              <a:t>Carl Perkins federal grant - $15,094,180</a:t>
            </a:r>
          </a:p>
          <a:p>
            <a:pPr lvl="1"/>
            <a:r>
              <a:rPr lang="en-US" dirty="0" smtClean="0"/>
              <a:t>85% Sub-recipient awards</a:t>
            </a:r>
          </a:p>
          <a:p>
            <a:pPr lvl="1"/>
            <a:r>
              <a:rPr lang="en-US" dirty="0" smtClean="0"/>
              <a:t>10% Leadership</a:t>
            </a:r>
          </a:p>
          <a:p>
            <a:pPr lvl="1"/>
            <a:r>
              <a:rPr lang="en-US" dirty="0" smtClean="0"/>
              <a:t>5% Administration</a:t>
            </a:r>
          </a:p>
          <a:p>
            <a:r>
              <a:rPr lang="en-US" dirty="0" smtClean="0"/>
              <a:t>Adult Basic Education </a:t>
            </a:r>
            <a:r>
              <a:rPr lang="en-US" dirty="0"/>
              <a:t>federal grant </a:t>
            </a:r>
            <a:r>
              <a:rPr lang="en-US" dirty="0" smtClean="0"/>
              <a:t>– approx. $6.6M</a:t>
            </a:r>
            <a:endParaRPr lang="en-US" dirty="0"/>
          </a:p>
          <a:p>
            <a:pPr lvl="1"/>
            <a:r>
              <a:rPr lang="en-US" dirty="0" smtClean="0"/>
              <a:t>82.5% </a:t>
            </a:r>
            <a:r>
              <a:rPr lang="en-US" dirty="0"/>
              <a:t>Sub-recipient awards</a:t>
            </a:r>
          </a:p>
          <a:p>
            <a:pPr lvl="1"/>
            <a:r>
              <a:rPr lang="en-US" dirty="0" smtClean="0"/>
              <a:t>12.5% </a:t>
            </a:r>
            <a:r>
              <a:rPr lang="en-US" dirty="0"/>
              <a:t>Leadership</a:t>
            </a:r>
          </a:p>
          <a:p>
            <a:pPr lvl="1"/>
            <a:r>
              <a:rPr lang="en-US" dirty="0"/>
              <a:t>5% Administration</a:t>
            </a:r>
          </a:p>
          <a:p>
            <a:r>
              <a:rPr lang="en-US" dirty="0" smtClean="0"/>
              <a:t>Oklahoma Bid Assistance Network (OBAN) </a:t>
            </a:r>
            <a:r>
              <a:rPr lang="en-US" dirty="0"/>
              <a:t>federal grant – approx. $</a:t>
            </a:r>
            <a:r>
              <a:rPr lang="en-US" dirty="0" smtClean="0"/>
              <a:t>620,000</a:t>
            </a:r>
            <a:endParaRPr lang="en-US" dirty="0"/>
          </a:p>
          <a:p>
            <a:pPr lvl="1"/>
            <a:r>
              <a:rPr lang="en-US" dirty="0" smtClean="0"/>
              <a:t>Sub-recipient </a:t>
            </a:r>
            <a:r>
              <a:rPr lang="en-US" dirty="0"/>
              <a:t>awards</a:t>
            </a:r>
          </a:p>
          <a:p>
            <a:pPr lvl="1"/>
            <a:r>
              <a:rPr lang="en-US" dirty="0" smtClean="0"/>
              <a:t>Cost sharing grant</a:t>
            </a:r>
            <a:endParaRPr lang="en-US" dirty="0"/>
          </a:p>
          <a:p>
            <a:r>
              <a:rPr lang="en-US" dirty="0" smtClean="0"/>
              <a:t>TANF grants</a:t>
            </a:r>
            <a:endParaRPr lang="en-US" dirty="0"/>
          </a:p>
          <a:p>
            <a:pPr lvl="1"/>
            <a:r>
              <a:rPr lang="en-US" dirty="0" smtClean="0"/>
              <a:t>TANF / Welfare to Work - $2.9M</a:t>
            </a:r>
          </a:p>
          <a:p>
            <a:pPr lvl="2"/>
            <a:r>
              <a:rPr lang="en-US" dirty="0" smtClean="0"/>
              <a:t>Sub-recipient awards</a:t>
            </a:r>
          </a:p>
          <a:p>
            <a:pPr lvl="2"/>
            <a:r>
              <a:rPr lang="en-US" dirty="0" smtClean="0"/>
              <a:t>$100,000 for administration</a:t>
            </a:r>
            <a:endParaRPr lang="en-US" dirty="0"/>
          </a:p>
          <a:p>
            <a:pPr lvl="1"/>
            <a:r>
              <a:rPr lang="en-US" dirty="0"/>
              <a:t>TANF / </a:t>
            </a:r>
            <a:r>
              <a:rPr lang="en-US" dirty="0" smtClean="0"/>
              <a:t>Adult Literacy </a:t>
            </a:r>
            <a:r>
              <a:rPr lang="en-US" dirty="0"/>
              <a:t>- </a:t>
            </a:r>
            <a:r>
              <a:rPr lang="en-US" dirty="0" smtClean="0"/>
              <a:t>$698,000</a:t>
            </a:r>
            <a:endParaRPr lang="en-US" dirty="0"/>
          </a:p>
          <a:p>
            <a:pPr lvl="2"/>
            <a:r>
              <a:rPr lang="en-US" dirty="0" smtClean="0"/>
              <a:t>Contracts with sites</a:t>
            </a:r>
            <a:endParaRPr lang="en-US" dirty="0"/>
          </a:p>
          <a:p>
            <a:pPr lvl="1"/>
            <a:endParaRPr lang="en-US" dirty="0"/>
          </a:p>
          <a:p>
            <a:pPr lvl="1"/>
            <a:endParaRPr lang="en-US" dirty="0" smtClean="0"/>
          </a:p>
          <a:p>
            <a:pPr lvl="1"/>
            <a:endParaRPr lang="en-US" dirty="0"/>
          </a:p>
        </p:txBody>
      </p:sp>
      <p:pic>
        <p:nvPicPr>
          <p:cNvPr id="9" name="Picture 8" descr="Education Government Grants | Flickr - Photo Shar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7368" y="747588"/>
            <a:ext cx="3548332" cy="2386676"/>
          </a:xfrm>
          <a:prstGeom prst="rect">
            <a:avLst/>
          </a:prstGeom>
        </p:spPr>
      </p:pic>
      <p:pic>
        <p:nvPicPr>
          <p:cNvPr id="10" name="Picture 9" descr="HOWTIvITY: October 20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9991" y="4203940"/>
            <a:ext cx="2208363" cy="2363637"/>
          </a:xfrm>
          <a:prstGeom prst="rect">
            <a:avLst/>
          </a:prstGeom>
        </p:spPr>
      </p:pic>
    </p:spTree>
    <p:extLst>
      <p:ext uri="{BB962C8B-B14F-4D97-AF65-F5344CB8AC3E}">
        <p14:creationId xmlns:p14="http://schemas.microsoft.com/office/powerpoint/2010/main" val="3297332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89568"/>
            <a:ext cx="8596668" cy="968506"/>
          </a:xfrm>
        </p:spPr>
        <p:txBody>
          <a:bodyPr>
            <a:normAutofit fontScale="90000"/>
          </a:bodyPr>
          <a:lstStyle/>
          <a:p>
            <a:pPr algn="ctr"/>
            <a:r>
              <a:rPr lang="en-US" sz="4400" dirty="0" smtClean="0"/>
              <a:t>Revolving Funds</a:t>
            </a:r>
            <a:endParaRPr lang="en-US" sz="4400" dirty="0"/>
          </a:p>
        </p:txBody>
      </p:sp>
      <p:sp>
        <p:nvSpPr>
          <p:cNvPr id="3" name="Content Placeholder 2"/>
          <p:cNvSpPr>
            <a:spLocks noGrp="1"/>
          </p:cNvSpPr>
          <p:nvPr>
            <p:ph idx="1"/>
          </p:nvPr>
        </p:nvSpPr>
        <p:spPr>
          <a:xfrm>
            <a:off x="677334" y="1358075"/>
            <a:ext cx="8596668" cy="4683288"/>
          </a:xfrm>
        </p:spPr>
        <p:txBody>
          <a:bodyPr>
            <a:normAutofit/>
          </a:bodyPr>
          <a:lstStyle/>
          <a:p>
            <a:r>
              <a:rPr lang="en-US" dirty="0" smtClean="0"/>
              <a:t>Contracts</a:t>
            </a:r>
          </a:p>
          <a:p>
            <a:pPr lvl="1"/>
            <a:r>
              <a:rPr lang="en-US" dirty="0" smtClean="0"/>
              <a:t>Oklahoma Department of Corrections – Skills Centers training programs - $1.3M</a:t>
            </a:r>
          </a:p>
          <a:p>
            <a:pPr lvl="1"/>
            <a:r>
              <a:rPr lang="en-US" dirty="0" smtClean="0"/>
              <a:t>Office of Juvenile Affairs – Skills Centers training program </a:t>
            </a:r>
          </a:p>
          <a:p>
            <a:r>
              <a:rPr lang="en-US" dirty="0" smtClean="0"/>
              <a:t>Other</a:t>
            </a:r>
            <a:endParaRPr lang="en-US" dirty="0"/>
          </a:p>
          <a:p>
            <a:pPr lvl="1"/>
            <a:r>
              <a:rPr lang="en-US" dirty="0" smtClean="0"/>
              <a:t>PrintShop</a:t>
            </a:r>
            <a:endParaRPr lang="en-US" dirty="0"/>
          </a:p>
          <a:p>
            <a:pPr lvl="1"/>
            <a:r>
              <a:rPr lang="en-US" dirty="0" smtClean="0"/>
              <a:t>Curriculum Sales</a:t>
            </a:r>
          </a:p>
          <a:p>
            <a:pPr lvl="1"/>
            <a:r>
              <a:rPr lang="en-US" dirty="0" smtClean="0"/>
              <a:t>Assessments</a:t>
            </a:r>
          </a:p>
          <a:p>
            <a:pPr lvl="1"/>
            <a:r>
              <a:rPr lang="en-US" dirty="0" smtClean="0"/>
              <a:t>Career Readiness Project (KeyTrain licenses &amp; WorkKeys assessments)</a:t>
            </a:r>
          </a:p>
          <a:p>
            <a:pPr marL="228600" lvl="1" indent="0">
              <a:buNone/>
            </a:pPr>
            <a:endParaRPr lang="en-US" dirty="0"/>
          </a:p>
        </p:txBody>
      </p:sp>
      <p:pic>
        <p:nvPicPr>
          <p:cNvPr id="4" name="Picture 3" descr="Best Practices for writing Apex Test classes in Salesforc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2715" y="4374638"/>
            <a:ext cx="3388837" cy="2324530"/>
          </a:xfrm>
          <a:prstGeom prst="rect">
            <a:avLst/>
          </a:prstGeom>
        </p:spPr>
      </p:pic>
      <p:pic>
        <p:nvPicPr>
          <p:cNvPr id="5" name="Picture 4" descr="The San Francisco Jail That Started a School – BRIGHT Magazin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5832" y="2108540"/>
            <a:ext cx="3670124" cy="2890902"/>
          </a:xfrm>
          <a:prstGeom prst="rect">
            <a:avLst/>
          </a:prstGeom>
        </p:spPr>
      </p:pic>
    </p:spTree>
    <p:extLst>
      <p:ext uri="{BB962C8B-B14F-4D97-AF65-F5344CB8AC3E}">
        <p14:creationId xmlns:p14="http://schemas.microsoft.com/office/powerpoint/2010/main" val="11401337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203602" y="105209"/>
            <a:ext cx="11353548" cy="6420036"/>
          </a:xfrm>
          <a:prstGeom prst="rect">
            <a:avLst/>
          </a:prstGeom>
        </p:spPr>
      </p:pic>
    </p:spTree>
    <p:extLst>
      <p:ext uri="{BB962C8B-B14F-4D97-AF65-F5344CB8AC3E}">
        <p14:creationId xmlns:p14="http://schemas.microsoft.com/office/powerpoint/2010/main" val="26997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59906" y="103895"/>
            <a:ext cx="11005979" cy="6594492"/>
          </a:xfrm>
          <a:prstGeom prst="rect">
            <a:avLst/>
          </a:prstGeom>
        </p:spPr>
      </p:pic>
    </p:spTree>
    <p:extLst>
      <p:ext uri="{BB962C8B-B14F-4D97-AF65-F5344CB8AC3E}">
        <p14:creationId xmlns:p14="http://schemas.microsoft.com/office/powerpoint/2010/main" val="20183755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58793"/>
            <a:ext cx="10533535" cy="823338"/>
          </a:xfrm>
        </p:spPr>
        <p:txBody>
          <a:bodyPr/>
          <a:lstStyle/>
          <a:p>
            <a:pPr algn="ctr"/>
            <a:r>
              <a:rPr lang="en-US" cap="none" dirty="0" smtClean="0"/>
              <a:t>State Funding Process</a:t>
            </a:r>
            <a:endParaRPr lang="en-US" cap="none"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255541"/>
              </p:ext>
            </p:extLst>
          </p:nvPr>
        </p:nvGraphicFramePr>
        <p:xfrm>
          <a:off x="677690" y="1558267"/>
          <a:ext cx="10533178" cy="4733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0132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8746" y="78919"/>
            <a:ext cx="11194636" cy="6489858"/>
          </a:xfrm>
          <a:prstGeom prst="rect">
            <a:avLst/>
          </a:prstGeom>
        </p:spPr>
      </p:pic>
    </p:spTree>
    <p:extLst>
      <p:ext uri="{BB962C8B-B14F-4D97-AF65-F5344CB8AC3E}">
        <p14:creationId xmlns:p14="http://schemas.microsoft.com/office/powerpoint/2010/main" val="535397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9694" y="746670"/>
            <a:ext cx="11853515" cy="5302438"/>
          </a:xfrm>
          <a:prstGeom prst="rect">
            <a:avLst/>
          </a:prstGeom>
        </p:spPr>
      </p:pic>
    </p:spTree>
    <p:extLst>
      <p:ext uri="{BB962C8B-B14F-4D97-AF65-F5344CB8AC3E}">
        <p14:creationId xmlns:p14="http://schemas.microsoft.com/office/powerpoint/2010/main" val="1458721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92175"/>
            <a:ext cx="8991600" cy="1606963"/>
          </a:xfrm>
        </p:spPr>
        <p:txBody>
          <a:bodyPr>
            <a:normAutofit fontScale="90000"/>
          </a:bodyPr>
          <a:lstStyle/>
          <a:p>
            <a:r>
              <a:rPr lang="en-US" sz="6000" cap="none" dirty="0" err="1" smtClean="0"/>
              <a:t>CareerTech</a:t>
            </a:r>
            <a:r>
              <a:rPr lang="en-US" sz="6000" cap="none" dirty="0" smtClean="0"/>
              <a:t> Financial Update</a:t>
            </a:r>
            <a:endParaRPr lang="en-US" sz="6000" cap="none" dirty="0"/>
          </a:p>
        </p:txBody>
      </p:sp>
      <p:sp>
        <p:nvSpPr>
          <p:cNvPr id="3" name="Subtitle 2"/>
          <p:cNvSpPr>
            <a:spLocks noGrp="1"/>
          </p:cNvSpPr>
          <p:nvPr>
            <p:ph type="subTitle" idx="1"/>
          </p:nvPr>
        </p:nvSpPr>
        <p:spPr>
          <a:xfrm>
            <a:off x="2695194" y="2272473"/>
            <a:ext cx="6801612" cy="1246620"/>
          </a:xfrm>
        </p:spPr>
        <p:txBody>
          <a:bodyPr>
            <a:noAutofit/>
          </a:bodyPr>
          <a:lstStyle/>
          <a:p>
            <a:r>
              <a:rPr lang="en-US" sz="5400" dirty="0" smtClean="0"/>
              <a:t>Questions</a:t>
            </a:r>
            <a:endParaRPr lang="en-US" sz="5400" dirty="0"/>
          </a:p>
        </p:txBody>
      </p:sp>
      <p:pic>
        <p:nvPicPr>
          <p:cNvPr id="4" name="Picture 3" descr="Question mark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24" y="3519093"/>
            <a:ext cx="4762500" cy="3152775"/>
          </a:xfrm>
          <a:prstGeom prst="rect">
            <a:avLst/>
          </a:prstGeom>
        </p:spPr>
      </p:pic>
      <p:pic>
        <p:nvPicPr>
          <p:cNvPr id="5" name="Picture 4" descr="Question mark 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7231" y="3850740"/>
            <a:ext cx="4144558" cy="2583157"/>
          </a:xfrm>
          <a:prstGeom prst="rect">
            <a:avLst/>
          </a:prstGeom>
        </p:spPr>
      </p:pic>
    </p:spTree>
    <p:extLst>
      <p:ext uri="{BB962C8B-B14F-4D97-AF65-F5344CB8AC3E}">
        <p14:creationId xmlns:p14="http://schemas.microsoft.com/office/powerpoint/2010/main" val="33411065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405607248"/>
              </p:ext>
            </p:extLst>
          </p:nvPr>
        </p:nvGraphicFramePr>
        <p:xfrm>
          <a:off x="0" y="611404"/>
          <a:ext cx="11275796" cy="54306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248658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13456" t="11430" r="68548" b="5079"/>
          <a:stretch/>
        </p:blipFill>
        <p:spPr>
          <a:xfrm>
            <a:off x="2423971" y="132272"/>
            <a:ext cx="6514423" cy="6521570"/>
          </a:xfrm>
          <a:prstGeom prst="rect">
            <a:avLst/>
          </a:prstGeom>
        </p:spPr>
      </p:pic>
    </p:spTree>
    <p:extLst>
      <p:ext uri="{BB962C8B-B14F-4D97-AF65-F5344CB8AC3E}">
        <p14:creationId xmlns:p14="http://schemas.microsoft.com/office/powerpoint/2010/main" val="2110366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rotWithShape="1">
          <a:blip r:embed="rId3"/>
          <a:srcRect l="13133" t="13351" r="68627" b="11388"/>
          <a:stretch/>
        </p:blipFill>
        <p:spPr>
          <a:xfrm>
            <a:off x="1542036" y="184150"/>
            <a:ext cx="7899550" cy="6550025"/>
          </a:xfrm>
          <a:prstGeom prst="rect">
            <a:avLst/>
          </a:prstGeom>
        </p:spPr>
      </p:pic>
    </p:spTree>
    <p:extLst>
      <p:ext uri="{BB962C8B-B14F-4D97-AF65-F5344CB8AC3E}">
        <p14:creationId xmlns:p14="http://schemas.microsoft.com/office/powerpoint/2010/main" val="2069712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13924" t="13093" r="70957" b="7696"/>
          <a:stretch/>
        </p:blipFill>
        <p:spPr>
          <a:xfrm>
            <a:off x="2726968" y="169505"/>
            <a:ext cx="5351134" cy="6478586"/>
          </a:xfrm>
          <a:prstGeom prst="rect">
            <a:avLst/>
          </a:prstGeom>
        </p:spPr>
      </p:pic>
    </p:spTree>
    <p:extLst>
      <p:ext uri="{BB962C8B-B14F-4D97-AF65-F5344CB8AC3E}">
        <p14:creationId xmlns:p14="http://schemas.microsoft.com/office/powerpoint/2010/main" val="41172759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3"/>
          <a:srcRect l="14593" t="16605" r="70555" b="4081"/>
          <a:stretch/>
        </p:blipFill>
        <p:spPr>
          <a:xfrm>
            <a:off x="2180492" y="98425"/>
            <a:ext cx="7136648" cy="6705600"/>
          </a:xfrm>
          <a:prstGeom prst="rect">
            <a:avLst/>
          </a:prstGeom>
        </p:spPr>
      </p:pic>
    </p:spTree>
    <p:extLst>
      <p:ext uri="{BB962C8B-B14F-4D97-AF65-F5344CB8AC3E}">
        <p14:creationId xmlns:p14="http://schemas.microsoft.com/office/powerpoint/2010/main" val="25560418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177547643"/>
              </p:ext>
            </p:extLst>
          </p:nvPr>
        </p:nvGraphicFramePr>
        <p:xfrm>
          <a:off x="0" y="443674"/>
          <a:ext cx="11427295" cy="559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2913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659764867"/>
              </p:ext>
            </p:extLst>
          </p:nvPr>
        </p:nvGraphicFramePr>
        <p:xfrm>
          <a:off x="0" y="281354"/>
          <a:ext cx="11622078" cy="57606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3827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728</TotalTime>
  <Words>815</Words>
  <Application>Microsoft Office PowerPoint</Application>
  <PresentationFormat>Widescreen</PresentationFormat>
  <Paragraphs>186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Courier New</vt:lpstr>
      <vt:lpstr>Gill Sans MT</vt:lpstr>
      <vt:lpstr>Times New Roman</vt:lpstr>
      <vt:lpstr>Parcel</vt:lpstr>
      <vt:lpstr>CareerTech Financial Update</vt:lpstr>
      <vt:lpstr>State Funding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Funding Process</vt:lpstr>
      <vt:lpstr>PowerPoint Presentation</vt:lpstr>
      <vt:lpstr>Federal Funds </vt:lpstr>
      <vt:lpstr>Revolving Funds</vt:lpstr>
      <vt:lpstr>PowerPoint Presentation</vt:lpstr>
      <vt:lpstr>PowerPoint Presentation</vt:lpstr>
      <vt:lpstr>PowerPoint Presentation</vt:lpstr>
      <vt:lpstr>PowerPoint Presentation</vt:lpstr>
      <vt:lpstr>CareerTech Financial Update</vt:lpstr>
    </vt:vector>
  </TitlesOfParts>
  <Company>State of Oklahoma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ODCTE Finance</dc:title>
  <dc:creator>Lisa Batchelder</dc:creator>
  <cp:lastModifiedBy>Lisa Batchelder</cp:lastModifiedBy>
  <cp:revision>21</cp:revision>
  <dcterms:created xsi:type="dcterms:W3CDTF">2018-10-22T14:00:40Z</dcterms:created>
  <dcterms:modified xsi:type="dcterms:W3CDTF">2018-11-07T13:40:21Z</dcterms:modified>
</cp:coreProperties>
</file>