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16"/>
  </p:handoutMasterIdLst>
  <p:sldIdLst>
    <p:sldId id="349" r:id="rId2"/>
    <p:sldId id="332" r:id="rId3"/>
    <p:sldId id="350" r:id="rId4"/>
    <p:sldId id="351" r:id="rId5"/>
    <p:sldId id="286" r:id="rId6"/>
    <p:sldId id="338" r:id="rId7"/>
    <p:sldId id="336" r:id="rId8"/>
    <p:sldId id="344" r:id="rId9"/>
    <p:sldId id="352" r:id="rId10"/>
    <p:sldId id="343" r:id="rId11"/>
    <p:sldId id="345" r:id="rId12"/>
    <p:sldId id="329" r:id="rId13"/>
    <p:sldId id="330" r:id="rId14"/>
    <p:sldId id="331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4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53" y="0"/>
            <a:ext cx="3037624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119"/>
            <a:ext cx="3037624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53" y="8830119"/>
            <a:ext cx="3037624" cy="4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98B413-F7BD-4CD3-A73F-9C91AD36C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75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2072E4-9412-4F4D-A8B9-2892378520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0EA6-06EF-4C7B-A625-268387FA3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2771-5F00-40C4-BAC7-ED6DC8F08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DE37-FC35-46B4-95BC-A1266A431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18DE-43FA-4F85-B558-A98B2A4E7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2C21-F371-4CA1-B68B-377298A38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1ECE-55D6-4003-89C5-9817FEFD6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0B4B-BB00-49A2-A46B-660734363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BBA9-9DDC-48FC-A604-0DDD3AEC9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EA48-EFCD-48C1-9591-77AA538DC6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BF3B-8FD5-492E-B857-A34438B91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5E042F-1C1B-4E71-A332-CA5433246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590800"/>
            <a:ext cx="3313355" cy="170216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Business and Industry Services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495800"/>
            <a:ext cx="3309803" cy="1260629"/>
          </a:xfrm>
        </p:spPr>
        <p:txBody>
          <a:bodyPr/>
          <a:lstStyle/>
          <a:p>
            <a:r>
              <a:rPr lang="en-US" dirty="0" smtClean="0"/>
              <a:t>Serving the District through Customized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200400"/>
            <a:ext cx="3313355" cy="170216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How we do what we do…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06191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How does this </a:t>
            </a:r>
            <a:br>
              <a:rPr lang="en-US" sz="4400" b="1" dirty="0" smtClean="0"/>
            </a:br>
            <a:r>
              <a:rPr lang="en-US" sz="4400" b="1" dirty="0" smtClean="0"/>
              <a:t>relate to you?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338508" cy="4114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BIS will use EDI monies for projects</a:t>
            </a:r>
          </a:p>
          <a:p>
            <a:r>
              <a:rPr lang="en-US" sz="2800" dirty="0" smtClean="0"/>
              <a:t>BIS earns “Performance Funding”</a:t>
            </a:r>
          </a:p>
          <a:p>
            <a:r>
              <a:rPr lang="en-US" sz="2800" dirty="0" smtClean="0"/>
              <a:t>Understand that things move at the speed of business…not education</a:t>
            </a:r>
          </a:p>
          <a:p>
            <a:r>
              <a:rPr lang="en-US" sz="2800" dirty="0" smtClean="0"/>
              <a:t>Lots of contracts for adjuncts and vendors including other Tech Centers</a:t>
            </a:r>
          </a:p>
        </p:txBody>
      </p:sp>
      <p:pic>
        <p:nvPicPr>
          <p:cNvPr id="11266" name="Picture 2" descr="C:\Users\rebeccae\AppData\Local\Microsoft\Windows\Temporary Internet Files\Content.IE5\LBK2P0RN\MP9003900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932">
            <a:off x="6348782" y="457940"/>
            <a:ext cx="1133310" cy="15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pp 3"/>
              <p:cNvGraphicFramePr>
                <a:graphicFrameLocks noGrp="1"/>
              </p:cNvGraphicFramePr>
              <p:nvPr/>
            </p:nvGraphicFramePr>
            <p:xfrm>
              <a:off x="0" y="0"/>
              <a:ext cx="9144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pp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65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2133600"/>
            <a:ext cx="3809999" cy="1990766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Building </a:t>
            </a:r>
            <a:br>
              <a:rPr lang="en-US" sz="4800" b="1" dirty="0" smtClean="0"/>
            </a:br>
            <a:r>
              <a:rPr lang="en-US" sz="4800" b="1" dirty="0" smtClean="0"/>
              <a:t>Relationships is the Key</a:t>
            </a:r>
            <a:endParaRPr lang="en-US" sz="4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C:\Users\rebeccae\AppData\Local\Microsoft\Windows\Temporary Internet Files\Content.IE5\6EAWZY23\MP9004424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7" y="533400"/>
            <a:ext cx="368661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4800600" y="3048000"/>
            <a:ext cx="2209800" cy="0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H="1" flipV="1">
            <a:off x="7010400" y="3048000"/>
            <a:ext cx="17463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382000" cy="457200"/>
          </a:xfrm>
          <a:solidFill>
            <a:srgbClr val="DDDDDD"/>
          </a:solidFill>
          <a:ln w="317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solidFill>
                  <a:srgbClr val="339933"/>
                </a:solidFill>
              </a:rPr>
              <a:t>Economic Value Centered Guidance &amp; Learning System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2971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Identify and Classify Potential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Customers/Opportunities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90600" y="2079625"/>
            <a:ext cx="289560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Make Initial Contacts/ Establish Relationships with key Customers &amp; Stakeholders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00200" y="2971800"/>
            <a:ext cx="3124200" cy="1523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Front-End Analysis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Identify Potential Needs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Confirm/Validate Identified Needs</a:t>
            </a:r>
          </a:p>
          <a:p>
            <a:pP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Identify/Set Outcome Goals and Measures</a:t>
            </a:r>
          </a:p>
          <a:p>
            <a:pP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Design and Implement Solutions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514600" y="4724400"/>
            <a:ext cx="2667000" cy="538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Measure/Document Results</a:t>
            </a: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                      (Value Add)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62000" y="5943600"/>
            <a:ext cx="312420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Modify and Re-implement Solution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181600" y="5873750"/>
            <a:ext cx="34290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Record and Validate Results (Scoreboard)</a:t>
            </a:r>
            <a:br>
              <a:rPr lang="en-US" sz="1200" b="1" dirty="0"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latin typeface="Arial" pitchFamily="34" charset="0"/>
                <a:cs typeface="Arial" pitchFamily="34" charset="0"/>
              </a:rPr>
              <a:t>Document / Communicate Success Stories                            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5400000">
            <a:off x="533400" y="2133600"/>
            <a:ext cx="457200" cy="304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5400000">
            <a:off x="1219200" y="2895600"/>
            <a:ext cx="304800" cy="304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2057400" y="4648200"/>
            <a:ext cx="304800" cy="304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1447800" y="4953000"/>
            <a:ext cx="3810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 rot="10800000">
            <a:off x="4038600" y="5715000"/>
            <a:ext cx="381000" cy="609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5400000">
            <a:off x="4572000" y="5867400"/>
            <a:ext cx="609600" cy="304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105400" y="5562600"/>
            <a:ext cx="1295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Outcomes Met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438400" y="5562600"/>
            <a:ext cx="1676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Outcomes NOT Met</a:t>
            </a:r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V="1">
            <a:off x="6934200" y="3124200"/>
            <a:ext cx="0" cy="2667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H="1">
            <a:off x="4724400" y="3124200"/>
            <a:ext cx="2209800" cy="0"/>
          </a:xfrm>
          <a:prstGeom prst="line">
            <a:avLst/>
          </a:prstGeom>
          <a:noFill/>
          <a:ln w="1047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5637213" y="3416300"/>
            <a:ext cx="915987" cy="77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Maintain</a:t>
            </a:r>
            <a:br>
              <a:rPr lang="en-US" sz="800" b="1" dirty="0"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latin typeface="Arial" pitchFamily="34" charset="0"/>
                <a:cs typeface="Arial" pitchFamily="34" charset="0"/>
              </a:rPr>
              <a:t>Ongoing</a:t>
            </a:r>
            <a:br>
              <a:rPr lang="en-US" sz="800" b="1" dirty="0"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latin typeface="Arial" pitchFamily="34" charset="0"/>
                <a:cs typeface="Arial" pitchFamily="34" charset="0"/>
              </a:rPr>
              <a:t>Contact</a:t>
            </a:r>
          </a:p>
          <a:p>
            <a:pPr algn="ctr">
              <a:spcBef>
                <a:spcPct val="50000"/>
              </a:spcBef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Lifetime Partnership</a:t>
            </a: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H="1">
            <a:off x="4038600" y="2438400"/>
            <a:ext cx="4038600" cy="0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H="1" flipV="1">
            <a:off x="8077200" y="2438400"/>
            <a:ext cx="0" cy="3276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flipV="1">
            <a:off x="8001000" y="2514600"/>
            <a:ext cx="0" cy="3276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H="1">
            <a:off x="3962400" y="2514600"/>
            <a:ext cx="4038600" cy="0"/>
          </a:xfrm>
          <a:prstGeom prst="line">
            <a:avLst/>
          </a:prstGeom>
          <a:noFill/>
          <a:ln w="1047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7086600" y="3505200"/>
            <a:ext cx="915988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Create</a:t>
            </a:r>
            <a:br>
              <a:rPr lang="en-US" sz="800" b="1" dirty="0"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latin typeface="Arial" pitchFamily="34" charset="0"/>
                <a:cs typeface="Arial" pitchFamily="34" charset="0"/>
              </a:rPr>
              <a:t>New</a:t>
            </a:r>
            <a:br>
              <a:rPr lang="en-US" sz="800" b="1" dirty="0"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latin typeface="Arial" pitchFamily="34" charset="0"/>
                <a:cs typeface="Arial" pitchFamily="34" charset="0"/>
              </a:rPr>
              <a:t>Partnerships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3467100" y="31540"/>
            <a:ext cx="586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Excellence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38918"/>
            <a:ext cx="7315200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590800"/>
            <a:ext cx="3313355" cy="170216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Business and Industry Services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495800"/>
            <a:ext cx="3309803" cy="1260629"/>
          </a:xfrm>
        </p:spPr>
        <p:txBody>
          <a:bodyPr/>
          <a:lstStyle/>
          <a:p>
            <a:r>
              <a:rPr lang="en-US" dirty="0" smtClean="0"/>
              <a:t>Serving the District through Customized Training, Adult Education and Entrepreneurial Services</a:t>
            </a:r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pp 3"/>
              <p:cNvGraphicFramePr>
                <a:graphicFrameLocks noGrp="1"/>
              </p:cNvGraphicFramePr>
              <p:nvPr/>
            </p:nvGraphicFramePr>
            <p:xfrm>
              <a:off x="0" y="0"/>
              <a:ext cx="9144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pp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01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406191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How does this </a:t>
            </a:r>
            <a:br>
              <a:rPr lang="en-US" sz="4400" b="1" dirty="0" smtClean="0"/>
            </a:br>
            <a:r>
              <a:rPr lang="en-US" sz="4400" b="1" dirty="0" smtClean="0"/>
              <a:t>relate to you?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38508" cy="4114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BIS uses EDI monies</a:t>
            </a:r>
          </a:p>
          <a:p>
            <a:r>
              <a:rPr lang="en-US" sz="2800" dirty="0" smtClean="0"/>
              <a:t>BIS generates “Performance Funding”</a:t>
            </a:r>
          </a:p>
          <a:p>
            <a:r>
              <a:rPr lang="en-US" sz="2800" dirty="0" smtClean="0"/>
              <a:t>BIS creates lots of contracts for adjuncts and vendors</a:t>
            </a:r>
          </a:p>
          <a:p>
            <a:r>
              <a:rPr lang="en-US" sz="2800" dirty="0" smtClean="0"/>
              <a:t>BIS will utilize a lot of POs for supplies and materials</a:t>
            </a:r>
          </a:p>
          <a:p>
            <a:r>
              <a:rPr lang="en-US" sz="2800" dirty="0" smtClean="0"/>
              <a:t>BIS moves at the speed of business rather than education</a:t>
            </a:r>
          </a:p>
          <a:p>
            <a:r>
              <a:rPr lang="en-US" sz="2800" dirty="0" smtClean="0"/>
              <a:t>BIS sometimes is “out of the box</a:t>
            </a:r>
            <a:r>
              <a:rPr lang="en-US" sz="2800" dirty="0" smtClean="0"/>
              <a:t>”</a:t>
            </a:r>
            <a:endParaRPr lang="en-US" sz="2800" dirty="0" smtClean="0"/>
          </a:p>
        </p:txBody>
      </p:sp>
      <p:pic>
        <p:nvPicPr>
          <p:cNvPr id="11266" name="Picture 2" descr="C:\Users\rebeccae\AppData\Local\Microsoft\Windows\Temporary Internet Files\Content.IE5\LBK2P0RN\MP9003900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932">
            <a:off x="6348782" y="457940"/>
            <a:ext cx="1133310" cy="15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5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Who is BIS?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9966"/>
                </a:solidFill>
              </a:rPr>
              <a:t>Business &amp; Industry Services</a:t>
            </a:r>
            <a:endParaRPr lang="en-US" sz="3200" b="1" dirty="0">
              <a:solidFill>
                <a:srgbClr val="339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3505200"/>
          </a:xfrm>
        </p:spPr>
        <p:txBody>
          <a:bodyPr>
            <a:noAutofit/>
          </a:bodyPr>
          <a:lstStyle/>
          <a:p>
            <a:pPr marL="514350" indent="-514350">
              <a:buClr>
                <a:srgbClr val="339966"/>
              </a:buClr>
            </a:pPr>
            <a:r>
              <a:rPr lang="en-US" sz="2800" dirty="0" smtClean="0"/>
              <a:t>Customized training for clients (Type 31,21)</a:t>
            </a:r>
          </a:p>
          <a:p>
            <a:pPr marL="514350" indent="-514350">
              <a:buClr>
                <a:srgbClr val="339966"/>
              </a:buClr>
            </a:pPr>
            <a:r>
              <a:rPr lang="en-US" sz="2800" dirty="0" smtClean="0"/>
              <a:t>Funded training for clients (Type 42,52)</a:t>
            </a:r>
          </a:p>
          <a:p>
            <a:pPr marL="514350" indent="-514350">
              <a:buClr>
                <a:srgbClr val="339966"/>
              </a:buClr>
            </a:pPr>
            <a:r>
              <a:rPr lang="en-US" sz="2800" dirty="0" smtClean="0"/>
              <a:t>Adult and Career Development{ACD} (Type 15)</a:t>
            </a:r>
          </a:p>
          <a:p>
            <a:pPr marL="514350" indent="-514350">
              <a:buClr>
                <a:srgbClr val="339966"/>
              </a:buClr>
            </a:pPr>
            <a:r>
              <a:rPr lang="en-US" sz="2800" dirty="0" smtClean="0"/>
              <a:t>Client-based consulting services (Type 30)</a:t>
            </a:r>
          </a:p>
          <a:p>
            <a:pPr marL="514350" indent="-514350">
              <a:buClr>
                <a:srgbClr val="339966"/>
              </a:buClr>
            </a:pPr>
            <a:r>
              <a:rPr lang="en-US" sz="2800" dirty="0" smtClean="0"/>
              <a:t>Ok Bid Assistance Network (Type 79)</a:t>
            </a:r>
          </a:p>
          <a:p>
            <a:pPr marL="514350" indent="-514350">
              <a:buClr>
                <a:srgbClr val="339966"/>
              </a:buClr>
            </a:pPr>
            <a:r>
              <a:rPr lang="en-US" sz="2800" dirty="0" smtClean="0"/>
              <a:t>Firefighter Training (Type 83)</a:t>
            </a:r>
          </a:p>
          <a:p>
            <a:pPr marL="514350" indent="-514350">
              <a:buClr>
                <a:srgbClr val="339966"/>
              </a:buClr>
            </a:pP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83" y="4953000"/>
            <a:ext cx="2366317" cy="15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Who is BIS?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pp 3"/>
              <p:cNvGraphicFramePr>
                <a:graphicFrameLocks noGrp="1"/>
              </p:cNvGraphicFramePr>
              <p:nvPr/>
            </p:nvGraphicFramePr>
            <p:xfrm>
              <a:off x="0" y="0"/>
              <a:ext cx="9144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pp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87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5052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339966"/>
              </a:buClr>
            </a:pPr>
            <a:r>
              <a:rPr lang="en-US" sz="3400" dirty="0" smtClean="0"/>
              <a:t>Outcomes</a:t>
            </a:r>
            <a:endParaRPr lang="en-US" sz="3400" dirty="0"/>
          </a:p>
          <a:p>
            <a:pPr marL="514350" indent="-514350">
              <a:buClr>
                <a:srgbClr val="339966"/>
              </a:buClr>
            </a:pPr>
            <a:r>
              <a:rPr lang="en-US" sz="3400" dirty="0" smtClean="0"/>
              <a:t>Curriculum</a:t>
            </a:r>
          </a:p>
          <a:p>
            <a:pPr marL="514350" indent="-514350">
              <a:buClr>
                <a:srgbClr val="339966"/>
              </a:buClr>
            </a:pPr>
            <a:r>
              <a:rPr lang="en-US" sz="3400" dirty="0" smtClean="0"/>
              <a:t>Delivery methods</a:t>
            </a:r>
            <a:endParaRPr lang="en-US" sz="3400" dirty="0"/>
          </a:p>
          <a:p>
            <a:pPr marL="514350" indent="-514350">
              <a:buClr>
                <a:srgbClr val="339966"/>
              </a:buClr>
            </a:pPr>
            <a:r>
              <a:rPr lang="en-US" sz="3400" dirty="0" smtClean="0"/>
              <a:t>Location and times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28" y="609600"/>
            <a:ext cx="4419600" cy="1828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339966"/>
                </a:solidFill>
              </a:rPr>
              <a:t>What does customized training really mean?</a:t>
            </a:r>
            <a:endParaRPr lang="en-US" sz="3200" b="1" dirty="0">
              <a:solidFill>
                <a:srgbClr val="3399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838200"/>
            <a:ext cx="2734295" cy="365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534400" cy="35052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339966"/>
              </a:buClr>
            </a:pPr>
            <a:r>
              <a:rPr lang="en-US" sz="3400" dirty="0" smtClean="0"/>
              <a:t>One hour to a several weeks</a:t>
            </a:r>
          </a:p>
          <a:p>
            <a:pPr marL="514350" indent="-514350">
              <a:buClr>
                <a:srgbClr val="339966"/>
              </a:buClr>
            </a:pPr>
            <a:r>
              <a:rPr lang="en-US" sz="3400" dirty="0" smtClean="0"/>
              <a:t>Open enrollment</a:t>
            </a:r>
            <a:endParaRPr lang="en-US" sz="3400" dirty="0"/>
          </a:p>
          <a:p>
            <a:pPr marL="514350" indent="-514350">
              <a:buClr>
                <a:srgbClr val="339966"/>
              </a:buClr>
            </a:pPr>
            <a:r>
              <a:rPr lang="en-US" sz="3400" dirty="0" smtClean="0"/>
              <a:t>Personal or professional</a:t>
            </a:r>
          </a:p>
          <a:p>
            <a:pPr marL="514350" indent="-514350">
              <a:buClr>
                <a:srgbClr val="339966"/>
              </a:buClr>
            </a:pPr>
            <a:r>
              <a:rPr lang="en-US" sz="3400" dirty="0" smtClean="0"/>
              <a:t>May count towards performance funding</a:t>
            </a:r>
            <a:endParaRPr lang="en-US" sz="3400" dirty="0"/>
          </a:p>
          <a:p>
            <a:pPr marL="514350" indent="-514350">
              <a:buClr>
                <a:srgbClr val="339966"/>
              </a:buClr>
            </a:pPr>
            <a:endParaRPr lang="en-US" sz="3400" dirty="0" smtClean="0"/>
          </a:p>
          <a:p>
            <a:pPr marL="514350" indent="-514350">
              <a:buClr>
                <a:srgbClr val="339966"/>
              </a:buClr>
            </a:pPr>
            <a:endParaRPr lang="en-US" sz="3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775" y="381000"/>
            <a:ext cx="4419600" cy="169984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339966"/>
                </a:solidFill>
              </a:rPr>
              <a:t>What does short-term really mean?</a:t>
            </a:r>
            <a:endParaRPr lang="en-US" sz="3200" b="1" dirty="0">
              <a:solidFill>
                <a:srgbClr val="339966"/>
              </a:solidFill>
            </a:endParaRPr>
          </a:p>
        </p:txBody>
      </p:sp>
      <p:pic>
        <p:nvPicPr>
          <p:cNvPr id="10242" name="Picture 2" descr="C:\Users\rebeccae\AppData\Local\Microsoft\Windows\Temporary Internet Files\Content.IE5\E74CZE56\MP9004308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3196639" cy="212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05200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339966"/>
              </a:buClr>
            </a:pPr>
            <a:r>
              <a:rPr lang="en-US" sz="3400" dirty="0" smtClean="0"/>
              <a:t>Small business </a:t>
            </a:r>
            <a:r>
              <a:rPr lang="en-US" sz="3400" dirty="0"/>
              <a:t>c</a:t>
            </a:r>
            <a:r>
              <a:rPr lang="en-US" sz="3400" dirty="0" smtClean="0"/>
              <a:t>onsulting</a:t>
            </a:r>
          </a:p>
          <a:p>
            <a:pPr marL="571500" indent="-571500">
              <a:buClr>
                <a:srgbClr val="339966"/>
              </a:buClr>
            </a:pPr>
            <a:r>
              <a:rPr lang="en-US" sz="3400" dirty="0" smtClean="0"/>
              <a:t>Business incubation</a:t>
            </a:r>
          </a:p>
          <a:p>
            <a:pPr marL="571500" indent="-571500">
              <a:buClr>
                <a:srgbClr val="339966"/>
              </a:buClr>
            </a:pPr>
            <a:r>
              <a:rPr lang="en-US" sz="3400" dirty="0" smtClean="0"/>
              <a:t>Bid Assistance Centers</a:t>
            </a:r>
          </a:p>
          <a:p>
            <a:pPr marL="571500" indent="-571500">
              <a:buClr>
                <a:srgbClr val="339966"/>
              </a:buClr>
            </a:pPr>
            <a:r>
              <a:rPr lang="en-US" sz="3400" dirty="0" smtClean="0"/>
              <a:t>May or may not be training</a:t>
            </a:r>
            <a:endParaRPr lang="en-US" sz="3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39966"/>
                </a:solidFill>
              </a:rPr>
              <a:t>What do you mean by client-based services?</a:t>
            </a:r>
            <a:endParaRPr lang="en-US" sz="3200" b="1" dirty="0">
              <a:solidFill>
                <a:srgbClr val="339966"/>
              </a:solidFill>
            </a:endParaRPr>
          </a:p>
        </p:txBody>
      </p:sp>
      <p:pic>
        <p:nvPicPr>
          <p:cNvPr id="12290" name="Picture 2" descr="C:\Users\rebeccae\AppData\Local\Microsoft\Windows\Temporary Internet Files\Content.IE5\E74CZE56\MP9004484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41800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webextensions/webextension1.xml><?xml version="1.0" encoding="utf-8"?>
<we:webextension xmlns:we="http://schemas.microsoft.com/office/webextensions/webextension/2010/11" id="{84D83B5C-4B23-4BC2-84B4-894B3F06BAE5}">
  <we:reference id="wa104379261" version="2.0.0.1" store="en-US" storeType="OMEX"/>
  <we:alternateReferences>
    <we:reference id="wa104379261" version="2.0.0.1" store="en-US" storeType="OMEX"/>
  </we:alternateReferences>
  <we:properties>
    <we:property name="mentimeter_ppt_question_id" value="&quot;38ca78a32726&quot;"/>
    <we:property name="mentimeter_ppt_series_id" value="&quot;0bcede1e26a096beb66f8026430955f7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F6DD6651-B93F-4575-AE84-0DF05D29724A}">
  <we:reference id="wa104379261" version="2.0.0.1" store="en-US" storeType="OMEX"/>
  <we:alternateReferences>
    <we:reference id="wa104379261" version="2.0.0.1" store="en-US" storeType="OMEX"/>
  </we:alternateReferences>
  <we:properties>
    <we:property name="mentimeter_ppt_question_id" value="&quot;a03402182006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3F8EA8DD-7B3B-49A0-854B-71926B76C936}">
  <we:reference id="wa104379261" version="2.0.0.1" store="en-US" storeType="OMEX"/>
  <we:alternateReferences>
    <we:reference id="wa104379261" version="2.0.0.1" store="en-US" storeType="OMEX"/>
  </we:alternateReferences>
  <we:properties>
    <we:property name="mentimeter_ppt_question_id" value="&quot;adf3460299b4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1912</TotalTime>
  <Words>306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2</vt:lpstr>
      <vt:lpstr>Austin</vt:lpstr>
      <vt:lpstr>Business and Industry Services</vt:lpstr>
      <vt:lpstr>Business and Industry Services</vt:lpstr>
      <vt:lpstr>How does this  relate to you?</vt:lpstr>
      <vt:lpstr>Who is BIS?</vt:lpstr>
      <vt:lpstr>Business &amp; Industry Services</vt:lpstr>
      <vt:lpstr>Who is BIS?</vt:lpstr>
      <vt:lpstr>What does customized training really mean?</vt:lpstr>
      <vt:lpstr>What does short-term really mean?</vt:lpstr>
      <vt:lpstr>What do you mean by client-based services?</vt:lpstr>
      <vt:lpstr>How we do what we do…</vt:lpstr>
      <vt:lpstr>How does this  relate to you?</vt:lpstr>
      <vt:lpstr>Building  Relationships is the Key</vt:lpstr>
      <vt:lpstr>Economic Value Centered Guidance &amp; Learning System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Eastham, Rebecca</dc:creator>
  <cp:lastModifiedBy>Eastham, Rebecca</cp:lastModifiedBy>
  <cp:revision>120</cp:revision>
  <cp:lastPrinted>2011-11-22T14:16:34Z</cp:lastPrinted>
  <dcterms:created xsi:type="dcterms:W3CDTF">1601-01-01T00:00:00Z</dcterms:created>
  <dcterms:modified xsi:type="dcterms:W3CDTF">2018-10-25T14:46:30Z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