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65" r:id="rId4"/>
    <p:sldId id="284" r:id="rId5"/>
    <p:sldId id="289" r:id="rId6"/>
    <p:sldId id="290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60349" autoAdjust="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43A2C-17E2-49E0-BADE-75706703336F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3D46E-CC84-4DC1-A433-40FB9527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cslotterygrants@careertech.ok.go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D46E-CC84-4DC1-A433-40FB95274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ECB3-3F6B-4724-A9B4-D4FEA9B070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2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D46E-CC84-4DC1-A433-40FB95274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The Grant Period is </a:t>
            </a:r>
            <a:r>
              <a:rPr lang="en-US" sz="1200" b="1" dirty="0" smtClean="0"/>
              <a:t>July 1, 2018 through June 30, 2019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Request for Proposals were sent on </a:t>
            </a:r>
            <a:r>
              <a:rPr lang="en-US" sz="1200" i="1" u="sng" dirty="0" smtClean="0">
                <a:solidFill>
                  <a:srgbClr val="FF0000"/>
                </a:solidFill>
              </a:rPr>
              <a:t>January 23, 2018 </a:t>
            </a:r>
            <a:r>
              <a:rPr lang="en-US" sz="1200" dirty="0" smtClean="0"/>
              <a:t>________________________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Proposals must be received no later than </a:t>
            </a:r>
            <a:r>
              <a:rPr lang="en-US" sz="1200" b="1" dirty="0" smtClean="0"/>
              <a:t>March 1, 2018.  </a:t>
            </a:r>
            <a:r>
              <a:rPr lang="en-US" sz="1200" b="0" dirty="0" smtClean="0"/>
              <a:t>Please be aware of the</a:t>
            </a:r>
            <a:r>
              <a:rPr lang="en-US" sz="1200" b="0" baseline="0" dirty="0" smtClean="0"/>
              <a:t> following: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	a.  Submit one document that includes all required components of the application.</a:t>
            </a:r>
          </a:p>
          <a:p>
            <a:pPr marL="0" indent="0">
              <a:buNone/>
            </a:pPr>
            <a:r>
              <a:rPr lang="en-US" sz="1200" dirty="0" smtClean="0"/>
              <a:t>	b.  Email the final application as a single file to the appropriate email address identified on the RFP.</a:t>
            </a:r>
          </a:p>
          <a:p>
            <a:pPr marL="0" indent="0">
              <a:buNone/>
            </a:pPr>
            <a:r>
              <a:rPr lang="en-US" sz="1200" dirty="0" smtClean="0"/>
              <a:t>	c.  Look for a confirmation email within 24 hours.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Proposals will be reviewed by a committee and award notifications will be sent no later than </a:t>
            </a:r>
            <a:r>
              <a:rPr lang="en-US" sz="1200" b="1" dirty="0" smtClean="0"/>
              <a:t>May 22, 2018.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Purchases must be made and invoiced between </a:t>
            </a:r>
            <a:r>
              <a:rPr lang="en-US" sz="1200" b="1" dirty="0" smtClean="0"/>
              <a:t>July 1, 2018 and April 30, 2019.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The deadline to submit receipts for reimbursement is </a:t>
            </a:r>
            <a:r>
              <a:rPr lang="en-US" sz="1200" b="1" dirty="0" smtClean="0"/>
              <a:t>June 30, 2020.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dates are not soft deadlines – it is critical that you meet the deadlines!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again, give special attention to the specific email address provided in the RFP.  Be sure that you receive a confirmation email.  Should you not receive a confirmation email within 24 hours of submitting your application, immediately send an email to </a:t>
            </a:r>
            <a:r>
              <a:rPr lang="en-US" sz="1200" u="sng" dirty="0" smtClean="0">
                <a:hlinkClick r:id="rId3"/>
              </a:rPr>
              <a:t>tcslotterygrants@careertech.ok.gov</a:t>
            </a:r>
            <a:r>
              <a:rPr lang="en-US" baseline="0" dirty="0" smtClean="0"/>
              <a:t> to ensure your application is processed.</a:t>
            </a:r>
            <a:endParaRPr lang="en-US" dirty="0" smtClean="0"/>
          </a:p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ECB3-3F6B-4724-A9B4-D4FEA9B070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78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dirty="0" smtClean="0"/>
          </a:p>
          <a:p>
            <a:pPr lvl="0"/>
            <a:endParaRPr lang="en-US" sz="4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D46E-CC84-4DC1-A433-40FB952743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7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4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2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0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3FF6C-8DAB-43AF-A60E-1D81A7FBFE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3AB7-5EAF-4E23-8D3F-87E21505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careertech.org/educators/professional-development/grants-for-schoo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078" y="2595563"/>
            <a:ext cx="10873408" cy="2672176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endParaRPr lang="en-US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471" y="856528"/>
            <a:ext cx="12192000" cy="15510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900" dirty="0" smtClean="0"/>
              <a:t>Oklahoma Education Lottery Trust Fund </a:t>
            </a:r>
            <a:br>
              <a:rPr lang="en-US" sz="5900" dirty="0" smtClean="0"/>
            </a:br>
            <a:r>
              <a:rPr lang="en-US" sz="5900" dirty="0" smtClean="0"/>
              <a:t>Technology Grants</a:t>
            </a:r>
            <a:br>
              <a:rPr lang="en-US" sz="5900" dirty="0" smtClean="0"/>
            </a:br>
            <a:endParaRPr lang="en-US" sz="5900" dirty="0"/>
          </a:p>
        </p:txBody>
      </p:sp>
      <p:sp>
        <p:nvSpPr>
          <p:cNvPr id="5" name="Rectangle 4"/>
          <p:cNvSpPr/>
          <p:nvPr/>
        </p:nvSpPr>
        <p:spPr>
          <a:xfrm>
            <a:off x="593078" y="2274838"/>
            <a:ext cx="113957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/>
              <a:t>The purpose of the grant is to award funds so schools can </a:t>
            </a:r>
            <a:r>
              <a:rPr lang="en-US" sz="3200" i="1" dirty="0" smtClean="0"/>
              <a:t>deliver</a:t>
            </a:r>
          </a:p>
          <a:p>
            <a:pPr algn="ctr"/>
            <a:r>
              <a:rPr lang="en-US" sz="3200" i="1" dirty="0" smtClean="0"/>
              <a:t> </a:t>
            </a:r>
            <a:r>
              <a:rPr lang="en-US" sz="3200" i="1" dirty="0"/>
              <a:t>high quality training and education</a:t>
            </a:r>
            <a:r>
              <a:rPr lang="en-US" sz="2000" i="1" dirty="0"/>
              <a:t>. </a:t>
            </a:r>
            <a:endParaRPr lang="en-US" sz="2000" i="1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086100" lvl="6" indent="-342900">
              <a:buFont typeface="Wingdings" panose="05000000000000000000" pitchFamily="2" charset="2"/>
              <a:buChar char="q"/>
            </a:pPr>
            <a:r>
              <a:rPr lang="en-US" sz="2400" dirty="0"/>
              <a:t>Innovative cutting edge hardware and </a:t>
            </a:r>
            <a:r>
              <a:rPr lang="en-US" sz="2400" dirty="0" smtClean="0"/>
              <a:t>software</a:t>
            </a:r>
          </a:p>
          <a:p>
            <a:pPr marL="3086100" lvl="6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Curriculum </a:t>
            </a:r>
            <a:r>
              <a:rPr lang="en-US" sz="2400" dirty="0"/>
              <a:t>materials</a:t>
            </a:r>
          </a:p>
          <a:p>
            <a:pPr marL="3086100" lvl="6" indent="-342900">
              <a:buFont typeface="Wingdings" panose="05000000000000000000" pitchFamily="2" charset="2"/>
              <a:buChar char="q"/>
            </a:pPr>
            <a:r>
              <a:rPr lang="en-US" sz="2400" dirty="0"/>
              <a:t>Machinery and equipment for new technologies</a:t>
            </a:r>
          </a:p>
          <a:p>
            <a:pPr marL="3086100" lvl="6" indent="-342900">
              <a:buFont typeface="Wingdings" panose="05000000000000000000" pitchFamily="2" charset="2"/>
              <a:buChar char="q"/>
            </a:pPr>
            <a:r>
              <a:rPr lang="en-US" sz="2400" dirty="0"/>
              <a:t>Instructor training</a:t>
            </a:r>
          </a:p>
        </p:txBody>
      </p:sp>
    </p:spTree>
    <p:extLst>
      <p:ext uri="{BB962C8B-B14F-4D97-AF65-F5344CB8AC3E}">
        <p14:creationId xmlns:p14="http://schemas.microsoft.com/office/powerpoint/2010/main" val="167331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6567"/>
            <a:ext cx="10515600" cy="26003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Estimated FY20 distribution of allocated funds: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K-12 Schools 		$2,250,000.00 		(45%)</a:t>
            </a:r>
          </a:p>
          <a:p>
            <a:pPr marL="0" indent="0">
              <a:buNone/>
            </a:pPr>
            <a:r>
              <a:rPr lang="en-US" dirty="0"/>
              <a:t>Technology Centers  	$2,250,000.00 		(45%)</a:t>
            </a:r>
          </a:p>
          <a:p>
            <a:pPr marL="0" indent="0">
              <a:buNone/>
            </a:pPr>
            <a:r>
              <a:rPr lang="en-US" dirty="0"/>
              <a:t>Scholarships			$   525,000.00		(10%)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9838" y="965144"/>
            <a:ext cx="12192000" cy="14539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900" dirty="0" smtClean="0"/>
              <a:t>Oklahoma Education Lottery Trust Fund Technology Grants</a:t>
            </a:r>
            <a:br>
              <a:rPr lang="en-US" sz="5900" dirty="0" smtClean="0"/>
            </a:b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283080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26" y="522515"/>
            <a:ext cx="10515600" cy="669470"/>
          </a:xfrm>
        </p:spPr>
        <p:txBody>
          <a:bodyPr>
            <a:noAutofit/>
          </a:bodyPr>
          <a:lstStyle/>
          <a:p>
            <a:r>
              <a:rPr lang="en-US" b="1" dirty="0"/>
              <a:t>Grant </a:t>
            </a:r>
            <a:r>
              <a:rPr lang="en-US" b="1" dirty="0" smtClean="0"/>
              <a:t>Criteria: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020" y="1371600"/>
            <a:ext cx="10490752" cy="499654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Description of the technology </a:t>
            </a:r>
            <a:r>
              <a:rPr lang="en-US" sz="2700" dirty="0"/>
              <a:t>and the goals for implementation.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How will the </a:t>
            </a:r>
            <a:r>
              <a:rPr lang="en-US" sz="2700" dirty="0"/>
              <a:t>project </a:t>
            </a:r>
            <a:r>
              <a:rPr lang="en-US" sz="2700" dirty="0" smtClean="0"/>
              <a:t>upgrade instructional/training </a:t>
            </a:r>
            <a:r>
              <a:rPr lang="en-US" sz="2700" dirty="0"/>
              <a:t>technology and impact </a:t>
            </a:r>
            <a:r>
              <a:rPr lang="en-US" sz="2700" dirty="0" smtClean="0"/>
              <a:t>students/clients</a:t>
            </a:r>
            <a:r>
              <a:rPr lang="en-US" sz="2700" dirty="0"/>
              <a:t>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700" dirty="0" smtClean="0"/>
              <a:t>How will the project/initiative enhance </a:t>
            </a:r>
            <a:r>
              <a:rPr lang="en-US" sz="2700" dirty="0"/>
              <a:t>instruction and </a:t>
            </a:r>
            <a:r>
              <a:rPr lang="en-US" sz="2700" dirty="0" smtClean="0"/>
              <a:t>training</a:t>
            </a:r>
            <a:r>
              <a:rPr lang="en-US" sz="2700" dirty="0"/>
              <a:t>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Description of the process to evaluate </a:t>
            </a:r>
            <a:r>
              <a:rPr lang="en-US" sz="2700" dirty="0"/>
              <a:t>and document student/client </a:t>
            </a:r>
            <a:r>
              <a:rPr lang="en-US" sz="2700" dirty="0" smtClean="0"/>
              <a:t>success.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Provide a Letter </a:t>
            </a:r>
            <a:r>
              <a:rPr lang="en-US" sz="2700" dirty="0"/>
              <a:t>of </a:t>
            </a:r>
            <a:r>
              <a:rPr lang="en-US" sz="2700" dirty="0" smtClean="0"/>
              <a:t>Commitment, signed by the superintendent, </a:t>
            </a:r>
            <a:r>
              <a:rPr lang="en-US" sz="2700" dirty="0"/>
              <a:t>referencing support </a:t>
            </a:r>
            <a:r>
              <a:rPr lang="en-US" sz="2700" dirty="0" smtClean="0"/>
              <a:t>and sustainability.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Submit a grammatically correct, properly </a:t>
            </a:r>
            <a:r>
              <a:rPr lang="en-US" sz="2700" dirty="0"/>
              <a:t>punctuated and </a:t>
            </a:r>
            <a:r>
              <a:rPr lang="en-US" sz="2700" dirty="0" smtClean="0"/>
              <a:t>formatted proposal.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700" dirty="0" smtClean="0"/>
              <a:t>Complete a detailed budget on the template provided.</a:t>
            </a:r>
            <a:endParaRPr lang="en-US" sz="27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3401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Lottery Grant Process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96" y="1776744"/>
            <a:ext cx="10940003" cy="47027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Grant Period is </a:t>
            </a:r>
            <a:r>
              <a:rPr lang="en-US" sz="2000" b="1" dirty="0" smtClean="0"/>
              <a:t>July 1, 2019 – June 30, 2020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Request for Proposals were sent </a:t>
            </a:r>
            <a:r>
              <a:rPr lang="en-US" sz="2000" b="1" dirty="0"/>
              <a:t>J</a:t>
            </a:r>
            <a:r>
              <a:rPr lang="en-US" sz="2000" b="1" dirty="0" smtClean="0"/>
              <a:t>anuary 25, 2019.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Proposals must be received no later than </a:t>
            </a:r>
            <a:r>
              <a:rPr lang="en-US" sz="2000" b="1" dirty="0" smtClean="0"/>
              <a:t>March 1, 2019 </a:t>
            </a:r>
            <a:r>
              <a:rPr lang="en-US" sz="2000" dirty="0" smtClean="0"/>
              <a:t>:</a:t>
            </a:r>
            <a:endParaRPr lang="en-US" sz="2000" b="1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One document that includes all required components of the application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The single file must be emailed to the appropriate email address identified on the RFP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A confirmation email will be sent within 24 hours – notify Angela Jones </a:t>
            </a:r>
            <a:r>
              <a:rPr lang="en-US" sz="2000" b="1" dirty="0" smtClean="0"/>
              <a:t>immediately</a:t>
            </a:r>
            <a:r>
              <a:rPr lang="en-US" sz="2000" dirty="0" smtClean="0"/>
              <a:t> if not received within that time frame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Proposals will be reviewed by a committee and award notifications will be sent no later than </a:t>
            </a:r>
            <a:r>
              <a:rPr lang="en-US" sz="2000" b="1" dirty="0" smtClean="0"/>
              <a:t>May 17, 2019.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Purchases must be made and invoiced between </a:t>
            </a:r>
            <a:r>
              <a:rPr lang="en-US" sz="2000" b="1" dirty="0" smtClean="0"/>
              <a:t>July 1, 2019 and April 30, 2020 (technology centers)</a:t>
            </a:r>
            <a:br>
              <a:rPr lang="en-US" sz="2000" b="1" dirty="0" smtClean="0"/>
            </a:br>
            <a:r>
              <a:rPr lang="en-US" sz="2000" b="1" dirty="0" smtClean="0"/>
              <a:t>					           July 1, 2019 and February 1, 2020 (K-12 schools)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The deadline to submit receipts for reimbursement :  </a:t>
            </a:r>
            <a:r>
              <a:rPr lang="en-US" sz="2000" b="1" dirty="0" smtClean="0"/>
              <a:t>June 30, 2020 (technology centers)</a:t>
            </a:r>
            <a:br>
              <a:rPr lang="en-US" sz="2000" b="1" dirty="0" smtClean="0"/>
            </a:br>
            <a:r>
              <a:rPr lang="en-US" sz="2000" b="1" dirty="0" smtClean="0"/>
              <a:t>						</a:t>
            </a:r>
            <a:r>
              <a:rPr lang="en-US" sz="2000" b="1" smtClean="0"/>
              <a:t>    February 1, </a:t>
            </a:r>
            <a:r>
              <a:rPr lang="en-US" sz="2000" b="1" dirty="0" smtClean="0"/>
              <a:t>2020 (K-12 schools)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067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receives the RFP notification?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619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 smtClean="0"/>
              <a:t>Career and Technology Education Instructors </a:t>
            </a:r>
          </a:p>
          <a:p>
            <a:pPr marL="914400" lvl="2" indent="0">
              <a:buNone/>
            </a:pPr>
            <a:r>
              <a:rPr lang="en-US" sz="3200" dirty="0" smtClean="0"/>
              <a:t>   (TC &amp; K-12)</a:t>
            </a:r>
            <a:br>
              <a:rPr lang="en-US" sz="3200" dirty="0" smtClean="0"/>
            </a:br>
            <a:endParaRPr lang="en-US" sz="32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 smtClean="0"/>
              <a:t>Technology Center and K-12 Administrators</a:t>
            </a:r>
            <a:br>
              <a:rPr lang="en-US" sz="3200" dirty="0" smtClean="0"/>
            </a:br>
            <a:endParaRPr lang="en-US" sz="32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 smtClean="0"/>
              <a:t>Technology Center BIS Directors/Coordinators</a:t>
            </a:r>
          </a:p>
        </p:txBody>
      </p:sp>
    </p:spTree>
    <p:extLst>
      <p:ext uri="{BB962C8B-B14F-4D97-AF65-F5344CB8AC3E}">
        <p14:creationId xmlns:p14="http://schemas.microsoft.com/office/powerpoint/2010/main" val="127268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For more details…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616619"/>
            <a:ext cx="9440092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Visit Grants for Schools: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www.okcareertech.org/educators/professional-development/grants-for-schools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43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5466736" y="5175701"/>
            <a:ext cx="6607277" cy="6511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+mj-lt"/>
              </a:rPr>
              <a:t>Thank </a:t>
            </a:r>
            <a:r>
              <a:rPr lang="en-US" sz="4800" b="1" dirty="0" smtClean="0">
                <a:latin typeface="+mj-lt"/>
              </a:rPr>
              <a:t>you for coming!</a:t>
            </a:r>
            <a:endParaRPr lang="en-US" sz="4800" b="1" dirty="0">
              <a:latin typeface="+mj-lt"/>
            </a:endParaRPr>
          </a:p>
        </p:txBody>
      </p:sp>
      <p:pic>
        <p:nvPicPr>
          <p:cNvPr id="2" name="Picture 1" descr="What is Facebook Fan Friday? - Ask Leo!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5" y="786581"/>
            <a:ext cx="54864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9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326</Words>
  <Application>Microsoft Office PowerPoint</Application>
  <PresentationFormat>Widescreen</PresentationFormat>
  <Paragraphs>65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Oklahoma Education Lottery Trust Fund Technology Grants </vt:lpstr>
      <vt:lpstr>Grant Criteria:</vt:lpstr>
      <vt:lpstr>Lottery Grant Process Timeline</vt:lpstr>
      <vt:lpstr>Who receives the RFP notification?</vt:lpstr>
      <vt:lpstr>For more details…</vt:lpstr>
      <vt:lpstr>PowerPoint Presentation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Grants</dc:title>
  <dc:creator>Nathan Brubaker</dc:creator>
  <cp:lastModifiedBy>Gina Hubbard</cp:lastModifiedBy>
  <cp:revision>102</cp:revision>
  <dcterms:created xsi:type="dcterms:W3CDTF">2018-01-11T14:24:17Z</dcterms:created>
  <dcterms:modified xsi:type="dcterms:W3CDTF">2019-01-30T20:01:04Z</dcterms:modified>
</cp:coreProperties>
</file>