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DD3A2-32F2-4A02-8782-A723A8499A86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5E350F-A7ED-4A80-BA6F-7F0E0C59CE9C}">
      <dgm:prSet phldrT="[Text]"/>
      <dgm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rgbClr val="CCAF0A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CCAF0A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CCAF0A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CCAF0A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CCAF0A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CCAF0A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CCAF0A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CCAF0A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Rubrics	</a:t>
          </a:r>
          <a:endParaRPr lang="en-US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116258F5-F86B-44B8-A608-22F305CCA635}" type="parTrans" cxnId="{FCDE5F02-6B52-4714-BD86-6B1FA7C8D34D}">
      <dgm:prSet/>
      <dgm:spPr/>
      <dgm:t>
        <a:bodyPr/>
        <a:lstStyle/>
        <a:p>
          <a:endParaRPr lang="en-US"/>
        </a:p>
      </dgm:t>
    </dgm:pt>
    <dgm:pt modelId="{08B94F89-D99E-4F84-B0C1-B85FC327961F}" type="sibTrans" cxnId="{FCDE5F02-6B52-4714-BD86-6B1FA7C8D34D}">
      <dgm:prSet/>
      <dgm:spPr/>
      <dgm:t>
        <a:bodyPr/>
        <a:lstStyle/>
        <a:p>
          <a:endParaRPr lang="en-US"/>
        </a:p>
      </dgm:t>
    </dgm:pt>
    <dgm:pt modelId="{0DBD642E-13BA-4080-9531-881BF3658A73}">
      <dgm:prSet phldrT="[Text]"/>
      <dgm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rgbClr val="8D89A4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8D89A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8D89A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8D89A4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8D89A4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8D89A4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8D89A4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8D89A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Collaborative</a:t>
          </a:r>
          <a:endParaRPr lang="en-US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C93968D-936B-4C7B-9FF6-BF491B906C2A}" type="parTrans" cxnId="{31321B70-04E5-494C-8612-38D74AC864B5}">
      <dgm:prSet/>
      <dgm:spPr/>
      <dgm:t>
        <a:bodyPr/>
        <a:lstStyle/>
        <a:p>
          <a:endParaRPr lang="en-US"/>
        </a:p>
      </dgm:t>
    </dgm:pt>
    <dgm:pt modelId="{7D7B6B55-972B-4689-9550-E5B9463FA7F7}" type="sibTrans" cxnId="{31321B70-04E5-494C-8612-38D74AC864B5}">
      <dgm:prSet/>
      <dgm:spPr/>
      <dgm:t>
        <a:bodyPr/>
        <a:lstStyle/>
        <a:p>
          <a:endParaRPr lang="en-US"/>
        </a:p>
      </dgm:t>
    </dgm:pt>
    <dgm:pt modelId="{41FD5A28-7F95-4179-8F81-E0516F7AA5B2}">
      <dgm:prSet phldrT="[Text]"/>
      <dgm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rgbClr val="74856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74856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74856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74856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74856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74856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74856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74856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Teams</a:t>
          </a:r>
          <a:endParaRPr lang="en-US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847F85C-9122-4863-A818-8B137A9C0C76}" type="parTrans" cxnId="{2BA6B616-15AE-4943-8F2C-8E54E4A7F3DB}">
      <dgm:prSet/>
      <dgm:spPr/>
      <dgm:t>
        <a:bodyPr/>
        <a:lstStyle/>
        <a:p>
          <a:endParaRPr lang="en-US"/>
        </a:p>
      </dgm:t>
    </dgm:pt>
    <dgm:pt modelId="{8CBA6E19-F5EE-4DB9-83BC-871C7F10E2D7}" type="sibTrans" cxnId="{2BA6B616-15AE-4943-8F2C-8E54E4A7F3DB}">
      <dgm:prSet/>
      <dgm:spPr/>
      <dgm:t>
        <a:bodyPr/>
        <a:lstStyle/>
        <a:p>
          <a:endParaRPr lang="en-US"/>
        </a:p>
      </dgm:t>
    </dgm:pt>
    <dgm:pt modelId="{C415FC5C-1D2E-465E-8D51-9D736265596C}">
      <dgm:prSet phldrT="[Text]"/>
      <dgm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rgbClr val="9E9273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9E927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9E927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9E9273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9E9273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9E9273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9E9273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9E927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Accountability</a:t>
          </a:r>
        </a:p>
        <a:p>
          <a:r>
            <a:rPr lang="en-US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(not just tests)</a:t>
          </a:r>
          <a:endParaRPr lang="en-US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BD4724D-A4F9-45FA-A6AA-8DEF6CF8E464}" type="parTrans" cxnId="{E206B9F1-19AA-40EB-A2C1-131A50FAE4F5}">
      <dgm:prSet/>
      <dgm:spPr/>
      <dgm:t>
        <a:bodyPr/>
        <a:lstStyle/>
        <a:p>
          <a:endParaRPr lang="en-US"/>
        </a:p>
      </dgm:t>
    </dgm:pt>
    <dgm:pt modelId="{66E3F18D-8B27-42C4-8307-8E4385D5F566}" type="sibTrans" cxnId="{E206B9F1-19AA-40EB-A2C1-131A50FAE4F5}">
      <dgm:prSet/>
      <dgm:spPr/>
      <dgm:t>
        <a:bodyPr/>
        <a:lstStyle/>
        <a:p>
          <a:endParaRPr lang="en-US"/>
        </a:p>
      </dgm:t>
    </dgm:pt>
    <dgm:pt modelId="{39328A85-7770-4770-B367-E87A12397F7E}">
      <dgm:prSet phldrT="[Text]"/>
      <dgm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rgbClr val="7E848D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7E848D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7E848D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7E848D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7E848D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7E848D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7E848D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7E848D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Up to Date?!</a:t>
          </a:r>
          <a:endParaRPr lang="en-US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D473C1E1-A034-4525-BCDC-EE64F47B2B0D}" type="parTrans" cxnId="{8EDB250C-3A83-4948-BBF2-D2649923FFA7}">
      <dgm:prSet/>
      <dgm:spPr/>
      <dgm:t>
        <a:bodyPr/>
        <a:lstStyle/>
        <a:p>
          <a:endParaRPr lang="en-US"/>
        </a:p>
      </dgm:t>
    </dgm:pt>
    <dgm:pt modelId="{275BADF4-1EAF-42D4-AC31-0C0F6738F09E}" type="sibTrans" cxnId="{8EDB250C-3A83-4948-BBF2-D2649923FFA7}">
      <dgm:prSet/>
      <dgm:spPr/>
      <dgm:t>
        <a:bodyPr/>
        <a:lstStyle/>
        <a:p>
          <a:endParaRPr lang="en-US"/>
        </a:p>
      </dgm:t>
    </dgm:pt>
    <dgm:pt modelId="{626905D4-A067-486A-A40C-199F9EE43C74}" type="pres">
      <dgm:prSet presAssocID="{C6FDD3A2-32F2-4A02-8782-A723A8499A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CCDFC-6E31-4C8D-9312-81C6EE704351}" type="pres">
      <dgm:prSet presAssocID="{C25E350F-A7ED-4A80-BA6F-7F0E0C59CE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72BF4-99C4-46D0-AB78-BE60EA4A9C8B}" type="pres">
      <dgm:prSet presAssocID="{08B94F89-D99E-4F84-B0C1-B85FC327961F}" presName="sibTrans" presStyleCnt="0"/>
      <dgm:spPr/>
    </dgm:pt>
    <dgm:pt modelId="{E448D59A-7ED6-4478-8F83-590548A430BF}" type="pres">
      <dgm:prSet presAssocID="{0DBD642E-13BA-4080-9531-881BF3658A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523E9-4AED-43B6-901E-2967D5003351}" type="pres">
      <dgm:prSet presAssocID="{7D7B6B55-972B-4689-9550-E5B9463FA7F7}" presName="sibTrans" presStyleCnt="0"/>
      <dgm:spPr/>
    </dgm:pt>
    <dgm:pt modelId="{639CE576-2BD0-46FA-9F82-46A8ADA0C230}" type="pres">
      <dgm:prSet presAssocID="{41FD5A28-7F95-4179-8F81-E0516F7AA5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B6C16-86E9-4C8F-AEBA-1D3B070E1FA3}" type="pres">
      <dgm:prSet presAssocID="{8CBA6E19-F5EE-4DB9-83BC-871C7F10E2D7}" presName="sibTrans" presStyleCnt="0"/>
      <dgm:spPr/>
    </dgm:pt>
    <dgm:pt modelId="{BE025DCF-F1EF-4584-AC1C-4FE824CBF1E7}" type="pres">
      <dgm:prSet presAssocID="{C415FC5C-1D2E-465E-8D51-9D73626559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A3144-E05C-4A07-8F3A-167370B681DD}" type="pres">
      <dgm:prSet presAssocID="{66E3F18D-8B27-42C4-8307-8E4385D5F566}" presName="sibTrans" presStyleCnt="0"/>
      <dgm:spPr/>
    </dgm:pt>
    <dgm:pt modelId="{11711DED-898D-4FF4-864A-8002D508B9BF}" type="pres">
      <dgm:prSet presAssocID="{39328A85-7770-4770-B367-E87A12397F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21B70-04E5-494C-8612-38D74AC864B5}" srcId="{C6FDD3A2-32F2-4A02-8782-A723A8499A86}" destId="{0DBD642E-13BA-4080-9531-881BF3658A73}" srcOrd="1" destOrd="0" parTransId="{FC93968D-936B-4C7B-9FF6-BF491B906C2A}" sibTransId="{7D7B6B55-972B-4689-9550-E5B9463FA7F7}"/>
    <dgm:cxn modelId="{2BA6B616-15AE-4943-8F2C-8E54E4A7F3DB}" srcId="{C6FDD3A2-32F2-4A02-8782-A723A8499A86}" destId="{41FD5A28-7F95-4179-8F81-E0516F7AA5B2}" srcOrd="2" destOrd="0" parTransId="{3847F85C-9122-4863-A818-8B137A9C0C76}" sibTransId="{8CBA6E19-F5EE-4DB9-83BC-871C7F10E2D7}"/>
    <dgm:cxn modelId="{C451E793-C2CC-4CEF-8CF2-C345CE946BA5}" type="presOf" srcId="{41FD5A28-7F95-4179-8F81-E0516F7AA5B2}" destId="{639CE576-2BD0-46FA-9F82-46A8ADA0C230}" srcOrd="0" destOrd="0" presId="urn:microsoft.com/office/officeart/2005/8/layout/default"/>
    <dgm:cxn modelId="{E206B9F1-19AA-40EB-A2C1-131A50FAE4F5}" srcId="{C6FDD3A2-32F2-4A02-8782-A723A8499A86}" destId="{C415FC5C-1D2E-465E-8D51-9D736265596C}" srcOrd="3" destOrd="0" parTransId="{CBD4724D-A4F9-45FA-A6AA-8DEF6CF8E464}" sibTransId="{66E3F18D-8B27-42C4-8307-8E4385D5F566}"/>
    <dgm:cxn modelId="{F94E96BB-7E5F-4369-B9F1-346F72BE7B12}" type="presOf" srcId="{39328A85-7770-4770-B367-E87A12397F7E}" destId="{11711DED-898D-4FF4-864A-8002D508B9BF}" srcOrd="0" destOrd="0" presId="urn:microsoft.com/office/officeart/2005/8/layout/default"/>
    <dgm:cxn modelId="{C461284D-284E-43BC-BC52-7045CF31B3B0}" type="presOf" srcId="{C415FC5C-1D2E-465E-8D51-9D736265596C}" destId="{BE025DCF-F1EF-4584-AC1C-4FE824CBF1E7}" srcOrd="0" destOrd="0" presId="urn:microsoft.com/office/officeart/2005/8/layout/default"/>
    <dgm:cxn modelId="{3D62CFE2-E584-4670-9096-316B50ACE3CF}" type="presOf" srcId="{0DBD642E-13BA-4080-9531-881BF3658A73}" destId="{E448D59A-7ED6-4478-8F83-590548A430BF}" srcOrd="0" destOrd="0" presId="urn:microsoft.com/office/officeart/2005/8/layout/default"/>
    <dgm:cxn modelId="{23A0972F-3EEE-469F-9621-C93A98D17E2E}" type="presOf" srcId="{C25E350F-A7ED-4A80-BA6F-7F0E0C59CE9C}" destId="{71CCCDFC-6E31-4C8D-9312-81C6EE704351}" srcOrd="0" destOrd="0" presId="urn:microsoft.com/office/officeart/2005/8/layout/default"/>
    <dgm:cxn modelId="{744D07F7-0E24-490B-96CF-056B57FCB2DC}" type="presOf" srcId="{C6FDD3A2-32F2-4A02-8782-A723A8499A86}" destId="{626905D4-A067-486A-A40C-199F9EE43C74}" srcOrd="0" destOrd="0" presId="urn:microsoft.com/office/officeart/2005/8/layout/default"/>
    <dgm:cxn modelId="{8EDB250C-3A83-4948-BBF2-D2649923FFA7}" srcId="{C6FDD3A2-32F2-4A02-8782-A723A8499A86}" destId="{39328A85-7770-4770-B367-E87A12397F7E}" srcOrd="4" destOrd="0" parTransId="{D473C1E1-A034-4525-BCDC-EE64F47B2B0D}" sibTransId="{275BADF4-1EAF-42D4-AC31-0C0F6738F09E}"/>
    <dgm:cxn modelId="{FCDE5F02-6B52-4714-BD86-6B1FA7C8D34D}" srcId="{C6FDD3A2-32F2-4A02-8782-A723A8499A86}" destId="{C25E350F-A7ED-4A80-BA6F-7F0E0C59CE9C}" srcOrd="0" destOrd="0" parTransId="{116258F5-F86B-44B8-A608-22F305CCA635}" sibTransId="{08B94F89-D99E-4F84-B0C1-B85FC327961F}"/>
    <dgm:cxn modelId="{C7BC08B4-287A-4B04-BA57-C56AA88D49C9}" type="presParOf" srcId="{626905D4-A067-486A-A40C-199F9EE43C74}" destId="{71CCCDFC-6E31-4C8D-9312-81C6EE704351}" srcOrd="0" destOrd="0" presId="urn:microsoft.com/office/officeart/2005/8/layout/default"/>
    <dgm:cxn modelId="{CAE8DA50-8DBE-4621-8290-D14692AEA344}" type="presParOf" srcId="{626905D4-A067-486A-A40C-199F9EE43C74}" destId="{27072BF4-99C4-46D0-AB78-BE60EA4A9C8B}" srcOrd="1" destOrd="0" presId="urn:microsoft.com/office/officeart/2005/8/layout/default"/>
    <dgm:cxn modelId="{8CB910E3-34C2-4B99-BFF1-745F492F1F40}" type="presParOf" srcId="{626905D4-A067-486A-A40C-199F9EE43C74}" destId="{E448D59A-7ED6-4478-8F83-590548A430BF}" srcOrd="2" destOrd="0" presId="urn:microsoft.com/office/officeart/2005/8/layout/default"/>
    <dgm:cxn modelId="{8A329397-AFDA-45DF-88C9-0089AB1617D3}" type="presParOf" srcId="{626905D4-A067-486A-A40C-199F9EE43C74}" destId="{36A523E9-4AED-43B6-901E-2967D5003351}" srcOrd="3" destOrd="0" presId="urn:microsoft.com/office/officeart/2005/8/layout/default"/>
    <dgm:cxn modelId="{142C2A75-49C3-4A7E-B5BD-8AA31111187C}" type="presParOf" srcId="{626905D4-A067-486A-A40C-199F9EE43C74}" destId="{639CE576-2BD0-46FA-9F82-46A8ADA0C230}" srcOrd="4" destOrd="0" presId="urn:microsoft.com/office/officeart/2005/8/layout/default"/>
    <dgm:cxn modelId="{26060402-1365-4F71-BB76-7894D2153BBA}" type="presParOf" srcId="{626905D4-A067-486A-A40C-199F9EE43C74}" destId="{504B6C16-86E9-4C8F-AEBA-1D3B070E1FA3}" srcOrd="5" destOrd="0" presId="urn:microsoft.com/office/officeart/2005/8/layout/default"/>
    <dgm:cxn modelId="{81FAD067-B1C2-48AD-ADAB-A12DE7C154FD}" type="presParOf" srcId="{626905D4-A067-486A-A40C-199F9EE43C74}" destId="{BE025DCF-F1EF-4584-AC1C-4FE824CBF1E7}" srcOrd="6" destOrd="0" presId="urn:microsoft.com/office/officeart/2005/8/layout/default"/>
    <dgm:cxn modelId="{6CEAFA62-45B7-4B77-9CAB-4564AAEF82C6}" type="presParOf" srcId="{626905D4-A067-486A-A40C-199F9EE43C74}" destId="{7CBA3144-E05C-4A07-8F3A-167370B681DD}" srcOrd="7" destOrd="0" presId="urn:microsoft.com/office/officeart/2005/8/layout/default"/>
    <dgm:cxn modelId="{79BB4F33-FE47-425B-A5C9-C7AC0FB1966F}" type="presParOf" srcId="{626905D4-A067-486A-A40C-199F9EE43C74}" destId="{11711DED-898D-4FF4-864A-8002D508B9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CCDFC-6E31-4C8D-9312-81C6EE704351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rgbClr val="CCAF0A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CCAF0A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CCAF0A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CCAF0A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CCAF0A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CCAF0A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CCAF0A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CCAF0A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Rubrics	</a:t>
          </a:r>
          <a:endParaRPr lang="en-US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0" y="591343"/>
        <a:ext cx="2571749" cy="1543050"/>
      </dsp:txXfrm>
    </dsp:sp>
    <dsp:sp modelId="{E448D59A-7ED6-4478-8F83-590548A430B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rgbClr val="8D89A4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8D89A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8D89A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8D89A4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8D89A4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8D89A4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8D89A4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8D89A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Collaborative</a:t>
          </a:r>
          <a:endParaRPr lang="en-US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828925" y="591343"/>
        <a:ext cx="2571749" cy="1543050"/>
      </dsp:txXfrm>
    </dsp:sp>
    <dsp:sp modelId="{639CE576-2BD0-46FA-9F82-46A8ADA0C23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rgbClr val="748560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748560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748560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748560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748560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748560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748560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748560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Teams</a:t>
          </a:r>
          <a:endParaRPr lang="en-US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657849" y="591343"/>
        <a:ext cx="2571749" cy="1543050"/>
      </dsp:txXfrm>
    </dsp:sp>
    <dsp:sp modelId="{BE025DCF-F1EF-4584-AC1C-4FE824CBF1E7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rgbClr val="9E9273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9E927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9E927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9E9273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9E9273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9E9273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9E9273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9E927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Accountability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(not just tests)</a:t>
          </a:r>
          <a:endParaRPr lang="en-US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414462" y="2391569"/>
        <a:ext cx="2571749" cy="1543050"/>
      </dsp:txXfrm>
    </dsp:sp>
    <dsp:sp modelId="{11711DED-898D-4FF4-864A-8002D508B9B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rgbClr val="7E848D">
                <a:hueOff val="0"/>
                <a:satOff val="0"/>
                <a:lumOff val="0"/>
                <a:alphaOff val="0"/>
                <a:tint val="73000"/>
                <a:satMod val="150000"/>
              </a:srgbClr>
            </a:gs>
            <a:gs pos="25000">
              <a:srgbClr val="7E848D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rgbClr>
            </a:gs>
            <a:gs pos="38000">
              <a:srgbClr val="7E848D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rgbClr>
            </a:gs>
            <a:gs pos="55000">
              <a:srgbClr val="7E848D">
                <a:hueOff val="0"/>
                <a:satOff val="0"/>
                <a:lumOff val="0"/>
                <a:alphaOff val="0"/>
                <a:shade val="57000"/>
                <a:satMod val="120000"/>
              </a:srgbClr>
            </a:gs>
            <a:gs pos="80000">
              <a:srgbClr val="7E848D">
                <a:hueOff val="0"/>
                <a:satOff val="0"/>
                <a:lumOff val="0"/>
                <a:alphaOff val="0"/>
                <a:shade val="56000"/>
                <a:satMod val="145000"/>
              </a:srgbClr>
            </a:gs>
            <a:gs pos="88000">
              <a:srgbClr val="7E848D">
                <a:hueOff val="0"/>
                <a:satOff val="0"/>
                <a:lumOff val="0"/>
                <a:alphaOff val="0"/>
                <a:shade val="63000"/>
                <a:satMod val="160000"/>
              </a:srgbClr>
            </a:gs>
            <a:gs pos="100000">
              <a:srgbClr val="7E848D">
                <a:hueOff val="0"/>
                <a:satOff val="0"/>
                <a:lumOff val="0"/>
                <a:alphaOff val="0"/>
                <a:tint val="99555"/>
                <a:satMod val="155000"/>
              </a:srgbClr>
            </a:gs>
          </a:gsLst>
          <a:lin ang="5400000" scaled="1"/>
        </a:gradFill>
        <a:ln>
          <a:noFill/>
        </a:ln>
        <a:effectLst>
          <a:glow rad="70000">
            <a:srgbClr val="7E848D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Up to Date?!</a:t>
          </a:r>
          <a:endParaRPr lang="en-US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E640-2F7F-44CC-846F-8B9591AADAE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AA49-8EC9-4AD7-BA05-25F79184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955DCA-936A-41D7-9915-0FCFB0FE276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3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314451" y="2701925"/>
            <a:ext cx="9563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Marbles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525185" y="2303463"/>
            <a:ext cx="714163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="0" dirty="0" smtClean="0">
                <a:solidFill>
                  <a:schemeClr val="bg1"/>
                </a:solidFill>
              </a:rPr>
              <a:t>Your Name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AD17D-FA33-466C-8C8C-7887A74D84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6D77-2A29-478C-8A37-7C1F8AA457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65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DC83-1F54-4BDC-AA69-C101DABA31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93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C34A-8B69-442E-9F55-8B782B547D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16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3814-DA5D-43E4-B3DA-036B03F776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7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43DB-1339-40AA-BE1A-30446F12E0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021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A542-33B8-4E9A-B793-9828E6E24D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8696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D33D-AD01-4D47-BAAD-CFBB3029A9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67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24B20-7735-4CDB-8DE8-6C9D57CC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457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6EDDC-CBF9-448C-B33F-36A842AC38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71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72BE-1C3A-482F-99E9-BE455B5A1E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90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E886-B3C4-4C98-A3D3-F9C0838FB6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61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DD7F-C091-423E-BBE9-7CBA96B744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350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BEAE-CFB8-423F-88CD-27475EA584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241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D13C-2B2A-4213-BCFD-3717C36D4880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43E-3E1B-4EF5-B6CB-8E121F11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E7BC-1443-4728-A706-19AA7BF42F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24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4597-6CBC-4664-8E64-BB74561CA3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03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5ABF-AE0C-43B6-B21A-C7BF9BFFD6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0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E5E01-6C74-4F44-8AAA-E538B2440F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940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D99C-4F5D-41E4-A874-FBBECF592D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88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326" y="249307"/>
            <a:ext cx="5314421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C3ECA-65DB-4632-9A3A-5C229880FB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29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8A470-E6F7-44E1-8897-B73797D948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5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12699AE-2049-47E9-9654-29706B9E0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98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dwatts-bowker@okcps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file:///D:\Student%20Engagement%20resources\Family%20and%20Consumer%20Sciences%202005-06.pp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D:\Student%20Engagement%20resources\Career%20Orientation%20Final%20Portfolio%20Review.doc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edutopia-finley-53-ways-to-check-understanding-2016.pdf" TargetMode="External"/><Relationship Id="rId2" Type="http://schemas.openxmlformats.org/officeDocument/2006/relationships/hyperlink" Target="file:///D:\Student%20Engagement%20resources\suggestions_for_writing_various_test_items_packet_.pdf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ctivity%202%20-%20Tax%20Season%20in%20the%20US.pdf" TargetMode="External"/><Relationship Id="rId2" Type="http://schemas.openxmlformats.org/officeDocument/2006/relationships/hyperlink" Target="file:///D:\3_1_1%20Safe%20Environmental%20Temperatures%20-%20Healthy%20Choices%20DJ.ppt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 Students Engaged</a:t>
            </a:r>
            <a:br>
              <a:rPr lang="en-US" dirty="0" smtClean="0"/>
            </a:br>
            <a:r>
              <a:rPr lang="en-US" dirty="0" smtClean="0"/>
              <a:t>The Next Step……..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151515"/>
                </a:solidFill>
                <a:latin typeface="Bookman Old Style" pitchFamily="18" charset="0"/>
              </a:rPr>
              <a:t>Every day is important; </a:t>
            </a:r>
            <a:endParaRPr lang="en-GB" altLang="en-US" b="1" dirty="0" smtClean="0">
              <a:solidFill>
                <a:srgbClr val="151515"/>
              </a:solidFill>
              <a:latin typeface="Bookman Old Style" pitchFamily="18" charset="0"/>
            </a:endParaRPr>
          </a:p>
          <a:p>
            <a:r>
              <a:rPr lang="en-GB" altLang="en-US" b="1" dirty="0" smtClean="0">
                <a:solidFill>
                  <a:srgbClr val="151515"/>
                </a:solidFill>
                <a:latin typeface="Bookman Old Style" pitchFamily="18" charset="0"/>
              </a:rPr>
              <a:t>start </a:t>
            </a:r>
            <a:r>
              <a:rPr lang="en-GB" altLang="en-US" b="1" dirty="0">
                <a:solidFill>
                  <a:srgbClr val="151515"/>
                </a:solidFill>
                <a:latin typeface="Bookman Old Style" pitchFamily="18" charset="0"/>
              </a:rPr>
              <a:t>and end the day the same way!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concepts to teach…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the “opportunity” to teach the following concepts in Family &amp; Consumer Sciences</a:t>
            </a:r>
          </a:p>
          <a:p>
            <a:pPr lvl="1"/>
            <a:r>
              <a:rPr lang="en-US" dirty="0" smtClean="0"/>
              <a:t>Fighting</a:t>
            </a:r>
          </a:p>
          <a:p>
            <a:pPr lvl="1"/>
            <a:r>
              <a:rPr lang="en-US" dirty="0" smtClean="0"/>
              <a:t>Stealing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Don’t Tell Lies</a:t>
            </a:r>
          </a:p>
          <a:p>
            <a:pPr lvl="1"/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Grouping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6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 longer use the “any questions” method</a:t>
            </a:r>
          </a:p>
          <a:p>
            <a:r>
              <a:rPr lang="en-US" dirty="0" smtClean="0"/>
              <a:t>Butcher paper, white boards, electronics</a:t>
            </a:r>
          </a:p>
          <a:p>
            <a:r>
              <a:rPr lang="en-US" dirty="0" smtClean="0"/>
              <a:t>Start with Sentence Stems…</a:t>
            </a:r>
          </a:p>
          <a:p>
            <a:pPr lvl="1"/>
            <a:r>
              <a:rPr lang="en-US" dirty="0" smtClean="0"/>
              <a:t>I think……   The reason I think this is because……</a:t>
            </a:r>
          </a:p>
          <a:p>
            <a:pPr lvl="1"/>
            <a:r>
              <a:rPr lang="en-US" dirty="0" smtClean="0"/>
              <a:t>What did you mean when you said……..</a:t>
            </a:r>
          </a:p>
          <a:p>
            <a:pPr lvl="1"/>
            <a:r>
              <a:rPr lang="en-US" dirty="0" smtClean="0"/>
              <a:t>When you said….it reminded me of……..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I’m Checking for Understanding…..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255223"/>
            <a:ext cx="11200015" cy="4870942"/>
          </a:xfrm>
        </p:spPr>
        <p:txBody>
          <a:bodyPr/>
          <a:lstStyle/>
          <a:p>
            <a:r>
              <a:rPr lang="en-US" dirty="0" smtClean="0"/>
              <a:t>I’m a little confused about what you said. Can you explain it in a different way?</a:t>
            </a:r>
          </a:p>
          <a:p>
            <a:r>
              <a:rPr lang="en-US" dirty="0" smtClean="0"/>
              <a:t>When you said……it reminded me of……</a:t>
            </a:r>
          </a:p>
          <a:p>
            <a:r>
              <a:rPr lang="en-US" dirty="0" smtClean="0"/>
              <a:t>What do you think about what I said?</a:t>
            </a:r>
          </a:p>
          <a:p>
            <a:r>
              <a:rPr lang="en-US" dirty="0" smtClean="0"/>
              <a:t>Do you agree or do you have a different point of view?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45685" y="2967335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?????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368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651760"/>
            <a:ext cx="7315200" cy="2327564"/>
          </a:xfrm>
        </p:spPr>
        <p:txBody>
          <a:bodyPr/>
          <a:lstStyle/>
          <a:p>
            <a:r>
              <a:rPr lang="en-US" sz="8000" dirty="0" smtClean="0"/>
              <a:t>Comments</a:t>
            </a:r>
            <a:r>
              <a:rPr lang="en-US" sz="8000" dirty="0" smtClean="0"/>
              <a:t>…..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75" y="474643"/>
            <a:ext cx="3947030" cy="39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-22225"/>
            <a:ext cx="9593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5062" y="1511930"/>
            <a:ext cx="49884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E1100"/>
                </a:solidFill>
                <a:latin typeface="Arial" panose="020B0604020202020204" pitchFamily="34" charset="0"/>
              </a:rPr>
              <a:t>DJ </a:t>
            </a:r>
            <a:r>
              <a:rPr lang="en-US" sz="2400" dirty="0" err="1">
                <a:solidFill>
                  <a:srgbClr val="5E1100"/>
                </a:solidFill>
                <a:latin typeface="Arial" panose="020B0604020202020204" pitchFamily="34" charset="0"/>
              </a:rPr>
              <a:t>Bowker</a:t>
            </a:r>
            <a:r>
              <a:rPr lang="en-US" sz="2400" dirty="0">
                <a:solidFill>
                  <a:srgbClr val="5E1100"/>
                </a:solidFill>
                <a:latin typeface="Arial" panose="020B0604020202020204" pitchFamily="34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E1100"/>
                </a:solidFill>
                <a:latin typeface="Arial" panose="020B0604020202020204" pitchFamily="34" charset="0"/>
              </a:rPr>
              <a:t>Business Industry Career Development Coordinator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E1100"/>
                </a:solidFill>
                <a:latin typeface="Arial" panose="020B0604020202020204" pitchFamily="34" charset="0"/>
                <a:hlinkClick r:id="rId3"/>
              </a:rPr>
              <a:t>sdwatts-bowker@okcps.org</a:t>
            </a:r>
            <a:endParaRPr lang="en-US" sz="2400" dirty="0">
              <a:solidFill>
                <a:srgbClr val="5E11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E1100"/>
                </a:solidFill>
                <a:latin typeface="Arial" panose="020B0604020202020204" pitchFamily="34" charset="0"/>
              </a:rPr>
              <a:t>@DJBowker1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E1100"/>
                </a:solidFill>
                <a:latin typeface="Arial" panose="020B0604020202020204" pitchFamily="34" charset="0"/>
              </a:rPr>
              <a:t>405-587-0071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College Career </a:t>
            </a:r>
            <a:r>
              <a:rPr lang="en-US" sz="2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Readiness, CTE Department</a:t>
            </a:r>
            <a:endParaRPr lang="en-US" sz="2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Oklahoma City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7813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005013"/>
            <a:ext cx="11985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25" y="2453283"/>
            <a:ext cx="11985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05013"/>
            <a:ext cx="12001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6" y="2005013"/>
            <a:ext cx="11985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1" y="2009776"/>
            <a:ext cx="1198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908986"/>
            <a:ext cx="12001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908985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25" y="1907398"/>
            <a:ext cx="1198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88" y="1908985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86" y="2024857"/>
            <a:ext cx="12001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4839" y="20678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Keep Students Engaged</a:t>
            </a:r>
            <a:br>
              <a:rPr lang="en-GB" altLang="en-US" sz="4000" dirty="0"/>
            </a:br>
            <a:r>
              <a:rPr lang="en-GB" altLang="en-US" sz="2800" dirty="0"/>
              <a:t>or how NOT to lose your marbles!</a:t>
            </a:r>
          </a:p>
        </p:txBody>
      </p:sp>
      <p:sp>
        <p:nvSpPr>
          <p:cNvPr id="17421" name="Rectangle 3"/>
          <p:cNvSpPr>
            <a:spLocks noChangeArrowheads="1"/>
          </p:cNvSpPr>
          <p:nvPr/>
        </p:nvSpPr>
        <p:spPr bwMode="auto">
          <a:xfrm>
            <a:off x="2147888" y="4043363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</p:txBody>
      </p:sp>
      <p:sp>
        <p:nvSpPr>
          <p:cNvPr id="17422" name="Rectangle 4"/>
          <p:cNvSpPr>
            <a:spLocks noChangeArrowheads="1"/>
          </p:cNvSpPr>
          <p:nvPr/>
        </p:nvSpPr>
        <p:spPr bwMode="auto">
          <a:xfrm>
            <a:off x="3856510" y="4020344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</p:txBody>
      </p:sp>
      <p:sp>
        <p:nvSpPr>
          <p:cNvPr id="17423" name="Rectangle 5"/>
          <p:cNvSpPr>
            <a:spLocks noChangeArrowheads="1"/>
          </p:cNvSpPr>
          <p:nvPr/>
        </p:nvSpPr>
        <p:spPr bwMode="auto">
          <a:xfrm>
            <a:off x="5421313" y="4043363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</p:txBody>
      </p:sp>
      <p:sp>
        <p:nvSpPr>
          <p:cNvPr id="17424" name="Rectangle 6"/>
          <p:cNvSpPr>
            <a:spLocks noChangeArrowheads="1"/>
          </p:cNvSpPr>
          <p:nvPr/>
        </p:nvSpPr>
        <p:spPr bwMode="auto">
          <a:xfrm>
            <a:off x="7085013" y="4043363"/>
            <a:ext cx="137636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</p:txBody>
      </p:sp>
      <p:sp>
        <p:nvSpPr>
          <p:cNvPr id="17425" name="Rectangle 7"/>
          <p:cNvSpPr>
            <a:spLocks noChangeArrowheads="1"/>
          </p:cNvSpPr>
          <p:nvPr/>
        </p:nvSpPr>
        <p:spPr bwMode="auto">
          <a:xfrm>
            <a:off x="8728076" y="4043363"/>
            <a:ext cx="1376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151515"/>
              </a:solidFill>
              <a:cs typeface="Arial" panose="020B0604020202020204" pitchFamily="34" charset="0"/>
            </a:endParaRPr>
          </a:p>
        </p:txBody>
      </p:sp>
      <p:sp>
        <p:nvSpPr>
          <p:cNvPr id="17426" name="Text Box 13"/>
          <p:cNvSpPr txBox="1">
            <a:spLocks noChangeArrowheads="1"/>
          </p:cNvSpPr>
          <p:nvPr/>
        </p:nvSpPr>
        <p:spPr bwMode="auto">
          <a:xfrm>
            <a:off x="3769260" y="3275014"/>
            <a:ext cx="18559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5E1100"/>
                </a:solidFill>
                <a:cs typeface="Arial" panose="020B0604020202020204" pitchFamily="34" charset="0"/>
              </a:rPr>
              <a:t>Start the Year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5E1100"/>
                </a:solidFill>
                <a:cs typeface="Arial" panose="020B0604020202020204" pitchFamily="34" charset="0"/>
              </a:rPr>
              <a:t>(restart the year)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 dirty="0">
              <a:solidFill>
                <a:srgbClr val="5E1100"/>
              </a:solidFill>
              <a:cs typeface="Arial" panose="020B0604020202020204" pitchFamily="34" charset="0"/>
            </a:endParaRPr>
          </a:p>
        </p:txBody>
      </p:sp>
      <p:sp>
        <p:nvSpPr>
          <p:cNvPr id="17427" name="Text Box 14"/>
          <p:cNvSpPr txBox="1">
            <a:spLocks noChangeArrowheads="1"/>
          </p:cNvSpPr>
          <p:nvPr/>
        </p:nvSpPr>
        <p:spPr bwMode="auto">
          <a:xfrm>
            <a:off x="1913300" y="3273425"/>
            <a:ext cx="161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5E1100"/>
                </a:solidFill>
                <a:cs typeface="Arial" panose="020B0604020202020204" pitchFamily="34" charset="0"/>
              </a:rPr>
              <a:t>Class Climate</a:t>
            </a:r>
          </a:p>
        </p:txBody>
      </p:sp>
      <p:sp>
        <p:nvSpPr>
          <p:cNvPr id="17428" name="Text Box 15"/>
          <p:cNvSpPr txBox="1">
            <a:spLocks noChangeArrowheads="1"/>
          </p:cNvSpPr>
          <p:nvPr/>
        </p:nvSpPr>
        <p:spPr bwMode="auto">
          <a:xfrm>
            <a:off x="5753101" y="3275013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5E1100"/>
                </a:solidFill>
                <a:cs typeface="Arial" panose="020B0604020202020204" pitchFamily="34" charset="0"/>
              </a:rPr>
              <a:t>Build….</a:t>
            </a:r>
          </a:p>
        </p:txBody>
      </p:sp>
      <p:sp>
        <p:nvSpPr>
          <p:cNvPr id="17429" name="Text Box 16"/>
          <p:cNvSpPr txBox="1">
            <a:spLocks noChangeArrowheads="1"/>
          </p:cNvSpPr>
          <p:nvPr/>
        </p:nvSpPr>
        <p:spPr bwMode="auto">
          <a:xfrm>
            <a:off x="7358010" y="3374013"/>
            <a:ext cx="1170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5E1100"/>
                </a:solidFill>
                <a:cs typeface="Arial" panose="020B0604020202020204" pitchFamily="34" charset="0"/>
              </a:rPr>
              <a:t>Teacher!</a:t>
            </a:r>
          </a:p>
        </p:txBody>
      </p:sp>
      <p:sp>
        <p:nvSpPr>
          <p:cNvPr id="17430" name="Text Box 17"/>
          <p:cNvSpPr txBox="1">
            <a:spLocks noChangeArrowheads="1"/>
          </p:cNvSpPr>
          <p:nvPr/>
        </p:nvSpPr>
        <p:spPr bwMode="auto">
          <a:xfrm>
            <a:off x="8853488" y="327501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5E1100"/>
                </a:solidFill>
                <a:cs typeface="Arial" panose="020B0604020202020204" pitchFamily="34" charset="0"/>
              </a:rPr>
              <a:t>Evaluate</a:t>
            </a:r>
          </a:p>
        </p:txBody>
      </p:sp>
      <p:sp>
        <p:nvSpPr>
          <p:cNvPr id="17431" name="TextBox 4"/>
          <p:cNvSpPr txBox="1">
            <a:spLocks noChangeArrowheads="1"/>
          </p:cNvSpPr>
          <p:nvPr/>
        </p:nvSpPr>
        <p:spPr bwMode="auto">
          <a:xfrm>
            <a:off x="3625850" y="5197476"/>
            <a:ext cx="4972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b="1" dirty="0">
                <a:solidFill>
                  <a:srgbClr val="151515"/>
                </a:solidFill>
                <a:latin typeface="Bookman Old Style" pitchFamily="18" charset="0"/>
              </a:rPr>
              <a:t>Every day is important; start and end the day the same way!</a:t>
            </a:r>
          </a:p>
        </p:txBody>
      </p:sp>
      <p:sp>
        <p:nvSpPr>
          <p:cNvPr id="3" name="Oval 2"/>
          <p:cNvSpPr/>
          <p:nvPr/>
        </p:nvSpPr>
        <p:spPr>
          <a:xfrm>
            <a:off x="5067300" y="1515660"/>
            <a:ext cx="1892775" cy="17577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and Procedure…..it works! But let’s add Expectations to the classroom!!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314" y="3115226"/>
            <a:ext cx="611831" cy="6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4" y="2378518"/>
            <a:ext cx="596896" cy="6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36" y="3161234"/>
            <a:ext cx="648875" cy="64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51" y="1605450"/>
            <a:ext cx="630370" cy="6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07" y="1630712"/>
            <a:ext cx="658723" cy="6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otched Right Arrow 4"/>
          <p:cNvSpPr/>
          <p:nvPr/>
        </p:nvSpPr>
        <p:spPr>
          <a:xfrm rot="4696202">
            <a:off x="1429818" y="2610493"/>
            <a:ext cx="657789" cy="3801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51515"/>
              </a:solidFill>
              <a:latin typeface="Arial"/>
            </a:endParaRPr>
          </a:p>
        </p:txBody>
      </p:sp>
      <p:sp>
        <p:nvSpPr>
          <p:cNvPr id="6" name="Striped Right Arrow 5"/>
          <p:cNvSpPr/>
          <p:nvPr/>
        </p:nvSpPr>
        <p:spPr>
          <a:xfrm rot="20798289">
            <a:off x="3641832" y="2045687"/>
            <a:ext cx="1128995" cy="2673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51515"/>
              </a:solidFill>
              <a:latin typeface="Arial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34464" y="2390876"/>
            <a:ext cx="322056" cy="587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51515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912" y="6065822"/>
            <a:ext cx="397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E1100"/>
                </a:solidFill>
                <a:latin typeface="Arial" panose="020B0604020202020204" pitchFamily="34" charset="0"/>
              </a:rPr>
              <a:t>Make </a:t>
            </a:r>
            <a:r>
              <a:rPr lang="en-US" dirty="0">
                <a:solidFill>
                  <a:srgbClr val="5E1100"/>
                </a:solidFill>
                <a:latin typeface="Arial" panose="020B0604020202020204" pitchFamily="34" charset="0"/>
                <a:hlinkClick r:id="rId7" action="ppaction://hlinkpres?slideindex=1&amp;slidetitle="/>
              </a:rPr>
              <a:t>connections</a:t>
            </a:r>
            <a:r>
              <a:rPr lang="en-US" dirty="0">
                <a:solidFill>
                  <a:srgbClr val="5E1100"/>
                </a:solidFill>
                <a:latin typeface="Arial" panose="020B0604020202020204" pitchFamily="34" charset="0"/>
              </a:rPr>
              <a:t> in the classroom!!</a:t>
            </a:r>
          </a:p>
        </p:txBody>
      </p:sp>
      <p:sp>
        <p:nvSpPr>
          <p:cNvPr id="9" name="Bent-Up Arrow 8"/>
          <p:cNvSpPr/>
          <p:nvPr/>
        </p:nvSpPr>
        <p:spPr>
          <a:xfrm>
            <a:off x="2463538" y="3115226"/>
            <a:ext cx="746148" cy="47827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5151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6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37290"/>
          </a:xfrm>
        </p:spPr>
        <p:txBody>
          <a:bodyPr/>
          <a:lstStyle/>
          <a:p>
            <a:r>
              <a:rPr lang="en-US" sz="5400" b="1" dirty="0" smtClean="0">
                <a:latin typeface="Bookman Old Style" pitchFamily="18" charset="0"/>
              </a:rPr>
              <a:t>Presentation or as I like to call it, the Build…….</a:t>
            </a:r>
            <a:endParaRPr lang="en-US" sz="5400" dirty="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Rubrics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Students know the expectations</a:t>
            </a:r>
          </a:p>
          <a:p>
            <a:r>
              <a:rPr lang="en-US" dirty="0" smtClean="0"/>
              <a:t>Take out the “guesswork”</a:t>
            </a:r>
          </a:p>
          <a:p>
            <a:r>
              <a:rPr lang="en-US" dirty="0" smtClean="0"/>
              <a:t>Consistency in evaluation</a:t>
            </a:r>
          </a:p>
          <a:p>
            <a:r>
              <a:rPr lang="en-US" dirty="0" smtClean="0"/>
              <a:t>Actually reduced time in grading!!</a:t>
            </a:r>
          </a:p>
          <a:p>
            <a:endParaRPr lang="en-US" dirty="0"/>
          </a:p>
          <a:p>
            <a:r>
              <a:rPr lang="en-US" dirty="0" smtClean="0"/>
              <a:t>First development takes time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Once completed, only adapt or update. </a:t>
            </a:r>
          </a:p>
          <a:p>
            <a:pPr marL="457200" lvl="1" indent="0">
              <a:buNone/>
            </a:pPr>
            <a:r>
              <a:rPr lang="en-US" dirty="0" smtClean="0"/>
              <a:t>Allows a great pathway for self evaluation </a:t>
            </a:r>
            <a:r>
              <a:rPr lang="en-US" sz="1800" dirty="0" smtClean="0">
                <a:hlinkClick r:id="rId2" action="ppaction://hlinkfile"/>
              </a:rPr>
              <a:t>D:\Student Engagement resources\Career Orientation Final Portfolio Review.doc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336211"/>
            <a:ext cx="4157132" cy="5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and Teams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ease the comfort level of students</a:t>
            </a:r>
          </a:p>
          <a:p>
            <a:r>
              <a:rPr lang="en-US" dirty="0" smtClean="0"/>
              <a:t>Practices a necessary Career Concept</a:t>
            </a:r>
          </a:p>
          <a:p>
            <a:r>
              <a:rPr lang="en-US" dirty="0" smtClean="0"/>
              <a:t>Can be monitored and graded!</a:t>
            </a:r>
          </a:p>
          <a:p>
            <a:r>
              <a:rPr lang="en-US" dirty="0" smtClean="0"/>
              <a:t>Students gain confidence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Ways to make teams</a:t>
            </a:r>
          </a:p>
          <a:p>
            <a:r>
              <a:rPr lang="en-US" dirty="0" smtClean="0"/>
              <a:t>What happens if it doesn’t work?</a:t>
            </a:r>
          </a:p>
          <a:p>
            <a:r>
              <a:rPr lang="en-US" dirty="0" smtClean="0"/>
              <a:t>Builds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need tests but don’t get stuck in the “test rut”!</a:t>
            </a:r>
          </a:p>
          <a:p>
            <a:r>
              <a:rPr lang="en-US" dirty="0" smtClean="0">
                <a:hlinkClick r:id="rId2" action="ppaction://hlinkfile"/>
              </a:rPr>
              <a:t>D:\Student Engagement resources\suggestions_for_writing_various_test_items_packet_.pdf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D:\edutopia-finley-53-ways-to-check-understanding-2016.pdf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 Lesson….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D:\3_1_1 Safe Environmental Temperatures - Healthy Choices DJ.pptx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D:\Activity 2 - Tax Season in the US.pdf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let’s change this…….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“Matching” why not print one sheet, cut and give out the parts?</a:t>
            </a:r>
          </a:p>
          <a:p>
            <a:r>
              <a:rPr lang="en-US" dirty="0" smtClean="0"/>
              <a:t>Instead of short answer, put in small groups and they come up with a 90 second presentation to answer the question.  </a:t>
            </a:r>
          </a:p>
          <a:p>
            <a:r>
              <a:rPr lang="en-US" dirty="0" smtClean="0"/>
              <a:t>Paddles for “agree or disagree”! </a:t>
            </a:r>
          </a:p>
          <a:p>
            <a:r>
              <a:rPr lang="en-US" dirty="0" smtClean="0"/>
              <a:t>Map out the answers on a graphic organizer; can you grade that?</a:t>
            </a:r>
          </a:p>
          <a:p>
            <a:r>
              <a:rPr lang="en-US" dirty="0" smtClean="0"/>
              <a:t>Electronic and apps, you have options!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efault Design">
  <a:themeElements>
    <a:clrScheme name="Map">
      <a:dk1>
        <a:srgbClr val="5E1100"/>
      </a:dk1>
      <a:lt1>
        <a:srgbClr val="151515"/>
      </a:lt1>
      <a:dk2>
        <a:srgbClr val="151515"/>
      </a:dk2>
      <a:lt2>
        <a:srgbClr val="E7E7E7"/>
      </a:lt2>
      <a:accent1>
        <a:srgbClr val="5E1100"/>
      </a:accent1>
      <a:accent2>
        <a:srgbClr val="068858"/>
      </a:accent2>
      <a:accent3>
        <a:srgbClr val="C7DA0B"/>
      </a:accent3>
      <a:accent4>
        <a:srgbClr val="7F7F7F"/>
      </a:accent4>
      <a:accent5>
        <a:srgbClr val="231F20"/>
      </a:accent5>
      <a:accent6>
        <a:srgbClr val="000000"/>
      </a:accent6>
      <a:hlink>
        <a:srgbClr val="871800"/>
      </a:hlink>
      <a:folHlink>
        <a:srgbClr val="5E11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444</Words>
  <Application>Microsoft Office PowerPoint</Application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Bookman Old Style</vt:lpstr>
      <vt:lpstr>Calibri</vt:lpstr>
      <vt:lpstr>Default Design</vt:lpstr>
      <vt:lpstr>Keep Students Engaged The Next Step……..</vt:lpstr>
      <vt:lpstr>Keep Students Engaged or how NOT to lose your marbles!</vt:lpstr>
      <vt:lpstr>Process and Procedure…..it works! But let’s add Expectations to the classroom!!</vt:lpstr>
      <vt:lpstr>Presentation or as I like to call it, the Build…….</vt:lpstr>
      <vt:lpstr>Rubrics</vt:lpstr>
      <vt:lpstr>Collaborative and Teams</vt:lpstr>
      <vt:lpstr>Accountability</vt:lpstr>
      <vt:lpstr>Changing a Lesson….</vt:lpstr>
      <vt:lpstr>So let’s change this…….</vt:lpstr>
      <vt:lpstr>Difficult concepts to teach…</vt:lpstr>
      <vt:lpstr>Check for understanding……</vt:lpstr>
      <vt:lpstr>So I’m Checking for Understanding…..</vt:lpstr>
      <vt:lpstr>Comments…..</vt:lpstr>
      <vt:lpstr>PowerPoint Presentation</vt:lpstr>
    </vt:vector>
  </TitlesOfParts>
  <Company>Oklahoma City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Students Engaged The Next Step……..</dc:title>
  <dc:creator>Watts-Bowker, Susan D.</dc:creator>
  <cp:lastModifiedBy>Watts-Bowker, Susan D.</cp:lastModifiedBy>
  <cp:revision>19</cp:revision>
  <dcterms:created xsi:type="dcterms:W3CDTF">2019-01-24T14:49:25Z</dcterms:created>
  <dcterms:modified xsi:type="dcterms:W3CDTF">2019-01-29T16:57:28Z</dcterms:modified>
</cp:coreProperties>
</file>