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72" r:id="rId2"/>
  </p:sldMasterIdLst>
  <p:sldIdLst>
    <p:sldId id="256" r:id="rId3"/>
    <p:sldId id="257" r:id="rId4"/>
    <p:sldId id="260" r:id="rId5"/>
    <p:sldId id="258" r:id="rId6"/>
    <p:sldId id="261" r:id="rId7"/>
    <p:sldId id="276" r:id="rId8"/>
    <p:sldId id="263" r:id="rId9"/>
    <p:sldId id="279" r:id="rId10"/>
    <p:sldId id="278" r:id="rId11"/>
    <p:sldId id="265" r:id="rId12"/>
    <p:sldId id="280" r:id="rId13"/>
    <p:sldId id="266" r:id="rId14"/>
    <p:sldId id="272" r:id="rId15"/>
    <p:sldId id="273" r:id="rId16"/>
    <p:sldId id="277" r:id="rId17"/>
    <p:sldId id="274" r:id="rId18"/>
    <p:sldId id="275" r:id="rId19"/>
    <p:sldId id="282"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4BDF3F-BD45-4066-9BCC-1C6C6E47070E}"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2469342757"/>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4BDF3F-BD45-4066-9BCC-1C6C6E47070E}"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216534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4E4BDF3F-BD45-4066-9BCC-1C6C6E47070E}"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1417262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4E4BDF3F-BD45-4066-9BCC-1C6C6E47070E}" type="datetimeFigureOut">
              <a:rPr lang="en-US" smtClean="0"/>
              <a:pPr/>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308868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4BDF3F-BD45-4066-9BCC-1C6C6E47070E}"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1299517674"/>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4BDF3F-BD45-4066-9BCC-1C6C6E47070E}"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3540872294"/>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BDF3F-BD45-4066-9BCC-1C6C6E47070E}"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2053689209"/>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985838" y="2701925"/>
            <a:ext cx="71723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000" b="1">
                <a:solidFill>
                  <a:schemeClr val="accent5"/>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dirty="0" smtClean="0">
                <a:solidFill>
                  <a:schemeClr val="tx1"/>
                </a:solidFill>
              </a:rPr>
              <a:t>Marbles</a:t>
            </a:r>
            <a:endParaRPr lang="en-GB" sz="2400" dirty="0">
              <a:solidFill>
                <a:schemeClr val="tx1"/>
              </a:solidFill>
            </a:endParaRPr>
          </a:p>
        </p:txBody>
      </p:sp>
      <p:sp>
        <p:nvSpPr>
          <p:cNvPr id="4" name="Title 1"/>
          <p:cNvSpPr txBox="1">
            <a:spLocks/>
          </p:cNvSpPr>
          <p:nvPr userDrawn="1"/>
        </p:nvSpPr>
        <p:spPr bwMode="auto">
          <a:xfrm>
            <a:off x="1893889" y="2303463"/>
            <a:ext cx="53562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1800" b="1" baseline="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1200" b="0" dirty="0" smtClean="0">
                <a:solidFill>
                  <a:schemeClr val="bg1"/>
                </a:solidFill>
              </a:rPr>
              <a:t>Your Name</a:t>
            </a:r>
            <a:endParaRPr lang="en-GB" sz="1200" b="0" dirty="0">
              <a:solidFill>
                <a:schemeClr val="bg1"/>
              </a:solidFill>
            </a:endParaRP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C0AD17D-FA33-466C-8C8C-7887A74D84F0}" type="slidenum">
              <a:rPr lang="en-GB" altLang="en-US"/>
              <a:pPr>
                <a:defRPr/>
              </a:pPr>
              <a:t>‹#›</a:t>
            </a:fld>
            <a:endParaRPr lang="en-GB" altLang="en-US"/>
          </a:p>
        </p:txBody>
      </p:sp>
    </p:spTree>
    <p:extLst>
      <p:ext uri="{BB962C8B-B14F-4D97-AF65-F5344CB8AC3E}">
        <p14:creationId xmlns:p14="http://schemas.microsoft.com/office/powerpoint/2010/main" val="320268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igh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E1E886-B3C4-4C98-A3D3-F9C0838FB600}" type="slidenum">
              <a:rPr lang="en-GB" altLang="en-US"/>
              <a:pPr>
                <a:defRPr/>
              </a:pPr>
              <a:t>‹#›</a:t>
            </a:fld>
            <a:endParaRPr lang="en-GB" altLang="en-US"/>
          </a:p>
        </p:txBody>
      </p:sp>
    </p:spTree>
    <p:extLst>
      <p:ext uri="{BB962C8B-B14F-4D97-AF65-F5344CB8AC3E}">
        <p14:creationId xmlns:p14="http://schemas.microsoft.com/office/powerpoint/2010/main" val="4120331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lide 1 Alig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21E7BC-1443-4728-A706-19AA7BF42F05}" type="slidenum">
              <a:rPr lang="en-GB" altLang="en-US"/>
              <a:pPr>
                <a:defRPr/>
              </a:pPr>
              <a:t>‹#›</a:t>
            </a:fld>
            <a:endParaRPr lang="en-GB" altLang="en-US"/>
          </a:p>
        </p:txBody>
      </p:sp>
    </p:spTree>
    <p:extLst>
      <p:ext uri="{BB962C8B-B14F-4D97-AF65-F5344CB8AC3E}">
        <p14:creationId xmlns:p14="http://schemas.microsoft.com/office/powerpoint/2010/main" val="412366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Slide 1 Alig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7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500"/>
            </a:lvl2pPr>
            <a:lvl3pPr>
              <a:defRPr sz="135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CE4597-6CBC-4664-8E64-BB74561CA39D}" type="slidenum">
              <a:rPr lang="en-GB" altLang="en-US"/>
              <a:pPr>
                <a:defRPr/>
              </a:pPr>
              <a:t>‹#›</a:t>
            </a:fld>
            <a:endParaRPr lang="en-GB" altLang="en-US"/>
          </a:p>
        </p:txBody>
      </p:sp>
    </p:spTree>
    <p:extLst>
      <p:ext uri="{BB962C8B-B14F-4D97-AF65-F5344CB8AC3E}">
        <p14:creationId xmlns:p14="http://schemas.microsoft.com/office/powerpoint/2010/main" val="166206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4BDF3F-BD45-4066-9BCC-1C6C6E47070E}"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1989658845"/>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lide 3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565ABF-AE0C-43B6-B21A-C7BF9BFFD687}" type="slidenum">
              <a:rPr lang="en-GB" altLang="en-US"/>
              <a:pPr>
                <a:defRPr/>
              </a:pPr>
              <a:t>‹#›</a:t>
            </a:fld>
            <a:endParaRPr lang="en-GB" altLang="en-US"/>
          </a:p>
        </p:txBody>
      </p:sp>
    </p:spTree>
    <p:extLst>
      <p:ext uri="{BB962C8B-B14F-4D97-AF65-F5344CB8AC3E}">
        <p14:creationId xmlns:p14="http://schemas.microsoft.com/office/powerpoint/2010/main" val="2223242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Slide 3 Align Centr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7A0E5E01-6C74-4F44-8AAA-E538B2440F9A}" type="slidenum">
              <a:rPr lang="en-GB" altLang="en-US"/>
              <a:pPr>
                <a:defRPr/>
              </a:pPr>
              <a:t>‹#›</a:t>
            </a:fld>
            <a:endParaRPr lang="en-GB" altLang="en-US"/>
          </a:p>
        </p:txBody>
      </p:sp>
    </p:spTree>
    <p:extLst>
      <p:ext uri="{BB962C8B-B14F-4D97-AF65-F5344CB8AC3E}">
        <p14:creationId xmlns:p14="http://schemas.microsoft.com/office/powerpoint/2010/main" val="93762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lide Align Cent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72D99C-4F5D-41E4-A874-FBBECF592D34}" type="slidenum">
              <a:rPr lang="en-GB" altLang="en-US"/>
              <a:pPr>
                <a:defRPr/>
              </a:pPr>
              <a:t>‹#›</a:t>
            </a:fld>
            <a:endParaRPr lang="en-GB" altLang="en-US"/>
          </a:p>
        </p:txBody>
      </p:sp>
    </p:spTree>
    <p:extLst>
      <p:ext uri="{BB962C8B-B14F-4D97-AF65-F5344CB8AC3E}">
        <p14:creationId xmlns:p14="http://schemas.microsoft.com/office/powerpoint/2010/main" val="2550132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Slide 2 Align Right">
    <p:spTree>
      <p:nvGrpSpPr>
        <p:cNvPr id="1" name=""/>
        <p:cNvGrpSpPr/>
        <p:nvPr/>
      </p:nvGrpSpPr>
      <p:grpSpPr>
        <a:xfrm>
          <a:off x="0" y="0"/>
          <a:ext cx="0" cy="0"/>
          <a:chOff x="0" y="0"/>
          <a:chExt cx="0" cy="0"/>
        </a:xfrm>
      </p:grpSpPr>
      <p:sp>
        <p:nvSpPr>
          <p:cNvPr id="2" name="Title 1"/>
          <p:cNvSpPr>
            <a:spLocks noGrp="1"/>
          </p:cNvSpPr>
          <p:nvPr>
            <p:ph type="title"/>
          </p:nvPr>
        </p:nvSpPr>
        <p:spPr>
          <a:xfrm>
            <a:off x="4719245" y="249307"/>
            <a:ext cx="3985816" cy="1143000"/>
          </a:xfrm>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5C3ECA-65DB-4632-9A3A-5C229880FB51}" type="slidenum">
              <a:rPr lang="en-GB" altLang="en-US"/>
              <a:pPr>
                <a:defRPr/>
              </a:pPr>
              <a:t>‹#›</a:t>
            </a:fld>
            <a:endParaRPr lang="en-GB" altLang="en-US"/>
          </a:p>
        </p:txBody>
      </p:sp>
    </p:spTree>
    <p:extLst>
      <p:ext uri="{BB962C8B-B14F-4D97-AF65-F5344CB8AC3E}">
        <p14:creationId xmlns:p14="http://schemas.microsoft.com/office/powerpoint/2010/main" val="1192975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lide 2 Align Righ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38A470-E6F7-44E1-8897-B73797D948DE}" type="slidenum">
              <a:rPr lang="en-GB" altLang="en-US"/>
              <a:pPr>
                <a:defRPr/>
              </a:pPr>
              <a:t>‹#›</a:t>
            </a:fld>
            <a:endParaRPr lang="en-GB" altLang="en-US"/>
          </a:p>
        </p:txBody>
      </p:sp>
    </p:spTree>
    <p:extLst>
      <p:ext uri="{BB962C8B-B14F-4D97-AF65-F5344CB8AC3E}">
        <p14:creationId xmlns:p14="http://schemas.microsoft.com/office/powerpoint/2010/main" val="863685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856D77-2A29-478C-8A37-7C1F8AA45704}" type="slidenum">
              <a:rPr lang="en-GB" altLang="en-US"/>
              <a:pPr>
                <a:defRPr/>
              </a:pPr>
              <a:t>‹#›</a:t>
            </a:fld>
            <a:endParaRPr lang="en-GB" altLang="en-US"/>
          </a:p>
        </p:txBody>
      </p:sp>
    </p:spTree>
    <p:extLst>
      <p:ext uri="{BB962C8B-B14F-4D97-AF65-F5344CB8AC3E}">
        <p14:creationId xmlns:p14="http://schemas.microsoft.com/office/powerpoint/2010/main" val="4189138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48EDC83-1F54-4BDC-AA69-C101DABA3155}" type="slidenum">
              <a:rPr lang="en-GB" altLang="en-US"/>
              <a:pPr>
                <a:defRPr/>
              </a:pPr>
              <a:t>‹#›</a:t>
            </a:fld>
            <a:endParaRPr lang="en-GB" altLang="en-US"/>
          </a:p>
        </p:txBody>
      </p:sp>
    </p:spTree>
    <p:extLst>
      <p:ext uri="{BB962C8B-B14F-4D97-AF65-F5344CB8AC3E}">
        <p14:creationId xmlns:p14="http://schemas.microsoft.com/office/powerpoint/2010/main" val="3403206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3B3C34A-8B69-442E-9F55-8B782B547DA5}" type="slidenum">
              <a:rPr lang="en-GB" altLang="en-US"/>
              <a:pPr>
                <a:defRPr/>
              </a:pPr>
              <a:t>‹#›</a:t>
            </a:fld>
            <a:endParaRPr lang="en-GB" altLang="en-US"/>
          </a:p>
        </p:txBody>
      </p:sp>
    </p:spTree>
    <p:extLst>
      <p:ext uri="{BB962C8B-B14F-4D97-AF65-F5344CB8AC3E}">
        <p14:creationId xmlns:p14="http://schemas.microsoft.com/office/powerpoint/2010/main" val="1893768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FAD3814-DA5D-43E4-B3DA-036B03F776FF}" type="slidenum">
              <a:rPr lang="en-GB" altLang="en-US"/>
              <a:pPr>
                <a:defRPr/>
              </a:pPr>
              <a:t>‹#›</a:t>
            </a:fld>
            <a:endParaRPr lang="en-GB" altLang="en-US"/>
          </a:p>
        </p:txBody>
      </p:sp>
    </p:spTree>
    <p:extLst>
      <p:ext uri="{BB962C8B-B14F-4D97-AF65-F5344CB8AC3E}">
        <p14:creationId xmlns:p14="http://schemas.microsoft.com/office/powerpoint/2010/main" val="3559006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D3143DB-1339-40AA-BE1A-30446F12E05C}" type="slidenum">
              <a:rPr lang="en-GB" altLang="en-US"/>
              <a:pPr>
                <a:defRPr/>
              </a:pPr>
              <a:t>‹#›</a:t>
            </a:fld>
            <a:endParaRPr lang="en-GB" altLang="en-US"/>
          </a:p>
        </p:txBody>
      </p:sp>
    </p:spTree>
    <p:extLst>
      <p:ext uri="{BB962C8B-B14F-4D97-AF65-F5344CB8AC3E}">
        <p14:creationId xmlns:p14="http://schemas.microsoft.com/office/powerpoint/2010/main" val="74250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4BDF3F-BD45-4066-9BCC-1C6C6E47070E}"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934718501"/>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E54A542-33B8-4E9A-B793-9828E6E24DBF}" type="slidenum">
              <a:rPr lang="en-GB" altLang="en-US"/>
              <a:pPr>
                <a:defRPr/>
              </a:pPr>
              <a:t>‹#›</a:t>
            </a:fld>
            <a:endParaRPr lang="en-GB" altLang="en-US"/>
          </a:p>
        </p:txBody>
      </p:sp>
    </p:spTree>
    <p:extLst>
      <p:ext uri="{BB962C8B-B14F-4D97-AF65-F5344CB8AC3E}">
        <p14:creationId xmlns:p14="http://schemas.microsoft.com/office/powerpoint/2010/main" val="1602039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30AD33D-AD01-4D47-BAAD-CFBB3029A94E}" type="slidenum">
              <a:rPr lang="en-GB" altLang="en-US"/>
              <a:pPr>
                <a:defRPr/>
              </a:pPr>
              <a:t>‹#›</a:t>
            </a:fld>
            <a:endParaRPr lang="en-GB" altLang="en-US"/>
          </a:p>
        </p:txBody>
      </p:sp>
    </p:spTree>
    <p:extLst>
      <p:ext uri="{BB962C8B-B14F-4D97-AF65-F5344CB8AC3E}">
        <p14:creationId xmlns:p14="http://schemas.microsoft.com/office/powerpoint/2010/main" val="443495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424B20-7735-4CDB-8DE8-6C9D57CC2958}" type="slidenum">
              <a:rPr lang="en-GB" altLang="en-US"/>
              <a:pPr>
                <a:defRPr/>
              </a:pPr>
              <a:t>‹#›</a:t>
            </a:fld>
            <a:endParaRPr lang="en-GB" altLang="en-US"/>
          </a:p>
        </p:txBody>
      </p:sp>
    </p:spTree>
    <p:extLst>
      <p:ext uri="{BB962C8B-B14F-4D97-AF65-F5344CB8AC3E}">
        <p14:creationId xmlns:p14="http://schemas.microsoft.com/office/powerpoint/2010/main" val="1903866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46EDDC-CBF9-448C-B33F-36A842AC3837}" type="slidenum">
              <a:rPr lang="en-GB" altLang="en-US"/>
              <a:pPr>
                <a:defRPr/>
              </a:pPr>
              <a:t>‹#›</a:t>
            </a:fld>
            <a:endParaRPr lang="en-GB" altLang="en-US"/>
          </a:p>
        </p:txBody>
      </p:sp>
    </p:spTree>
    <p:extLst>
      <p:ext uri="{BB962C8B-B14F-4D97-AF65-F5344CB8AC3E}">
        <p14:creationId xmlns:p14="http://schemas.microsoft.com/office/powerpoint/2010/main" val="1052595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F5472BE-1C3A-482F-99E9-BE455B5A1EB8}" type="slidenum">
              <a:rPr lang="en-GB" altLang="en-US"/>
              <a:pPr>
                <a:defRPr/>
              </a:pPr>
              <a:t>‹#›</a:t>
            </a:fld>
            <a:endParaRPr lang="en-GB" altLang="en-US"/>
          </a:p>
        </p:txBody>
      </p:sp>
    </p:spTree>
    <p:extLst>
      <p:ext uri="{BB962C8B-B14F-4D97-AF65-F5344CB8AC3E}">
        <p14:creationId xmlns:p14="http://schemas.microsoft.com/office/powerpoint/2010/main" val="2063985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2"/>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D3DD7F-C091-423E-BBE9-7CBA96B74481}" type="slidenum">
              <a:rPr lang="en-GB" altLang="en-US"/>
              <a:pPr>
                <a:defRPr/>
              </a:pPr>
              <a:t>‹#›</a:t>
            </a:fld>
            <a:endParaRPr lang="en-GB" altLang="en-US"/>
          </a:p>
        </p:txBody>
      </p:sp>
    </p:spTree>
    <p:extLst>
      <p:ext uri="{BB962C8B-B14F-4D97-AF65-F5344CB8AC3E}">
        <p14:creationId xmlns:p14="http://schemas.microsoft.com/office/powerpoint/2010/main" val="921746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30BEAE-CFB8-423F-88CD-27475EA584FF}" type="slidenum">
              <a:rPr lang="en-GB" altLang="en-US"/>
              <a:pPr>
                <a:defRPr/>
              </a:pPr>
              <a:t>‹#›</a:t>
            </a:fld>
            <a:endParaRPr lang="en-GB" altLang="en-US"/>
          </a:p>
        </p:txBody>
      </p:sp>
    </p:spTree>
    <p:extLst>
      <p:ext uri="{BB962C8B-B14F-4D97-AF65-F5344CB8AC3E}">
        <p14:creationId xmlns:p14="http://schemas.microsoft.com/office/powerpoint/2010/main" val="820680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6D13C-2B2A-4213-BCFD-3717C36D4880}"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1A43E-3E1B-4EF5-B6CB-8E121F11F4D0}" type="slidenum">
              <a:rPr lang="en-US" smtClean="0"/>
              <a:t>‹#›</a:t>
            </a:fld>
            <a:endParaRPr lang="en-US"/>
          </a:p>
        </p:txBody>
      </p:sp>
    </p:spTree>
    <p:extLst>
      <p:ext uri="{BB962C8B-B14F-4D97-AF65-F5344CB8AC3E}">
        <p14:creationId xmlns:p14="http://schemas.microsoft.com/office/powerpoint/2010/main" val="165885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4BDF3F-BD45-4066-9BCC-1C6C6E47070E}"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202811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4BDF3F-BD45-4066-9BCC-1C6C6E47070E}" type="datetimeFigureOut">
              <a:rPr lang="en-US" smtClean="0"/>
              <a:pPr/>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390898290"/>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4BDF3F-BD45-4066-9BCC-1C6C6E47070E}" type="datetimeFigureOut">
              <a:rPr lang="en-US" smtClean="0"/>
              <a:pPr/>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902081089"/>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BDF3F-BD45-4066-9BCC-1C6C6E47070E}" type="datetimeFigureOut">
              <a:rPr lang="en-US" smtClean="0"/>
              <a:pPr/>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20129900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4BDF3F-BD45-4066-9BCC-1C6C6E47070E}"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60883934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4E4BDF3F-BD45-4066-9BCC-1C6C6E47070E}" type="datetimeFigureOut">
              <a:rPr lang="en-US" smtClean="0"/>
              <a:pPr/>
              <a:t>2/5/2019</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808EAFDA-66B0-42F5-88BA-D6DC7C3E7F77}" type="slidenum">
              <a:rPr lang="en-US" smtClean="0"/>
              <a:pPr/>
              <a:t>‹#›</a:t>
            </a:fld>
            <a:endParaRPr lang="en-US"/>
          </a:p>
        </p:txBody>
      </p:sp>
    </p:spTree>
    <p:extLst>
      <p:ext uri="{BB962C8B-B14F-4D97-AF65-F5344CB8AC3E}">
        <p14:creationId xmlns:p14="http://schemas.microsoft.com/office/powerpoint/2010/main" val="127645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2.jpe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4E4BDF3F-BD45-4066-9BCC-1C6C6E47070E}" type="datetimeFigureOut">
              <a:rPr lang="en-US" smtClean="0"/>
              <a:pPr/>
              <a:t>2/5/2019</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08EAFDA-66B0-42F5-88BA-D6DC7C3E7F77}" type="slidenum">
              <a:rPr lang="en-US" smtClean="0"/>
              <a:pPr/>
              <a:t>‹#›</a:t>
            </a:fld>
            <a:endParaRPr lang="en-US"/>
          </a:p>
        </p:txBody>
      </p:sp>
    </p:spTree>
    <p:extLst>
      <p:ext uri="{BB962C8B-B14F-4D97-AF65-F5344CB8AC3E}">
        <p14:creationId xmlns:p14="http://schemas.microsoft.com/office/powerpoint/2010/main" val="320926718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spd="slow">
    <p:wipe/>
  </p:transition>
  <p:timing>
    <p:tnLst>
      <p:par>
        <p:cTn id="1" dur="indefinite" restart="never" nodeType="tmRoot"/>
      </p:par>
    </p:tnLst>
  </p:timing>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C12699AE-2049-47E9-9654-29706B9E08FB}" type="slidenum">
              <a:rPr lang="en-GB" altLang="en-US"/>
              <a:pPr>
                <a:defRPr/>
              </a:pPr>
              <a:t>‹#›</a:t>
            </a:fld>
            <a:endParaRPr lang="en-GB" altLang="en-US"/>
          </a:p>
        </p:txBody>
      </p:sp>
    </p:spTree>
    <p:extLst>
      <p:ext uri="{BB962C8B-B14F-4D97-AF65-F5344CB8AC3E}">
        <p14:creationId xmlns:p14="http://schemas.microsoft.com/office/powerpoint/2010/main" val="350945175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Lst>
  <p:txStyles>
    <p:titleStyle>
      <a:lvl1pPr algn="ctr" rtl="0" eaLnBrk="0" fontAlgn="base" hangingPunct="0">
        <a:spcBef>
          <a:spcPct val="0"/>
        </a:spcBef>
        <a:spcAft>
          <a:spcPct val="0"/>
        </a:spcAft>
        <a:defRPr sz="2700">
          <a:solidFill>
            <a:schemeClr val="tx1"/>
          </a:solidFill>
          <a:latin typeface="+mj-lt"/>
          <a:ea typeface="+mj-ea"/>
          <a:cs typeface="+mj-cs"/>
        </a:defRPr>
      </a:lvl1pPr>
      <a:lvl2pPr algn="ctr" rtl="0" eaLnBrk="0" fontAlgn="base" hangingPunct="0">
        <a:spcBef>
          <a:spcPct val="0"/>
        </a:spcBef>
        <a:spcAft>
          <a:spcPct val="0"/>
        </a:spcAft>
        <a:defRPr sz="2700">
          <a:solidFill>
            <a:schemeClr val="tx1"/>
          </a:solidFill>
          <a:latin typeface="Arial" charset="0"/>
        </a:defRPr>
      </a:lvl2pPr>
      <a:lvl3pPr algn="ctr" rtl="0" eaLnBrk="0" fontAlgn="base" hangingPunct="0">
        <a:spcBef>
          <a:spcPct val="0"/>
        </a:spcBef>
        <a:spcAft>
          <a:spcPct val="0"/>
        </a:spcAft>
        <a:defRPr sz="2700">
          <a:solidFill>
            <a:schemeClr val="tx1"/>
          </a:solidFill>
          <a:latin typeface="Arial" charset="0"/>
        </a:defRPr>
      </a:lvl3pPr>
      <a:lvl4pPr algn="ctr" rtl="0" eaLnBrk="0" fontAlgn="base" hangingPunct="0">
        <a:spcBef>
          <a:spcPct val="0"/>
        </a:spcBef>
        <a:spcAft>
          <a:spcPct val="0"/>
        </a:spcAft>
        <a:defRPr sz="2700">
          <a:solidFill>
            <a:schemeClr val="tx1"/>
          </a:solidFill>
          <a:latin typeface="Arial" charset="0"/>
        </a:defRPr>
      </a:lvl4pPr>
      <a:lvl5pPr algn="ctr" rtl="0" eaLnBrk="0" fontAlgn="base" hangingPunct="0">
        <a:spcBef>
          <a:spcPct val="0"/>
        </a:spcBef>
        <a:spcAft>
          <a:spcPct val="0"/>
        </a:spcAft>
        <a:defRPr sz="2700">
          <a:solidFill>
            <a:schemeClr val="tx1"/>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1800">
          <a:solidFill>
            <a:schemeClr val="bg1"/>
          </a:solidFill>
          <a:latin typeface="+mn-lt"/>
          <a:ea typeface="+mn-ea"/>
          <a:cs typeface="+mn-cs"/>
        </a:defRPr>
      </a:lvl1pPr>
      <a:lvl2pPr marL="557213" indent="-214313" algn="l" rtl="0" eaLnBrk="0" fontAlgn="base" hangingPunct="0">
        <a:spcBef>
          <a:spcPct val="20000"/>
        </a:spcBef>
        <a:spcAft>
          <a:spcPct val="0"/>
        </a:spcAft>
        <a:buChar char="–"/>
        <a:defRPr sz="1500">
          <a:solidFill>
            <a:schemeClr val="bg1"/>
          </a:solidFill>
          <a:latin typeface="+mn-lt"/>
        </a:defRPr>
      </a:lvl2pPr>
      <a:lvl3pPr marL="857250" indent="-171450" algn="l" rtl="0" eaLnBrk="0" fontAlgn="base" hangingPunct="0">
        <a:spcBef>
          <a:spcPct val="20000"/>
        </a:spcBef>
        <a:spcAft>
          <a:spcPct val="0"/>
        </a:spcAft>
        <a:buChar char="•"/>
        <a:defRPr>
          <a:solidFill>
            <a:schemeClr val="bg1"/>
          </a:solidFill>
          <a:latin typeface="+mn-lt"/>
        </a:defRPr>
      </a:lvl3pPr>
      <a:lvl4pPr marL="1200150" indent="-171450" algn="l" rtl="0" eaLnBrk="0" fontAlgn="base" hangingPunct="0">
        <a:spcBef>
          <a:spcPct val="20000"/>
        </a:spcBef>
        <a:spcAft>
          <a:spcPct val="0"/>
        </a:spcAft>
        <a:buChar char="–"/>
        <a:defRPr sz="1200">
          <a:solidFill>
            <a:schemeClr val="bg1"/>
          </a:solidFill>
          <a:latin typeface="+mn-lt"/>
        </a:defRPr>
      </a:lvl4pPr>
      <a:lvl5pPr marL="1543050" indent="-171450" algn="l" rtl="0" eaLnBrk="0" fontAlgn="base" hangingPunct="0">
        <a:spcBef>
          <a:spcPct val="20000"/>
        </a:spcBef>
        <a:spcAft>
          <a:spcPct val="0"/>
        </a:spcAft>
        <a:buChar char="»"/>
        <a:defRPr sz="1200">
          <a:solidFill>
            <a:schemeClr val="bg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Responsibilities%20of%20an%20Advisory%20Committee.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dwatts-bowker@okcps.org" TargetMode="External"/><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Talking%20Points%20for%20Career%20Explorations.doc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9147"/>
            <a:ext cx="8106569" cy="2056054"/>
          </a:xfrm>
        </p:spPr>
        <p:txBody>
          <a:bodyPr>
            <a:noAutofit/>
          </a:bodyPr>
          <a:lstStyle/>
          <a:p>
            <a:pPr algn="ctr"/>
            <a:r>
              <a:rPr lang="en-US" sz="4000" dirty="0" smtClean="0"/>
              <a:t>Advisory Committee Members</a:t>
            </a:r>
            <a:br>
              <a:rPr lang="en-US" sz="4000" dirty="0" smtClean="0"/>
            </a:br>
            <a:r>
              <a:rPr lang="en-US" sz="4000" dirty="0" smtClean="0"/>
              <a:t>And </a:t>
            </a:r>
            <a:br>
              <a:rPr lang="en-US" sz="4000" dirty="0" smtClean="0"/>
            </a:br>
            <a:r>
              <a:rPr lang="en-US" sz="4000" dirty="0" smtClean="0"/>
              <a:t>Community Partnerships</a:t>
            </a:r>
            <a:endParaRPr lang="en-US" sz="4000" dirty="0"/>
          </a:p>
        </p:txBody>
      </p:sp>
      <p:sp>
        <p:nvSpPr>
          <p:cNvPr id="3" name="Subtitle 2"/>
          <p:cNvSpPr>
            <a:spLocks noGrp="1"/>
          </p:cNvSpPr>
          <p:nvPr>
            <p:ph type="subTitle" idx="1"/>
          </p:nvPr>
        </p:nvSpPr>
        <p:spPr>
          <a:xfrm>
            <a:off x="808831" y="5280846"/>
            <a:ext cx="7526338" cy="662753"/>
          </a:xfrm>
        </p:spPr>
        <p:txBody>
          <a:bodyPr>
            <a:noAutofit/>
          </a:bodyPr>
          <a:lstStyle/>
          <a:p>
            <a:r>
              <a:rPr lang="en-US" sz="3600" dirty="0" smtClean="0">
                <a:latin typeface="Georgia" pitchFamily="18" charset="0"/>
              </a:rPr>
              <a:t>How to Get them and Keep Them!!</a:t>
            </a:r>
            <a:endParaRPr lang="en-US" sz="3600" dirty="0">
              <a:latin typeface="Georgia"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Partners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latin typeface="Tahoma" pitchFamily="34" charset="0"/>
                <a:cs typeface="Tahoma" pitchFamily="34" charset="0"/>
              </a:rPr>
              <a:t>Mentor “with benefits”</a:t>
            </a:r>
          </a:p>
          <a:p>
            <a:r>
              <a:rPr lang="en-US" sz="3600" dirty="0" smtClean="0">
                <a:latin typeface="Tahoma" pitchFamily="34" charset="0"/>
                <a:cs typeface="Tahoma" pitchFamily="34" charset="0"/>
              </a:rPr>
              <a:t>“Adopt” a need that you may have</a:t>
            </a:r>
          </a:p>
          <a:p>
            <a:r>
              <a:rPr lang="en-US" sz="3600" dirty="0" smtClean="0">
                <a:latin typeface="Tahoma" pitchFamily="34" charset="0"/>
                <a:cs typeface="Tahoma" pitchFamily="34" charset="0"/>
              </a:rPr>
              <a:t>Quid pro Quo, or you do something they will do something.</a:t>
            </a:r>
          </a:p>
          <a:p>
            <a:r>
              <a:rPr lang="en-US" sz="3600" dirty="0" smtClean="0">
                <a:latin typeface="Tahoma" pitchFamily="34" charset="0"/>
                <a:cs typeface="Tahoma" pitchFamily="34" charset="0"/>
              </a:rPr>
              <a:t>Take care of an expense that you have so that your funds can be used in other ways.</a:t>
            </a:r>
          </a:p>
          <a:p>
            <a:pPr>
              <a:buNone/>
            </a:pPr>
            <a:endParaRPr lang="en-US"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Committees</a:t>
            </a:r>
            <a:endParaRPr lang="en-US" dirty="0"/>
          </a:p>
        </p:txBody>
      </p:sp>
      <p:sp>
        <p:nvSpPr>
          <p:cNvPr id="3" name="Content Placeholder 2"/>
          <p:cNvSpPr>
            <a:spLocks noGrp="1"/>
          </p:cNvSpPr>
          <p:nvPr>
            <p:ph idx="1"/>
          </p:nvPr>
        </p:nvSpPr>
        <p:spPr/>
        <p:txBody>
          <a:bodyPr/>
          <a:lstStyle/>
          <a:p>
            <a:r>
              <a:rPr lang="en-US" dirty="0" smtClean="0"/>
              <a:t>Plan meetings in Advance for School year;  Give them the dates as soon as possible.</a:t>
            </a:r>
          </a:p>
          <a:p>
            <a:r>
              <a:rPr lang="en-US" dirty="0" smtClean="0"/>
              <a:t>A set schedule gives importance and urgency to your meetings</a:t>
            </a:r>
          </a:p>
          <a:p>
            <a:r>
              <a:rPr lang="en-US" dirty="0" smtClean="0"/>
              <a:t>Make then meaningful; ask for assistance and advice, have a purpose</a:t>
            </a:r>
          </a:p>
          <a:p>
            <a:pPr lvl="1"/>
            <a:r>
              <a:rPr lang="en-US" dirty="0" smtClean="0">
                <a:hlinkClick r:id="rId2" action="ppaction://hlinkfile"/>
              </a:rPr>
              <a:t>Responsibilities of an Advisory Committee.docx</a:t>
            </a:r>
            <a:endParaRPr lang="en-US" dirty="0" smtClean="0"/>
          </a:p>
          <a:p>
            <a:r>
              <a:rPr lang="en-US" dirty="0" smtClean="0"/>
              <a:t>Combine if possible with other programs or schools;</a:t>
            </a:r>
          </a:p>
          <a:p>
            <a:pPr lvl="1"/>
            <a:r>
              <a:rPr lang="en-US" dirty="0" smtClean="0"/>
              <a:t>This shows the larger picture to industry</a:t>
            </a:r>
            <a:endParaRPr lang="en-US" dirty="0"/>
          </a:p>
        </p:txBody>
      </p:sp>
    </p:spTree>
    <p:extLst>
      <p:ext uri="{BB962C8B-B14F-4D97-AF65-F5344CB8AC3E}">
        <p14:creationId xmlns:p14="http://schemas.microsoft.com/office/powerpoint/2010/main" val="3056818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7" y="447188"/>
            <a:ext cx="7524003" cy="1229212"/>
          </a:xfrm>
        </p:spPr>
        <p:txBody>
          <a:bodyPr/>
          <a:lstStyle/>
          <a:p>
            <a:r>
              <a:rPr lang="en-US" dirty="0" smtClean="0"/>
              <a:t>Private Foundations </a:t>
            </a:r>
            <a:br>
              <a:rPr lang="en-US" dirty="0" smtClean="0"/>
            </a:br>
            <a:r>
              <a:rPr lang="en-US" sz="3200" dirty="0" smtClean="0"/>
              <a:t>(if available in your area )</a:t>
            </a:r>
            <a:endParaRPr lang="en-US" sz="3200" dirty="0"/>
          </a:p>
        </p:txBody>
      </p:sp>
      <p:sp>
        <p:nvSpPr>
          <p:cNvPr id="3" name="Content Placeholder 2"/>
          <p:cNvSpPr>
            <a:spLocks noGrp="1"/>
          </p:cNvSpPr>
          <p:nvPr>
            <p:ph idx="1"/>
          </p:nvPr>
        </p:nvSpPr>
        <p:spPr/>
        <p:txBody>
          <a:bodyPr>
            <a:normAutofit/>
          </a:bodyPr>
          <a:lstStyle/>
          <a:p>
            <a:r>
              <a:rPr lang="en-US" dirty="0" smtClean="0">
                <a:latin typeface="Tahoma" pitchFamily="34" charset="0"/>
                <a:cs typeface="Tahoma" pitchFamily="34" charset="0"/>
              </a:rPr>
              <a:t>This is the newest outlet for funding and advisory members that I have acquired.  After attending several charity functions, I received calls about needs in the classroom.  I was adopted by several fraternal/social organizations that have provided many resources and services for the classroom.  </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The documentation/request can be very different for these organizations</a:t>
            </a:r>
          </a:p>
          <a:p>
            <a:pPr lvl="1"/>
            <a:r>
              <a:rPr lang="en-US" dirty="0" smtClean="0">
                <a:latin typeface="Tahoma" pitchFamily="34" charset="0"/>
                <a:cs typeface="Tahoma" pitchFamily="34" charset="0"/>
              </a:rPr>
              <a:t>They offer grants, personnel for events, multiple resources for industry</a:t>
            </a:r>
          </a:p>
          <a:p>
            <a:pPr lvl="1"/>
            <a:r>
              <a:rPr lang="en-US" dirty="0" smtClean="0">
                <a:latin typeface="Tahoma" pitchFamily="34" charset="0"/>
                <a:cs typeface="Tahoma" pitchFamily="34" charset="0"/>
              </a:rPr>
              <a:t>Scholarships for students</a:t>
            </a:r>
            <a:endParaRPr lang="en-US" dirty="0">
              <a:latin typeface="Tahoma" pitchFamily="34" charset="0"/>
              <a:cs typeface="Tahoma" pitchFamily="34"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Quotes ready!</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latin typeface="Tahoma" pitchFamily="34" charset="0"/>
                <a:cs typeface="Tahoma" pitchFamily="34" charset="0"/>
              </a:rPr>
              <a:t>Most companies, if they are aware that you are applying for a grant, will give you a quote with a time limit of 60-90 days.  I have found that many companies will extend these if the process takes longer than the allotted time.  Rarely the cost has increased and a couple of times the timing worked out for a SALE!!</a:t>
            </a:r>
            <a:endParaRPr lang="en-US" sz="3200" dirty="0">
              <a:latin typeface="Tahoma" pitchFamily="34" charset="0"/>
              <a:cs typeface="Tahoma" pitchFamily="34" charset="0"/>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Document, Document, Document!!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1346" y="1981200"/>
            <a:ext cx="1635654" cy="1981200"/>
          </a:xfrm>
        </p:spPr>
      </p:pic>
      <p:pic>
        <p:nvPicPr>
          <p:cNvPr id="5" name="Picture 4" descr="100_0492.jpg"/>
          <p:cNvPicPr>
            <a:picLocks noChangeAspect="1"/>
          </p:cNvPicPr>
          <p:nvPr/>
        </p:nvPicPr>
        <p:blipFill>
          <a:blip r:embed="rId3" cstate="print"/>
          <a:stretch>
            <a:fillRect/>
          </a:stretch>
        </p:blipFill>
        <p:spPr>
          <a:xfrm>
            <a:off x="5943600" y="2133600"/>
            <a:ext cx="2286000" cy="1714500"/>
          </a:xfrm>
          <a:prstGeom prst="rect">
            <a:avLst/>
          </a:prstGeom>
        </p:spPr>
      </p:pic>
      <p:pic>
        <p:nvPicPr>
          <p:cNvPr id="6" name="Picture 5" descr="thunder group.jpg"/>
          <p:cNvPicPr>
            <a:picLocks noChangeAspect="1"/>
          </p:cNvPicPr>
          <p:nvPr/>
        </p:nvPicPr>
        <p:blipFill>
          <a:blip r:embed="rId4" cstate="print"/>
          <a:stretch>
            <a:fillRect/>
          </a:stretch>
        </p:blipFill>
        <p:spPr>
          <a:xfrm>
            <a:off x="1371600" y="3810000"/>
            <a:ext cx="3505200" cy="2628900"/>
          </a:xfrm>
          <a:prstGeom prst="rect">
            <a:avLst/>
          </a:prstGeom>
        </p:spPr>
      </p:pic>
      <p:sp>
        <p:nvSpPr>
          <p:cNvPr id="7" name="TextBox 6"/>
          <p:cNvSpPr txBox="1"/>
          <p:nvPr/>
        </p:nvSpPr>
        <p:spPr>
          <a:xfrm rot="2474630">
            <a:off x="3036059" y="2510493"/>
            <a:ext cx="2057400" cy="1200329"/>
          </a:xfrm>
          <a:prstGeom prst="rect">
            <a:avLst/>
          </a:prstGeom>
          <a:noFill/>
        </p:spPr>
        <p:txBody>
          <a:bodyPr wrap="square" rtlCol="0">
            <a:spAutoFit/>
          </a:bodyPr>
          <a:lstStyle/>
          <a:p>
            <a:r>
              <a:rPr lang="en-US" sz="3600" dirty="0" smtClean="0">
                <a:solidFill>
                  <a:srgbClr val="C00000"/>
                </a:solidFill>
                <a:latin typeface="Cooper BlkIt BT" pitchFamily="18" charset="0"/>
              </a:rPr>
              <a:t>Thank You!!!</a:t>
            </a:r>
            <a:endParaRPr lang="en-US" sz="3600" dirty="0">
              <a:solidFill>
                <a:srgbClr val="C00000"/>
              </a:solidFill>
              <a:latin typeface="Cooper BlkIt BT"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0677" y="4116387"/>
            <a:ext cx="2819400" cy="2114550"/>
          </a:xfrm>
          <a:prstGeom prst="rect">
            <a:avLst/>
          </a:prstGeo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dirty="0" smtClean="0"/>
              <a:t>Publicity</a:t>
            </a:r>
            <a:endParaRPr lang="en-US" sz="6600" dirty="0"/>
          </a:p>
        </p:txBody>
      </p:sp>
      <p:sp>
        <p:nvSpPr>
          <p:cNvPr id="3" name="Content Placeholder 2"/>
          <p:cNvSpPr>
            <a:spLocks noGrp="1"/>
          </p:cNvSpPr>
          <p:nvPr>
            <p:ph idx="1"/>
          </p:nvPr>
        </p:nvSpPr>
        <p:spPr/>
        <p:txBody>
          <a:bodyPr>
            <a:normAutofit fontScale="92500" lnSpcReduction="20000"/>
          </a:bodyPr>
          <a:lstStyle/>
          <a:p>
            <a:r>
              <a:rPr lang="en-US" sz="2800" dirty="0" smtClean="0">
                <a:latin typeface="Tahoma" pitchFamily="34" charset="0"/>
                <a:cs typeface="Tahoma" pitchFamily="34" charset="0"/>
              </a:rPr>
              <a:t>Some companies and foundations want/need recognition for how their available funds/personnel are used.</a:t>
            </a:r>
          </a:p>
          <a:p>
            <a:pPr lvl="1"/>
            <a:r>
              <a:rPr lang="en-US" sz="2800" dirty="0" smtClean="0">
                <a:latin typeface="Tahoma" pitchFamily="34" charset="0"/>
                <a:cs typeface="Tahoma" pitchFamily="34" charset="0"/>
              </a:rPr>
              <a:t>Call the newspaper</a:t>
            </a:r>
          </a:p>
          <a:p>
            <a:pPr lvl="1"/>
            <a:r>
              <a:rPr lang="en-US" sz="2800" dirty="0" smtClean="0">
                <a:latin typeface="Tahoma" pitchFamily="34" charset="0"/>
                <a:cs typeface="Tahoma" pitchFamily="34" charset="0"/>
              </a:rPr>
              <a:t>Brand your event or equipment</a:t>
            </a:r>
          </a:p>
          <a:p>
            <a:pPr lvl="1"/>
            <a:r>
              <a:rPr lang="en-US" sz="2800" dirty="0" smtClean="0">
                <a:latin typeface="Tahoma" pitchFamily="34" charset="0"/>
                <a:cs typeface="Tahoma" pitchFamily="34" charset="0"/>
              </a:rPr>
              <a:t>Invite a representative to the event or the first use of the equipment</a:t>
            </a:r>
          </a:p>
          <a:p>
            <a:pPr lvl="1"/>
            <a:r>
              <a:rPr lang="en-US" sz="2800" dirty="0" smtClean="0">
                <a:latin typeface="Tahoma" pitchFamily="34" charset="0"/>
                <a:cs typeface="Tahoma" pitchFamily="34" charset="0"/>
              </a:rPr>
              <a:t>Write letters and thank them for the event, lesson, grant or donation.</a:t>
            </a:r>
            <a:endParaRPr lang="en-US" sz="2800" dirty="0">
              <a:latin typeface="Tahoma" pitchFamily="34" charset="0"/>
              <a:cs typeface="Tahoma" pitchFamily="34"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and data</a:t>
            </a:r>
            <a:endParaRPr lang="en-US" dirty="0"/>
          </a:p>
        </p:txBody>
      </p:sp>
      <p:sp>
        <p:nvSpPr>
          <p:cNvPr id="3" name="Content Placeholder 2"/>
          <p:cNvSpPr>
            <a:spLocks noGrp="1"/>
          </p:cNvSpPr>
          <p:nvPr>
            <p:ph idx="1"/>
          </p:nvPr>
        </p:nvSpPr>
        <p:spPr/>
        <p:txBody>
          <a:bodyPr>
            <a:normAutofit/>
          </a:bodyPr>
          <a:lstStyle/>
          <a:p>
            <a:r>
              <a:rPr lang="en-US" sz="2800" dirty="0" smtClean="0">
                <a:latin typeface="Tahoma" pitchFamily="34" charset="0"/>
                <a:cs typeface="Tahoma" pitchFamily="34" charset="0"/>
              </a:rPr>
              <a:t>There are some grants/Partnerships that require continuing “service” and will require you to keep information and successes. </a:t>
            </a:r>
          </a:p>
          <a:p>
            <a:r>
              <a:rPr lang="en-US" sz="2800" dirty="0" smtClean="0">
                <a:latin typeface="Tahoma" pitchFamily="34" charset="0"/>
                <a:cs typeface="Tahoma" pitchFamily="34" charset="0"/>
              </a:rPr>
              <a:t>Document the number of students that experience the event or use the equipment.</a:t>
            </a:r>
          </a:p>
          <a:p>
            <a:r>
              <a:rPr lang="en-US" sz="2800" dirty="0" smtClean="0">
                <a:latin typeface="Tahoma" pitchFamily="34" charset="0"/>
                <a:cs typeface="Tahoma" pitchFamily="34" charset="0"/>
              </a:rPr>
              <a:t>With the more personal/foundation grants and partnerships, use the personal touch.  </a:t>
            </a:r>
          </a:p>
          <a:p>
            <a:pPr>
              <a:buNone/>
            </a:pPr>
            <a:endParaRPr lang="en-US" dirty="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Autofit/>
          </a:bodyPr>
          <a:lstStyle/>
          <a:p>
            <a:r>
              <a:rPr lang="en-US" dirty="0" smtClean="0"/>
              <a:t>Questions, clarification  comments……………..</a:t>
            </a:r>
            <a:endParaRPr lang="en-US" dirty="0"/>
          </a:p>
        </p:txBody>
      </p:sp>
      <p:pic>
        <p:nvPicPr>
          <p:cNvPr id="4098" name="Picture 2" descr="C:\Documents and Settings\sdwatts\Local Settings\Temporary Internet Files\Content.IE5\LERTEMJE\MC900431512[1].png"/>
          <p:cNvPicPr>
            <a:picLocks noGrp="1" noChangeAspect="1" noChangeArrowheads="1"/>
          </p:cNvPicPr>
          <p:nvPr>
            <p:ph idx="1"/>
          </p:nvPr>
        </p:nvPicPr>
        <p:blipFill>
          <a:blip r:embed="rId2" cstate="print"/>
          <a:stretch>
            <a:fillRect/>
          </a:stretch>
        </p:blipFill>
        <p:spPr bwMode="auto">
          <a:xfrm>
            <a:off x="3048000" y="2819400"/>
            <a:ext cx="2667000" cy="2667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3" y="840581"/>
            <a:ext cx="719494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28797" y="1991198"/>
            <a:ext cx="3741345" cy="2492990"/>
          </a:xfrm>
          <a:prstGeom prst="rect">
            <a:avLst/>
          </a:prstGeom>
          <a:noFill/>
        </p:spPr>
        <p:txBody>
          <a:bodyPr wrap="square" rtlCol="0">
            <a:spAutoFit/>
          </a:bodyPr>
          <a:lstStyle/>
          <a:p>
            <a:pPr defTabSz="685800" eaLnBrk="0" fontAlgn="base" hangingPunct="0">
              <a:spcBef>
                <a:spcPct val="0"/>
              </a:spcBef>
              <a:spcAft>
                <a:spcPct val="0"/>
              </a:spcAft>
            </a:pPr>
            <a:r>
              <a:rPr lang="en-US" dirty="0">
                <a:solidFill>
                  <a:srgbClr val="5E1100"/>
                </a:solidFill>
                <a:latin typeface="Arial" panose="020B0604020202020204" pitchFamily="34" charset="0"/>
              </a:rPr>
              <a:t>DJ </a:t>
            </a:r>
            <a:r>
              <a:rPr lang="en-US" dirty="0" err="1">
                <a:solidFill>
                  <a:srgbClr val="5E1100"/>
                </a:solidFill>
                <a:latin typeface="Arial" panose="020B0604020202020204" pitchFamily="34" charset="0"/>
              </a:rPr>
              <a:t>Bowker</a:t>
            </a:r>
            <a:r>
              <a:rPr lang="en-US" dirty="0">
                <a:solidFill>
                  <a:srgbClr val="5E1100"/>
                </a:solidFill>
                <a:latin typeface="Arial" panose="020B0604020202020204" pitchFamily="34" charset="0"/>
              </a:rPr>
              <a:t>, </a:t>
            </a:r>
          </a:p>
          <a:p>
            <a:pPr defTabSz="685800" eaLnBrk="0" fontAlgn="base" hangingPunct="0">
              <a:spcBef>
                <a:spcPct val="0"/>
              </a:spcBef>
              <a:spcAft>
                <a:spcPct val="0"/>
              </a:spcAft>
            </a:pPr>
            <a:r>
              <a:rPr lang="en-US" sz="1500" dirty="0">
                <a:solidFill>
                  <a:srgbClr val="5E1100"/>
                </a:solidFill>
                <a:latin typeface="Arial" panose="020B0604020202020204" pitchFamily="34" charset="0"/>
              </a:rPr>
              <a:t>Business Industry Career Development Coordinator</a:t>
            </a:r>
          </a:p>
          <a:p>
            <a:pPr defTabSz="685800" eaLnBrk="0" fontAlgn="base" hangingPunct="0">
              <a:spcBef>
                <a:spcPct val="0"/>
              </a:spcBef>
              <a:spcAft>
                <a:spcPct val="0"/>
              </a:spcAft>
            </a:pPr>
            <a:r>
              <a:rPr lang="en-US" dirty="0">
                <a:solidFill>
                  <a:srgbClr val="5E1100"/>
                </a:solidFill>
                <a:latin typeface="Arial" panose="020B0604020202020204" pitchFamily="34" charset="0"/>
                <a:hlinkClick r:id="rId3"/>
              </a:rPr>
              <a:t>sdwatts-bowker@okcps.org</a:t>
            </a:r>
            <a:endParaRPr lang="en-US" dirty="0">
              <a:solidFill>
                <a:srgbClr val="5E1100"/>
              </a:solidFill>
              <a:latin typeface="Arial" panose="020B0604020202020204" pitchFamily="34" charset="0"/>
            </a:endParaRPr>
          </a:p>
          <a:p>
            <a:pPr defTabSz="685800" eaLnBrk="0" fontAlgn="base" hangingPunct="0">
              <a:spcBef>
                <a:spcPct val="0"/>
              </a:spcBef>
              <a:spcAft>
                <a:spcPct val="0"/>
              </a:spcAft>
            </a:pPr>
            <a:r>
              <a:rPr lang="en-US" dirty="0">
                <a:solidFill>
                  <a:srgbClr val="5E1100"/>
                </a:solidFill>
                <a:latin typeface="Arial" panose="020B0604020202020204" pitchFamily="34" charset="0"/>
              </a:rPr>
              <a:t>@DJBowker1</a:t>
            </a:r>
          </a:p>
          <a:p>
            <a:pPr defTabSz="685800" eaLnBrk="0" fontAlgn="base" hangingPunct="0">
              <a:spcBef>
                <a:spcPct val="0"/>
              </a:spcBef>
              <a:spcAft>
                <a:spcPct val="0"/>
              </a:spcAft>
            </a:pPr>
            <a:r>
              <a:rPr lang="en-US" dirty="0">
                <a:solidFill>
                  <a:srgbClr val="5E1100"/>
                </a:solidFill>
                <a:latin typeface="Arial" panose="020B0604020202020204" pitchFamily="34" charset="0"/>
              </a:rPr>
              <a:t>405-587-0071</a:t>
            </a:r>
          </a:p>
          <a:p>
            <a:pPr defTabSz="685800" eaLnBrk="0" fontAlgn="base" hangingPunct="0">
              <a:spcBef>
                <a:spcPct val="0"/>
              </a:spcBef>
              <a:spcAft>
                <a:spcPct val="0"/>
              </a:spcAft>
            </a:pPr>
            <a:r>
              <a:rPr lang="en-US" dirty="0">
                <a:solidFill>
                  <a:srgbClr val="0070C0"/>
                </a:solidFill>
                <a:latin typeface="Aharoni" pitchFamily="2" charset="-79"/>
                <a:cs typeface="Aharoni" pitchFamily="2" charset="-79"/>
              </a:rPr>
              <a:t>College Career </a:t>
            </a:r>
            <a:r>
              <a:rPr lang="en-US" dirty="0">
                <a:solidFill>
                  <a:srgbClr val="0070C0"/>
                </a:solidFill>
                <a:latin typeface="Aharoni" pitchFamily="2" charset="-79"/>
                <a:cs typeface="Aharoni" pitchFamily="2" charset="-79"/>
              </a:rPr>
              <a:t>Readiness, CTE Department</a:t>
            </a:r>
            <a:endParaRPr lang="en-US" dirty="0">
              <a:solidFill>
                <a:srgbClr val="0070C0"/>
              </a:solidFill>
              <a:latin typeface="Aharoni" pitchFamily="2" charset="-79"/>
              <a:cs typeface="Aharoni" pitchFamily="2" charset="-79"/>
            </a:endParaRPr>
          </a:p>
          <a:p>
            <a:pPr defTabSz="685800" eaLnBrk="0" fontAlgn="base" hangingPunct="0">
              <a:spcBef>
                <a:spcPct val="0"/>
              </a:spcBef>
              <a:spcAft>
                <a:spcPct val="0"/>
              </a:spcAft>
            </a:pPr>
            <a:r>
              <a:rPr lang="en-US" dirty="0">
                <a:solidFill>
                  <a:srgbClr val="0070C0"/>
                </a:solidFill>
                <a:latin typeface="Aharoni" pitchFamily="2" charset="-79"/>
                <a:cs typeface="Aharoni" pitchFamily="2" charset="-79"/>
              </a:rPr>
              <a:t>Oklahoma City Public Schools</a:t>
            </a:r>
          </a:p>
        </p:txBody>
      </p:sp>
    </p:spTree>
    <p:extLst>
      <p:ext uri="{BB962C8B-B14F-4D97-AF65-F5344CB8AC3E}">
        <p14:creationId xmlns:p14="http://schemas.microsoft.com/office/powerpoint/2010/main" val="2245560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Agenda</a:t>
            </a:r>
            <a:endParaRPr lang="en-US" sz="8000" dirty="0"/>
          </a:p>
        </p:txBody>
      </p:sp>
      <p:sp>
        <p:nvSpPr>
          <p:cNvPr id="3" name="Content Placeholder 2"/>
          <p:cNvSpPr>
            <a:spLocks noGrp="1"/>
          </p:cNvSpPr>
          <p:nvPr>
            <p:ph idx="1"/>
          </p:nvPr>
        </p:nvSpPr>
        <p:spPr/>
        <p:txBody>
          <a:bodyPr>
            <a:normAutofit/>
          </a:bodyPr>
          <a:lstStyle/>
          <a:p>
            <a:r>
              <a:rPr lang="en-US" dirty="0" smtClean="0">
                <a:latin typeface="Cooper Blk BT" pitchFamily="18" charset="0"/>
              </a:rPr>
              <a:t>Know your program strengths</a:t>
            </a:r>
          </a:p>
          <a:p>
            <a:r>
              <a:rPr lang="en-US" dirty="0" smtClean="0">
                <a:latin typeface="Cooper Blk BT" pitchFamily="18" charset="0"/>
              </a:rPr>
              <a:t>Collect Data and statistics on your program and comparable programs</a:t>
            </a:r>
          </a:p>
          <a:p>
            <a:r>
              <a:rPr lang="en-US" dirty="0" smtClean="0">
                <a:latin typeface="Cooper Blk BT" pitchFamily="18" charset="0"/>
              </a:rPr>
              <a:t>Make the “Ask”</a:t>
            </a:r>
          </a:p>
          <a:p>
            <a:r>
              <a:rPr lang="en-US" dirty="0" smtClean="0">
                <a:latin typeface="Cooper Blk BT" pitchFamily="18" charset="0"/>
              </a:rPr>
              <a:t>Document and reflect!</a:t>
            </a:r>
          </a:p>
          <a:p>
            <a:r>
              <a:rPr lang="en-US" dirty="0" smtClean="0">
                <a:latin typeface="PosterBodoni It BT" pitchFamily="18" charset="0"/>
              </a:rPr>
              <a:t>Questions………………</a:t>
            </a:r>
            <a:endParaRPr lang="en-US" dirty="0">
              <a:latin typeface="PosterBodoni It BT" pitchFamily="18"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Program Strengths</a:t>
            </a:r>
            <a:endParaRPr lang="en-US" dirty="0"/>
          </a:p>
        </p:txBody>
      </p:sp>
      <p:pic>
        <p:nvPicPr>
          <p:cNvPr id="4" name="Content Placeholder 3" descr="IMG_0617.jpg"/>
          <p:cNvPicPr>
            <a:picLocks noGrp="1" noChangeAspect="1"/>
          </p:cNvPicPr>
          <p:nvPr>
            <p:ph idx="1"/>
          </p:nvPr>
        </p:nvPicPr>
        <p:blipFill>
          <a:blip r:embed="rId2" cstate="print"/>
          <a:stretch>
            <a:fillRect/>
          </a:stretch>
        </p:blipFill>
        <p:spPr>
          <a:xfrm>
            <a:off x="3657600" y="3962285"/>
            <a:ext cx="3046615" cy="2286000"/>
          </a:xfrm>
          <a:prstGeom prst="rect">
            <a:avLst/>
          </a:prstGeom>
        </p:spPr>
      </p:pic>
      <p:pic>
        <p:nvPicPr>
          <p:cNvPr id="5" name="Content Placeholder 3" descr="camera 2012 190.jpg"/>
          <p:cNvPicPr>
            <a:picLocks noChangeAspect="1"/>
          </p:cNvPicPr>
          <p:nvPr/>
        </p:nvPicPr>
        <p:blipFill>
          <a:blip r:embed="rId3" cstate="print"/>
          <a:stretch>
            <a:fillRect/>
          </a:stretch>
        </p:blipFill>
        <p:spPr>
          <a:xfrm rot="1337408">
            <a:off x="6101813" y="1592930"/>
            <a:ext cx="2235199" cy="1676399"/>
          </a:xfrm>
          <a:prstGeom prst="rect">
            <a:avLst/>
          </a:prstGeom>
        </p:spPr>
      </p:pic>
      <p:pic>
        <p:nvPicPr>
          <p:cNvPr id="6" name="Picture 5" descr="alex and takiea STAR.jpg"/>
          <p:cNvPicPr>
            <a:picLocks noChangeAspect="1"/>
          </p:cNvPicPr>
          <p:nvPr/>
        </p:nvPicPr>
        <p:blipFill>
          <a:blip r:embed="rId4" cstate="print"/>
          <a:stretch>
            <a:fillRect/>
          </a:stretch>
        </p:blipFill>
        <p:spPr>
          <a:xfrm rot="6339437">
            <a:off x="6333986" y="4300517"/>
            <a:ext cx="2362200" cy="1771650"/>
          </a:xfrm>
          <a:prstGeom prst="rect">
            <a:avLst/>
          </a:prstGeom>
        </p:spPr>
      </p:pic>
      <p:pic>
        <p:nvPicPr>
          <p:cNvPr id="1026" name="Picture 2" descr="C:\Documents and Settings\sdwatts\My Documents\My Pictures\FCCLA 2010 2011\IMG_0672.JPG"/>
          <p:cNvPicPr>
            <a:picLocks noChangeAspect="1" noChangeArrowheads="1"/>
          </p:cNvPicPr>
          <p:nvPr/>
        </p:nvPicPr>
        <p:blipFill>
          <a:blip r:embed="rId5" cstate="print"/>
          <a:srcRect/>
          <a:stretch>
            <a:fillRect/>
          </a:stretch>
        </p:blipFill>
        <p:spPr bwMode="auto">
          <a:xfrm>
            <a:off x="296605" y="3965216"/>
            <a:ext cx="3048175" cy="2286000"/>
          </a:xfrm>
          <a:prstGeom prst="rect">
            <a:avLst/>
          </a:prstGeom>
          <a:noFill/>
        </p:spPr>
      </p:pic>
      <p:pic>
        <p:nvPicPr>
          <p:cNvPr id="1027" name="Picture 3" descr="C:\Documents and Settings\sdwatts\My Documents\My Pictures\FCCLA 2011 2012\camera 2012 195.jpg"/>
          <p:cNvPicPr>
            <a:picLocks noChangeAspect="1" noChangeArrowheads="1"/>
          </p:cNvPicPr>
          <p:nvPr/>
        </p:nvPicPr>
        <p:blipFill>
          <a:blip r:embed="rId6" cstate="print"/>
          <a:srcRect/>
          <a:stretch>
            <a:fillRect/>
          </a:stretch>
        </p:blipFill>
        <p:spPr bwMode="auto">
          <a:xfrm rot="20178802">
            <a:off x="839571" y="1891954"/>
            <a:ext cx="2172402" cy="1629105"/>
          </a:xfrm>
          <a:prstGeom prst="rect">
            <a:avLst/>
          </a:prstGeom>
          <a:noFill/>
        </p:spPr>
      </p:pic>
      <p:pic>
        <p:nvPicPr>
          <p:cNvPr id="1028" name="Picture 4" descr="C:\Documents and Settings\sdwatts\My Documents\My Pictures\FCCLA 2011 2012\2011-09-29 07.53.27.jpg"/>
          <p:cNvPicPr>
            <a:picLocks noChangeAspect="1" noChangeArrowheads="1"/>
          </p:cNvPicPr>
          <p:nvPr/>
        </p:nvPicPr>
        <p:blipFill>
          <a:blip r:embed="rId7" cstate="print"/>
          <a:srcRect/>
          <a:stretch>
            <a:fillRect/>
          </a:stretch>
        </p:blipFill>
        <p:spPr bwMode="auto">
          <a:xfrm>
            <a:off x="3505200" y="2286000"/>
            <a:ext cx="2032000" cy="1524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731" y="5178010"/>
            <a:ext cx="7767021" cy="689390"/>
          </a:xfrm>
        </p:spPr>
        <p:txBody>
          <a:bodyPr>
            <a:normAutofit/>
          </a:bodyPr>
          <a:lstStyle/>
          <a:p>
            <a:r>
              <a:rPr lang="en-US" sz="2400" dirty="0" smtClean="0"/>
              <a:t>After events or experiences we take time to reflect!</a:t>
            </a:r>
            <a:endParaRPr lang="en-US" sz="2400" dirty="0"/>
          </a:p>
        </p:txBody>
      </p:sp>
      <p:pic>
        <p:nvPicPr>
          <p:cNvPr id="7" name="Picture Placeholder 6" descr="eating 2.JPG"/>
          <p:cNvPicPr>
            <a:picLocks noGrp="1" noChangeAspect="1"/>
          </p:cNvPicPr>
          <p:nvPr>
            <p:ph type="pic" idx="1"/>
          </p:nvPr>
        </p:nvPicPr>
        <p:blipFill>
          <a:blip r:embed="rId2" cstate="print"/>
          <a:srcRect l="5769" r="5769"/>
          <a:stretch>
            <a:fillRect/>
          </a:stretch>
        </p:blipFill>
        <p:spPr>
          <a:xfrm rot="996593">
            <a:off x="3247545" y="632560"/>
            <a:ext cx="4926996" cy="3714759"/>
          </a:xfrm>
        </p:spPr>
      </p:pic>
      <p:sp>
        <p:nvSpPr>
          <p:cNvPr id="6" name="Text Placeholder 5"/>
          <p:cNvSpPr>
            <a:spLocks noGrp="1"/>
          </p:cNvSpPr>
          <p:nvPr>
            <p:ph type="body" sz="half" idx="2"/>
          </p:nvPr>
        </p:nvSpPr>
        <p:spPr>
          <a:xfrm>
            <a:off x="609600" y="2828785"/>
            <a:ext cx="2209800" cy="1743215"/>
          </a:xfrm>
        </p:spPr>
        <p:txBody>
          <a:bodyPr>
            <a:noAutofit/>
          </a:bodyPr>
          <a:lstStyle/>
          <a:p>
            <a:endParaRPr lang="en-US" sz="2000" dirty="0">
              <a:latin typeface="Tahoma" pitchFamily="34" charset="0"/>
              <a:cs typeface="Tahoma" pitchFamily="34" charset="0"/>
            </a:endParaRPr>
          </a:p>
        </p:txBody>
      </p:sp>
      <p:sp>
        <p:nvSpPr>
          <p:cNvPr id="2" name="Rectangle 1"/>
          <p:cNvSpPr/>
          <p:nvPr/>
        </p:nvSpPr>
        <p:spPr>
          <a:xfrm>
            <a:off x="762000" y="685800"/>
            <a:ext cx="2286000" cy="1938992"/>
          </a:xfrm>
          <a:prstGeom prst="rect">
            <a:avLst/>
          </a:prstGeom>
        </p:spPr>
        <p:txBody>
          <a:bodyPr>
            <a:spAutoFit/>
          </a:bodyPr>
          <a:lstStyle/>
          <a:p>
            <a:pPr lvl="0" algn="ctr">
              <a:spcBef>
                <a:spcPct val="20000"/>
              </a:spcBef>
              <a:buClr>
                <a:srgbClr val="873624"/>
              </a:buClr>
            </a:pPr>
            <a:r>
              <a:rPr lang="en-US" sz="2000" dirty="0">
                <a:solidFill>
                  <a:prstClr val="black">
                    <a:lumMod val="85000"/>
                    <a:lumOff val="15000"/>
                  </a:prstClr>
                </a:solidFill>
                <a:latin typeface="Tahoma" pitchFamily="34" charset="0"/>
                <a:cs typeface="Tahoma" pitchFamily="34" charset="0"/>
              </a:rPr>
              <a:t>These reflections can be useful in identifying successes as well as needs of your program.</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Collect Data</a:t>
            </a:r>
            <a:endParaRPr lang="en-US" dirty="0"/>
          </a:p>
        </p:txBody>
      </p:sp>
      <p:sp>
        <p:nvSpPr>
          <p:cNvPr id="6" name="Content Placeholder 5"/>
          <p:cNvSpPr>
            <a:spLocks noGrp="1"/>
          </p:cNvSpPr>
          <p:nvPr>
            <p:ph idx="1"/>
          </p:nvPr>
        </p:nvSpPr>
        <p:spPr/>
        <p:txBody>
          <a:bodyPr>
            <a:normAutofit lnSpcReduction="10000"/>
          </a:bodyPr>
          <a:lstStyle/>
          <a:p>
            <a:r>
              <a:rPr lang="en-US" dirty="0" smtClean="0">
                <a:latin typeface="Tahoma" pitchFamily="34" charset="0"/>
                <a:cs typeface="Tahoma" pitchFamily="34" charset="0"/>
              </a:rPr>
              <a:t>Most of education is data driven today;</a:t>
            </a:r>
          </a:p>
          <a:p>
            <a:r>
              <a:rPr lang="en-US" dirty="0" smtClean="0">
                <a:latin typeface="Tahoma" pitchFamily="34" charset="0"/>
                <a:cs typeface="Tahoma" pitchFamily="34" charset="0"/>
              </a:rPr>
              <a:t>There are many agencies that support purchases; they have the same requirements for data.</a:t>
            </a:r>
          </a:p>
          <a:p>
            <a:r>
              <a:rPr lang="en-US" dirty="0" smtClean="0">
                <a:latin typeface="Tahoma" pitchFamily="34" charset="0"/>
                <a:cs typeface="Tahoma" pitchFamily="34" charset="0"/>
              </a:rPr>
              <a:t>University programs of study will also offer support.</a:t>
            </a:r>
          </a:p>
          <a:p>
            <a:r>
              <a:rPr lang="en-US" dirty="0" smtClean="0">
                <a:latin typeface="Tahoma" pitchFamily="34" charset="0"/>
                <a:cs typeface="Tahoma" pitchFamily="34" charset="0"/>
              </a:rPr>
              <a:t>School has information;</a:t>
            </a:r>
          </a:p>
          <a:p>
            <a:pPr lvl="1"/>
            <a:r>
              <a:rPr lang="en-US" dirty="0" smtClean="0">
                <a:latin typeface="Tahoma" pitchFamily="34" charset="0"/>
                <a:cs typeface="Tahoma" pitchFamily="34" charset="0"/>
              </a:rPr>
              <a:t>Absences</a:t>
            </a:r>
          </a:p>
          <a:p>
            <a:pPr lvl="1"/>
            <a:r>
              <a:rPr lang="en-US" dirty="0" smtClean="0">
                <a:latin typeface="Tahoma" pitchFamily="34" charset="0"/>
                <a:cs typeface="Tahoma" pitchFamily="34" charset="0"/>
              </a:rPr>
              <a:t>Failure</a:t>
            </a:r>
          </a:p>
          <a:p>
            <a:pPr lvl="1"/>
            <a:r>
              <a:rPr lang="en-US" dirty="0" smtClean="0">
                <a:latin typeface="Tahoma" pitchFamily="34" charset="0"/>
                <a:cs typeface="Tahoma" pitchFamily="34" charset="0"/>
              </a:rPr>
              <a:t>Graduation rate</a:t>
            </a:r>
          </a:p>
          <a:p>
            <a:pPr lvl="1"/>
            <a:r>
              <a:rPr lang="en-US" dirty="0" smtClean="0">
                <a:latin typeface="Tahoma" pitchFamily="34" charset="0"/>
                <a:cs typeface="Tahoma" pitchFamily="34" charset="0"/>
              </a:rPr>
              <a:t>Pregnancy</a:t>
            </a:r>
          </a:p>
          <a:p>
            <a:pPr lvl="1"/>
            <a:r>
              <a:rPr lang="en-US" dirty="0" smtClean="0">
                <a:latin typeface="Tahoma" pitchFamily="34" charset="0"/>
                <a:cs typeface="Tahoma" pitchFamily="34" charset="0"/>
              </a:rPr>
              <a:t>Drop-out status</a:t>
            </a:r>
            <a:endParaRPr lang="en-US" dirty="0">
              <a:latin typeface="Tahoma" pitchFamily="34" charset="0"/>
              <a:cs typeface="Tahoma" pitchFamily="34"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Supporting documentation</a:t>
            </a:r>
            <a:endParaRPr lang="en-US" sz="3200" dirty="0"/>
          </a:p>
        </p:txBody>
      </p:sp>
      <p:pic>
        <p:nvPicPr>
          <p:cNvPr id="4" name="Content Placeholder 3" descr="20121204_075406.jpg"/>
          <p:cNvPicPr>
            <a:picLocks noGrp="1" noChangeAspect="1"/>
          </p:cNvPicPr>
          <p:nvPr>
            <p:ph idx="1"/>
          </p:nvPr>
        </p:nvPicPr>
        <p:blipFill>
          <a:blip r:embed="rId2" cstate="print"/>
          <a:stretch>
            <a:fillRect/>
          </a:stretch>
        </p:blipFill>
        <p:spPr>
          <a:xfrm rot="5721817">
            <a:off x="3937451" y="1564989"/>
            <a:ext cx="4116388" cy="3085617"/>
          </a:xfrm>
        </p:spPr>
      </p:pic>
      <p:sp>
        <p:nvSpPr>
          <p:cNvPr id="6" name="Text Placeholder 5"/>
          <p:cNvSpPr>
            <a:spLocks noGrp="1"/>
          </p:cNvSpPr>
          <p:nvPr>
            <p:ph type="body" sz="half" idx="2"/>
          </p:nvPr>
        </p:nvSpPr>
        <p:spPr/>
        <p:txBody>
          <a:bodyPr>
            <a:normAutofit/>
          </a:bodyPr>
          <a:lstStyle/>
          <a:p>
            <a:r>
              <a:rPr lang="en-US" sz="2000" dirty="0" smtClean="0">
                <a:latin typeface="Tahoma" pitchFamily="34" charset="0"/>
                <a:cs typeface="Tahoma" pitchFamily="34" charset="0"/>
              </a:rPr>
              <a:t>There are many agencies that offer reports such as this that will give you the documentation and “buzz” words to use.  Be current in what you use for outcomes and applications of technology and teaching materials.</a:t>
            </a:r>
            <a:endParaRPr lang="en-US" sz="2000" dirty="0">
              <a:latin typeface="Tahoma" pitchFamily="34" charset="0"/>
              <a:cs typeface="Tahoma" pitchFamily="34"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how do we find the partners!!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latin typeface="Tahoma" pitchFamily="34" charset="0"/>
                <a:cs typeface="Tahoma" pitchFamily="34" charset="0"/>
              </a:rPr>
              <a:t>Google search</a:t>
            </a:r>
          </a:p>
          <a:p>
            <a:r>
              <a:rPr lang="en-US" sz="3600" dirty="0" smtClean="0">
                <a:latin typeface="Tahoma" pitchFamily="34" charset="0"/>
                <a:cs typeface="Tahoma" pitchFamily="34" charset="0"/>
              </a:rPr>
              <a:t>Local Agency search</a:t>
            </a:r>
          </a:p>
          <a:p>
            <a:r>
              <a:rPr lang="en-US" sz="3600" dirty="0" smtClean="0">
                <a:latin typeface="Tahoma" pitchFamily="34" charset="0"/>
                <a:cs typeface="Tahoma" pitchFamily="34" charset="0"/>
              </a:rPr>
              <a:t>Community Foundation </a:t>
            </a:r>
          </a:p>
          <a:p>
            <a:r>
              <a:rPr lang="en-US" sz="3600" dirty="0" smtClean="0">
                <a:latin typeface="Tahoma" pitchFamily="34" charset="0"/>
                <a:cs typeface="Tahoma" pitchFamily="34" charset="0"/>
              </a:rPr>
              <a:t>Corporate Foundations</a:t>
            </a:r>
          </a:p>
          <a:p>
            <a:r>
              <a:rPr lang="en-US" sz="3600" dirty="0" smtClean="0">
                <a:latin typeface="Tahoma" pitchFamily="34" charset="0"/>
                <a:cs typeface="Tahoma" pitchFamily="34" charset="0"/>
              </a:rPr>
              <a:t>Ex. Junior Achievement</a:t>
            </a:r>
          </a:p>
          <a:p>
            <a:r>
              <a:rPr lang="en-US" sz="3600" dirty="0" smtClean="0">
                <a:latin typeface="Tahoma" pitchFamily="34" charset="0"/>
                <a:cs typeface="Tahoma" pitchFamily="34" charset="0"/>
              </a:rPr>
              <a:t>People and places you go!</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199"/>
            <a:ext cx="7526337" cy="4953001"/>
          </a:xfrm>
        </p:spPr>
        <p:txBody>
          <a:bodyPr/>
          <a:lstStyle/>
          <a:p>
            <a:r>
              <a:rPr lang="en-US" sz="3200" dirty="0"/>
              <a:t>We sometimes forget to simply ask for assistance!  Many companies have funds that need to be spent within the community and have partnerships for education and </a:t>
            </a:r>
            <a:r>
              <a:rPr lang="en-US" sz="3200" dirty="0" smtClean="0"/>
              <a:t>no access to schools. There are Community Liaison positions within many companies</a:t>
            </a:r>
            <a:br>
              <a:rPr lang="en-US" sz="3200" dirty="0" smtClean="0"/>
            </a:br>
            <a:r>
              <a:rPr lang="en-US" sz="1600" dirty="0" smtClean="0">
                <a:hlinkClick r:id="rId2" action="ppaction://hlinkfile"/>
              </a:rPr>
              <a:t>Talking Points for Career Explorations.docx</a:t>
            </a:r>
            <a:r>
              <a:rPr lang="en-US" sz="1600" dirty="0" smtClean="0"/>
              <a:t> </a:t>
            </a:r>
            <a:r>
              <a:rPr lang="en-US" sz="3200" dirty="0"/>
              <a:t/>
            </a:r>
            <a:br>
              <a:rPr lang="en-US" sz="3200" dirty="0"/>
            </a:br>
            <a:endParaRPr lang="en-US" sz="3200" dirty="0"/>
          </a:p>
        </p:txBody>
      </p:sp>
      <p:sp>
        <p:nvSpPr>
          <p:cNvPr id="5" name="Text Placeholder 4"/>
          <p:cNvSpPr>
            <a:spLocks noGrp="1"/>
          </p:cNvSpPr>
          <p:nvPr>
            <p:ph type="body" idx="1"/>
          </p:nvPr>
        </p:nvSpPr>
        <p:spPr>
          <a:xfrm>
            <a:off x="804863" y="5281200"/>
            <a:ext cx="7526337" cy="891000"/>
          </a:xfrm>
        </p:spPr>
        <p:txBody>
          <a:bodyPr/>
          <a:lstStyle/>
          <a:p>
            <a:pPr algn="ctr"/>
            <a:r>
              <a:rPr lang="en-US" sz="4800" b="1" dirty="0" smtClean="0"/>
              <a:t>ASK!!!</a:t>
            </a:r>
            <a:endParaRPr lang="en-US" sz="4800" b="1" dirty="0"/>
          </a:p>
        </p:txBody>
      </p:sp>
    </p:spTree>
    <p:extLst>
      <p:ext uri="{BB962C8B-B14F-4D97-AF65-F5344CB8AC3E}">
        <p14:creationId xmlns:p14="http://schemas.microsoft.com/office/powerpoint/2010/main" val="379145900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itchFamily="18" charset="0"/>
              </a:rPr>
              <a:t>Volunteer</a:t>
            </a:r>
            <a:endParaRPr lang="en-US" dirty="0">
              <a:latin typeface="Georgia" pitchFamily="18" charset="0"/>
            </a:endParaRPr>
          </a:p>
        </p:txBody>
      </p:sp>
      <p:sp>
        <p:nvSpPr>
          <p:cNvPr id="2" name="Content Placeholder 1"/>
          <p:cNvSpPr>
            <a:spLocks noGrp="1"/>
          </p:cNvSpPr>
          <p:nvPr>
            <p:ph idx="1"/>
          </p:nvPr>
        </p:nvSpPr>
        <p:spPr/>
        <p:txBody>
          <a:bodyPr/>
          <a:lstStyle/>
          <a:p>
            <a:r>
              <a:rPr lang="en-US" dirty="0" smtClean="0">
                <a:latin typeface="Georgia" pitchFamily="18" charset="0"/>
              </a:rPr>
              <a:t>OETA is a huge partner of the educational programs in OKCPS.</a:t>
            </a:r>
          </a:p>
          <a:p>
            <a:r>
              <a:rPr lang="en-US" dirty="0" smtClean="0">
                <a:latin typeface="Georgia" pitchFamily="18" charset="0"/>
              </a:rPr>
              <a:t>Ex. Read Across Oklahoma, Lee Christmas Party, Charity work</a:t>
            </a:r>
          </a:p>
          <a:p>
            <a:r>
              <a:rPr lang="en-US" dirty="0" smtClean="0">
                <a:latin typeface="Georgia" pitchFamily="18" charset="0"/>
              </a:rPr>
              <a:t>OETA Day at the Capitol; we are the characters for the event</a:t>
            </a:r>
          </a:p>
          <a:p>
            <a:r>
              <a:rPr lang="en-US" dirty="0" smtClean="0">
                <a:latin typeface="Georgia" pitchFamily="18" charset="0"/>
              </a:rPr>
              <a:t>Library system summer reading program and zoo volunteers.</a:t>
            </a:r>
            <a:endParaRPr lang="en-US" dirty="0">
              <a:latin typeface="Georgia" pitchFamily="18" charset="0"/>
            </a:endParaRPr>
          </a:p>
        </p:txBody>
      </p:sp>
    </p:spTree>
    <p:extLst>
      <p:ext uri="{BB962C8B-B14F-4D97-AF65-F5344CB8AC3E}">
        <p14:creationId xmlns:p14="http://schemas.microsoft.com/office/powerpoint/2010/main" val="250470689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Default Design">
  <a:themeElements>
    <a:clrScheme name="Map">
      <a:dk1>
        <a:srgbClr val="5E1100"/>
      </a:dk1>
      <a:lt1>
        <a:srgbClr val="151515"/>
      </a:lt1>
      <a:dk2>
        <a:srgbClr val="151515"/>
      </a:dk2>
      <a:lt2>
        <a:srgbClr val="E7E7E7"/>
      </a:lt2>
      <a:accent1>
        <a:srgbClr val="5E1100"/>
      </a:accent1>
      <a:accent2>
        <a:srgbClr val="068858"/>
      </a:accent2>
      <a:accent3>
        <a:srgbClr val="C7DA0B"/>
      </a:accent3>
      <a:accent4>
        <a:srgbClr val="7F7F7F"/>
      </a:accent4>
      <a:accent5>
        <a:srgbClr val="231F20"/>
      </a:accent5>
      <a:accent6>
        <a:srgbClr val="000000"/>
      </a:accent6>
      <a:hlink>
        <a:srgbClr val="871800"/>
      </a:hlink>
      <a:folHlink>
        <a:srgbClr val="5E11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TM03457503[[fn=Quotable]]</Template>
  <TotalTime>644</TotalTime>
  <Words>660</Words>
  <Application>Microsoft Office PowerPoint</Application>
  <PresentationFormat>On-screen Show (4:3)</PresentationFormat>
  <Paragraphs>77</Paragraphs>
  <Slides>18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Aharoni</vt:lpstr>
      <vt:lpstr>Arial</vt:lpstr>
      <vt:lpstr>Century Gothic</vt:lpstr>
      <vt:lpstr>Cooper Blk BT</vt:lpstr>
      <vt:lpstr>Cooper BlkIt BT</vt:lpstr>
      <vt:lpstr>Georgia</vt:lpstr>
      <vt:lpstr>PosterBodoni It BT</vt:lpstr>
      <vt:lpstr>Tahoma</vt:lpstr>
      <vt:lpstr>Trebuchet MS</vt:lpstr>
      <vt:lpstr>Wingdings 2</vt:lpstr>
      <vt:lpstr>Quotable</vt:lpstr>
      <vt:lpstr>Default Design</vt:lpstr>
      <vt:lpstr>Advisory Committee Members And  Community Partnerships</vt:lpstr>
      <vt:lpstr>Agenda</vt:lpstr>
      <vt:lpstr>Program Strengths</vt:lpstr>
      <vt:lpstr>After events or experiences we take time to reflect!</vt:lpstr>
      <vt:lpstr>Collect Data</vt:lpstr>
      <vt:lpstr>Supporting documentation</vt:lpstr>
      <vt:lpstr>Now how do we find the partners!!</vt:lpstr>
      <vt:lpstr>We sometimes forget to simply ask for assistance!  Many companies have funds that need to be spent within the community and have partnerships for education and no access to schools. There are Community Liaison positions within many companies Talking Points for Career Explorations.docx  </vt:lpstr>
      <vt:lpstr>Volunteer</vt:lpstr>
      <vt:lpstr>Community Partners</vt:lpstr>
      <vt:lpstr>Advisory Committees</vt:lpstr>
      <vt:lpstr>Private Foundations  (if available in your area )</vt:lpstr>
      <vt:lpstr>Have Quotes ready!</vt:lpstr>
      <vt:lpstr>Document, Document, Document!!</vt:lpstr>
      <vt:lpstr>Publicity</vt:lpstr>
      <vt:lpstr>Statistics and data</vt:lpstr>
      <vt:lpstr>Questions, clarification  comments……………..</vt:lpstr>
      <vt:lpstr>PowerPoint Presentation</vt:lpstr>
    </vt:vector>
  </TitlesOfParts>
  <Company>OKCPS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tip, hints and how to just figure it out!!</dc:title>
  <dc:creator>OKCPS</dc:creator>
  <cp:lastModifiedBy>Watts-Bowker, Susan D.</cp:lastModifiedBy>
  <cp:revision>68</cp:revision>
  <dcterms:created xsi:type="dcterms:W3CDTF">2012-12-04T02:17:50Z</dcterms:created>
  <dcterms:modified xsi:type="dcterms:W3CDTF">2019-02-05T14:52:49Z</dcterms:modified>
</cp:coreProperties>
</file>