
<file path=[Content_Types].xml><?xml version="1.0" encoding="utf-8"?>
<Types xmlns="http://schemas.openxmlformats.org/package/2006/content-types">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7" r:id="rId1"/>
  </p:sldMasterIdLst>
  <p:notesMasterIdLst>
    <p:notesMasterId r:id="rId12"/>
  </p:notesMasterIdLst>
  <p:handoutMasterIdLst>
    <p:handoutMasterId r:id="rId13"/>
  </p:handoutMasterIdLst>
  <p:sldIdLst>
    <p:sldId id="258" r:id="rId2"/>
    <p:sldId id="268" r:id="rId3"/>
    <p:sldId id="259" r:id="rId4"/>
    <p:sldId id="260" r:id="rId5"/>
    <p:sldId id="262" r:id="rId6"/>
    <p:sldId id="263" r:id="rId7"/>
    <p:sldId id="264" r:id="rId8"/>
    <p:sldId id="265" r:id="rId9"/>
    <p:sldId id="266" r:id="rId10"/>
    <p:sldId id="267" r:id="rId11"/>
  </p:sldIdLst>
  <p:sldSz cx="9144000" cy="6858000" type="screen4x3"/>
  <p:notesSz cx="6881813"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0944"/>
    <p:restoredTop sz="60730" autoAdjust="0"/>
  </p:normalViewPr>
  <p:slideViewPr>
    <p:cSldViewPr>
      <p:cViewPr varScale="1">
        <p:scale>
          <a:sx n="89" d="100"/>
          <a:sy n="89" d="100"/>
        </p:scale>
        <p:origin x="1232" y="176"/>
      </p:cViewPr>
      <p:guideLst>
        <p:guide orient="horz" pos="2880"/>
        <p:guide pos="216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0"/>
    </p:cViewPr>
  </p:sorterViewPr>
  <p:notesViewPr>
    <p:cSldViewPr>
      <p:cViewPr varScale="1">
        <p:scale>
          <a:sx n="134" d="100"/>
          <a:sy n="134" d="100"/>
        </p:scale>
        <p:origin x="2560" y="20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handoutMaster" Target="handoutMasters/handout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666273"/>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4" y="2"/>
            <a:ext cx="2982119" cy="466972"/>
          </a:xfrm>
          <a:prstGeom prst="rect">
            <a:avLst/>
          </a:prstGeom>
        </p:spPr>
        <p:txBody>
          <a:bodyPr vert="horz" lIns="92437" tIns="46219" rIns="92437" bIns="46219" rtlCol="0"/>
          <a:lstStyle>
            <a:lvl1pPr algn="l">
              <a:defRPr sz="1200"/>
            </a:lvl1pPr>
          </a:lstStyle>
          <a:p>
            <a:endParaRPr lang="en-US"/>
          </a:p>
        </p:txBody>
      </p:sp>
      <p:sp>
        <p:nvSpPr>
          <p:cNvPr id="3" name="Date Placeholder 2"/>
          <p:cNvSpPr>
            <a:spLocks noGrp="1"/>
          </p:cNvSpPr>
          <p:nvPr>
            <p:ph type="dt" idx="1"/>
          </p:nvPr>
        </p:nvSpPr>
        <p:spPr>
          <a:xfrm>
            <a:off x="3898504" y="2"/>
            <a:ext cx="2982119" cy="466972"/>
          </a:xfrm>
          <a:prstGeom prst="rect">
            <a:avLst/>
          </a:prstGeom>
        </p:spPr>
        <p:txBody>
          <a:bodyPr vert="horz" lIns="92437" tIns="46219" rIns="92437" bIns="46219" rtlCol="0"/>
          <a:lstStyle>
            <a:lvl1pPr algn="r">
              <a:defRPr sz="1200"/>
            </a:lvl1pPr>
          </a:lstStyle>
          <a:p>
            <a:fld id="{43A1992A-C048-2848-808A-399F434B9DE0}" type="datetimeFigureOut">
              <a:rPr lang="en-US" smtClean="0"/>
              <a:t>8/13/19</a:t>
            </a:fld>
            <a:endParaRPr lang="en-US"/>
          </a:p>
        </p:txBody>
      </p:sp>
      <p:sp>
        <p:nvSpPr>
          <p:cNvPr id="4" name="Slide Image Placeholder 3"/>
          <p:cNvSpPr>
            <a:spLocks noGrp="1" noRot="1" noChangeAspect="1"/>
          </p:cNvSpPr>
          <p:nvPr>
            <p:ph type="sldImg" idx="2"/>
          </p:nvPr>
        </p:nvSpPr>
        <p:spPr>
          <a:xfrm>
            <a:off x="1350963" y="1162050"/>
            <a:ext cx="4179887" cy="3136900"/>
          </a:xfrm>
          <a:prstGeom prst="rect">
            <a:avLst/>
          </a:prstGeom>
          <a:noFill/>
          <a:ln w="12700">
            <a:solidFill>
              <a:prstClr val="black"/>
            </a:solidFill>
          </a:ln>
        </p:spPr>
        <p:txBody>
          <a:bodyPr vert="horz" lIns="92437" tIns="46219" rIns="92437" bIns="46219" rtlCol="0" anchor="ctr"/>
          <a:lstStyle/>
          <a:p>
            <a:endParaRPr lang="en-US"/>
          </a:p>
        </p:txBody>
      </p:sp>
      <p:sp>
        <p:nvSpPr>
          <p:cNvPr id="5" name="Notes Placeholder 4"/>
          <p:cNvSpPr>
            <a:spLocks noGrp="1"/>
          </p:cNvSpPr>
          <p:nvPr>
            <p:ph type="body" sz="quarter" idx="3"/>
          </p:nvPr>
        </p:nvSpPr>
        <p:spPr>
          <a:xfrm>
            <a:off x="688182" y="4473902"/>
            <a:ext cx="5505450" cy="3660456"/>
          </a:xfrm>
          <a:prstGeom prst="rect">
            <a:avLst/>
          </a:prstGeom>
        </p:spPr>
        <p:txBody>
          <a:bodyPr vert="horz" lIns="92437" tIns="46219" rIns="92437" bIns="4621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4" y="8829432"/>
            <a:ext cx="2982119" cy="466971"/>
          </a:xfrm>
          <a:prstGeom prst="rect">
            <a:avLst/>
          </a:prstGeom>
        </p:spPr>
        <p:txBody>
          <a:bodyPr vert="horz" lIns="92437" tIns="46219" rIns="92437" bIns="46219" rtlCol="0" anchor="b"/>
          <a:lstStyle>
            <a:lvl1pPr algn="l">
              <a:defRPr sz="1200"/>
            </a:lvl1pPr>
          </a:lstStyle>
          <a:p>
            <a:r>
              <a:rPr lang="en-US"/>
              <a:t>kuder galaxy®</a:t>
            </a:r>
          </a:p>
        </p:txBody>
      </p:sp>
      <p:sp>
        <p:nvSpPr>
          <p:cNvPr id="7" name="Slide Number Placeholder 6"/>
          <p:cNvSpPr>
            <a:spLocks noGrp="1"/>
          </p:cNvSpPr>
          <p:nvPr>
            <p:ph type="sldNum" sz="quarter" idx="5"/>
          </p:nvPr>
        </p:nvSpPr>
        <p:spPr>
          <a:xfrm>
            <a:off x="3898504" y="8829432"/>
            <a:ext cx="2982119" cy="466971"/>
          </a:xfrm>
          <a:prstGeom prst="rect">
            <a:avLst/>
          </a:prstGeom>
        </p:spPr>
        <p:txBody>
          <a:bodyPr vert="horz" lIns="92437" tIns="46219" rIns="92437" bIns="46219" rtlCol="0" anchor="b"/>
          <a:lstStyle>
            <a:lvl1pPr algn="r">
              <a:defRPr sz="1200"/>
            </a:lvl1pPr>
          </a:lstStyle>
          <a:p>
            <a:fld id="{0DACF3F6-4315-3247-AFD8-E7769127DE12}" type="slidenum">
              <a:rPr lang="en-US" smtClean="0"/>
              <a:t>‹#›</a:t>
            </a:fld>
            <a:endParaRPr lang="en-US"/>
          </a:p>
        </p:txBody>
      </p:sp>
    </p:spTree>
    <p:extLst>
      <p:ext uri="{BB962C8B-B14F-4D97-AF65-F5344CB8AC3E}">
        <p14:creationId xmlns:p14="http://schemas.microsoft.com/office/powerpoint/2010/main" val="1288678271"/>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Municipal Firefighters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Control and extinguish municipal fires, protect life and property and conduct rescue efforts.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Put out or control fires to protect life and property.</a:t>
            </a:r>
          </a:p>
          <a:p>
            <a:r>
              <a:rPr lang="en-US" sz="1200" kern="1200" dirty="0">
                <a:solidFill>
                  <a:schemeClr val="tx1"/>
                </a:solidFill>
                <a:effectLst/>
                <a:latin typeface="+mn-lt"/>
                <a:ea typeface="+mn-ea"/>
                <a:cs typeface="+mn-cs"/>
              </a:rPr>
              <a:t>• Conduct rescue efforts from burning buildings and accident sites.</a:t>
            </a:r>
          </a:p>
          <a:p>
            <a:r>
              <a:rPr lang="en-US" sz="1200" kern="1200" dirty="0">
                <a:solidFill>
                  <a:schemeClr val="tx1"/>
                </a:solidFill>
                <a:effectLst/>
                <a:latin typeface="+mn-lt"/>
                <a:ea typeface="+mn-ea"/>
                <a:cs typeface="+mn-cs"/>
              </a:rPr>
              <a:t>• Administer first aid and CPR to injured people.</a:t>
            </a:r>
          </a:p>
          <a:p>
            <a:r>
              <a:rPr lang="en-US" sz="1200" kern="1200" dirty="0">
                <a:solidFill>
                  <a:schemeClr val="tx1"/>
                </a:solidFill>
                <a:effectLst/>
                <a:latin typeface="+mn-lt"/>
                <a:ea typeface="+mn-ea"/>
                <a:cs typeface="+mn-cs"/>
              </a:rPr>
              <a:t>• Search burning buildings to locate fire victims.</a:t>
            </a:r>
          </a:p>
          <a:p>
            <a:r>
              <a:rPr lang="en-US" sz="1200" kern="1200" dirty="0">
                <a:solidFill>
                  <a:schemeClr val="tx1"/>
                </a:solidFill>
                <a:effectLst/>
                <a:latin typeface="+mn-lt"/>
                <a:ea typeface="+mn-ea"/>
                <a:cs typeface="+mn-cs"/>
              </a:rPr>
              <a:t>• Drive and operate fire fighting vehicles and equipment.</a:t>
            </a:r>
          </a:p>
          <a:p>
            <a:r>
              <a:rPr lang="en-US" sz="1200" kern="1200" dirty="0">
                <a:solidFill>
                  <a:schemeClr val="tx1"/>
                </a:solidFill>
                <a:effectLst/>
                <a:latin typeface="+mn-lt"/>
                <a:ea typeface="+mn-ea"/>
                <a:cs typeface="+mn-cs"/>
              </a:rPr>
              <a:t>• Dress with fire-resistant clothing.</a:t>
            </a:r>
          </a:p>
          <a:p>
            <a:r>
              <a:rPr lang="en-US" sz="1200" kern="1200" dirty="0">
                <a:solidFill>
                  <a:schemeClr val="tx1"/>
                </a:solidFill>
                <a:effectLst/>
                <a:latin typeface="+mn-lt"/>
                <a:ea typeface="+mn-ea"/>
                <a:cs typeface="+mn-cs"/>
              </a:rPr>
              <a:t>• Determine what caused a fire.</a:t>
            </a:r>
          </a:p>
          <a:p>
            <a:r>
              <a:rPr lang="en-US" sz="1200" kern="1200" dirty="0">
                <a:solidFill>
                  <a:schemeClr val="tx1"/>
                </a:solidFill>
                <a:effectLst/>
                <a:latin typeface="+mn-lt"/>
                <a:ea typeface="+mn-ea"/>
                <a:cs typeface="+mn-cs"/>
              </a:rPr>
              <a:t>• Position and climb ladders to gain access to burning buildings.</a:t>
            </a:r>
          </a:p>
          <a:p>
            <a:r>
              <a:rPr lang="en-US" sz="1200" kern="1200" dirty="0">
                <a:solidFill>
                  <a:schemeClr val="tx1"/>
                </a:solidFill>
                <a:effectLst/>
                <a:latin typeface="+mn-lt"/>
                <a:ea typeface="+mn-ea"/>
                <a:cs typeface="+mn-cs"/>
              </a:rPr>
              <a:t>• Assess fire, report to supervisor and follow instructions to put fires out.</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Quick Facts</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National Annual Salary Range</a:t>
            </a:r>
            <a:r>
              <a:rPr lang="en-US" sz="1200" kern="1200" dirty="0">
                <a:solidFill>
                  <a:schemeClr val="tx1"/>
                </a:solidFill>
                <a:effectLst/>
                <a:latin typeface="+mn-lt"/>
                <a:ea typeface="+mn-ea"/>
                <a:cs typeface="+mn-cs"/>
              </a:rPr>
              <a:t> $24,490-$83,570</a:t>
            </a:r>
          </a:p>
          <a:p>
            <a:r>
              <a:rPr lang="en-US" sz="1200" b="1" kern="1200" dirty="0">
                <a:solidFill>
                  <a:schemeClr val="tx1"/>
                </a:solidFill>
                <a:effectLst/>
                <a:latin typeface="+mn-lt"/>
                <a:ea typeface="+mn-ea"/>
                <a:cs typeface="+mn-cs"/>
              </a:rPr>
              <a:t>Entry-Level Education</a:t>
            </a:r>
            <a:r>
              <a:rPr lang="en-US" sz="1200" kern="1200" dirty="0">
                <a:solidFill>
                  <a:schemeClr val="tx1"/>
                </a:solidFill>
                <a:effectLst/>
                <a:latin typeface="+mn-lt"/>
                <a:ea typeface="+mn-ea"/>
                <a:cs typeface="+mn-cs"/>
              </a:rPr>
              <a:t> Postsecondary non-degree award</a:t>
            </a:r>
          </a:p>
          <a:p>
            <a:r>
              <a:rPr lang="en-US" sz="1200" b="1" kern="1200" dirty="0">
                <a:solidFill>
                  <a:schemeClr val="tx1"/>
                </a:solidFill>
                <a:effectLst/>
                <a:latin typeface="+mn-lt"/>
                <a:ea typeface="+mn-ea"/>
                <a:cs typeface="+mn-cs"/>
              </a:rPr>
              <a:t>Number of Jobs in 2016 </a:t>
            </a:r>
            <a:r>
              <a:rPr lang="en-US" sz="1200" kern="1200" dirty="0">
                <a:solidFill>
                  <a:schemeClr val="tx1"/>
                </a:solidFill>
                <a:effectLst/>
                <a:latin typeface="+mn-lt"/>
                <a:ea typeface="+mn-ea"/>
                <a:cs typeface="+mn-cs"/>
              </a:rPr>
              <a:t>327,300</a:t>
            </a:r>
          </a:p>
          <a:p>
            <a:r>
              <a:rPr lang="en-US" sz="1200" b="1" kern="1200" dirty="0">
                <a:solidFill>
                  <a:schemeClr val="tx1"/>
                </a:solidFill>
                <a:effectLst/>
                <a:latin typeface="+mn-lt"/>
                <a:ea typeface="+mn-ea"/>
                <a:cs typeface="+mn-cs"/>
              </a:rPr>
              <a:t>Expected Job Openings (2016-2026) </a:t>
            </a:r>
            <a:r>
              <a:rPr lang="en-US" sz="1200" kern="1200" dirty="0">
                <a:solidFill>
                  <a:schemeClr val="tx1"/>
                </a:solidFill>
                <a:effectLst/>
                <a:latin typeface="+mn-lt"/>
                <a:ea typeface="+mn-ea"/>
                <a:cs typeface="+mn-cs"/>
              </a:rPr>
              <a:t>24,300</a:t>
            </a:r>
          </a:p>
          <a:p>
            <a:r>
              <a:rPr lang="en-US" sz="1200" b="1" kern="1200" dirty="0">
                <a:solidFill>
                  <a:schemeClr val="tx1"/>
                </a:solidFill>
                <a:effectLst/>
                <a:latin typeface="+mn-lt"/>
                <a:ea typeface="+mn-ea"/>
                <a:cs typeface="+mn-cs"/>
              </a:rPr>
              <a:t>National Outlook (2016-2026)</a:t>
            </a:r>
            <a:r>
              <a:rPr lang="en-US" sz="1200" kern="1200" dirty="0">
                <a:solidFill>
                  <a:schemeClr val="tx1"/>
                </a:solidFill>
                <a:effectLst/>
                <a:latin typeface="+mn-lt"/>
                <a:ea typeface="+mn-ea"/>
                <a:cs typeface="+mn-cs"/>
              </a:rPr>
              <a:t> .2% increase</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DACF3F6-4315-3247-AFD8-E7769127DE12}" type="slidenum">
              <a:rPr lang="en-US" smtClean="0"/>
              <a:t>1</a:t>
            </a:fld>
            <a:endParaRPr lang="en-US"/>
          </a:p>
        </p:txBody>
      </p:sp>
      <p:sp>
        <p:nvSpPr>
          <p:cNvPr id="5" name="Footer Placeholder 4">
            <a:extLst>
              <a:ext uri="{FF2B5EF4-FFF2-40B4-BE49-F238E27FC236}">
                <a16:creationId xmlns:a16="http://schemas.microsoft.com/office/drawing/2014/main" id="{C6FBF0B9-091D-8046-8D03-B8F8EE31D0D5}"/>
              </a:ext>
            </a:extLst>
          </p:cNvPr>
          <p:cNvSpPr>
            <a:spLocks noGrp="1"/>
          </p:cNvSpPr>
          <p:nvPr>
            <p:ph type="ftr" sz="quarter" idx="4"/>
          </p:nvPr>
        </p:nvSpPr>
        <p:spPr/>
        <p:txBody>
          <a:bodyPr/>
          <a:lstStyle/>
          <a:p>
            <a:r>
              <a:rPr lang="en-US"/>
              <a:t>kuder galaxy®</a:t>
            </a:r>
          </a:p>
        </p:txBody>
      </p:sp>
    </p:spTree>
    <p:extLst>
      <p:ext uri="{BB962C8B-B14F-4D97-AF65-F5344CB8AC3E}">
        <p14:creationId xmlns:p14="http://schemas.microsoft.com/office/powerpoint/2010/main" val="39232023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Divers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Work below surface of water, using scuba gear to inspect, repair, remove or install equipment and structures. May use a variety of power and hand tools, such as drills, sledgehammers, torches and welding equipment. May conduct tests or experiments, rig explosives or photograph structures or marine life.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Inspect, repair, remove or install equipment and structures under water.</a:t>
            </a:r>
          </a:p>
          <a:p>
            <a:r>
              <a:rPr lang="en-US" sz="1200" kern="1200" dirty="0">
                <a:solidFill>
                  <a:schemeClr val="tx1"/>
                </a:solidFill>
                <a:effectLst/>
                <a:latin typeface="+mn-lt"/>
                <a:ea typeface="+mn-ea"/>
                <a:cs typeface="+mn-cs"/>
              </a:rPr>
              <a:t>• Check and maintain diving equipment such as helmets, masks and air tanks.</a:t>
            </a:r>
          </a:p>
          <a:p>
            <a:r>
              <a:rPr lang="en-US" sz="1200" kern="1200" dirty="0">
                <a:solidFill>
                  <a:schemeClr val="tx1"/>
                </a:solidFill>
                <a:effectLst/>
                <a:latin typeface="+mn-lt"/>
                <a:ea typeface="+mn-ea"/>
                <a:cs typeface="+mn-cs"/>
              </a:rPr>
              <a:t>• Go underwater with help from diver aids.</a:t>
            </a:r>
          </a:p>
          <a:p>
            <a:r>
              <a:rPr lang="en-US" sz="1200" kern="1200" dirty="0">
                <a:solidFill>
                  <a:schemeClr val="tx1"/>
                </a:solidFill>
                <a:effectLst/>
                <a:latin typeface="+mn-lt"/>
                <a:ea typeface="+mn-ea"/>
                <a:cs typeface="+mn-cs"/>
              </a:rPr>
              <a:t>• Repair ships, bridge foundations, underwater pipelines and other structures.</a:t>
            </a:r>
          </a:p>
          <a:p>
            <a:r>
              <a:rPr lang="en-US" sz="1200" kern="1200" dirty="0">
                <a:solidFill>
                  <a:schemeClr val="tx1"/>
                </a:solidFill>
                <a:effectLst/>
                <a:latin typeface="+mn-lt"/>
                <a:ea typeface="+mn-ea"/>
                <a:cs typeface="+mn-cs"/>
              </a:rPr>
              <a:t>• Recover sunken objects.</a:t>
            </a:r>
          </a:p>
          <a:p>
            <a:r>
              <a:rPr lang="en-US" sz="1200" kern="1200" dirty="0">
                <a:solidFill>
                  <a:schemeClr val="tx1"/>
                </a:solidFill>
                <a:effectLst/>
                <a:latin typeface="+mn-lt"/>
                <a:ea typeface="+mn-ea"/>
                <a:cs typeface="+mn-cs"/>
              </a:rPr>
              <a:t>• Install pilings or footings for piers and bridges.</a:t>
            </a:r>
          </a:p>
          <a:p>
            <a:r>
              <a:rPr lang="en-US" sz="1200" kern="1200" dirty="0">
                <a:solidFill>
                  <a:schemeClr val="tx1"/>
                </a:solidFill>
                <a:effectLst/>
                <a:latin typeface="+mn-lt"/>
                <a:ea typeface="+mn-ea"/>
                <a:cs typeface="+mn-cs"/>
              </a:rPr>
              <a:t> </a:t>
            </a:r>
          </a:p>
          <a:p>
            <a:r>
              <a:rPr lang="en-US" sz="1200" b="1" kern="1200">
                <a:solidFill>
                  <a:schemeClr val="tx1"/>
                </a:solidFill>
                <a:effectLst/>
                <a:latin typeface="+mn-lt"/>
                <a:ea typeface="+mn-ea"/>
                <a:cs typeface="+mn-cs"/>
              </a:rPr>
              <a:t>Quick Facts</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National Annual Salary Range </a:t>
            </a:r>
            <a:r>
              <a:rPr lang="en-US" sz="1200" kern="1200" dirty="0">
                <a:solidFill>
                  <a:schemeClr val="tx1"/>
                </a:solidFill>
                <a:effectLst/>
                <a:latin typeface="+mn-lt"/>
                <a:ea typeface="+mn-ea"/>
                <a:cs typeface="+mn-cs"/>
              </a:rPr>
              <a:t>$30,130-$96,850</a:t>
            </a:r>
          </a:p>
          <a:p>
            <a:r>
              <a:rPr lang="en-US" sz="1200" b="1" kern="1200" dirty="0">
                <a:solidFill>
                  <a:schemeClr val="tx1"/>
                </a:solidFill>
                <a:effectLst/>
                <a:latin typeface="+mn-lt"/>
                <a:ea typeface="+mn-ea"/>
                <a:cs typeface="+mn-cs"/>
              </a:rPr>
              <a:t>Entry-Level Education </a:t>
            </a:r>
            <a:r>
              <a:rPr lang="en-US" sz="1200" kern="1200" dirty="0">
                <a:solidFill>
                  <a:schemeClr val="tx1"/>
                </a:solidFill>
                <a:effectLst/>
                <a:latin typeface="+mn-lt"/>
                <a:ea typeface="+mn-ea"/>
                <a:cs typeface="+mn-cs"/>
              </a:rPr>
              <a:t>Postsecondary non-degree award</a:t>
            </a:r>
          </a:p>
          <a:p>
            <a:r>
              <a:rPr lang="en-US" sz="1200" b="1" kern="1200" dirty="0">
                <a:solidFill>
                  <a:schemeClr val="tx1"/>
                </a:solidFill>
                <a:effectLst/>
                <a:latin typeface="+mn-lt"/>
                <a:ea typeface="+mn-ea"/>
                <a:cs typeface="+mn-cs"/>
              </a:rPr>
              <a:t>Number of Jobs in 2016 </a:t>
            </a:r>
            <a:r>
              <a:rPr lang="en-US" sz="1200" kern="1200" dirty="0">
                <a:solidFill>
                  <a:schemeClr val="tx1"/>
                </a:solidFill>
                <a:effectLst/>
                <a:latin typeface="+mn-lt"/>
                <a:ea typeface="+mn-ea"/>
                <a:cs typeface="+mn-cs"/>
              </a:rPr>
              <a:t>4,100</a:t>
            </a:r>
          </a:p>
          <a:p>
            <a:r>
              <a:rPr lang="en-US" sz="1200" b="1" kern="1200" dirty="0">
                <a:solidFill>
                  <a:schemeClr val="tx1"/>
                </a:solidFill>
                <a:effectLst/>
                <a:latin typeface="+mn-lt"/>
                <a:ea typeface="+mn-ea"/>
                <a:cs typeface="+mn-cs"/>
              </a:rPr>
              <a:t>Expected Job Openings (2016-2026) </a:t>
            </a:r>
            <a:r>
              <a:rPr lang="en-US" sz="1200" kern="1200" dirty="0">
                <a:solidFill>
                  <a:schemeClr val="tx1"/>
                </a:solidFill>
                <a:effectLst/>
                <a:latin typeface="+mn-lt"/>
                <a:ea typeface="+mn-ea"/>
                <a:cs typeface="+mn-cs"/>
              </a:rPr>
              <a:t>400</a:t>
            </a:r>
          </a:p>
          <a:p>
            <a:r>
              <a:rPr lang="en-US" sz="1200" b="1" kern="1200" dirty="0">
                <a:solidFill>
                  <a:schemeClr val="tx1"/>
                </a:solidFill>
                <a:effectLst/>
                <a:latin typeface="+mn-lt"/>
                <a:ea typeface="+mn-ea"/>
                <a:cs typeface="+mn-cs"/>
              </a:rPr>
              <a:t>National Outlook (2016-2026) </a:t>
            </a:r>
            <a:r>
              <a:rPr lang="en-US" sz="1200" kern="1200" dirty="0">
                <a:solidFill>
                  <a:schemeClr val="tx1"/>
                </a:solidFill>
                <a:effectLst/>
                <a:latin typeface="+mn-lt"/>
                <a:ea typeface="+mn-ea"/>
                <a:cs typeface="+mn-cs"/>
              </a:rPr>
              <a:t>9.8% increase</a:t>
            </a:r>
          </a:p>
          <a:p>
            <a:endParaRPr lang="en-US" dirty="0"/>
          </a:p>
        </p:txBody>
      </p:sp>
      <p:sp>
        <p:nvSpPr>
          <p:cNvPr id="4" name="Slide Number Placeholder 3"/>
          <p:cNvSpPr>
            <a:spLocks noGrp="1"/>
          </p:cNvSpPr>
          <p:nvPr>
            <p:ph type="sldNum" sz="quarter" idx="5"/>
          </p:nvPr>
        </p:nvSpPr>
        <p:spPr/>
        <p:txBody>
          <a:bodyPr/>
          <a:lstStyle/>
          <a:p>
            <a:fld id="{0DACF3F6-4315-3247-AFD8-E7769127DE12}" type="slidenum">
              <a:rPr lang="en-US" smtClean="0"/>
              <a:t>10</a:t>
            </a:fld>
            <a:endParaRPr lang="en-US"/>
          </a:p>
        </p:txBody>
      </p:sp>
      <p:sp>
        <p:nvSpPr>
          <p:cNvPr id="5" name="Footer Placeholder 4">
            <a:extLst>
              <a:ext uri="{FF2B5EF4-FFF2-40B4-BE49-F238E27FC236}">
                <a16:creationId xmlns:a16="http://schemas.microsoft.com/office/drawing/2014/main" id="{186BF2DD-5E53-1C4F-922C-06FA87DC0BEE}"/>
              </a:ext>
            </a:extLst>
          </p:cNvPr>
          <p:cNvSpPr>
            <a:spLocks noGrp="1"/>
          </p:cNvSpPr>
          <p:nvPr>
            <p:ph type="ftr" sz="quarter" idx="4"/>
          </p:nvPr>
        </p:nvSpPr>
        <p:spPr/>
        <p:txBody>
          <a:bodyPr/>
          <a:lstStyle/>
          <a:p>
            <a:r>
              <a:rPr lang="en-US"/>
              <a:t>kuder galaxy®</a:t>
            </a:r>
          </a:p>
        </p:txBody>
      </p:sp>
    </p:spTree>
    <p:extLst>
      <p:ext uri="{BB962C8B-B14F-4D97-AF65-F5344CB8AC3E}">
        <p14:creationId xmlns:p14="http://schemas.microsoft.com/office/powerpoint/2010/main" val="28344758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Farmers, Ranchers and Other Agricultural Managers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Plan, direct or coordinate the management or operation of farms, ranches, greenhouses, </a:t>
            </a:r>
            <a:r>
              <a:rPr lang="en-US" sz="1200" kern="1200" dirty="0" err="1">
                <a:solidFill>
                  <a:schemeClr val="tx1"/>
                </a:solidFill>
                <a:effectLst/>
                <a:latin typeface="+mn-lt"/>
                <a:ea typeface="+mn-ea"/>
                <a:cs typeface="+mn-cs"/>
              </a:rPr>
              <a:t>aquacultural</a:t>
            </a:r>
            <a:r>
              <a:rPr lang="en-US" sz="1200" kern="1200" dirty="0">
                <a:solidFill>
                  <a:schemeClr val="tx1"/>
                </a:solidFill>
                <a:effectLst/>
                <a:latin typeface="+mn-lt"/>
                <a:ea typeface="+mn-ea"/>
                <a:cs typeface="+mn-cs"/>
              </a:rPr>
              <a:t> operations, nurseries, timber tracts or other agricultural establishments. May hire, train or supervise farm workers or contract for services to carry out the day-to-day activities of the managed operation. May engage in or supervise planting, cultivating, harvesting, financial or marketing activities.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Operate farms and ranches.</a:t>
            </a:r>
          </a:p>
          <a:p>
            <a:r>
              <a:rPr lang="en-US" sz="1200" kern="1200" dirty="0">
                <a:solidFill>
                  <a:schemeClr val="tx1"/>
                </a:solidFill>
                <a:effectLst/>
                <a:latin typeface="+mn-lt"/>
                <a:ea typeface="+mn-ea"/>
                <a:cs typeface="+mn-cs"/>
              </a:rPr>
              <a:t>• Perform crop production duties such as tilling, planting, fertilizing and harvesting.</a:t>
            </a:r>
          </a:p>
          <a:p>
            <a:r>
              <a:rPr lang="en-US" sz="1200" kern="1200" dirty="0">
                <a:solidFill>
                  <a:schemeClr val="tx1"/>
                </a:solidFill>
                <a:effectLst/>
                <a:latin typeface="+mn-lt"/>
                <a:ea typeface="+mn-ea"/>
                <a:cs typeface="+mn-cs"/>
              </a:rPr>
              <a:t>• Plan crop activities according to what product is being planted and weather conditions.</a:t>
            </a:r>
          </a:p>
          <a:p>
            <a:r>
              <a:rPr lang="en-US" sz="1200" kern="1200" dirty="0">
                <a:solidFill>
                  <a:schemeClr val="tx1"/>
                </a:solidFill>
                <a:effectLst/>
                <a:latin typeface="+mn-lt"/>
                <a:ea typeface="+mn-ea"/>
                <a:cs typeface="+mn-cs"/>
              </a:rPr>
              <a:t>• Monitor crops as they grow and keep them free from disease and contaminants.</a:t>
            </a:r>
          </a:p>
          <a:p>
            <a:r>
              <a:rPr lang="en-US" sz="1200" kern="1200" dirty="0">
                <a:solidFill>
                  <a:schemeClr val="tx1"/>
                </a:solidFill>
                <a:effectLst/>
                <a:latin typeface="+mn-lt"/>
                <a:ea typeface="+mn-ea"/>
                <a:cs typeface="+mn-cs"/>
              </a:rPr>
              <a:t>• Monitor facility constructions such as fencing, water supplies, outdoor housing and wind shelters.</a:t>
            </a:r>
          </a:p>
          <a:p>
            <a:r>
              <a:rPr lang="en-US" sz="1200" kern="1200" dirty="0">
                <a:solidFill>
                  <a:schemeClr val="tx1"/>
                </a:solidFill>
                <a:effectLst/>
                <a:latin typeface="+mn-lt"/>
                <a:ea typeface="+mn-ea"/>
                <a:cs typeface="+mn-cs"/>
              </a:rPr>
              <a:t>• Determine types and quantities of crops or livestock to be raised.</a:t>
            </a:r>
          </a:p>
          <a:p>
            <a:r>
              <a:rPr lang="en-US" sz="1200" kern="1200" dirty="0">
                <a:solidFill>
                  <a:schemeClr val="tx1"/>
                </a:solidFill>
                <a:effectLst/>
                <a:latin typeface="+mn-lt"/>
                <a:ea typeface="+mn-ea"/>
                <a:cs typeface="+mn-cs"/>
              </a:rPr>
              <a:t>• Select and purchase supplies and equipment.</a:t>
            </a:r>
          </a:p>
          <a:p>
            <a:r>
              <a:rPr lang="en-US" sz="1200" kern="1200" dirty="0">
                <a:solidFill>
                  <a:schemeClr val="tx1"/>
                </a:solidFill>
                <a:effectLst/>
                <a:latin typeface="+mn-lt"/>
                <a:ea typeface="+mn-ea"/>
                <a:cs typeface="+mn-cs"/>
              </a:rPr>
              <a:t>• Promote and market farm products.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Quick Facts</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National Annual Salary Range</a:t>
            </a:r>
            <a:r>
              <a:rPr lang="en-US" sz="1200" kern="1200" dirty="0">
                <a:solidFill>
                  <a:schemeClr val="tx1"/>
                </a:solidFill>
                <a:effectLst/>
                <a:latin typeface="+mn-lt"/>
                <a:ea typeface="+mn-ea"/>
                <a:cs typeface="+mn-cs"/>
              </a:rPr>
              <a:t> 35,360-$135,900</a:t>
            </a:r>
          </a:p>
          <a:p>
            <a:r>
              <a:rPr lang="en-US" sz="1200" b="1" kern="1200" dirty="0">
                <a:solidFill>
                  <a:schemeClr val="tx1"/>
                </a:solidFill>
                <a:effectLst/>
                <a:latin typeface="+mn-lt"/>
                <a:ea typeface="+mn-ea"/>
                <a:cs typeface="+mn-cs"/>
              </a:rPr>
              <a:t>Entry-Level Education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igh</a:t>
            </a:r>
            <a:r>
              <a:rPr lang="en-US" sz="1200" kern="1200" dirty="0">
                <a:solidFill>
                  <a:schemeClr val="tx1"/>
                </a:solidFill>
                <a:effectLst/>
                <a:latin typeface="+mn-lt"/>
                <a:ea typeface="+mn-ea"/>
                <a:cs typeface="+mn-cs"/>
              </a:rPr>
              <a:t> school diploma or equivalent</a:t>
            </a:r>
          </a:p>
          <a:p>
            <a:r>
              <a:rPr lang="en-US" sz="1200" b="1" kern="1200" dirty="0">
                <a:solidFill>
                  <a:schemeClr val="tx1"/>
                </a:solidFill>
                <a:effectLst/>
                <a:latin typeface="+mn-lt"/>
                <a:ea typeface="+mn-ea"/>
                <a:cs typeface="+mn-cs"/>
              </a:rPr>
              <a:t>Number of Jobs in 2016</a:t>
            </a:r>
            <a:r>
              <a:rPr lang="en-US" sz="1200" kern="1200" dirty="0">
                <a:solidFill>
                  <a:schemeClr val="tx1"/>
                </a:solidFill>
                <a:effectLst/>
                <a:latin typeface="+mn-lt"/>
                <a:ea typeface="+mn-ea"/>
                <a:cs typeface="+mn-cs"/>
              </a:rPr>
              <a:t> ,028,700</a:t>
            </a:r>
          </a:p>
          <a:p>
            <a:r>
              <a:rPr lang="en-US" sz="1200" b="1" kern="1200" dirty="0">
                <a:solidFill>
                  <a:schemeClr val="tx1"/>
                </a:solidFill>
                <a:effectLst/>
                <a:latin typeface="+mn-lt"/>
                <a:ea typeface="+mn-ea"/>
                <a:cs typeface="+mn-cs"/>
              </a:rPr>
              <a:t>Expected Job Openings (2016-2026)</a:t>
            </a:r>
            <a:r>
              <a:rPr lang="en-US" sz="1200" kern="1200" dirty="0">
                <a:solidFill>
                  <a:schemeClr val="tx1"/>
                </a:solidFill>
                <a:effectLst/>
                <a:latin typeface="+mn-lt"/>
                <a:ea typeface="+mn-ea"/>
                <a:cs typeface="+mn-cs"/>
              </a:rPr>
              <a:t>  4,300</a:t>
            </a:r>
          </a:p>
          <a:p>
            <a:r>
              <a:rPr lang="en-US" sz="1200" b="1" kern="1200" dirty="0">
                <a:solidFill>
                  <a:schemeClr val="tx1"/>
                </a:solidFill>
                <a:effectLst/>
                <a:latin typeface="+mn-lt"/>
                <a:ea typeface="+mn-ea"/>
                <a:cs typeface="+mn-cs"/>
              </a:rPr>
              <a:t>National Outlook (2016-2026) </a:t>
            </a:r>
            <a:r>
              <a:rPr lang="en-US" sz="1200" kern="1200" dirty="0">
                <a:solidFill>
                  <a:schemeClr val="tx1"/>
                </a:solidFill>
                <a:effectLst/>
                <a:latin typeface="+mn-lt"/>
                <a:ea typeface="+mn-ea"/>
                <a:cs typeface="+mn-cs"/>
              </a:rPr>
              <a:t>-0.8% increase</a:t>
            </a:r>
          </a:p>
        </p:txBody>
      </p:sp>
      <p:sp>
        <p:nvSpPr>
          <p:cNvPr id="4" name="Slide Number Placeholder 3"/>
          <p:cNvSpPr>
            <a:spLocks noGrp="1"/>
          </p:cNvSpPr>
          <p:nvPr>
            <p:ph type="sldNum" sz="quarter" idx="5"/>
          </p:nvPr>
        </p:nvSpPr>
        <p:spPr/>
        <p:txBody>
          <a:bodyPr/>
          <a:lstStyle/>
          <a:p>
            <a:fld id="{0DACF3F6-4315-3247-AFD8-E7769127DE12}" type="slidenum">
              <a:rPr lang="en-US" smtClean="0"/>
              <a:t>2</a:t>
            </a:fld>
            <a:endParaRPr lang="en-US"/>
          </a:p>
        </p:txBody>
      </p:sp>
      <p:sp>
        <p:nvSpPr>
          <p:cNvPr id="5" name="Footer Placeholder 4">
            <a:extLst>
              <a:ext uri="{FF2B5EF4-FFF2-40B4-BE49-F238E27FC236}">
                <a16:creationId xmlns:a16="http://schemas.microsoft.com/office/drawing/2014/main" id="{C6FBF0B9-091D-8046-8D03-B8F8EE31D0D5}"/>
              </a:ext>
            </a:extLst>
          </p:cNvPr>
          <p:cNvSpPr>
            <a:spLocks noGrp="1"/>
          </p:cNvSpPr>
          <p:nvPr>
            <p:ph type="ftr" sz="quarter" idx="4"/>
          </p:nvPr>
        </p:nvSpPr>
        <p:spPr/>
        <p:txBody>
          <a:bodyPr/>
          <a:lstStyle/>
          <a:p>
            <a:r>
              <a:rPr lang="en-US"/>
              <a:t>kuder galaxy®</a:t>
            </a:r>
          </a:p>
        </p:txBody>
      </p:sp>
    </p:spTree>
    <p:extLst>
      <p:ext uri="{BB962C8B-B14F-4D97-AF65-F5344CB8AC3E}">
        <p14:creationId xmlns:p14="http://schemas.microsoft.com/office/powerpoint/2010/main" val="40790341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Inventors and Scientists</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Life, Physical and Social Sciences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Research and study the structures and chemical properties of various natural and synthetic or composite materials, including metals alloys, rubber, ceramics, semiconductors, polymers and glass. Determine ways to strengthen or combine materials or develop new materials with new or specific properties for use in a variety of products and applications. Includes glass scientists, ceramic scientists, metallurgical scientists and polymer scientists.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Study the structure of chemical properties.</a:t>
            </a:r>
          </a:p>
          <a:p>
            <a:r>
              <a:rPr lang="en-US" sz="1200" kern="1200" dirty="0">
                <a:solidFill>
                  <a:schemeClr val="tx1"/>
                </a:solidFill>
                <a:effectLst/>
                <a:latin typeface="+mn-lt"/>
                <a:ea typeface="+mn-ea"/>
                <a:cs typeface="+mn-cs"/>
              </a:rPr>
              <a:t>• Research natural and man-made materials to determine ways to strengthen them.</a:t>
            </a:r>
          </a:p>
          <a:p>
            <a:r>
              <a:rPr lang="en-US" sz="1200" kern="1200" dirty="0">
                <a:solidFill>
                  <a:schemeClr val="tx1"/>
                </a:solidFill>
                <a:effectLst/>
                <a:latin typeface="+mn-lt"/>
                <a:ea typeface="+mn-ea"/>
                <a:cs typeface="+mn-cs"/>
              </a:rPr>
              <a:t>• Develop new materials for use in products or other purposes.</a:t>
            </a:r>
          </a:p>
          <a:p>
            <a:r>
              <a:rPr lang="en-US" sz="1200" kern="1200" dirty="0">
                <a:solidFill>
                  <a:schemeClr val="tx1"/>
                </a:solidFill>
                <a:effectLst/>
                <a:latin typeface="+mn-lt"/>
                <a:ea typeface="+mn-ea"/>
                <a:cs typeface="+mn-cs"/>
              </a:rPr>
              <a:t>• Develop testing methods to evaluate the effects of conditions on materials.</a:t>
            </a:r>
          </a:p>
          <a:p>
            <a:r>
              <a:rPr lang="en-US" sz="1200" kern="1200" dirty="0">
                <a:solidFill>
                  <a:schemeClr val="tx1"/>
                </a:solidFill>
                <a:effectLst/>
                <a:latin typeface="+mn-lt"/>
                <a:ea typeface="+mn-ea"/>
                <a:cs typeface="+mn-cs"/>
              </a:rPr>
              <a:t>• Study the nature, structure and physical properties of metals.</a:t>
            </a:r>
          </a:p>
          <a:p>
            <a:r>
              <a:rPr lang="en-US" sz="1200" kern="1200" dirty="0">
                <a:solidFill>
                  <a:schemeClr val="tx1"/>
                </a:solidFill>
                <a:effectLst/>
                <a:latin typeface="+mn-lt"/>
                <a:ea typeface="+mn-ea"/>
                <a:cs typeface="+mn-cs"/>
              </a:rPr>
              <a:t>• Test material samples for tolerance under tension and compression.</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Quick Facts</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National Annual Salary Range</a:t>
            </a:r>
            <a:r>
              <a:rPr lang="en-US" sz="1200" kern="1200" dirty="0">
                <a:solidFill>
                  <a:schemeClr val="tx1"/>
                </a:solidFill>
                <a:effectLst/>
                <a:latin typeface="+mn-lt"/>
                <a:ea typeface="+mn-ea"/>
                <a:cs typeface="+mn-cs"/>
              </a:rPr>
              <a:t> 27,990-$78,840</a:t>
            </a:r>
          </a:p>
          <a:p>
            <a:r>
              <a:rPr lang="en-US" sz="1200" b="1" kern="1200" dirty="0">
                <a:solidFill>
                  <a:schemeClr val="tx1"/>
                </a:solidFill>
                <a:effectLst/>
                <a:latin typeface="+mn-lt"/>
                <a:ea typeface="+mn-ea"/>
                <a:cs typeface="+mn-cs"/>
              </a:rPr>
              <a:t>Entry-Level Education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ssociate</a:t>
            </a:r>
            <a:r>
              <a:rPr lang="en-US" sz="1200" kern="1200" dirty="0">
                <a:solidFill>
                  <a:schemeClr val="tx1"/>
                </a:solidFill>
                <a:effectLst/>
                <a:latin typeface="+mn-lt"/>
                <a:ea typeface="+mn-ea"/>
                <a:cs typeface="+mn-cs"/>
              </a:rPr>
              <a:t> degree</a:t>
            </a:r>
          </a:p>
          <a:p>
            <a:r>
              <a:rPr lang="en-US" sz="1200" b="1" kern="1200" dirty="0">
                <a:solidFill>
                  <a:schemeClr val="tx1"/>
                </a:solidFill>
                <a:effectLst/>
                <a:latin typeface="+mn-lt"/>
                <a:ea typeface="+mn-ea"/>
                <a:cs typeface="+mn-cs"/>
              </a:rPr>
              <a:t>Number of Jobs in 2016</a:t>
            </a:r>
            <a:r>
              <a:rPr lang="en-US" sz="1200" kern="1200" dirty="0">
                <a:solidFill>
                  <a:schemeClr val="tx1"/>
                </a:solidFill>
                <a:effectLst/>
                <a:latin typeface="+mn-lt"/>
                <a:ea typeface="+mn-ea"/>
                <a:cs typeface="+mn-cs"/>
              </a:rPr>
              <a:t> 6,100</a:t>
            </a:r>
          </a:p>
          <a:p>
            <a:r>
              <a:rPr lang="en-US" sz="1200" b="1" kern="1200" dirty="0">
                <a:solidFill>
                  <a:schemeClr val="tx1"/>
                </a:solidFill>
                <a:effectLst/>
                <a:latin typeface="+mn-lt"/>
                <a:ea typeface="+mn-ea"/>
                <a:cs typeface="+mn-cs"/>
              </a:rPr>
              <a:t>Expected Job Openings (2016-2026)</a:t>
            </a:r>
            <a:r>
              <a:rPr lang="en-US" sz="1200" kern="1200" dirty="0">
                <a:solidFill>
                  <a:schemeClr val="tx1"/>
                </a:solidFill>
                <a:effectLst/>
                <a:latin typeface="+mn-lt"/>
                <a:ea typeface="+mn-ea"/>
                <a:cs typeface="+mn-cs"/>
              </a:rPr>
              <a:t> ,900</a:t>
            </a:r>
          </a:p>
          <a:p>
            <a:r>
              <a:rPr lang="en-US" sz="1200" b="1" kern="1200" dirty="0">
                <a:solidFill>
                  <a:schemeClr val="tx1"/>
                </a:solidFill>
                <a:effectLst/>
                <a:latin typeface="+mn-lt"/>
                <a:ea typeface="+mn-ea"/>
                <a:cs typeface="+mn-cs"/>
              </a:rPr>
              <a:t>National Outlook (2016-2026)</a:t>
            </a:r>
            <a:r>
              <a:rPr lang="en-US" sz="1200" kern="1200" dirty="0">
                <a:solidFill>
                  <a:schemeClr val="tx1"/>
                </a:solidFill>
                <a:effectLst/>
                <a:latin typeface="+mn-lt"/>
                <a:ea typeface="+mn-ea"/>
                <a:cs typeface="+mn-cs"/>
              </a:rPr>
              <a:t> .7% increase</a:t>
            </a:r>
          </a:p>
          <a:p>
            <a:endParaRPr lang="en-US" dirty="0"/>
          </a:p>
        </p:txBody>
      </p:sp>
      <p:sp>
        <p:nvSpPr>
          <p:cNvPr id="4" name="Slide Number Placeholder 3"/>
          <p:cNvSpPr>
            <a:spLocks noGrp="1"/>
          </p:cNvSpPr>
          <p:nvPr>
            <p:ph type="sldNum" sz="quarter" idx="5"/>
          </p:nvPr>
        </p:nvSpPr>
        <p:spPr/>
        <p:txBody>
          <a:bodyPr/>
          <a:lstStyle/>
          <a:p>
            <a:fld id="{0DACF3F6-4315-3247-AFD8-E7769127DE12}" type="slidenum">
              <a:rPr lang="en-US" smtClean="0"/>
              <a:t>3</a:t>
            </a:fld>
            <a:endParaRPr lang="en-US"/>
          </a:p>
        </p:txBody>
      </p:sp>
      <p:sp>
        <p:nvSpPr>
          <p:cNvPr id="5" name="Footer Placeholder 4">
            <a:extLst>
              <a:ext uri="{FF2B5EF4-FFF2-40B4-BE49-F238E27FC236}">
                <a16:creationId xmlns:a16="http://schemas.microsoft.com/office/drawing/2014/main" id="{597CCABD-4CD6-A345-B838-762B54FA7355}"/>
              </a:ext>
            </a:extLst>
          </p:cNvPr>
          <p:cNvSpPr>
            <a:spLocks noGrp="1"/>
          </p:cNvSpPr>
          <p:nvPr>
            <p:ph type="ftr" sz="quarter" idx="4"/>
          </p:nvPr>
        </p:nvSpPr>
        <p:spPr/>
        <p:txBody>
          <a:bodyPr/>
          <a:lstStyle/>
          <a:p>
            <a:r>
              <a:rPr lang="en-US"/>
              <a:t>kuder galaxy®</a:t>
            </a:r>
          </a:p>
        </p:txBody>
      </p:sp>
    </p:spTree>
    <p:extLst>
      <p:ext uri="{BB962C8B-B14F-4D97-AF65-F5344CB8AC3E}">
        <p14:creationId xmlns:p14="http://schemas.microsoft.com/office/powerpoint/2010/main" val="139338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Actors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Play parts in stage, television, radio, video, motion picture productions or other settings for entertainment, information or instruction. Interpret serious or comic roles by speech, gesture and body movement to entertain or inform audience. May dance and sing.</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Play parts in stage productions, television shows, music videos and motion pictures.</a:t>
            </a:r>
          </a:p>
          <a:p>
            <a:r>
              <a:rPr lang="en-US" sz="1200" kern="1200" dirty="0">
                <a:solidFill>
                  <a:schemeClr val="tx1"/>
                </a:solidFill>
                <a:effectLst/>
                <a:latin typeface="+mn-lt"/>
                <a:ea typeface="+mn-ea"/>
                <a:cs typeface="+mn-cs"/>
              </a:rPr>
              <a:t>• Tell stories through music, visual or dramatic art.</a:t>
            </a:r>
          </a:p>
          <a:p>
            <a:r>
              <a:rPr lang="en-US" sz="1200" kern="1200" dirty="0">
                <a:solidFill>
                  <a:schemeClr val="tx1"/>
                </a:solidFill>
                <a:effectLst/>
                <a:latin typeface="+mn-lt"/>
                <a:ea typeface="+mn-ea"/>
                <a:cs typeface="+mn-cs"/>
              </a:rPr>
              <a:t>• Express creativity by dancing.</a:t>
            </a:r>
          </a:p>
          <a:p>
            <a:r>
              <a:rPr lang="en-US" sz="1200" kern="1200" dirty="0">
                <a:solidFill>
                  <a:schemeClr val="tx1"/>
                </a:solidFill>
                <a:effectLst/>
                <a:latin typeface="+mn-lt"/>
                <a:ea typeface="+mn-ea"/>
                <a:cs typeface="+mn-cs"/>
              </a:rPr>
              <a:t>• Apply makeup and wear costumes.</a:t>
            </a:r>
          </a:p>
          <a:p>
            <a:r>
              <a:rPr lang="en-US" sz="1200" kern="1200" dirty="0">
                <a:solidFill>
                  <a:schemeClr val="tx1"/>
                </a:solidFill>
                <a:effectLst/>
                <a:latin typeface="+mn-lt"/>
                <a:ea typeface="+mn-ea"/>
                <a:cs typeface="+mn-cs"/>
              </a:rPr>
              <a:t>• Work with props and stage settings.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Quick Facts</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National Annual Salary Range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ata</a:t>
            </a:r>
            <a:r>
              <a:rPr lang="en-US" sz="1200" kern="1200" dirty="0">
                <a:solidFill>
                  <a:schemeClr val="tx1"/>
                </a:solidFill>
                <a:effectLst/>
                <a:latin typeface="+mn-lt"/>
                <a:ea typeface="+mn-ea"/>
                <a:cs typeface="+mn-cs"/>
              </a:rPr>
              <a:t> Not Available</a:t>
            </a:r>
          </a:p>
          <a:p>
            <a:r>
              <a:rPr lang="en-US" sz="1200" b="1" kern="1200" dirty="0">
                <a:solidFill>
                  <a:schemeClr val="tx1"/>
                </a:solidFill>
                <a:effectLst/>
                <a:latin typeface="+mn-lt"/>
                <a:ea typeface="+mn-ea"/>
                <a:cs typeface="+mn-cs"/>
              </a:rPr>
              <a:t>Entry-Level Education </a:t>
            </a:r>
            <a:r>
              <a:rPr lang="en-US" sz="1200" kern="1200" dirty="0">
                <a:solidFill>
                  <a:schemeClr val="tx1"/>
                </a:solidFill>
                <a:effectLst/>
                <a:latin typeface="+mn-lt"/>
                <a:ea typeface="+mn-ea"/>
                <a:cs typeface="+mn-cs"/>
              </a:rPr>
              <a:t>Some college, no degree</a:t>
            </a:r>
          </a:p>
          <a:p>
            <a:r>
              <a:rPr lang="en-US" sz="1200" b="1" kern="1200" dirty="0">
                <a:solidFill>
                  <a:schemeClr val="tx1"/>
                </a:solidFill>
                <a:effectLst/>
                <a:latin typeface="+mn-lt"/>
                <a:ea typeface="+mn-ea"/>
                <a:cs typeface="+mn-cs"/>
              </a:rPr>
              <a:t>Number of Jobs in 2016</a:t>
            </a:r>
            <a:r>
              <a:rPr lang="en-US" sz="1200" kern="1200" dirty="0">
                <a:solidFill>
                  <a:schemeClr val="tx1"/>
                </a:solidFill>
                <a:effectLst/>
                <a:latin typeface="+mn-lt"/>
                <a:ea typeface="+mn-ea"/>
                <a:cs typeface="+mn-cs"/>
              </a:rPr>
              <a:t> 3,800</a:t>
            </a:r>
          </a:p>
          <a:p>
            <a:r>
              <a:rPr lang="en-US" sz="1200" b="1" kern="1200" dirty="0">
                <a:solidFill>
                  <a:schemeClr val="tx1"/>
                </a:solidFill>
                <a:effectLst/>
                <a:latin typeface="+mn-lt"/>
                <a:ea typeface="+mn-ea"/>
                <a:cs typeface="+mn-cs"/>
              </a:rPr>
              <a:t>Expected Job Openings (2016-2026) </a:t>
            </a:r>
            <a:r>
              <a:rPr lang="en-US" sz="1200" kern="1200" dirty="0">
                <a:solidFill>
                  <a:schemeClr val="tx1"/>
                </a:solidFill>
                <a:effectLst/>
                <a:latin typeface="+mn-lt"/>
                <a:ea typeface="+mn-ea"/>
                <a:cs typeface="+mn-cs"/>
              </a:rPr>
              <a:t>7,400</a:t>
            </a:r>
          </a:p>
          <a:p>
            <a:r>
              <a:rPr lang="en-US" sz="1200" b="1" kern="1200" dirty="0">
                <a:solidFill>
                  <a:schemeClr val="tx1"/>
                </a:solidFill>
                <a:effectLst/>
                <a:latin typeface="+mn-lt"/>
                <a:ea typeface="+mn-ea"/>
                <a:cs typeface="+mn-cs"/>
              </a:rPr>
              <a:t>National Outlook (2016-2026) </a:t>
            </a:r>
            <a:r>
              <a:rPr lang="en-US" sz="1200" kern="1200" dirty="0">
                <a:solidFill>
                  <a:schemeClr val="tx1"/>
                </a:solidFill>
                <a:effectLst/>
                <a:latin typeface="+mn-lt"/>
                <a:ea typeface="+mn-ea"/>
                <a:cs typeface="+mn-cs"/>
              </a:rPr>
              <a:t>11.6% increase</a:t>
            </a:r>
          </a:p>
          <a:p>
            <a:endParaRPr lang="en-US" dirty="0"/>
          </a:p>
        </p:txBody>
      </p:sp>
      <p:sp>
        <p:nvSpPr>
          <p:cNvPr id="4" name="Slide Number Placeholder 3"/>
          <p:cNvSpPr>
            <a:spLocks noGrp="1"/>
          </p:cNvSpPr>
          <p:nvPr>
            <p:ph type="sldNum" sz="quarter" idx="5"/>
          </p:nvPr>
        </p:nvSpPr>
        <p:spPr/>
        <p:txBody>
          <a:bodyPr/>
          <a:lstStyle/>
          <a:p>
            <a:fld id="{0DACF3F6-4315-3247-AFD8-E7769127DE12}" type="slidenum">
              <a:rPr lang="en-US" smtClean="0"/>
              <a:t>4</a:t>
            </a:fld>
            <a:endParaRPr lang="en-US"/>
          </a:p>
        </p:txBody>
      </p:sp>
      <p:sp>
        <p:nvSpPr>
          <p:cNvPr id="5" name="Footer Placeholder 4">
            <a:extLst>
              <a:ext uri="{FF2B5EF4-FFF2-40B4-BE49-F238E27FC236}">
                <a16:creationId xmlns:a16="http://schemas.microsoft.com/office/drawing/2014/main" id="{FB37C972-50DC-E64E-BB09-58B198C1303A}"/>
              </a:ext>
            </a:extLst>
          </p:cNvPr>
          <p:cNvSpPr>
            <a:spLocks noGrp="1"/>
          </p:cNvSpPr>
          <p:nvPr>
            <p:ph type="ftr" sz="quarter" idx="4"/>
          </p:nvPr>
        </p:nvSpPr>
        <p:spPr/>
        <p:txBody>
          <a:bodyPr/>
          <a:lstStyle/>
          <a:p>
            <a:r>
              <a:rPr lang="en-US"/>
              <a:t>kuder galaxy®</a:t>
            </a:r>
          </a:p>
        </p:txBody>
      </p:sp>
    </p:spTree>
    <p:extLst>
      <p:ext uri="{BB962C8B-B14F-4D97-AF65-F5344CB8AC3E}">
        <p14:creationId xmlns:p14="http://schemas.microsoft.com/office/powerpoint/2010/main" val="40420828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Teachers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Teach students basic academic, social and other formative skills in public or private schools at the elementary level.</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Teach pupils in public or private schools at the elementary level.</a:t>
            </a:r>
          </a:p>
          <a:p>
            <a:r>
              <a:rPr lang="en-US" sz="1200" kern="1200" dirty="0">
                <a:solidFill>
                  <a:schemeClr val="tx1"/>
                </a:solidFill>
                <a:effectLst/>
                <a:latin typeface="+mn-lt"/>
                <a:ea typeface="+mn-ea"/>
                <a:cs typeface="+mn-cs"/>
              </a:rPr>
              <a:t>• Establish and enforce rules for behavior and procedures.</a:t>
            </a:r>
          </a:p>
          <a:p>
            <a:r>
              <a:rPr lang="en-US" sz="1200" kern="1200" dirty="0">
                <a:solidFill>
                  <a:schemeClr val="tx1"/>
                </a:solidFill>
                <a:effectLst/>
                <a:latin typeface="+mn-lt"/>
                <a:ea typeface="+mn-ea"/>
                <a:cs typeface="+mn-cs"/>
              </a:rPr>
              <a:t>• Observe and evaluate student performance, behavior, social development and physical health.</a:t>
            </a:r>
          </a:p>
          <a:p>
            <a:r>
              <a:rPr lang="en-US" sz="1200" kern="1200" dirty="0">
                <a:solidFill>
                  <a:schemeClr val="tx1"/>
                </a:solidFill>
                <a:effectLst/>
                <a:latin typeface="+mn-lt"/>
                <a:ea typeface="+mn-ea"/>
                <a:cs typeface="+mn-cs"/>
              </a:rPr>
              <a:t>• Prepare materials and classroom activities.</a:t>
            </a:r>
          </a:p>
          <a:p>
            <a:r>
              <a:rPr lang="en-US" sz="1200" kern="1200" dirty="0">
                <a:solidFill>
                  <a:schemeClr val="tx1"/>
                </a:solidFill>
                <a:effectLst/>
                <a:latin typeface="+mn-lt"/>
                <a:ea typeface="+mn-ea"/>
                <a:cs typeface="+mn-cs"/>
              </a:rPr>
              <a:t>• Encourage students to observe and investigate.</a:t>
            </a:r>
          </a:p>
          <a:p>
            <a:r>
              <a:rPr lang="en-US" sz="1200" kern="1200" dirty="0">
                <a:solidFill>
                  <a:schemeClr val="tx1"/>
                </a:solidFill>
                <a:effectLst/>
                <a:latin typeface="+mn-lt"/>
                <a:ea typeface="+mn-ea"/>
                <a:cs typeface="+mn-cs"/>
              </a:rPr>
              <a:t>• Establish clear goals for learning and make sure students understand them.</a:t>
            </a:r>
          </a:p>
          <a:p>
            <a:r>
              <a:rPr lang="en-US" sz="1200" kern="1200" dirty="0">
                <a:solidFill>
                  <a:schemeClr val="tx1"/>
                </a:solidFill>
                <a:effectLst/>
                <a:latin typeface="+mn-lt"/>
                <a:ea typeface="+mn-ea"/>
                <a:cs typeface="+mn-cs"/>
              </a:rPr>
              <a:t>• Prepare, administer and grade tests and assignments.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Quick Facts</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National Annual Salary Range</a:t>
            </a:r>
            <a:r>
              <a:rPr lang="en-US" sz="1200" kern="1200" dirty="0">
                <a:solidFill>
                  <a:schemeClr val="tx1"/>
                </a:solidFill>
                <a:effectLst/>
                <a:latin typeface="+mn-lt"/>
                <a:ea typeface="+mn-ea"/>
                <a:cs typeface="+mn-cs"/>
              </a:rPr>
              <a:t> 37,340-$92,770</a:t>
            </a:r>
          </a:p>
          <a:p>
            <a:r>
              <a:rPr lang="en-US" sz="1200" b="1" kern="1200" dirty="0">
                <a:solidFill>
                  <a:schemeClr val="tx1"/>
                </a:solidFill>
                <a:effectLst/>
                <a:latin typeface="+mn-lt"/>
                <a:ea typeface="+mn-ea"/>
                <a:cs typeface="+mn-cs"/>
              </a:rPr>
              <a:t>Entry-Level Education</a:t>
            </a:r>
            <a:r>
              <a:rPr lang="en-US" sz="1200" kern="1200" dirty="0">
                <a:solidFill>
                  <a:schemeClr val="tx1"/>
                </a:solidFill>
                <a:effectLst/>
                <a:latin typeface="+mn-lt"/>
                <a:ea typeface="+mn-ea"/>
                <a:cs typeface="+mn-cs"/>
              </a:rPr>
              <a:t> Bachelor’s degree</a:t>
            </a:r>
          </a:p>
          <a:p>
            <a:r>
              <a:rPr lang="en-US" sz="1200" b="1" kern="1200" dirty="0">
                <a:solidFill>
                  <a:schemeClr val="tx1"/>
                </a:solidFill>
                <a:effectLst/>
                <a:latin typeface="+mn-lt"/>
                <a:ea typeface="+mn-ea"/>
                <a:cs typeface="+mn-cs"/>
              </a:rPr>
              <a:t>Number of Jobs in 2016</a:t>
            </a:r>
            <a:r>
              <a:rPr lang="en-US" sz="1200" kern="1200" dirty="0">
                <a:solidFill>
                  <a:schemeClr val="tx1"/>
                </a:solidFill>
                <a:effectLst/>
                <a:latin typeface="+mn-lt"/>
                <a:ea typeface="+mn-ea"/>
                <a:cs typeface="+mn-cs"/>
              </a:rPr>
              <a:t> 1,410,900</a:t>
            </a:r>
          </a:p>
          <a:p>
            <a:r>
              <a:rPr lang="en-US" sz="1200" b="1" kern="1200" dirty="0">
                <a:solidFill>
                  <a:schemeClr val="tx1"/>
                </a:solidFill>
                <a:effectLst/>
                <a:latin typeface="+mn-lt"/>
                <a:ea typeface="+mn-ea"/>
                <a:cs typeface="+mn-cs"/>
              </a:rPr>
              <a:t>Expected Job Openings (2016-2026)</a:t>
            </a:r>
            <a:r>
              <a:rPr lang="en-US" sz="1200" kern="1200" dirty="0">
                <a:solidFill>
                  <a:schemeClr val="tx1"/>
                </a:solidFill>
                <a:effectLst/>
                <a:latin typeface="+mn-lt"/>
                <a:ea typeface="+mn-ea"/>
                <a:cs typeface="+mn-cs"/>
              </a:rPr>
              <a:t> 112,800</a:t>
            </a:r>
          </a:p>
          <a:p>
            <a:r>
              <a:rPr lang="en-US" sz="1200" b="1" kern="1200" dirty="0">
                <a:solidFill>
                  <a:schemeClr val="tx1"/>
                </a:solidFill>
                <a:effectLst/>
                <a:latin typeface="+mn-lt"/>
                <a:ea typeface="+mn-ea"/>
                <a:cs typeface="+mn-cs"/>
              </a:rPr>
              <a:t>National Outlook (2016-2026)</a:t>
            </a:r>
            <a:r>
              <a:rPr lang="en-US" sz="1200" kern="1200" dirty="0">
                <a:solidFill>
                  <a:schemeClr val="tx1"/>
                </a:solidFill>
                <a:effectLst/>
                <a:latin typeface="+mn-lt"/>
                <a:ea typeface="+mn-ea"/>
                <a:cs typeface="+mn-cs"/>
              </a:rPr>
              <a:t> 7.4% increase</a:t>
            </a:r>
          </a:p>
          <a:p>
            <a:endParaRPr lang="en-US" dirty="0"/>
          </a:p>
        </p:txBody>
      </p:sp>
      <p:sp>
        <p:nvSpPr>
          <p:cNvPr id="4" name="Slide Number Placeholder 3"/>
          <p:cNvSpPr>
            <a:spLocks noGrp="1"/>
          </p:cNvSpPr>
          <p:nvPr>
            <p:ph type="sldNum" sz="quarter" idx="5"/>
          </p:nvPr>
        </p:nvSpPr>
        <p:spPr/>
        <p:txBody>
          <a:bodyPr/>
          <a:lstStyle/>
          <a:p>
            <a:fld id="{0DACF3F6-4315-3247-AFD8-E7769127DE12}" type="slidenum">
              <a:rPr lang="en-US" smtClean="0"/>
              <a:t>5</a:t>
            </a:fld>
            <a:endParaRPr lang="en-US"/>
          </a:p>
        </p:txBody>
      </p:sp>
      <p:sp>
        <p:nvSpPr>
          <p:cNvPr id="5" name="Footer Placeholder 4">
            <a:extLst>
              <a:ext uri="{FF2B5EF4-FFF2-40B4-BE49-F238E27FC236}">
                <a16:creationId xmlns:a16="http://schemas.microsoft.com/office/drawing/2014/main" id="{D4E63D94-0A4A-FB48-A40F-F763F3243728}"/>
              </a:ext>
            </a:extLst>
          </p:cNvPr>
          <p:cNvSpPr>
            <a:spLocks noGrp="1"/>
          </p:cNvSpPr>
          <p:nvPr>
            <p:ph type="ftr" sz="quarter" idx="4"/>
          </p:nvPr>
        </p:nvSpPr>
        <p:spPr/>
        <p:txBody>
          <a:bodyPr/>
          <a:lstStyle/>
          <a:p>
            <a:r>
              <a:rPr lang="en-US"/>
              <a:t>kuder galaxy®</a:t>
            </a:r>
          </a:p>
        </p:txBody>
      </p:sp>
    </p:spTree>
    <p:extLst>
      <p:ext uri="{BB962C8B-B14F-4D97-AF65-F5344CB8AC3E}">
        <p14:creationId xmlns:p14="http://schemas.microsoft.com/office/powerpoint/2010/main" val="38964598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Nurse Practitioners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Diagnose and treat acute, episodic or chronic illness independently or as part of a health care team. May focus on health promotion and disease prevention. May order, perform or interpret diagnostic tests such as lab work and X-rays. May prescribe medication. Must be registered nurses who have specialized graduate education.</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Provide nursing care for people.</a:t>
            </a:r>
          </a:p>
          <a:p>
            <a:r>
              <a:rPr lang="en-US" sz="1200" kern="1200" dirty="0">
                <a:solidFill>
                  <a:schemeClr val="tx1"/>
                </a:solidFill>
                <a:effectLst/>
                <a:latin typeface="+mn-lt"/>
                <a:ea typeface="+mn-ea"/>
                <a:cs typeface="+mn-cs"/>
              </a:rPr>
              <a:t>• Prescribe medicine when it is needed.</a:t>
            </a:r>
          </a:p>
          <a:p>
            <a:r>
              <a:rPr lang="en-US" sz="1200" kern="1200" dirty="0">
                <a:solidFill>
                  <a:schemeClr val="tx1"/>
                </a:solidFill>
                <a:effectLst/>
                <a:latin typeface="+mn-lt"/>
                <a:ea typeface="+mn-ea"/>
                <a:cs typeface="+mn-cs"/>
              </a:rPr>
              <a:t>• Order medical tests.</a:t>
            </a:r>
          </a:p>
          <a:p>
            <a:r>
              <a:rPr lang="en-US" sz="1200" kern="1200" dirty="0">
                <a:solidFill>
                  <a:schemeClr val="tx1"/>
                </a:solidFill>
                <a:effectLst/>
                <a:latin typeface="+mn-lt"/>
                <a:ea typeface="+mn-ea"/>
                <a:cs typeface="+mn-cs"/>
              </a:rPr>
              <a:t>• Use test data to make treatment plans.</a:t>
            </a:r>
          </a:p>
          <a:p>
            <a:r>
              <a:rPr lang="en-US" sz="1200" kern="1200" dirty="0">
                <a:solidFill>
                  <a:schemeClr val="tx1"/>
                </a:solidFill>
                <a:effectLst/>
                <a:latin typeface="+mn-lt"/>
                <a:ea typeface="+mn-ea"/>
                <a:cs typeface="+mn-cs"/>
              </a:rPr>
              <a:t>• Teach people better health habits.</a:t>
            </a:r>
          </a:p>
          <a:p>
            <a:r>
              <a:rPr lang="en-US" sz="1200" kern="1200" dirty="0">
                <a:solidFill>
                  <a:schemeClr val="tx1"/>
                </a:solidFill>
                <a:effectLst/>
                <a:latin typeface="+mn-lt"/>
                <a:ea typeface="+mn-ea"/>
                <a:cs typeface="+mn-cs"/>
              </a:rPr>
              <a:t>• Keep records of progress.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Quick Fact</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National Annual Salary Range </a:t>
            </a:r>
            <a:r>
              <a:rPr lang="en-US" sz="1200" kern="1200" dirty="0">
                <a:solidFill>
                  <a:schemeClr val="tx1"/>
                </a:solidFill>
                <a:effectLst/>
                <a:latin typeface="+mn-lt"/>
                <a:ea typeface="+mn-ea"/>
                <a:cs typeface="+mn-cs"/>
              </a:rPr>
              <a:t>$74,840-$145,630</a:t>
            </a:r>
          </a:p>
          <a:p>
            <a:r>
              <a:rPr lang="en-US" sz="1200" b="1" kern="1200" dirty="0">
                <a:solidFill>
                  <a:schemeClr val="tx1"/>
                </a:solidFill>
                <a:effectLst/>
                <a:latin typeface="+mn-lt"/>
                <a:ea typeface="+mn-ea"/>
                <a:cs typeface="+mn-cs"/>
              </a:rPr>
              <a:t>Entry-Level Education </a:t>
            </a:r>
            <a:r>
              <a:rPr lang="en-US" sz="1200" kern="1200" dirty="0">
                <a:solidFill>
                  <a:schemeClr val="tx1"/>
                </a:solidFill>
                <a:effectLst/>
                <a:latin typeface="+mn-lt"/>
                <a:ea typeface="+mn-ea"/>
                <a:cs typeface="+mn-cs"/>
              </a:rPr>
              <a:t>Master’s degree</a:t>
            </a:r>
          </a:p>
          <a:p>
            <a:r>
              <a:rPr lang="en-US" sz="1200" b="1" kern="1200" dirty="0">
                <a:solidFill>
                  <a:schemeClr val="tx1"/>
                </a:solidFill>
                <a:effectLst/>
                <a:latin typeface="+mn-lt"/>
                <a:ea typeface="+mn-ea"/>
                <a:cs typeface="+mn-cs"/>
              </a:rPr>
              <a:t>Number of Jobs in 2016 </a:t>
            </a:r>
            <a:r>
              <a:rPr lang="en-US" sz="1200" kern="1200" dirty="0">
                <a:solidFill>
                  <a:schemeClr val="tx1"/>
                </a:solidFill>
                <a:effectLst/>
                <a:latin typeface="+mn-lt"/>
                <a:ea typeface="+mn-ea"/>
                <a:cs typeface="+mn-cs"/>
              </a:rPr>
              <a:t>155,500</a:t>
            </a:r>
          </a:p>
          <a:p>
            <a:r>
              <a:rPr lang="en-US" sz="1200" b="1" kern="1200" dirty="0">
                <a:solidFill>
                  <a:schemeClr val="tx1"/>
                </a:solidFill>
                <a:effectLst/>
                <a:latin typeface="+mn-lt"/>
                <a:ea typeface="+mn-ea"/>
                <a:cs typeface="+mn-cs"/>
              </a:rPr>
              <a:t>Expected Job Openings (2016-2026) </a:t>
            </a:r>
            <a:r>
              <a:rPr lang="en-US" sz="1200" kern="1200" dirty="0">
                <a:solidFill>
                  <a:schemeClr val="tx1"/>
                </a:solidFill>
                <a:effectLst/>
                <a:latin typeface="+mn-lt"/>
                <a:ea typeface="+mn-ea"/>
                <a:cs typeface="+mn-cs"/>
              </a:rPr>
              <a:t>14,400</a:t>
            </a:r>
          </a:p>
          <a:p>
            <a:r>
              <a:rPr lang="en-US" sz="1200" b="1" kern="1200" dirty="0">
                <a:solidFill>
                  <a:schemeClr val="tx1"/>
                </a:solidFill>
                <a:effectLst/>
                <a:latin typeface="+mn-lt"/>
                <a:ea typeface="+mn-ea"/>
                <a:cs typeface="+mn-cs"/>
              </a:rPr>
              <a:t>National Outlook (2016-2026) </a:t>
            </a:r>
            <a:r>
              <a:rPr lang="en-US" sz="1200" kern="1200" dirty="0">
                <a:solidFill>
                  <a:schemeClr val="tx1"/>
                </a:solidFill>
                <a:effectLst/>
                <a:latin typeface="+mn-lt"/>
                <a:ea typeface="+mn-ea"/>
                <a:cs typeface="+mn-cs"/>
              </a:rPr>
              <a:t>36.1% increase</a:t>
            </a:r>
          </a:p>
          <a:p>
            <a:endParaRPr lang="en-US" dirty="0"/>
          </a:p>
        </p:txBody>
      </p:sp>
      <p:sp>
        <p:nvSpPr>
          <p:cNvPr id="4" name="Slide Number Placeholder 3"/>
          <p:cNvSpPr>
            <a:spLocks noGrp="1"/>
          </p:cNvSpPr>
          <p:nvPr>
            <p:ph type="sldNum" sz="quarter" idx="5"/>
          </p:nvPr>
        </p:nvSpPr>
        <p:spPr/>
        <p:txBody>
          <a:bodyPr/>
          <a:lstStyle/>
          <a:p>
            <a:fld id="{0DACF3F6-4315-3247-AFD8-E7769127DE12}" type="slidenum">
              <a:rPr lang="en-US" smtClean="0"/>
              <a:t>6</a:t>
            </a:fld>
            <a:endParaRPr lang="en-US"/>
          </a:p>
        </p:txBody>
      </p:sp>
      <p:sp>
        <p:nvSpPr>
          <p:cNvPr id="5" name="Footer Placeholder 4">
            <a:extLst>
              <a:ext uri="{FF2B5EF4-FFF2-40B4-BE49-F238E27FC236}">
                <a16:creationId xmlns:a16="http://schemas.microsoft.com/office/drawing/2014/main" id="{17B4EE46-DA4D-C649-A8B5-2BDF9FBBEACF}"/>
              </a:ext>
            </a:extLst>
          </p:cNvPr>
          <p:cNvSpPr>
            <a:spLocks noGrp="1"/>
          </p:cNvSpPr>
          <p:nvPr>
            <p:ph type="ftr" sz="quarter" idx="4"/>
          </p:nvPr>
        </p:nvSpPr>
        <p:spPr/>
        <p:txBody>
          <a:bodyPr/>
          <a:lstStyle/>
          <a:p>
            <a:r>
              <a:rPr lang="en-US"/>
              <a:t>kuder galaxy®</a:t>
            </a:r>
          </a:p>
        </p:txBody>
      </p:sp>
    </p:spTree>
    <p:extLst>
      <p:ext uri="{BB962C8B-B14F-4D97-AF65-F5344CB8AC3E}">
        <p14:creationId xmlns:p14="http://schemas.microsoft.com/office/powerpoint/2010/main" val="39815645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Store and Shop Owners</a:t>
            </a:r>
          </a:p>
          <a:p>
            <a:r>
              <a:rPr lang="en-US" sz="1200" b="1" i="1" kern="1200" dirty="0">
                <a:solidFill>
                  <a:schemeClr val="tx1"/>
                </a:solidFill>
                <a:effectLst/>
                <a:latin typeface="+mn-lt"/>
                <a:ea typeface="+mn-ea"/>
                <a:cs typeface="+mn-cs"/>
              </a:rPr>
              <a:t>Rental Clerks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Receive orders, generally in person, for repairs, rentals and services. May describe available options, compute costs and accept payment.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Receive orders for repairs, rentals and services.</a:t>
            </a:r>
          </a:p>
          <a:p>
            <a:r>
              <a:rPr lang="en-US" sz="1200" kern="1200" dirty="0">
                <a:solidFill>
                  <a:schemeClr val="tx1"/>
                </a:solidFill>
                <a:effectLst/>
                <a:latin typeface="+mn-lt"/>
                <a:ea typeface="+mn-ea"/>
                <a:cs typeface="+mn-cs"/>
              </a:rPr>
              <a:t>• Prepare merchandise for display, purchase or rental.</a:t>
            </a:r>
          </a:p>
          <a:p>
            <a:r>
              <a:rPr lang="en-US" sz="1200" kern="1200" dirty="0">
                <a:solidFill>
                  <a:schemeClr val="tx1"/>
                </a:solidFill>
                <a:effectLst/>
                <a:latin typeface="+mn-lt"/>
                <a:ea typeface="+mn-ea"/>
                <a:cs typeface="+mn-cs"/>
              </a:rPr>
              <a:t>• Recommend and provide advice on products and services.</a:t>
            </a:r>
          </a:p>
          <a:p>
            <a:r>
              <a:rPr lang="en-US" sz="1200" kern="1200" dirty="0">
                <a:solidFill>
                  <a:schemeClr val="tx1"/>
                </a:solidFill>
                <a:effectLst/>
                <a:latin typeface="+mn-lt"/>
                <a:ea typeface="+mn-ea"/>
                <a:cs typeface="+mn-cs"/>
              </a:rPr>
              <a:t>• Answer telephone to provide information and receive orders.</a:t>
            </a:r>
          </a:p>
          <a:p>
            <a:r>
              <a:rPr lang="en-US" sz="1200" kern="1200" dirty="0">
                <a:solidFill>
                  <a:schemeClr val="tx1"/>
                </a:solidFill>
                <a:effectLst/>
                <a:latin typeface="+mn-lt"/>
                <a:ea typeface="+mn-ea"/>
                <a:cs typeface="+mn-cs"/>
              </a:rPr>
              <a:t>• Keep records of all transactions.</a:t>
            </a:r>
          </a:p>
          <a:p>
            <a:r>
              <a:rPr lang="en-US" sz="1200" kern="1200" dirty="0">
                <a:solidFill>
                  <a:schemeClr val="tx1"/>
                </a:solidFill>
                <a:effectLst/>
                <a:latin typeface="+mn-lt"/>
                <a:ea typeface="+mn-ea"/>
                <a:cs typeface="+mn-cs"/>
              </a:rPr>
              <a:t>• Prepare and obtain rental forms, customer signatures and required documents such as licenses.</a:t>
            </a:r>
          </a:p>
          <a:p>
            <a:r>
              <a:rPr lang="en-US" sz="1200" kern="1200" dirty="0">
                <a:solidFill>
                  <a:schemeClr val="tx1"/>
                </a:solidFill>
                <a:effectLst/>
                <a:latin typeface="+mn-lt"/>
                <a:ea typeface="+mn-ea"/>
                <a:cs typeface="+mn-cs"/>
              </a:rPr>
              <a:t>• Inspect and adjust rental items to meet customer needs.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Quick Facts</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National Annual Salary Range </a:t>
            </a:r>
            <a:r>
              <a:rPr lang="en-US" sz="1200" kern="1200" dirty="0">
                <a:solidFill>
                  <a:schemeClr val="tx1"/>
                </a:solidFill>
                <a:effectLst/>
                <a:latin typeface="+mn-lt"/>
                <a:ea typeface="+mn-ea"/>
                <a:cs typeface="+mn-cs"/>
              </a:rPr>
              <a:t>$18,550-$46,890</a:t>
            </a:r>
          </a:p>
          <a:p>
            <a:r>
              <a:rPr lang="en-US" sz="1200" b="1" kern="1200" dirty="0">
                <a:solidFill>
                  <a:schemeClr val="tx1"/>
                </a:solidFill>
                <a:effectLst/>
                <a:latin typeface="+mn-lt"/>
                <a:ea typeface="+mn-ea"/>
                <a:cs typeface="+mn-cs"/>
              </a:rPr>
              <a:t>Entry-Level Education </a:t>
            </a:r>
            <a:r>
              <a:rPr lang="en-US" sz="1200" kern="1200" dirty="0">
                <a:solidFill>
                  <a:schemeClr val="tx1"/>
                </a:solidFill>
                <a:effectLst/>
                <a:latin typeface="+mn-lt"/>
                <a:ea typeface="+mn-ea"/>
                <a:cs typeface="+mn-cs"/>
              </a:rPr>
              <a:t>No formal educational credential</a:t>
            </a:r>
          </a:p>
          <a:p>
            <a:r>
              <a:rPr lang="en-US" sz="1200" b="1" kern="1200" dirty="0">
                <a:solidFill>
                  <a:schemeClr val="tx1"/>
                </a:solidFill>
                <a:effectLst/>
                <a:latin typeface="+mn-lt"/>
                <a:ea typeface="+mn-ea"/>
                <a:cs typeface="+mn-cs"/>
              </a:rPr>
              <a:t>Number of Jobs in 2016 </a:t>
            </a:r>
            <a:r>
              <a:rPr lang="en-US" sz="1200" kern="1200" dirty="0">
                <a:solidFill>
                  <a:schemeClr val="tx1"/>
                </a:solidFill>
                <a:effectLst/>
                <a:latin typeface="+mn-lt"/>
                <a:ea typeface="+mn-ea"/>
                <a:cs typeface="+mn-cs"/>
              </a:rPr>
              <a:t>458,200</a:t>
            </a:r>
          </a:p>
          <a:p>
            <a:r>
              <a:rPr lang="en-US" sz="1200" b="1" kern="1200" dirty="0">
                <a:solidFill>
                  <a:schemeClr val="tx1"/>
                </a:solidFill>
                <a:effectLst/>
                <a:latin typeface="+mn-lt"/>
                <a:ea typeface="+mn-ea"/>
                <a:cs typeface="+mn-cs"/>
              </a:rPr>
              <a:t>Expected Job Openings (2016-2026) </a:t>
            </a:r>
            <a:r>
              <a:rPr lang="en-US" sz="1200" kern="1200" dirty="0">
                <a:solidFill>
                  <a:schemeClr val="tx1"/>
                </a:solidFill>
                <a:effectLst/>
                <a:latin typeface="+mn-lt"/>
                <a:ea typeface="+mn-ea"/>
                <a:cs typeface="+mn-cs"/>
              </a:rPr>
              <a:t>61,800</a:t>
            </a:r>
          </a:p>
          <a:p>
            <a:r>
              <a:rPr lang="en-US" sz="1200" b="1" kern="1200" dirty="0">
                <a:solidFill>
                  <a:schemeClr val="tx1"/>
                </a:solidFill>
                <a:effectLst/>
                <a:latin typeface="+mn-lt"/>
                <a:ea typeface="+mn-ea"/>
                <a:cs typeface="+mn-cs"/>
              </a:rPr>
              <a:t>National Outlook (2016-2026) </a:t>
            </a:r>
            <a:r>
              <a:rPr lang="en-US" sz="1200" kern="1200" dirty="0">
                <a:solidFill>
                  <a:schemeClr val="tx1"/>
                </a:solidFill>
                <a:effectLst/>
                <a:latin typeface="+mn-lt"/>
                <a:ea typeface="+mn-ea"/>
                <a:cs typeface="+mn-cs"/>
              </a:rPr>
              <a:t>5.5% increase</a:t>
            </a:r>
          </a:p>
          <a:p>
            <a:endParaRPr lang="en-US" dirty="0"/>
          </a:p>
        </p:txBody>
      </p:sp>
      <p:sp>
        <p:nvSpPr>
          <p:cNvPr id="4" name="Slide Number Placeholder 3"/>
          <p:cNvSpPr>
            <a:spLocks noGrp="1"/>
          </p:cNvSpPr>
          <p:nvPr>
            <p:ph type="sldNum" sz="quarter" idx="5"/>
          </p:nvPr>
        </p:nvSpPr>
        <p:spPr/>
        <p:txBody>
          <a:bodyPr/>
          <a:lstStyle/>
          <a:p>
            <a:fld id="{0DACF3F6-4315-3247-AFD8-E7769127DE12}" type="slidenum">
              <a:rPr lang="en-US" smtClean="0"/>
              <a:t>7</a:t>
            </a:fld>
            <a:endParaRPr lang="en-US"/>
          </a:p>
        </p:txBody>
      </p:sp>
      <p:sp>
        <p:nvSpPr>
          <p:cNvPr id="5" name="Footer Placeholder 4">
            <a:extLst>
              <a:ext uri="{FF2B5EF4-FFF2-40B4-BE49-F238E27FC236}">
                <a16:creationId xmlns:a16="http://schemas.microsoft.com/office/drawing/2014/main" id="{B9E7A6CE-A809-6741-B156-B7DE0B7DBEE1}"/>
              </a:ext>
            </a:extLst>
          </p:cNvPr>
          <p:cNvSpPr>
            <a:spLocks noGrp="1"/>
          </p:cNvSpPr>
          <p:nvPr>
            <p:ph type="ftr" sz="quarter" idx="4"/>
          </p:nvPr>
        </p:nvSpPr>
        <p:spPr/>
        <p:txBody>
          <a:bodyPr/>
          <a:lstStyle/>
          <a:p>
            <a:r>
              <a:rPr lang="en-US"/>
              <a:t>kuder galaxy®</a:t>
            </a:r>
          </a:p>
        </p:txBody>
      </p:sp>
    </p:spTree>
    <p:extLst>
      <p:ext uri="{BB962C8B-B14F-4D97-AF65-F5344CB8AC3E}">
        <p14:creationId xmlns:p14="http://schemas.microsoft.com/office/powerpoint/2010/main" val="35430119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Education Administrators, Elementary and Secondary School</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Plan, direct, or coordinate the academic, administrative or auxiliary activities of public or private elementary or secondary schools.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Administer the academic, clerical or other activities of public or private elementary or secondary schools.</a:t>
            </a:r>
          </a:p>
          <a:p>
            <a:r>
              <a:rPr lang="en-US" sz="1200" kern="1200" dirty="0">
                <a:solidFill>
                  <a:schemeClr val="tx1"/>
                </a:solidFill>
                <a:effectLst/>
                <a:latin typeface="+mn-lt"/>
                <a:ea typeface="+mn-ea"/>
                <a:cs typeface="+mn-cs"/>
              </a:rPr>
              <a:t>• Confer with parents and staff to discuss education activities.</a:t>
            </a:r>
          </a:p>
          <a:p>
            <a:r>
              <a:rPr lang="en-US" sz="1200" kern="1200" dirty="0">
                <a:solidFill>
                  <a:schemeClr val="tx1"/>
                </a:solidFill>
                <a:effectLst/>
                <a:latin typeface="+mn-lt"/>
                <a:ea typeface="+mn-ea"/>
                <a:cs typeface="+mn-cs"/>
              </a:rPr>
              <a:t>• Observe students for behavior or learning problems.</a:t>
            </a:r>
          </a:p>
          <a:p>
            <a:r>
              <a:rPr lang="en-US" sz="1200" kern="1200" dirty="0">
                <a:solidFill>
                  <a:schemeClr val="tx1"/>
                </a:solidFill>
                <a:effectLst/>
                <a:latin typeface="+mn-lt"/>
                <a:ea typeface="+mn-ea"/>
                <a:cs typeface="+mn-cs"/>
              </a:rPr>
              <a:t>• Maintain attendance and activity records.</a:t>
            </a:r>
          </a:p>
          <a:p>
            <a:r>
              <a:rPr lang="en-US" sz="1200" kern="1200" dirty="0">
                <a:solidFill>
                  <a:schemeClr val="tx1"/>
                </a:solidFill>
                <a:effectLst/>
                <a:latin typeface="+mn-lt"/>
                <a:ea typeface="+mn-ea"/>
                <a:cs typeface="+mn-cs"/>
              </a:rPr>
              <a:t>• Determine how funds, supplies, materials and equipment will be distributed or used.</a:t>
            </a:r>
          </a:p>
          <a:p>
            <a:r>
              <a:rPr lang="en-US" sz="1200" kern="1200" dirty="0">
                <a:solidFill>
                  <a:schemeClr val="tx1"/>
                </a:solidFill>
                <a:effectLst/>
                <a:latin typeface="+mn-lt"/>
                <a:ea typeface="+mn-ea"/>
                <a:cs typeface="+mn-cs"/>
              </a:rPr>
              <a:t>• Hire and train staff.</a:t>
            </a:r>
          </a:p>
          <a:p>
            <a:r>
              <a:rPr lang="en-US" sz="1200" kern="1200" dirty="0">
                <a:solidFill>
                  <a:schemeClr val="tx1"/>
                </a:solidFill>
                <a:effectLst/>
                <a:latin typeface="+mn-lt"/>
                <a:ea typeface="+mn-ea"/>
                <a:cs typeface="+mn-cs"/>
              </a:rPr>
              <a:t>• Direct the activities of teachers.</a:t>
            </a:r>
          </a:p>
          <a:p>
            <a:r>
              <a:rPr lang="en-US" sz="1200" kern="1200" dirty="0">
                <a:solidFill>
                  <a:schemeClr val="tx1"/>
                </a:solidFill>
                <a:effectLst/>
                <a:latin typeface="+mn-lt"/>
                <a:ea typeface="+mn-ea"/>
                <a:cs typeface="+mn-cs"/>
              </a:rPr>
              <a:t>• Plan and direct instructional methods for educational, vocational and student activity programs.</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Quick Facts</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National Annual Salary Range </a:t>
            </a:r>
            <a:r>
              <a:rPr lang="en-US" sz="1200" kern="1200" dirty="0">
                <a:solidFill>
                  <a:schemeClr val="tx1"/>
                </a:solidFill>
                <a:effectLst/>
                <a:latin typeface="+mn-lt"/>
                <a:ea typeface="+mn-ea"/>
                <a:cs typeface="+mn-cs"/>
              </a:rPr>
              <a:t>$60,760-$140,780</a:t>
            </a:r>
          </a:p>
          <a:p>
            <a:r>
              <a:rPr lang="en-US" sz="1200" b="1" kern="1200" dirty="0">
                <a:solidFill>
                  <a:schemeClr val="tx1"/>
                </a:solidFill>
                <a:effectLst/>
                <a:latin typeface="+mn-lt"/>
                <a:ea typeface="+mn-ea"/>
                <a:cs typeface="+mn-cs"/>
              </a:rPr>
              <a:t>Entry-Level Education </a:t>
            </a:r>
            <a:r>
              <a:rPr lang="en-US" sz="1200" kern="1200" dirty="0">
                <a:solidFill>
                  <a:schemeClr val="tx1"/>
                </a:solidFill>
                <a:effectLst/>
                <a:latin typeface="+mn-lt"/>
                <a:ea typeface="+mn-ea"/>
                <a:cs typeface="+mn-cs"/>
              </a:rPr>
              <a:t>Master’s degree</a:t>
            </a:r>
          </a:p>
          <a:p>
            <a:r>
              <a:rPr lang="en-US" sz="1200" b="1" kern="1200" dirty="0">
                <a:solidFill>
                  <a:schemeClr val="tx1"/>
                </a:solidFill>
                <a:effectLst/>
                <a:latin typeface="+mn-lt"/>
                <a:ea typeface="+mn-ea"/>
                <a:cs typeface="+mn-cs"/>
              </a:rPr>
              <a:t>Number of Jobs in 2016 </a:t>
            </a:r>
            <a:r>
              <a:rPr lang="en-US" sz="1200" kern="1200" dirty="0">
                <a:solidFill>
                  <a:schemeClr val="tx1"/>
                </a:solidFill>
                <a:effectLst/>
                <a:latin typeface="+mn-lt"/>
                <a:ea typeface="+mn-ea"/>
                <a:cs typeface="+mn-cs"/>
              </a:rPr>
              <a:t>251,300</a:t>
            </a:r>
          </a:p>
          <a:p>
            <a:r>
              <a:rPr lang="en-US" sz="1200" b="1" kern="1200" dirty="0">
                <a:solidFill>
                  <a:schemeClr val="tx1"/>
                </a:solidFill>
                <a:effectLst/>
                <a:latin typeface="+mn-lt"/>
                <a:ea typeface="+mn-ea"/>
                <a:cs typeface="+mn-cs"/>
              </a:rPr>
              <a:t>Expected Job Openings (2016-2026) </a:t>
            </a:r>
            <a:r>
              <a:rPr lang="en-US" sz="1200" kern="1200" dirty="0">
                <a:solidFill>
                  <a:schemeClr val="tx1"/>
                </a:solidFill>
                <a:effectLst/>
                <a:latin typeface="+mn-lt"/>
                <a:ea typeface="+mn-ea"/>
                <a:cs typeface="+mn-cs"/>
              </a:rPr>
              <a:t>21,200</a:t>
            </a:r>
          </a:p>
          <a:p>
            <a:r>
              <a:rPr lang="en-US" sz="1200" b="1" kern="1200" dirty="0">
                <a:solidFill>
                  <a:schemeClr val="tx1"/>
                </a:solidFill>
                <a:effectLst/>
                <a:latin typeface="+mn-lt"/>
                <a:ea typeface="+mn-ea"/>
                <a:cs typeface="+mn-cs"/>
              </a:rPr>
              <a:t>National Outlook (2016-2026) </a:t>
            </a:r>
            <a:r>
              <a:rPr lang="en-US" sz="1200" kern="1200" dirty="0">
                <a:solidFill>
                  <a:schemeClr val="tx1"/>
                </a:solidFill>
                <a:effectLst/>
                <a:latin typeface="+mn-lt"/>
                <a:ea typeface="+mn-ea"/>
                <a:cs typeface="+mn-cs"/>
              </a:rPr>
              <a:t>7.9% increase</a:t>
            </a:r>
          </a:p>
          <a:p>
            <a:endParaRPr lang="en-US" dirty="0"/>
          </a:p>
        </p:txBody>
      </p:sp>
      <p:sp>
        <p:nvSpPr>
          <p:cNvPr id="4" name="Slide Number Placeholder 3"/>
          <p:cNvSpPr>
            <a:spLocks noGrp="1"/>
          </p:cNvSpPr>
          <p:nvPr>
            <p:ph type="sldNum" sz="quarter" idx="5"/>
          </p:nvPr>
        </p:nvSpPr>
        <p:spPr/>
        <p:txBody>
          <a:bodyPr/>
          <a:lstStyle/>
          <a:p>
            <a:fld id="{0DACF3F6-4315-3247-AFD8-E7769127DE12}" type="slidenum">
              <a:rPr lang="en-US" smtClean="0"/>
              <a:t>8</a:t>
            </a:fld>
            <a:endParaRPr lang="en-US"/>
          </a:p>
        </p:txBody>
      </p:sp>
      <p:sp>
        <p:nvSpPr>
          <p:cNvPr id="5" name="Footer Placeholder 4">
            <a:extLst>
              <a:ext uri="{FF2B5EF4-FFF2-40B4-BE49-F238E27FC236}">
                <a16:creationId xmlns:a16="http://schemas.microsoft.com/office/drawing/2014/main" id="{899E23A9-B533-514F-B604-BFFB5200630E}"/>
              </a:ext>
            </a:extLst>
          </p:cNvPr>
          <p:cNvSpPr>
            <a:spLocks noGrp="1"/>
          </p:cNvSpPr>
          <p:nvPr>
            <p:ph type="ftr" sz="quarter" idx="4"/>
          </p:nvPr>
        </p:nvSpPr>
        <p:spPr/>
        <p:txBody>
          <a:bodyPr/>
          <a:lstStyle/>
          <a:p>
            <a:r>
              <a:rPr lang="en-US"/>
              <a:t>kuder galaxy®</a:t>
            </a:r>
          </a:p>
        </p:txBody>
      </p:sp>
    </p:spTree>
    <p:extLst>
      <p:ext uri="{BB962C8B-B14F-4D97-AF65-F5344CB8AC3E}">
        <p14:creationId xmlns:p14="http://schemas.microsoft.com/office/powerpoint/2010/main" val="27630566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Child Care Workers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Attend to children at schools, businesses, private households and child care institutions. Perform a variety of tasks, such as dressing, feeding, bathing and overseeing play.</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Help children with social and emotional development.</a:t>
            </a:r>
          </a:p>
          <a:p>
            <a:r>
              <a:rPr lang="en-US" sz="1200" kern="1200" dirty="0">
                <a:solidFill>
                  <a:schemeClr val="tx1"/>
                </a:solidFill>
                <a:effectLst/>
                <a:latin typeface="+mn-lt"/>
                <a:ea typeface="+mn-ea"/>
                <a:cs typeface="+mn-cs"/>
              </a:rPr>
              <a:t>• Discipline children and take measures to control behavior.</a:t>
            </a:r>
          </a:p>
          <a:p>
            <a:r>
              <a:rPr lang="en-US" sz="1200" kern="1200" dirty="0">
                <a:solidFill>
                  <a:schemeClr val="tx1"/>
                </a:solidFill>
                <a:effectLst/>
                <a:latin typeface="+mn-lt"/>
                <a:ea typeface="+mn-ea"/>
                <a:cs typeface="+mn-cs"/>
              </a:rPr>
              <a:t>• Identify signs of emotional or developmental problems.</a:t>
            </a:r>
          </a:p>
          <a:p>
            <a:r>
              <a:rPr lang="en-US" sz="1200" kern="1200" dirty="0">
                <a:solidFill>
                  <a:schemeClr val="tx1"/>
                </a:solidFill>
                <a:effectLst/>
                <a:latin typeface="+mn-lt"/>
                <a:ea typeface="+mn-ea"/>
                <a:cs typeface="+mn-cs"/>
              </a:rPr>
              <a:t>• Observe and monitor play activities.</a:t>
            </a:r>
          </a:p>
          <a:p>
            <a:r>
              <a:rPr lang="en-US" sz="1200" kern="1200" dirty="0">
                <a:solidFill>
                  <a:schemeClr val="tx1"/>
                </a:solidFill>
                <a:effectLst/>
                <a:latin typeface="+mn-lt"/>
                <a:ea typeface="+mn-ea"/>
                <a:cs typeface="+mn-cs"/>
              </a:rPr>
              <a:t>• Read to children and teach them painting, drawing and songs.</a:t>
            </a:r>
          </a:p>
          <a:p>
            <a:r>
              <a:rPr lang="en-US" sz="1200" kern="1200" dirty="0">
                <a:solidFill>
                  <a:schemeClr val="tx1"/>
                </a:solidFill>
                <a:effectLst/>
                <a:latin typeface="+mn-lt"/>
                <a:ea typeface="+mn-ea"/>
                <a:cs typeface="+mn-cs"/>
              </a:rPr>
              <a:t>• Play with children.</a:t>
            </a:r>
          </a:p>
          <a:p>
            <a:r>
              <a:rPr lang="en-US" sz="1200" kern="1200" dirty="0">
                <a:solidFill>
                  <a:schemeClr val="tx1"/>
                </a:solidFill>
                <a:effectLst/>
                <a:latin typeface="+mn-lt"/>
                <a:ea typeface="+mn-ea"/>
                <a:cs typeface="+mn-cs"/>
              </a:rPr>
              <a:t>• Keep records of daily observations.</a:t>
            </a:r>
          </a:p>
          <a:p>
            <a:r>
              <a:rPr lang="en-US" sz="1200" kern="1200" dirty="0">
                <a:solidFill>
                  <a:schemeClr val="tx1"/>
                </a:solidFill>
                <a:effectLst/>
                <a:latin typeface="+mn-lt"/>
                <a:ea typeface="+mn-ea"/>
                <a:cs typeface="+mn-cs"/>
              </a:rPr>
              <a:t>• Teach children health and good personal habits.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Quick Facts</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National Annual Salary Range </a:t>
            </a:r>
            <a:r>
              <a:rPr lang="en-US" sz="1200" kern="1200" dirty="0">
                <a:solidFill>
                  <a:schemeClr val="tx1"/>
                </a:solidFill>
                <a:effectLst/>
                <a:latin typeface="+mn-lt"/>
                <a:ea typeface="+mn-ea"/>
                <a:cs typeface="+mn-cs"/>
              </a:rPr>
              <a:t>$17,490-$32,780</a:t>
            </a:r>
          </a:p>
          <a:p>
            <a:r>
              <a:rPr lang="en-US" sz="1200" b="1" kern="1200" dirty="0">
                <a:solidFill>
                  <a:schemeClr val="tx1"/>
                </a:solidFill>
                <a:effectLst/>
                <a:latin typeface="+mn-lt"/>
                <a:ea typeface="+mn-ea"/>
                <a:cs typeface="+mn-cs"/>
              </a:rPr>
              <a:t>Entry-Level Education </a:t>
            </a:r>
            <a:r>
              <a:rPr lang="en-US" sz="1200" kern="1200" dirty="0">
                <a:solidFill>
                  <a:schemeClr val="tx1"/>
                </a:solidFill>
                <a:effectLst/>
                <a:latin typeface="+mn-lt"/>
                <a:ea typeface="+mn-ea"/>
                <a:cs typeface="+mn-cs"/>
              </a:rPr>
              <a:t>High school diploma or equivalent</a:t>
            </a:r>
          </a:p>
          <a:p>
            <a:r>
              <a:rPr lang="en-US" sz="1200" b="1" kern="1200" dirty="0">
                <a:solidFill>
                  <a:schemeClr val="tx1"/>
                </a:solidFill>
                <a:effectLst/>
                <a:latin typeface="+mn-lt"/>
                <a:ea typeface="+mn-ea"/>
                <a:cs typeface="+mn-cs"/>
              </a:rPr>
              <a:t>Number of Jobs in 2016 </a:t>
            </a:r>
            <a:r>
              <a:rPr lang="en-US" sz="1200" kern="1200" dirty="0">
                <a:solidFill>
                  <a:schemeClr val="tx1"/>
                </a:solidFill>
                <a:effectLst/>
                <a:latin typeface="+mn-lt"/>
                <a:ea typeface="+mn-ea"/>
                <a:cs typeface="+mn-cs"/>
              </a:rPr>
              <a:t>1,216,600</a:t>
            </a:r>
          </a:p>
          <a:p>
            <a:r>
              <a:rPr lang="en-US" sz="1200" b="1" kern="1200" dirty="0">
                <a:solidFill>
                  <a:schemeClr val="tx1"/>
                </a:solidFill>
                <a:effectLst/>
                <a:latin typeface="+mn-lt"/>
                <a:ea typeface="+mn-ea"/>
                <a:cs typeface="+mn-cs"/>
              </a:rPr>
              <a:t>Expected Job Openings (2016-2026) </a:t>
            </a:r>
            <a:r>
              <a:rPr lang="en-US" sz="1200" kern="1200" dirty="0">
                <a:solidFill>
                  <a:schemeClr val="tx1"/>
                </a:solidFill>
                <a:effectLst/>
                <a:latin typeface="+mn-lt"/>
                <a:ea typeface="+mn-ea"/>
                <a:cs typeface="+mn-cs"/>
              </a:rPr>
              <a:t>189,100</a:t>
            </a:r>
          </a:p>
          <a:p>
            <a:r>
              <a:rPr lang="en-US" sz="1200" b="1" kern="1200" dirty="0">
                <a:solidFill>
                  <a:schemeClr val="tx1"/>
                </a:solidFill>
                <a:effectLst/>
                <a:latin typeface="+mn-lt"/>
                <a:ea typeface="+mn-ea"/>
                <a:cs typeface="+mn-cs"/>
              </a:rPr>
              <a:t>National Outlook (2016-2026) </a:t>
            </a:r>
            <a:r>
              <a:rPr lang="en-US" sz="1200" kern="1200" dirty="0">
                <a:solidFill>
                  <a:schemeClr val="tx1"/>
                </a:solidFill>
                <a:effectLst/>
                <a:latin typeface="+mn-lt"/>
                <a:ea typeface="+mn-ea"/>
                <a:cs typeface="+mn-cs"/>
              </a:rPr>
              <a:t>6.9% increase</a:t>
            </a:r>
          </a:p>
          <a:p>
            <a:endParaRPr lang="en-US" dirty="0"/>
          </a:p>
          <a:p>
            <a:endParaRPr lang="en-US" dirty="0"/>
          </a:p>
        </p:txBody>
      </p:sp>
      <p:sp>
        <p:nvSpPr>
          <p:cNvPr id="4" name="Slide Number Placeholder 3"/>
          <p:cNvSpPr>
            <a:spLocks noGrp="1"/>
          </p:cNvSpPr>
          <p:nvPr>
            <p:ph type="sldNum" sz="quarter" idx="5"/>
          </p:nvPr>
        </p:nvSpPr>
        <p:spPr/>
        <p:txBody>
          <a:bodyPr/>
          <a:lstStyle/>
          <a:p>
            <a:fld id="{0DACF3F6-4315-3247-AFD8-E7769127DE12}" type="slidenum">
              <a:rPr lang="en-US" smtClean="0"/>
              <a:t>9</a:t>
            </a:fld>
            <a:endParaRPr lang="en-US"/>
          </a:p>
        </p:txBody>
      </p:sp>
      <p:sp>
        <p:nvSpPr>
          <p:cNvPr id="5" name="Footer Placeholder 4">
            <a:extLst>
              <a:ext uri="{FF2B5EF4-FFF2-40B4-BE49-F238E27FC236}">
                <a16:creationId xmlns:a16="http://schemas.microsoft.com/office/drawing/2014/main" id="{A889DA68-3860-3642-945D-DA3F28B781AC}"/>
              </a:ext>
            </a:extLst>
          </p:cNvPr>
          <p:cNvSpPr>
            <a:spLocks noGrp="1"/>
          </p:cNvSpPr>
          <p:nvPr>
            <p:ph type="ftr" sz="quarter" idx="4"/>
          </p:nvPr>
        </p:nvSpPr>
        <p:spPr/>
        <p:txBody>
          <a:bodyPr/>
          <a:lstStyle/>
          <a:p>
            <a:r>
              <a:rPr lang="en-US"/>
              <a:t>kuder galaxy®</a:t>
            </a:r>
          </a:p>
        </p:txBody>
      </p:sp>
    </p:spTree>
    <p:extLst>
      <p:ext uri="{BB962C8B-B14F-4D97-AF65-F5344CB8AC3E}">
        <p14:creationId xmlns:p14="http://schemas.microsoft.com/office/powerpoint/2010/main" val="40565191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kuder galaxy®</a:t>
            </a:r>
          </a:p>
        </p:txBody>
      </p:sp>
      <p:sp>
        <p:nvSpPr>
          <p:cNvPr id="6" name="Slide Number Placeholder 5"/>
          <p:cNvSpPr>
            <a:spLocks noGrp="1"/>
          </p:cNvSpPr>
          <p:nvPr>
            <p:ph type="sldNum" sz="quarter" idx="12"/>
          </p:nvPr>
        </p:nvSpPr>
        <p:spPr/>
        <p:txBody>
          <a:bodyPr/>
          <a:lstStyle/>
          <a:p>
            <a:fld id="{9587F177-DCEB-404B-B578-065F87678560}" type="slidenum">
              <a:rPr lang="en-US" smtClean="0"/>
              <a:t>‹#›</a:t>
            </a:fld>
            <a:endParaRPr lang="en-US"/>
          </a:p>
        </p:txBody>
      </p:sp>
    </p:spTree>
    <p:extLst>
      <p:ext uri="{BB962C8B-B14F-4D97-AF65-F5344CB8AC3E}">
        <p14:creationId xmlns:p14="http://schemas.microsoft.com/office/powerpoint/2010/main" val="11482688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kuder galaxy®</a:t>
            </a:r>
          </a:p>
        </p:txBody>
      </p:sp>
      <p:sp>
        <p:nvSpPr>
          <p:cNvPr id="6" name="Slide Number Placeholder 5"/>
          <p:cNvSpPr>
            <a:spLocks noGrp="1"/>
          </p:cNvSpPr>
          <p:nvPr>
            <p:ph type="sldNum" sz="quarter" idx="12"/>
          </p:nvPr>
        </p:nvSpPr>
        <p:spPr/>
        <p:txBody>
          <a:bodyPr/>
          <a:lstStyle/>
          <a:p>
            <a:fld id="{9587F177-DCEB-404B-B578-065F87678560}" type="slidenum">
              <a:rPr lang="en-US" smtClean="0"/>
              <a:t>‹#›</a:t>
            </a:fld>
            <a:endParaRPr lang="en-US"/>
          </a:p>
        </p:txBody>
      </p:sp>
    </p:spTree>
    <p:extLst>
      <p:ext uri="{BB962C8B-B14F-4D97-AF65-F5344CB8AC3E}">
        <p14:creationId xmlns:p14="http://schemas.microsoft.com/office/powerpoint/2010/main" val="19127568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kuder galaxy®</a:t>
            </a:r>
          </a:p>
        </p:txBody>
      </p:sp>
      <p:sp>
        <p:nvSpPr>
          <p:cNvPr id="6" name="Slide Number Placeholder 5"/>
          <p:cNvSpPr>
            <a:spLocks noGrp="1"/>
          </p:cNvSpPr>
          <p:nvPr>
            <p:ph type="sldNum" sz="quarter" idx="12"/>
          </p:nvPr>
        </p:nvSpPr>
        <p:spPr/>
        <p:txBody>
          <a:bodyPr/>
          <a:lstStyle/>
          <a:p>
            <a:fld id="{9587F177-DCEB-404B-B578-065F87678560}" type="slidenum">
              <a:rPr lang="en-US" smtClean="0"/>
              <a:t>‹#›</a:t>
            </a:fld>
            <a:endParaRPr lang="en-US"/>
          </a:p>
        </p:txBody>
      </p:sp>
    </p:spTree>
    <p:extLst>
      <p:ext uri="{BB962C8B-B14F-4D97-AF65-F5344CB8AC3E}">
        <p14:creationId xmlns:p14="http://schemas.microsoft.com/office/powerpoint/2010/main" val="20217668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kuder galaxy®</a:t>
            </a:r>
          </a:p>
        </p:txBody>
      </p:sp>
      <p:sp>
        <p:nvSpPr>
          <p:cNvPr id="6" name="Slide Number Placeholder 5"/>
          <p:cNvSpPr>
            <a:spLocks noGrp="1"/>
          </p:cNvSpPr>
          <p:nvPr>
            <p:ph type="sldNum" sz="quarter" idx="12"/>
          </p:nvPr>
        </p:nvSpPr>
        <p:spPr/>
        <p:txBody>
          <a:bodyPr/>
          <a:lstStyle/>
          <a:p>
            <a:fld id="{9587F177-DCEB-404B-B578-065F87678560}" type="slidenum">
              <a:rPr lang="en-US" smtClean="0"/>
              <a:t>‹#›</a:t>
            </a:fld>
            <a:endParaRPr lang="en-US"/>
          </a:p>
        </p:txBody>
      </p:sp>
    </p:spTree>
    <p:extLst>
      <p:ext uri="{BB962C8B-B14F-4D97-AF65-F5344CB8AC3E}">
        <p14:creationId xmlns:p14="http://schemas.microsoft.com/office/powerpoint/2010/main" val="16667116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kuder galaxy®</a:t>
            </a:r>
          </a:p>
        </p:txBody>
      </p:sp>
      <p:sp>
        <p:nvSpPr>
          <p:cNvPr id="6" name="Slide Number Placeholder 5"/>
          <p:cNvSpPr>
            <a:spLocks noGrp="1"/>
          </p:cNvSpPr>
          <p:nvPr>
            <p:ph type="sldNum" sz="quarter" idx="12"/>
          </p:nvPr>
        </p:nvSpPr>
        <p:spPr/>
        <p:txBody>
          <a:bodyPr/>
          <a:lstStyle/>
          <a:p>
            <a:fld id="{9587F177-DCEB-404B-B578-065F87678560}" type="slidenum">
              <a:rPr lang="en-US" smtClean="0"/>
              <a:t>‹#›</a:t>
            </a:fld>
            <a:endParaRPr lang="en-US"/>
          </a:p>
        </p:txBody>
      </p:sp>
    </p:spTree>
    <p:extLst>
      <p:ext uri="{BB962C8B-B14F-4D97-AF65-F5344CB8AC3E}">
        <p14:creationId xmlns:p14="http://schemas.microsoft.com/office/powerpoint/2010/main" val="6467159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kuder galaxy®</a:t>
            </a:r>
          </a:p>
        </p:txBody>
      </p:sp>
      <p:sp>
        <p:nvSpPr>
          <p:cNvPr id="7" name="Slide Number Placeholder 6"/>
          <p:cNvSpPr>
            <a:spLocks noGrp="1"/>
          </p:cNvSpPr>
          <p:nvPr>
            <p:ph type="sldNum" sz="quarter" idx="12"/>
          </p:nvPr>
        </p:nvSpPr>
        <p:spPr/>
        <p:txBody>
          <a:bodyPr/>
          <a:lstStyle/>
          <a:p>
            <a:fld id="{9587F177-DCEB-404B-B578-065F87678560}" type="slidenum">
              <a:rPr lang="en-US" smtClean="0"/>
              <a:t>‹#›</a:t>
            </a:fld>
            <a:endParaRPr lang="en-US"/>
          </a:p>
        </p:txBody>
      </p:sp>
    </p:spTree>
    <p:extLst>
      <p:ext uri="{BB962C8B-B14F-4D97-AF65-F5344CB8AC3E}">
        <p14:creationId xmlns:p14="http://schemas.microsoft.com/office/powerpoint/2010/main" val="9406711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r>
              <a:rPr lang="en-US"/>
              <a:t>kuder galaxy®</a:t>
            </a:r>
          </a:p>
        </p:txBody>
      </p:sp>
      <p:sp>
        <p:nvSpPr>
          <p:cNvPr id="9" name="Slide Number Placeholder 8"/>
          <p:cNvSpPr>
            <a:spLocks noGrp="1"/>
          </p:cNvSpPr>
          <p:nvPr>
            <p:ph type="sldNum" sz="quarter" idx="12"/>
          </p:nvPr>
        </p:nvSpPr>
        <p:spPr/>
        <p:txBody>
          <a:bodyPr/>
          <a:lstStyle/>
          <a:p>
            <a:fld id="{9587F177-DCEB-404B-B578-065F87678560}" type="slidenum">
              <a:rPr lang="en-US" smtClean="0"/>
              <a:t>‹#›</a:t>
            </a:fld>
            <a:endParaRPr lang="en-US"/>
          </a:p>
        </p:txBody>
      </p:sp>
    </p:spTree>
    <p:extLst>
      <p:ext uri="{BB962C8B-B14F-4D97-AF65-F5344CB8AC3E}">
        <p14:creationId xmlns:p14="http://schemas.microsoft.com/office/powerpoint/2010/main" val="856609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en-US"/>
              <a:t>kuder galaxy®</a:t>
            </a:r>
          </a:p>
        </p:txBody>
      </p:sp>
      <p:sp>
        <p:nvSpPr>
          <p:cNvPr id="5" name="Slide Number Placeholder 4"/>
          <p:cNvSpPr>
            <a:spLocks noGrp="1"/>
          </p:cNvSpPr>
          <p:nvPr>
            <p:ph type="sldNum" sz="quarter" idx="12"/>
          </p:nvPr>
        </p:nvSpPr>
        <p:spPr/>
        <p:txBody>
          <a:bodyPr/>
          <a:lstStyle/>
          <a:p>
            <a:fld id="{9587F177-DCEB-404B-B578-065F87678560}" type="slidenum">
              <a:rPr lang="en-US" smtClean="0"/>
              <a:t>‹#›</a:t>
            </a:fld>
            <a:endParaRPr lang="en-US"/>
          </a:p>
        </p:txBody>
      </p:sp>
    </p:spTree>
    <p:extLst>
      <p:ext uri="{BB962C8B-B14F-4D97-AF65-F5344CB8AC3E}">
        <p14:creationId xmlns:p14="http://schemas.microsoft.com/office/powerpoint/2010/main" val="8893918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r>
              <a:rPr lang="en-US"/>
              <a:t>kuder galaxy®</a:t>
            </a:r>
          </a:p>
        </p:txBody>
      </p:sp>
      <p:sp>
        <p:nvSpPr>
          <p:cNvPr id="4" name="Slide Number Placeholder 3"/>
          <p:cNvSpPr>
            <a:spLocks noGrp="1"/>
          </p:cNvSpPr>
          <p:nvPr>
            <p:ph type="sldNum" sz="quarter" idx="12"/>
          </p:nvPr>
        </p:nvSpPr>
        <p:spPr/>
        <p:txBody>
          <a:bodyPr/>
          <a:lstStyle/>
          <a:p>
            <a:fld id="{9587F177-DCEB-404B-B578-065F87678560}" type="slidenum">
              <a:rPr lang="en-US" smtClean="0"/>
              <a:t>‹#›</a:t>
            </a:fld>
            <a:endParaRPr lang="en-US"/>
          </a:p>
        </p:txBody>
      </p:sp>
    </p:spTree>
    <p:extLst>
      <p:ext uri="{BB962C8B-B14F-4D97-AF65-F5344CB8AC3E}">
        <p14:creationId xmlns:p14="http://schemas.microsoft.com/office/powerpoint/2010/main" val="15234297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kuder galaxy®</a:t>
            </a:r>
          </a:p>
        </p:txBody>
      </p:sp>
      <p:sp>
        <p:nvSpPr>
          <p:cNvPr id="7" name="Slide Number Placeholder 6"/>
          <p:cNvSpPr>
            <a:spLocks noGrp="1"/>
          </p:cNvSpPr>
          <p:nvPr>
            <p:ph type="sldNum" sz="quarter" idx="12"/>
          </p:nvPr>
        </p:nvSpPr>
        <p:spPr/>
        <p:txBody>
          <a:bodyPr/>
          <a:lstStyle/>
          <a:p>
            <a:fld id="{9587F177-DCEB-404B-B578-065F87678560}" type="slidenum">
              <a:rPr lang="en-US" smtClean="0"/>
              <a:t>‹#›</a:t>
            </a:fld>
            <a:endParaRPr lang="en-US"/>
          </a:p>
        </p:txBody>
      </p:sp>
    </p:spTree>
    <p:extLst>
      <p:ext uri="{BB962C8B-B14F-4D97-AF65-F5344CB8AC3E}">
        <p14:creationId xmlns:p14="http://schemas.microsoft.com/office/powerpoint/2010/main" val="19839199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kuder galaxy®</a:t>
            </a:r>
          </a:p>
        </p:txBody>
      </p:sp>
      <p:sp>
        <p:nvSpPr>
          <p:cNvPr id="7" name="Slide Number Placeholder 6"/>
          <p:cNvSpPr>
            <a:spLocks noGrp="1"/>
          </p:cNvSpPr>
          <p:nvPr>
            <p:ph type="sldNum" sz="quarter" idx="12"/>
          </p:nvPr>
        </p:nvSpPr>
        <p:spPr/>
        <p:txBody>
          <a:bodyPr/>
          <a:lstStyle/>
          <a:p>
            <a:fld id="{9587F177-DCEB-404B-B578-065F87678560}" type="slidenum">
              <a:rPr lang="en-US" smtClean="0"/>
              <a:t>‹#›</a:t>
            </a:fld>
            <a:endParaRPr lang="en-US"/>
          </a:p>
        </p:txBody>
      </p:sp>
    </p:spTree>
    <p:extLst>
      <p:ext uri="{BB962C8B-B14F-4D97-AF65-F5344CB8AC3E}">
        <p14:creationId xmlns:p14="http://schemas.microsoft.com/office/powerpoint/2010/main" val="19119837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kuder galaxy®</a:t>
            </a:r>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587F177-DCEB-404B-B578-065F87678560}" type="slidenum">
              <a:rPr lang="en-US" smtClean="0"/>
              <a:t>‹#›</a:t>
            </a:fld>
            <a:endParaRPr lang="en-US"/>
          </a:p>
        </p:txBody>
      </p:sp>
    </p:spTree>
    <p:extLst>
      <p:ext uri="{BB962C8B-B14F-4D97-AF65-F5344CB8AC3E}">
        <p14:creationId xmlns:p14="http://schemas.microsoft.com/office/powerpoint/2010/main" val="1569889472"/>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DB87943-E6A5-3F40-BCC3-3A1E978EEB76}"/>
              </a:ext>
            </a:extLst>
          </p:cNvPr>
          <p:cNvPicPr>
            <a:picLocks noChangeAspect="1"/>
          </p:cNvPicPr>
          <p:nvPr/>
        </p:nvPicPr>
        <p:blipFill>
          <a:blip r:embed="rId3"/>
          <a:stretch>
            <a:fillRect/>
          </a:stretch>
        </p:blipFill>
        <p:spPr>
          <a:xfrm>
            <a:off x="0" y="470647"/>
            <a:ext cx="9144000" cy="5916706"/>
          </a:xfrm>
          <a:prstGeom prst="rect">
            <a:avLst/>
          </a:prstGeom>
        </p:spPr>
      </p:pic>
    </p:spTree>
    <p:extLst>
      <p:ext uri="{BB962C8B-B14F-4D97-AF65-F5344CB8AC3E}">
        <p14:creationId xmlns:p14="http://schemas.microsoft.com/office/powerpoint/2010/main" val="38435108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66A613F-955A-D04C-BBD1-29D8BE24ACF8}"/>
              </a:ext>
            </a:extLst>
          </p:cNvPr>
          <p:cNvPicPr>
            <a:picLocks noChangeAspect="1"/>
          </p:cNvPicPr>
          <p:nvPr/>
        </p:nvPicPr>
        <p:blipFill>
          <a:blip r:embed="rId3"/>
          <a:stretch>
            <a:fillRect/>
          </a:stretch>
        </p:blipFill>
        <p:spPr>
          <a:xfrm>
            <a:off x="0" y="470647"/>
            <a:ext cx="9144000" cy="5916706"/>
          </a:xfrm>
          <a:prstGeom prst="rect">
            <a:avLst/>
          </a:prstGeom>
        </p:spPr>
      </p:pic>
      <p:sp>
        <p:nvSpPr>
          <p:cNvPr id="6" name="Footer Placeholder 5">
            <a:extLst>
              <a:ext uri="{FF2B5EF4-FFF2-40B4-BE49-F238E27FC236}">
                <a16:creationId xmlns:a16="http://schemas.microsoft.com/office/drawing/2014/main" id="{A3906C43-78E5-1D4B-A1ED-F983B4FCDB33}"/>
              </a:ext>
            </a:extLst>
          </p:cNvPr>
          <p:cNvSpPr>
            <a:spLocks noGrp="1"/>
          </p:cNvSpPr>
          <p:nvPr>
            <p:ph type="ftr" sz="quarter" idx="11"/>
          </p:nvPr>
        </p:nvSpPr>
        <p:spPr/>
        <p:txBody>
          <a:bodyPr/>
          <a:lstStyle/>
          <a:p>
            <a:r>
              <a:rPr lang="en-US"/>
              <a:t>kuder galaxy®</a:t>
            </a:r>
          </a:p>
        </p:txBody>
      </p:sp>
    </p:spTree>
    <p:extLst>
      <p:ext uri="{BB962C8B-B14F-4D97-AF65-F5344CB8AC3E}">
        <p14:creationId xmlns:p14="http://schemas.microsoft.com/office/powerpoint/2010/main" val="25828240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639C401-5003-C442-9D8F-DE1B5CD56213}"/>
              </a:ext>
            </a:extLst>
          </p:cNvPr>
          <p:cNvPicPr>
            <a:picLocks noChangeAspect="1"/>
          </p:cNvPicPr>
          <p:nvPr/>
        </p:nvPicPr>
        <p:blipFill>
          <a:blip r:embed="rId3"/>
          <a:stretch>
            <a:fillRect/>
          </a:stretch>
        </p:blipFill>
        <p:spPr>
          <a:xfrm>
            <a:off x="0" y="470647"/>
            <a:ext cx="9144000" cy="5916706"/>
          </a:xfrm>
          <a:prstGeom prst="rect">
            <a:avLst/>
          </a:prstGeom>
        </p:spPr>
      </p:pic>
    </p:spTree>
    <p:extLst>
      <p:ext uri="{BB962C8B-B14F-4D97-AF65-F5344CB8AC3E}">
        <p14:creationId xmlns:p14="http://schemas.microsoft.com/office/powerpoint/2010/main" val="16941921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AE156FC-4711-8748-9ED1-0EBB2D730EB5}"/>
              </a:ext>
            </a:extLst>
          </p:cNvPr>
          <p:cNvPicPr>
            <a:picLocks noChangeAspect="1"/>
          </p:cNvPicPr>
          <p:nvPr/>
        </p:nvPicPr>
        <p:blipFill>
          <a:blip r:embed="rId3"/>
          <a:stretch>
            <a:fillRect/>
          </a:stretch>
        </p:blipFill>
        <p:spPr>
          <a:xfrm>
            <a:off x="0" y="470647"/>
            <a:ext cx="9144000" cy="5916706"/>
          </a:xfrm>
          <a:prstGeom prst="rect">
            <a:avLst/>
          </a:prstGeom>
        </p:spPr>
      </p:pic>
    </p:spTree>
    <p:extLst>
      <p:ext uri="{BB962C8B-B14F-4D97-AF65-F5344CB8AC3E}">
        <p14:creationId xmlns:p14="http://schemas.microsoft.com/office/powerpoint/2010/main" val="33706517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C7ECDD7-FC85-2F46-8FE2-18DA8E6820E6}"/>
              </a:ext>
            </a:extLst>
          </p:cNvPr>
          <p:cNvPicPr>
            <a:picLocks noChangeAspect="1"/>
          </p:cNvPicPr>
          <p:nvPr/>
        </p:nvPicPr>
        <p:blipFill>
          <a:blip r:embed="rId3"/>
          <a:stretch>
            <a:fillRect/>
          </a:stretch>
        </p:blipFill>
        <p:spPr>
          <a:xfrm>
            <a:off x="0" y="470647"/>
            <a:ext cx="9144000" cy="5916706"/>
          </a:xfrm>
          <a:prstGeom prst="rect">
            <a:avLst/>
          </a:prstGeom>
        </p:spPr>
      </p:pic>
    </p:spTree>
    <p:extLst>
      <p:ext uri="{BB962C8B-B14F-4D97-AF65-F5344CB8AC3E}">
        <p14:creationId xmlns:p14="http://schemas.microsoft.com/office/powerpoint/2010/main" val="42872150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CBECBBA-D23E-9A47-9A14-ACE655589B62}"/>
              </a:ext>
            </a:extLst>
          </p:cNvPr>
          <p:cNvPicPr>
            <a:picLocks noChangeAspect="1"/>
          </p:cNvPicPr>
          <p:nvPr/>
        </p:nvPicPr>
        <p:blipFill>
          <a:blip r:embed="rId3"/>
          <a:stretch>
            <a:fillRect/>
          </a:stretch>
        </p:blipFill>
        <p:spPr>
          <a:xfrm>
            <a:off x="0" y="470647"/>
            <a:ext cx="9144000" cy="5916706"/>
          </a:xfrm>
          <a:prstGeom prst="rect">
            <a:avLst/>
          </a:prstGeom>
        </p:spPr>
      </p:pic>
    </p:spTree>
    <p:extLst>
      <p:ext uri="{BB962C8B-B14F-4D97-AF65-F5344CB8AC3E}">
        <p14:creationId xmlns:p14="http://schemas.microsoft.com/office/powerpoint/2010/main" val="11350450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BC35B07-B34C-5F4E-AF5A-08E395F4481F}"/>
              </a:ext>
            </a:extLst>
          </p:cNvPr>
          <p:cNvPicPr>
            <a:picLocks noChangeAspect="1"/>
          </p:cNvPicPr>
          <p:nvPr/>
        </p:nvPicPr>
        <p:blipFill>
          <a:blip r:embed="rId3"/>
          <a:stretch>
            <a:fillRect/>
          </a:stretch>
        </p:blipFill>
        <p:spPr>
          <a:xfrm>
            <a:off x="0" y="470647"/>
            <a:ext cx="9144000" cy="5916706"/>
          </a:xfrm>
          <a:prstGeom prst="rect">
            <a:avLst/>
          </a:prstGeom>
        </p:spPr>
      </p:pic>
    </p:spTree>
    <p:extLst>
      <p:ext uri="{BB962C8B-B14F-4D97-AF65-F5344CB8AC3E}">
        <p14:creationId xmlns:p14="http://schemas.microsoft.com/office/powerpoint/2010/main" val="39595452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F506A6C-A86A-7146-935C-C7353EF0D5AE}"/>
              </a:ext>
            </a:extLst>
          </p:cNvPr>
          <p:cNvPicPr>
            <a:picLocks noChangeAspect="1"/>
          </p:cNvPicPr>
          <p:nvPr/>
        </p:nvPicPr>
        <p:blipFill>
          <a:blip r:embed="rId3"/>
          <a:stretch>
            <a:fillRect/>
          </a:stretch>
        </p:blipFill>
        <p:spPr>
          <a:xfrm>
            <a:off x="0" y="470647"/>
            <a:ext cx="9144000" cy="5916706"/>
          </a:xfrm>
          <a:prstGeom prst="rect">
            <a:avLst/>
          </a:prstGeom>
        </p:spPr>
      </p:pic>
    </p:spTree>
    <p:extLst>
      <p:ext uri="{BB962C8B-B14F-4D97-AF65-F5344CB8AC3E}">
        <p14:creationId xmlns:p14="http://schemas.microsoft.com/office/powerpoint/2010/main" val="8588667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AC8131C-04F4-7548-ACA2-2997E8E949D8}"/>
              </a:ext>
            </a:extLst>
          </p:cNvPr>
          <p:cNvPicPr>
            <a:picLocks noChangeAspect="1"/>
          </p:cNvPicPr>
          <p:nvPr/>
        </p:nvPicPr>
        <p:blipFill>
          <a:blip r:embed="rId3"/>
          <a:stretch>
            <a:fillRect/>
          </a:stretch>
        </p:blipFill>
        <p:spPr>
          <a:xfrm>
            <a:off x="0" y="470647"/>
            <a:ext cx="9144000" cy="5916706"/>
          </a:xfrm>
          <a:prstGeom prst="rect">
            <a:avLst/>
          </a:prstGeom>
        </p:spPr>
      </p:pic>
    </p:spTree>
    <p:extLst>
      <p:ext uri="{BB962C8B-B14F-4D97-AF65-F5344CB8AC3E}">
        <p14:creationId xmlns:p14="http://schemas.microsoft.com/office/powerpoint/2010/main" val="10933277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3171DDA-0902-D44B-B620-754DD514EDAB}"/>
              </a:ext>
            </a:extLst>
          </p:cNvPr>
          <p:cNvPicPr>
            <a:picLocks noChangeAspect="1"/>
          </p:cNvPicPr>
          <p:nvPr/>
        </p:nvPicPr>
        <p:blipFill>
          <a:blip r:embed="rId3"/>
          <a:stretch>
            <a:fillRect/>
          </a:stretch>
        </p:blipFill>
        <p:spPr>
          <a:xfrm>
            <a:off x="0" y="470647"/>
            <a:ext cx="9144000" cy="5916706"/>
          </a:xfrm>
          <a:prstGeom prst="rect">
            <a:avLst/>
          </a:prstGeom>
        </p:spPr>
      </p:pic>
    </p:spTree>
    <p:extLst>
      <p:ext uri="{BB962C8B-B14F-4D97-AF65-F5344CB8AC3E}">
        <p14:creationId xmlns:p14="http://schemas.microsoft.com/office/powerpoint/2010/main" val="2359629362"/>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5542</TotalTime>
  <Words>1155</Words>
  <Application>Microsoft Macintosh PowerPoint</Application>
  <PresentationFormat>On-screen Show (4:3)</PresentationFormat>
  <Paragraphs>211</Paragraphs>
  <Slides>10</Slides>
  <Notes>10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10</vt:i4>
      </vt:variant>
    </vt:vector>
  </HeadingPairs>
  <TitlesOfParts>
    <vt:vector size="14" baseType="lpstr">
      <vt:lpstr>Arial</vt:lpstr>
      <vt:lpstr>Calibri</vt:lpstr>
      <vt:lpstr>Calibri Light</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Becki Foster</dc:creator>
  <cp:keywords/>
  <dc:description/>
  <cp:lastModifiedBy>Suzi Kucko</cp:lastModifiedBy>
  <cp:revision>182</cp:revision>
  <cp:lastPrinted>2019-08-13T15:46:28Z</cp:lastPrinted>
  <dcterms:created xsi:type="dcterms:W3CDTF">2018-05-31T12:24:33Z</dcterms:created>
  <dcterms:modified xsi:type="dcterms:W3CDTF">2019-08-13T15:47:07Z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2018-05-30T10:00:00Z</vt:filetime>
  </property>
  <property fmtid="{D5CDD505-2E9C-101B-9397-08002B2CF9AE}" pid="3" name="Creator">
    <vt:lpwstr>Adobe InDesign CC 2017 (Macintosh)</vt:lpwstr>
  </property>
  <property fmtid="{D5CDD505-2E9C-101B-9397-08002B2CF9AE}" pid="4" name="LastSaved">
    <vt:filetime>2018-05-30T10:00:00Z</vt:filetime>
  </property>
</Properties>
</file>