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24"/>
  </p:notesMasterIdLst>
  <p:handoutMasterIdLst>
    <p:handoutMasterId r:id="rId25"/>
  </p:handout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486"/>
    <p:restoredTop sz="60767" autoAdjust="0"/>
  </p:normalViewPr>
  <p:slideViewPr>
    <p:cSldViewPr>
      <p:cViewPr varScale="1">
        <p:scale>
          <a:sx n="120" d="100"/>
          <a:sy n="120" d="100"/>
        </p:scale>
        <p:origin x="192" y="87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16" d="100"/>
          <a:sy n="116" d="100"/>
        </p:scale>
        <p:origin x="316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764506" y="533400"/>
            <a:ext cx="3209748" cy="2408835"/>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469106" y="3124200"/>
            <a:ext cx="5943600" cy="5486400"/>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4"/>
            <a:ext cx="2982119" cy="466971"/>
          </a:xfrm>
          <a:prstGeom prst="rect">
            <a:avLst/>
          </a:prstGeom>
        </p:spPr>
        <p:txBody>
          <a:bodyPr vert="horz" lIns="92437" tIns="46219" rIns="92437" bIns="46219" rtlCol="0" anchor="b"/>
          <a:lstStyle>
            <a:lvl1pPr algn="l">
              <a:defRPr sz="1200"/>
            </a:lvl1pPr>
          </a:lstStyle>
          <a:p>
            <a:r>
              <a:rPr lang="en-US"/>
              <a:t>kuder galaxy®</a:t>
            </a:r>
          </a:p>
        </p:txBody>
      </p:sp>
      <p:sp>
        <p:nvSpPr>
          <p:cNvPr id="7" name="Slide Number Placeholder 6"/>
          <p:cNvSpPr>
            <a:spLocks noGrp="1"/>
          </p:cNvSpPr>
          <p:nvPr>
            <p:ph type="sldNum" sz="quarter" idx="5"/>
          </p:nvPr>
        </p:nvSpPr>
        <p:spPr>
          <a:xfrm>
            <a:off x="3898504" y="8829434"/>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Cooks, Restaurant</a:t>
            </a:r>
          </a:p>
          <a:p>
            <a:r>
              <a:rPr lang="en-US" sz="1200" kern="1200" dirty="0">
                <a:solidFill>
                  <a:schemeClr val="tx1"/>
                </a:solidFill>
                <a:effectLst/>
                <a:latin typeface="+mn-lt"/>
                <a:ea typeface="+mn-ea"/>
                <a:cs typeface="+mn-cs"/>
              </a:rPr>
              <a:t>Prepare, season and cook dishes such as soups, meats, vegetables or desserts in restaurants. May order supplies, keep records and accounts, price items on menu or plan menu.</a:t>
            </a:r>
          </a:p>
          <a:p>
            <a:r>
              <a:rPr lang="en-US" sz="1200" kern="1200" dirty="0">
                <a:solidFill>
                  <a:schemeClr val="tx1"/>
                </a:solidFill>
                <a:effectLst/>
                <a:latin typeface="+mn-lt"/>
                <a:ea typeface="+mn-ea"/>
                <a:cs typeface="+mn-cs"/>
              </a:rPr>
              <a:t>• Prepare and cook food for patrons.</a:t>
            </a:r>
          </a:p>
          <a:p>
            <a:r>
              <a:rPr lang="en-US" sz="1200" kern="1200" dirty="0">
                <a:solidFill>
                  <a:schemeClr val="tx1"/>
                </a:solidFill>
                <a:effectLst/>
                <a:latin typeface="+mn-lt"/>
                <a:ea typeface="+mn-ea"/>
                <a:cs typeface="+mn-cs"/>
              </a:rPr>
              <a:t>• Inspect food preparation and serving areas to make sure they are clean and safe.</a:t>
            </a:r>
          </a:p>
          <a:p>
            <a:r>
              <a:rPr lang="en-US" sz="1200" kern="1200" dirty="0">
                <a:solidFill>
                  <a:schemeClr val="tx1"/>
                </a:solidFill>
                <a:effectLst/>
                <a:latin typeface="+mn-lt"/>
                <a:ea typeface="+mn-ea"/>
                <a:cs typeface="+mn-cs"/>
              </a:rPr>
              <a:t>• Turn and stir food to ensure even cooking.</a:t>
            </a:r>
          </a:p>
          <a:p>
            <a:r>
              <a:rPr lang="en-US" sz="1200" kern="1200" dirty="0">
                <a:solidFill>
                  <a:schemeClr val="tx1"/>
                </a:solidFill>
                <a:effectLst/>
                <a:latin typeface="+mn-lt"/>
                <a:ea typeface="+mn-ea"/>
                <a:cs typeface="+mn-cs"/>
              </a:rPr>
              <a:t>• Observe and test foods to make sure they are fully cooked.</a:t>
            </a:r>
          </a:p>
          <a:p>
            <a:r>
              <a:rPr lang="en-US" sz="1200" kern="1200" dirty="0">
                <a:solidFill>
                  <a:schemeClr val="tx1"/>
                </a:solidFill>
                <a:effectLst/>
                <a:latin typeface="+mn-lt"/>
                <a:ea typeface="+mn-ea"/>
                <a:cs typeface="+mn-cs"/>
              </a:rPr>
              <a:t>• Weigh, measure and mix ingredients according to recipes.</a:t>
            </a:r>
          </a:p>
          <a:p>
            <a:r>
              <a:rPr lang="en-US" sz="1200" kern="1200" dirty="0">
                <a:solidFill>
                  <a:schemeClr val="tx1"/>
                </a:solidFill>
                <a:effectLst/>
                <a:latin typeface="+mn-lt"/>
                <a:ea typeface="+mn-ea"/>
                <a:cs typeface="+mn-cs"/>
              </a:rPr>
              <a:t>• Arrange food to serve to patrons.</a:t>
            </a:r>
          </a:p>
          <a:p>
            <a:r>
              <a:rPr lang="en-US" sz="1200" kern="1200" dirty="0">
                <a:solidFill>
                  <a:schemeClr val="tx1"/>
                </a:solidFill>
                <a:effectLst/>
                <a:latin typeface="+mn-lt"/>
                <a:ea typeface="+mn-ea"/>
                <a:cs typeface="+mn-cs"/>
              </a:rPr>
              <a:t>• Regulate temperatures of ovens, broilers, grills and roasters.</a:t>
            </a:r>
          </a:p>
          <a:p>
            <a:r>
              <a:rPr lang="en-US" sz="1200" kern="1200" dirty="0">
                <a:solidFill>
                  <a:schemeClr val="tx1"/>
                </a:solidFill>
                <a:effectLst/>
                <a:latin typeface="+mn-lt"/>
                <a:ea typeface="+mn-ea"/>
                <a:cs typeface="+mn-cs"/>
              </a:rPr>
              <a:t>• Bake, roast, broil and steam meats, fish, vegetables and other food.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 18,810-$36,440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1,231,900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2320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Teacher Assistants/Aides</a:t>
            </a:r>
          </a:p>
          <a:p>
            <a:r>
              <a:rPr lang="en-US" sz="1200" b="1" i="1" kern="1200" dirty="0">
                <a:solidFill>
                  <a:schemeClr val="tx1"/>
                </a:solidFill>
                <a:effectLst/>
                <a:latin typeface="+mn-lt"/>
                <a:ea typeface="+mn-ea"/>
                <a:cs typeface="+mn-cs"/>
              </a:rPr>
              <a:t>Education, Training and Library</a:t>
            </a:r>
          </a:p>
          <a:p>
            <a:r>
              <a:rPr lang="en-US" sz="1200" kern="1200" dirty="0">
                <a:solidFill>
                  <a:schemeClr val="tx1"/>
                </a:solidFill>
                <a:effectLst/>
                <a:latin typeface="+mn-lt"/>
                <a:ea typeface="+mn-ea"/>
                <a:cs typeface="+mn-cs"/>
              </a:rPr>
              <a:t>Perform duties that are instructional in nature or deliver direct services to students or parents. Serve in a position for which a teacher has ultimate responsibility for the design and implementation of educational programs and services.</a:t>
            </a:r>
          </a:p>
          <a:p>
            <a:r>
              <a:rPr lang="en-US" sz="1200" kern="1200" dirty="0">
                <a:solidFill>
                  <a:schemeClr val="tx1"/>
                </a:solidFill>
                <a:effectLst/>
                <a:latin typeface="+mn-lt"/>
                <a:ea typeface="+mn-ea"/>
                <a:cs typeface="+mn-cs"/>
              </a:rPr>
              <a:t>• Supervise students in classrooms, halls, cafeterias and schoolyards.</a:t>
            </a:r>
          </a:p>
          <a:p>
            <a:r>
              <a:rPr lang="en-US" sz="1200" kern="1200" dirty="0">
                <a:solidFill>
                  <a:schemeClr val="tx1"/>
                </a:solidFill>
                <a:effectLst/>
                <a:latin typeface="+mn-lt"/>
                <a:ea typeface="+mn-ea"/>
                <a:cs typeface="+mn-cs"/>
              </a:rPr>
              <a:t>• Help children with their assignments.</a:t>
            </a:r>
          </a:p>
          <a:p>
            <a:r>
              <a:rPr lang="en-US" sz="1200" kern="1200" dirty="0">
                <a:solidFill>
                  <a:schemeClr val="tx1"/>
                </a:solidFill>
                <a:effectLst/>
                <a:latin typeface="+mn-lt"/>
                <a:ea typeface="+mn-ea"/>
                <a:cs typeface="+mn-cs"/>
              </a:rPr>
              <a:t>• Get instructions for assigned duties from the teacher.</a:t>
            </a:r>
          </a:p>
          <a:p>
            <a:r>
              <a:rPr lang="en-US" sz="1200" kern="1200" dirty="0">
                <a:solidFill>
                  <a:schemeClr val="tx1"/>
                </a:solidFill>
                <a:effectLst/>
                <a:latin typeface="+mn-lt"/>
                <a:ea typeface="+mn-ea"/>
                <a:cs typeface="+mn-cs"/>
              </a:rPr>
              <a:t>• Type, file and duplicate materials for the teacher.</a:t>
            </a:r>
          </a:p>
          <a:p>
            <a:r>
              <a:rPr lang="en-US" sz="1200" kern="1200" dirty="0">
                <a:solidFill>
                  <a:schemeClr val="tx1"/>
                </a:solidFill>
                <a:effectLst/>
                <a:latin typeface="+mn-lt"/>
                <a:ea typeface="+mn-ea"/>
                <a:cs typeface="+mn-cs"/>
              </a:rPr>
              <a:t>• Hand out teaching materials such as textbooks, workbooks and papers.</a:t>
            </a:r>
          </a:p>
          <a:p>
            <a:r>
              <a:rPr lang="en-US" sz="1200" kern="1200" dirty="0">
                <a:solidFill>
                  <a:schemeClr val="tx1"/>
                </a:solidFill>
                <a:effectLst/>
                <a:latin typeface="+mn-lt"/>
                <a:ea typeface="+mn-ea"/>
                <a:cs typeface="+mn-cs"/>
              </a:rPr>
              <a:t>• Observe and record student progress.</a:t>
            </a:r>
          </a:p>
          <a:p>
            <a:r>
              <a:rPr lang="en-US" sz="1200" kern="1200" dirty="0">
                <a:solidFill>
                  <a:schemeClr val="tx1"/>
                </a:solidFill>
                <a:effectLst/>
                <a:latin typeface="+mn-lt"/>
                <a:ea typeface="+mn-ea"/>
                <a:cs typeface="+mn-cs"/>
              </a:rPr>
              <a:t>• Prepare lesson materials, bulletin displays and exhibits.</a:t>
            </a:r>
          </a:p>
          <a:p>
            <a:r>
              <a:rPr lang="en-US" sz="1200" kern="1200" dirty="0">
                <a:solidFill>
                  <a:schemeClr val="tx1"/>
                </a:solidFill>
                <a:effectLst/>
                <a:latin typeface="+mn-lt"/>
                <a:ea typeface="+mn-ea"/>
                <a:cs typeface="+mn-cs"/>
              </a:rPr>
              <a:t>• Present material to students under the direction of the teacher.</a:t>
            </a:r>
          </a:p>
          <a:p>
            <a:r>
              <a:rPr lang="en-US" sz="1200" kern="1200" dirty="0">
                <a:solidFill>
                  <a:schemeClr val="tx1"/>
                </a:solidFill>
                <a:effectLst/>
                <a:latin typeface="+mn-lt"/>
                <a:ea typeface="+mn-ea"/>
                <a:cs typeface="+mn-cs"/>
              </a:rPr>
              <a:t>• Assist students with special needs.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 18,460-$39,780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Some college, no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1,308,100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147,900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8.4%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10</a:t>
            </a:fld>
            <a:endParaRPr lang="en-US"/>
          </a:p>
        </p:txBody>
      </p:sp>
    </p:spTree>
    <p:extLst>
      <p:ext uri="{BB962C8B-B14F-4D97-AF65-F5344CB8AC3E}">
        <p14:creationId xmlns:p14="http://schemas.microsoft.com/office/powerpoint/2010/main" val="28922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Speech Pathologists/Therapists</a:t>
            </a:r>
          </a:p>
          <a:p>
            <a:r>
              <a:rPr lang="en-US" sz="1200" kern="1200" dirty="0">
                <a:solidFill>
                  <a:schemeClr val="tx1"/>
                </a:solidFill>
                <a:effectLst/>
                <a:latin typeface="+mn-lt"/>
                <a:ea typeface="+mn-ea"/>
                <a:cs typeface="+mn-cs"/>
              </a:rPr>
              <a:t>Assess and treat people with speech, language, voice and fluency disorders. May select alternative communication systems and teach their use. May perform research related to speech and language problems.</a:t>
            </a:r>
          </a:p>
          <a:p>
            <a:r>
              <a:rPr lang="en-US" sz="1200" kern="1200" dirty="0">
                <a:solidFill>
                  <a:schemeClr val="tx1"/>
                </a:solidFill>
                <a:effectLst/>
                <a:latin typeface="+mn-lt"/>
                <a:ea typeface="+mn-ea"/>
                <a:cs typeface="+mn-cs"/>
              </a:rPr>
              <a:t>• Assess and treat people with speech, language and voice disorders.</a:t>
            </a:r>
          </a:p>
          <a:p>
            <a:r>
              <a:rPr lang="en-US" sz="1200" kern="1200" dirty="0">
                <a:solidFill>
                  <a:schemeClr val="tx1"/>
                </a:solidFill>
                <a:effectLst/>
                <a:latin typeface="+mn-lt"/>
                <a:ea typeface="+mn-ea"/>
                <a:cs typeface="+mn-cs"/>
              </a:rPr>
              <a:t>• Keep client records of the initial evaluation, treatment, progress and discharge.</a:t>
            </a:r>
          </a:p>
          <a:p>
            <a:r>
              <a:rPr lang="en-US" sz="1200" kern="1200" dirty="0">
                <a:solidFill>
                  <a:schemeClr val="tx1"/>
                </a:solidFill>
                <a:effectLst/>
                <a:latin typeface="+mn-lt"/>
                <a:ea typeface="+mn-ea"/>
                <a:cs typeface="+mn-cs"/>
              </a:rPr>
              <a:t>• Monitor clients’ progress and adjust treatments when necessary.</a:t>
            </a:r>
          </a:p>
          <a:p>
            <a:r>
              <a:rPr lang="en-US" sz="1200" kern="1200" dirty="0">
                <a:solidFill>
                  <a:schemeClr val="tx1"/>
                </a:solidFill>
                <a:effectLst/>
                <a:latin typeface="+mn-lt"/>
                <a:ea typeface="+mn-ea"/>
                <a:cs typeface="+mn-cs"/>
              </a:rPr>
              <a:t>• Evaluate test results to determine the appropriate treatment.</a:t>
            </a:r>
          </a:p>
          <a:p>
            <a:r>
              <a:rPr lang="en-US" sz="1200" kern="1200" dirty="0">
                <a:solidFill>
                  <a:schemeClr val="tx1"/>
                </a:solidFill>
                <a:effectLst/>
                <a:latin typeface="+mn-lt"/>
                <a:ea typeface="+mn-ea"/>
                <a:cs typeface="+mn-cs"/>
              </a:rPr>
              <a:t>• Develop treatment plans for problems such as stuttering, delayed language, swallowing disorders and other voice problems.</a:t>
            </a:r>
          </a:p>
          <a:p>
            <a:r>
              <a:rPr lang="en-US" sz="1200" kern="1200" dirty="0">
                <a:solidFill>
                  <a:schemeClr val="tx1"/>
                </a:solidFill>
                <a:effectLst/>
                <a:latin typeface="+mn-lt"/>
                <a:ea typeface="+mn-ea"/>
                <a:cs typeface="+mn-cs"/>
              </a:rPr>
              <a:t>• Teach clients to control or strengthen tongue, jaw, face muscles and breathing muscles.</a:t>
            </a:r>
          </a:p>
          <a:p>
            <a:r>
              <a:rPr lang="en-US" sz="1200" kern="1200" dirty="0">
                <a:solidFill>
                  <a:schemeClr val="tx1"/>
                </a:solidFill>
                <a:effectLst/>
                <a:latin typeface="+mn-lt"/>
                <a:ea typeface="+mn-ea"/>
                <a:cs typeface="+mn-cs"/>
              </a:rPr>
              <a:t>• Develop individual or group programs for schools.</a:t>
            </a:r>
          </a:p>
          <a:p>
            <a:r>
              <a:rPr lang="en-US" sz="1200" kern="1200" dirty="0">
                <a:solidFill>
                  <a:schemeClr val="tx1"/>
                </a:solidFill>
                <a:effectLst/>
                <a:latin typeface="+mn-lt"/>
                <a:ea typeface="+mn-ea"/>
                <a:cs typeface="+mn-cs"/>
              </a:rPr>
              <a:t>• Communicate with nonspeaking clients using sign language or computer technology.</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 48,830-$118,910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145,100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10,400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11</a:t>
            </a:fld>
            <a:endParaRPr lang="en-US"/>
          </a:p>
        </p:txBody>
      </p:sp>
    </p:spTree>
    <p:extLst>
      <p:ext uri="{BB962C8B-B14F-4D97-AF65-F5344CB8AC3E}">
        <p14:creationId xmlns:p14="http://schemas.microsoft.com/office/powerpoint/2010/main" val="3359376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 Practitioners</a:t>
            </a:r>
          </a:p>
          <a:p>
            <a:r>
              <a:rPr lang="en-US" sz="1200" kern="1200" dirty="0">
                <a:solidFill>
                  <a:schemeClr val="tx1"/>
                </a:solidFill>
                <a:effectLst/>
                <a:latin typeface="+mn-lt"/>
                <a:ea typeface="+mn-ea"/>
                <a:cs typeface="+mn-cs"/>
              </a:rPr>
              <a:t>Diagnose and treat acute, episodic or chronic illness independently or as part of a health care team. May focus on health promotion and disease prevention. May order, perform or interpret diagnostic tests such as lab work and X-rays. May prescribe medication. Must be registered nurses who have specialized graduate education.</a:t>
            </a:r>
          </a:p>
          <a:p>
            <a:r>
              <a:rPr lang="en-US" sz="1200" kern="1200" dirty="0">
                <a:solidFill>
                  <a:schemeClr val="tx1"/>
                </a:solidFill>
                <a:effectLst/>
                <a:latin typeface="+mn-lt"/>
                <a:ea typeface="+mn-ea"/>
                <a:cs typeface="+mn-cs"/>
              </a:rPr>
              <a:t>• Provide nursing care for people.</a:t>
            </a:r>
          </a:p>
          <a:p>
            <a:r>
              <a:rPr lang="en-US" sz="1200" kern="1200" dirty="0">
                <a:solidFill>
                  <a:schemeClr val="tx1"/>
                </a:solidFill>
                <a:effectLst/>
                <a:latin typeface="+mn-lt"/>
                <a:ea typeface="+mn-ea"/>
                <a:cs typeface="+mn-cs"/>
              </a:rPr>
              <a:t>• Prescribe medicine when it is needed.</a:t>
            </a:r>
          </a:p>
          <a:p>
            <a:r>
              <a:rPr lang="en-US" sz="1200" kern="1200" dirty="0">
                <a:solidFill>
                  <a:schemeClr val="tx1"/>
                </a:solidFill>
                <a:effectLst/>
                <a:latin typeface="+mn-lt"/>
                <a:ea typeface="+mn-ea"/>
                <a:cs typeface="+mn-cs"/>
              </a:rPr>
              <a:t>• Order medical tests.</a:t>
            </a:r>
          </a:p>
          <a:p>
            <a:r>
              <a:rPr lang="en-US" sz="1200" kern="1200" dirty="0">
                <a:solidFill>
                  <a:schemeClr val="tx1"/>
                </a:solidFill>
                <a:effectLst/>
                <a:latin typeface="+mn-lt"/>
                <a:ea typeface="+mn-ea"/>
                <a:cs typeface="+mn-cs"/>
              </a:rPr>
              <a:t>• Use test data to make treatment plans.</a:t>
            </a:r>
          </a:p>
          <a:p>
            <a:r>
              <a:rPr lang="en-US" sz="1200" kern="1200" dirty="0">
                <a:solidFill>
                  <a:schemeClr val="tx1"/>
                </a:solidFill>
                <a:effectLst/>
                <a:latin typeface="+mn-lt"/>
                <a:ea typeface="+mn-ea"/>
                <a:cs typeface="+mn-cs"/>
              </a:rPr>
              <a:t>• Teach people better health habits.</a:t>
            </a:r>
          </a:p>
          <a:p>
            <a:r>
              <a:rPr lang="en-US" sz="1200" kern="1200" dirty="0">
                <a:solidFill>
                  <a:schemeClr val="tx1"/>
                </a:solidFill>
                <a:effectLst/>
                <a:latin typeface="+mn-lt"/>
                <a:ea typeface="+mn-ea"/>
                <a:cs typeface="+mn-cs"/>
              </a:rPr>
              <a:t>• Keep records of progress.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$74,840-$145,630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155,500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36.1%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12</a:t>
            </a:fld>
            <a:endParaRPr lang="en-US"/>
          </a:p>
        </p:txBody>
      </p:sp>
    </p:spTree>
    <p:extLst>
      <p:ext uri="{BB962C8B-B14F-4D97-AF65-F5344CB8AC3E}">
        <p14:creationId xmlns:p14="http://schemas.microsoft.com/office/powerpoint/2010/main" val="1667075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Bus Drivers</a:t>
            </a:r>
          </a:p>
          <a:p>
            <a:r>
              <a:rPr lang="en-US" sz="1200" kern="1200" dirty="0">
                <a:solidFill>
                  <a:schemeClr val="tx1"/>
                </a:solidFill>
                <a:effectLst/>
                <a:latin typeface="+mn-lt"/>
                <a:ea typeface="+mn-ea"/>
                <a:cs typeface="+mn-cs"/>
              </a:rPr>
              <a:t>Drive bus or motor coach, including regular route operations, charters and private carriage. May assist passengers with baggage. May collect fares or tickets.</a:t>
            </a:r>
          </a:p>
          <a:p>
            <a:r>
              <a:rPr lang="en-US" sz="1200" kern="1200" dirty="0">
                <a:solidFill>
                  <a:schemeClr val="tx1"/>
                </a:solidFill>
                <a:effectLst/>
                <a:latin typeface="+mn-lt"/>
                <a:ea typeface="+mn-ea"/>
                <a:cs typeface="+mn-cs"/>
              </a:rPr>
              <a:t>• Drive buses, vans and other transportation vehicles to take people where they need to go.</a:t>
            </a:r>
          </a:p>
          <a:p>
            <a:r>
              <a:rPr lang="en-US" sz="1200" kern="1200" dirty="0">
                <a:solidFill>
                  <a:schemeClr val="tx1"/>
                </a:solidFill>
                <a:effectLst/>
                <a:latin typeface="+mn-lt"/>
                <a:ea typeface="+mn-ea"/>
                <a:cs typeface="+mn-cs"/>
              </a:rPr>
              <a:t>• Use a two-way radio or mobile phone to keep in contact with headquarters.</a:t>
            </a:r>
          </a:p>
          <a:p>
            <a:r>
              <a:rPr lang="en-US" sz="1200" kern="1200" dirty="0">
                <a:solidFill>
                  <a:schemeClr val="tx1"/>
                </a:solidFill>
                <a:effectLst/>
                <a:latin typeface="+mn-lt"/>
                <a:ea typeface="+mn-ea"/>
                <a:cs typeface="+mn-cs"/>
              </a:rPr>
              <a:t>• Keep vehicle in good running condition with water, fuel and oil.</a:t>
            </a:r>
          </a:p>
          <a:p>
            <a:r>
              <a:rPr lang="en-US" sz="1200" kern="1200" dirty="0">
                <a:solidFill>
                  <a:schemeClr val="tx1"/>
                </a:solidFill>
                <a:effectLst/>
                <a:latin typeface="+mn-lt"/>
                <a:ea typeface="+mn-ea"/>
                <a:cs typeface="+mn-cs"/>
              </a:rPr>
              <a:t>• Assist people on and off the bus and help with luggage.</a:t>
            </a:r>
          </a:p>
          <a:p>
            <a:r>
              <a:rPr lang="en-US" sz="1200" kern="1200" dirty="0">
                <a:solidFill>
                  <a:schemeClr val="tx1"/>
                </a:solidFill>
                <a:effectLst/>
                <a:latin typeface="+mn-lt"/>
                <a:ea typeface="+mn-ea"/>
                <a:cs typeface="+mn-cs"/>
              </a:rPr>
              <a:t>• Collect money or tickets from passengers.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$24,830-$67,860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179,300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24,000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9.0%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13</a:t>
            </a:fld>
            <a:endParaRPr lang="en-US"/>
          </a:p>
        </p:txBody>
      </p:sp>
    </p:spTree>
    <p:extLst>
      <p:ext uri="{BB962C8B-B14F-4D97-AF65-F5344CB8AC3E}">
        <p14:creationId xmlns:p14="http://schemas.microsoft.com/office/powerpoint/2010/main" val="3749019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Secretaries and Administrative Assistants, Except Legal, Medical and Executive</a:t>
            </a:r>
          </a:p>
          <a:p>
            <a:r>
              <a:rPr lang="en-US" sz="1200" kern="1200" dirty="0">
                <a:solidFill>
                  <a:schemeClr val="tx1"/>
                </a:solidFill>
                <a:effectLst/>
                <a:latin typeface="+mn-lt"/>
                <a:ea typeface="+mn-ea"/>
                <a:cs typeface="+mn-cs"/>
              </a:rPr>
              <a:t>Perform routine clerical and administrative functions such as drafting correspondence, scheduling appointments, organizing and maintaining paper and electronic files or providing information to callers.</a:t>
            </a:r>
          </a:p>
          <a:p>
            <a:r>
              <a:rPr lang="en-US" sz="1200" kern="1200" dirty="0">
                <a:solidFill>
                  <a:schemeClr val="tx1"/>
                </a:solidFill>
                <a:effectLst/>
                <a:latin typeface="+mn-lt"/>
                <a:ea typeface="+mn-ea"/>
                <a:cs typeface="+mn-cs"/>
              </a:rPr>
              <a:t>• Perform routine clerical and administrative functions.</a:t>
            </a:r>
          </a:p>
          <a:p>
            <a:r>
              <a:rPr lang="en-US" sz="1200" kern="1200" dirty="0">
                <a:solidFill>
                  <a:schemeClr val="tx1"/>
                </a:solidFill>
                <a:effectLst/>
                <a:latin typeface="+mn-lt"/>
                <a:ea typeface="+mn-ea"/>
                <a:cs typeface="+mn-cs"/>
              </a:rPr>
              <a:t>• Write letters to correspond with others in regards to business.</a:t>
            </a:r>
          </a:p>
          <a:p>
            <a:r>
              <a:rPr lang="en-US" sz="1200" kern="1200" dirty="0">
                <a:solidFill>
                  <a:schemeClr val="tx1"/>
                </a:solidFill>
                <a:effectLst/>
                <a:latin typeface="+mn-lt"/>
                <a:ea typeface="+mn-ea"/>
                <a:cs typeface="+mn-cs"/>
              </a:rPr>
              <a:t>• Schedule appointments.</a:t>
            </a:r>
          </a:p>
          <a:p>
            <a:r>
              <a:rPr lang="en-US" sz="1200" kern="1200" dirty="0">
                <a:solidFill>
                  <a:schemeClr val="tx1"/>
                </a:solidFill>
                <a:effectLst/>
                <a:latin typeface="+mn-lt"/>
                <a:ea typeface="+mn-ea"/>
                <a:cs typeface="+mn-cs"/>
              </a:rPr>
              <a:t>• Organize and maintain paper and electronic files.</a:t>
            </a:r>
          </a:p>
          <a:p>
            <a:r>
              <a:rPr lang="en-US" sz="1200" kern="1200" dirty="0">
                <a:solidFill>
                  <a:schemeClr val="tx1"/>
                </a:solidFill>
                <a:effectLst/>
                <a:latin typeface="+mn-lt"/>
                <a:ea typeface="+mn-ea"/>
                <a:cs typeface="+mn-cs"/>
              </a:rPr>
              <a:t>• Answer telephones and provide information to callers.</a:t>
            </a:r>
          </a:p>
          <a:p>
            <a:r>
              <a:rPr lang="en-US" sz="1200" kern="1200" dirty="0">
                <a:solidFill>
                  <a:schemeClr val="tx1"/>
                </a:solidFill>
                <a:effectLst/>
                <a:latin typeface="+mn-lt"/>
                <a:ea typeface="+mn-ea"/>
                <a:cs typeface="+mn-cs"/>
              </a:rPr>
              <a:t>• Keep a schedule of meetings for your boss and inform him or her ahead of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$22,110-$54,370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2,536,200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244,300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-6.5%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14</a:t>
            </a:fld>
            <a:endParaRPr lang="en-US"/>
          </a:p>
        </p:txBody>
      </p:sp>
    </p:spTree>
    <p:extLst>
      <p:ext uri="{BB962C8B-B14F-4D97-AF65-F5344CB8AC3E}">
        <p14:creationId xmlns:p14="http://schemas.microsoft.com/office/powerpoint/2010/main" val="1264981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Custodians/Janitors and Cleaners, Except Maids</a:t>
            </a:r>
          </a:p>
          <a:p>
            <a:r>
              <a:rPr lang="en-US" sz="1200" b="1" i="1" kern="1200" dirty="0">
                <a:solidFill>
                  <a:schemeClr val="tx1"/>
                </a:solidFill>
                <a:effectLst/>
                <a:latin typeface="+mn-lt"/>
                <a:ea typeface="+mn-ea"/>
                <a:cs typeface="+mn-cs"/>
              </a:rPr>
              <a:t>and Housekeeping Cleaners</a:t>
            </a:r>
          </a:p>
          <a:p>
            <a:r>
              <a:rPr lang="en-US" sz="1200" kern="1200" dirty="0">
                <a:solidFill>
                  <a:schemeClr val="tx1"/>
                </a:solidFill>
                <a:effectLst/>
                <a:latin typeface="+mn-lt"/>
                <a:ea typeface="+mn-ea"/>
                <a:cs typeface="+mn-cs"/>
              </a:rPr>
              <a:t>Keep buildings in clean and orderly condition. Perform heavy cleaning duties, such as cleaning floors, shampooing rugs, washing walls and glass and removing rubbish. Duties may include tending furnace and boiler, performing routine maintenance activities, notifying management of need for repairs and cleaning snow or debris from sidewalk.</a:t>
            </a:r>
          </a:p>
          <a:p>
            <a:r>
              <a:rPr lang="en-US" sz="1200" kern="1200" dirty="0">
                <a:solidFill>
                  <a:schemeClr val="tx1"/>
                </a:solidFill>
                <a:effectLst/>
                <a:latin typeface="+mn-lt"/>
                <a:ea typeface="+mn-ea"/>
                <a:cs typeface="+mn-cs"/>
              </a:rPr>
              <a:t>• Keep buildings in clean and orderly condition.</a:t>
            </a:r>
          </a:p>
          <a:p>
            <a:r>
              <a:rPr lang="en-US" sz="1200" kern="1200" dirty="0">
                <a:solidFill>
                  <a:schemeClr val="tx1"/>
                </a:solidFill>
                <a:effectLst/>
                <a:latin typeface="+mn-lt"/>
                <a:ea typeface="+mn-ea"/>
                <a:cs typeface="+mn-cs"/>
              </a:rPr>
              <a:t>• Clean floors, shampoo rugs, wash walls, clean glass and remove trash.</a:t>
            </a:r>
          </a:p>
          <a:p>
            <a:r>
              <a:rPr lang="en-US" sz="1200" kern="1200" dirty="0">
                <a:solidFill>
                  <a:schemeClr val="tx1"/>
                </a:solidFill>
                <a:effectLst/>
                <a:latin typeface="+mn-lt"/>
                <a:ea typeface="+mn-ea"/>
                <a:cs typeface="+mn-cs"/>
              </a:rPr>
              <a:t>• Tend furnace or boilers.</a:t>
            </a:r>
          </a:p>
          <a:p>
            <a:r>
              <a:rPr lang="en-US" sz="1200" kern="1200" dirty="0">
                <a:solidFill>
                  <a:schemeClr val="tx1"/>
                </a:solidFill>
                <a:effectLst/>
                <a:latin typeface="+mn-lt"/>
                <a:ea typeface="+mn-ea"/>
                <a:cs typeface="+mn-cs"/>
              </a:rPr>
              <a:t>• Perform maintenance duties.</a:t>
            </a:r>
          </a:p>
          <a:p>
            <a:r>
              <a:rPr lang="en-US" sz="1200" kern="1200" dirty="0">
                <a:solidFill>
                  <a:schemeClr val="tx1"/>
                </a:solidFill>
                <a:effectLst/>
                <a:latin typeface="+mn-lt"/>
                <a:ea typeface="+mn-ea"/>
                <a:cs typeface="+mn-cs"/>
              </a:rPr>
              <a:t>• Keep closets and bathrooms supplied with necessary materials.</a:t>
            </a:r>
          </a:p>
          <a:p>
            <a:r>
              <a:rPr lang="en-US" sz="1200" kern="1200" dirty="0">
                <a:solidFill>
                  <a:schemeClr val="tx1"/>
                </a:solidFill>
                <a:effectLst/>
                <a:latin typeface="+mn-lt"/>
                <a:ea typeface="+mn-ea"/>
                <a:cs typeface="+mn-cs"/>
              </a:rPr>
              <a:t>• Clean snow and debris from sidewalks.</a:t>
            </a:r>
          </a:p>
          <a:p>
            <a:r>
              <a:rPr lang="en-US" sz="1200" kern="1200" dirty="0">
                <a:solidFill>
                  <a:schemeClr val="tx1"/>
                </a:solidFill>
                <a:effectLst/>
                <a:latin typeface="+mn-lt"/>
                <a:ea typeface="+mn-ea"/>
                <a:cs typeface="+mn-cs"/>
              </a:rPr>
              <a:t>• Inform management when repairs are needed.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$18,580-$41,820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2,384,600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344,100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9.9%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15</a:t>
            </a:fld>
            <a:endParaRPr lang="en-US"/>
          </a:p>
        </p:txBody>
      </p:sp>
    </p:spTree>
    <p:extLst>
      <p:ext uri="{BB962C8B-B14F-4D97-AF65-F5344CB8AC3E}">
        <p14:creationId xmlns:p14="http://schemas.microsoft.com/office/powerpoint/2010/main" val="105403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Cafeteria Workers/Counter Attendants</a:t>
            </a:r>
          </a:p>
          <a:p>
            <a:r>
              <a:rPr lang="en-US" sz="1200" b="1" i="1" kern="1200" dirty="0">
                <a:solidFill>
                  <a:schemeClr val="tx1"/>
                </a:solidFill>
                <a:effectLst/>
                <a:latin typeface="+mn-lt"/>
                <a:ea typeface="+mn-ea"/>
                <a:cs typeface="+mn-cs"/>
              </a:rPr>
              <a:t>Cafeteria, Food Concession and Coffee Shop</a:t>
            </a:r>
          </a:p>
          <a:p>
            <a:r>
              <a:rPr lang="en-US" sz="1200" kern="1200" dirty="0">
                <a:solidFill>
                  <a:schemeClr val="tx1"/>
                </a:solidFill>
                <a:effectLst/>
                <a:latin typeface="+mn-lt"/>
                <a:ea typeface="+mn-ea"/>
                <a:cs typeface="+mn-cs"/>
              </a:rPr>
              <a:t>Serve food to diners at counter or from a steam table.</a:t>
            </a:r>
          </a:p>
          <a:p>
            <a:r>
              <a:rPr lang="en-US" sz="1200" kern="1200" dirty="0">
                <a:solidFill>
                  <a:schemeClr val="tx1"/>
                </a:solidFill>
                <a:effectLst/>
                <a:latin typeface="+mn-lt"/>
                <a:ea typeface="+mn-ea"/>
                <a:cs typeface="+mn-cs"/>
              </a:rPr>
              <a:t>• Serve food to people at food counters.</a:t>
            </a:r>
          </a:p>
          <a:p>
            <a:r>
              <a:rPr lang="en-US" sz="1200" kern="1200" dirty="0">
                <a:solidFill>
                  <a:schemeClr val="tx1"/>
                </a:solidFill>
                <a:effectLst/>
                <a:latin typeface="+mn-lt"/>
                <a:ea typeface="+mn-ea"/>
                <a:cs typeface="+mn-cs"/>
              </a:rPr>
              <a:t>• Clean and polish counters, glasses, dishes and fountain equipment.</a:t>
            </a:r>
          </a:p>
          <a:p>
            <a:r>
              <a:rPr lang="en-US" sz="1200" kern="1200" dirty="0">
                <a:solidFill>
                  <a:schemeClr val="tx1"/>
                </a:solidFill>
                <a:effectLst/>
                <a:latin typeface="+mn-lt"/>
                <a:ea typeface="+mn-ea"/>
                <a:cs typeface="+mn-cs"/>
              </a:rPr>
              <a:t>• Replenish foods at serving stations.</a:t>
            </a:r>
          </a:p>
          <a:p>
            <a:r>
              <a:rPr lang="en-US" sz="1200" kern="1200" dirty="0">
                <a:solidFill>
                  <a:schemeClr val="tx1"/>
                </a:solidFill>
                <a:effectLst/>
                <a:latin typeface="+mn-lt"/>
                <a:ea typeface="+mn-ea"/>
                <a:cs typeface="+mn-cs"/>
              </a:rPr>
              <a:t>• Take customer orders and write ordered items on tickets.</a:t>
            </a:r>
          </a:p>
          <a:p>
            <a:r>
              <a:rPr lang="en-US" sz="1200" kern="1200" dirty="0">
                <a:solidFill>
                  <a:schemeClr val="tx1"/>
                </a:solidFill>
                <a:effectLst/>
                <a:latin typeface="+mn-lt"/>
                <a:ea typeface="+mn-ea"/>
                <a:cs typeface="+mn-cs"/>
              </a:rPr>
              <a:t>• Prepare foods such as sandwiches, salads and ice cream dishes.</a:t>
            </a:r>
          </a:p>
          <a:p>
            <a:r>
              <a:rPr lang="en-US" sz="1200" kern="1200" dirty="0">
                <a:solidFill>
                  <a:schemeClr val="tx1"/>
                </a:solidFill>
                <a:effectLst/>
                <a:latin typeface="+mn-lt"/>
                <a:ea typeface="+mn-ea"/>
                <a:cs typeface="+mn-cs"/>
              </a:rPr>
              <a:t>• Wrap food for serving or takeout.</a:t>
            </a:r>
          </a:p>
          <a:p>
            <a:r>
              <a:rPr lang="en-US" sz="1200" kern="1200" dirty="0">
                <a:solidFill>
                  <a:schemeClr val="tx1"/>
                </a:solidFill>
                <a:effectLst/>
                <a:latin typeface="+mn-lt"/>
                <a:ea typeface="+mn-ea"/>
                <a:cs typeface="+mn-cs"/>
              </a:rPr>
              <a:t>• Deliver orders to the kitchen and pick up and serve food.</a:t>
            </a:r>
          </a:p>
          <a:p>
            <a:r>
              <a:rPr lang="en-US" sz="1200" kern="1200" dirty="0">
                <a:solidFill>
                  <a:schemeClr val="tx1"/>
                </a:solidFill>
                <a:effectLst/>
                <a:latin typeface="+mn-lt"/>
                <a:ea typeface="+mn-ea"/>
                <a:cs typeface="+mn-cs"/>
              </a:rPr>
              <a:t>• Add relishes and garnishes to food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$17,620-$29,650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505,200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113,200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4.6%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16</a:t>
            </a:fld>
            <a:endParaRPr lang="en-US"/>
          </a:p>
        </p:txBody>
      </p:sp>
    </p:spTree>
    <p:extLst>
      <p:ext uri="{BB962C8B-B14F-4D97-AF65-F5344CB8AC3E}">
        <p14:creationId xmlns:p14="http://schemas.microsoft.com/office/powerpoint/2010/main" val="188507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Coaches and Scouts</a:t>
            </a:r>
          </a:p>
          <a:p>
            <a:r>
              <a:rPr lang="en-US" sz="1200" kern="1200" dirty="0">
                <a:solidFill>
                  <a:schemeClr val="tx1"/>
                </a:solidFill>
                <a:effectLst/>
                <a:latin typeface="+mn-lt"/>
                <a:ea typeface="+mn-ea"/>
                <a:cs typeface="+mn-cs"/>
              </a:rPr>
              <a:t>Instructor coach groups or individuals in the fundamentals of sports. Demonstrate techniques and methods of participation. May evaluate athletes’ strengths and weaknesses as possible recruits or to improve the athletes’ technique to prepare them for competition. Those required to hold teaching degrees should be reported in the appropriate teaching category.</a:t>
            </a:r>
          </a:p>
          <a:p>
            <a:r>
              <a:rPr lang="en-US" sz="1200" kern="1200" dirty="0">
                <a:solidFill>
                  <a:schemeClr val="tx1"/>
                </a:solidFill>
                <a:effectLst/>
                <a:latin typeface="+mn-lt"/>
                <a:ea typeface="+mn-ea"/>
                <a:cs typeface="+mn-cs"/>
              </a:rPr>
              <a:t>• Plan and organize sport practice sessions.</a:t>
            </a:r>
          </a:p>
          <a:p>
            <a:r>
              <a:rPr lang="en-US" sz="1200" kern="1200" dirty="0">
                <a:solidFill>
                  <a:schemeClr val="tx1"/>
                </a:solidFill>
                <a:effectLst/>
                <a:latin typeface="+mn-lt"/>
                <a:ea typeface="+mn-ea"/>
                <a:cs typeface="+mn-cs"/>
              </a:rPr>
              <a:t>• Prepare athletes for competition.</a:t>
            </a:r>
          </a:p>
          <a:p>
            <a:r>
              <a:rPr lang="en-US" sz="1200" kern="1200" dirty="0">
                <a:solidFill>
                  <a:schemeClr val="tx1"/>
                </a:solidFill>
                <a:effectLst/>
                <a:latin typeface="+mn-lt"/>
                <a:ea typeface="+mn-ea"/>
                <a:cs typeface="+mn-cs"/>
              </a:rPr>
              <a:t>• Identify and recruit potential athletes.</a:t>
            </a:r>
          </a:p>
          <a:p>
            <a:r>
              <a:rPr lang="en-US" sz="1200" kern="1200" dirty="0">
                <a:solidFill>
                  <a:schemeClr val="tx1"/>
                </a:solidFill>
                <a:effectLst/>
                <a:latin typeface="+mn-lt"/>
                <a:ea typeface="+mn-ea"/>
                <a:cs typeface="+mn-cs"/>
              </a:rPr>
              <a:t>• Plan strategies for competing with rival teams.</a:t>
            </a:r>
          </a:p>
          <a:p>
            <a:r>
              <a:rPr lang="en-US" sz="1200" kern="1200" dirty="0">
                <a:solidFill>
                  <a:schemeClr val="tx1"/>
                </a:solidFill>
                <a:effectLst/>
                <a:latin typeface="+mn-lt"/>
                <a:ea typeface="+mn-ea"/>
                <a:cs typeface="+mn-cs"/>
              </a:rPr>
              <a:t>• Identify strengths and weaknesses of players.</a:t>
            </a:r>
          </a:p>
          <a:p>
            <a:r>
              <a:rPr lang="en-US" sz="1200" kern="1200" dirty="0">
                <a:solidFill>
                  <a:schemeClr val="tx1"/>
                </a:solidFill>
                <a:effectLst/>
                <a:latin typeface="+mn-lt"/>
                <a:ea typeface="+mn-ea"/>
                <a:cs typeface="+mn-cs"/>
              </a:rPr>
              <a:t>• Observe opposing teams for weaknesses and strengths.</a:t>
            </a:r>
          </a:p>
          <a:p>
            <a:r>
              <a:rPr lang="en-US" sz="1200" kern="1200" dirty="0">
                <a:solidFill>
                  <a:schemeClr val="tx1"/>
                </a:solidFill>
                <a:effectLst/>
                <a:latin typeface="+mn-lt"/>
                <a:ea typeface="+mn-ea"/>
                <a:cs typeface="+mn-cs"/>
              </a:rPr>
              <a:t>• Direct physical conditioning programs to keep athletes in shape.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 18,670-$75,400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276,100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42,100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12.9%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17</a:t>
            </a:fld>
            <a:endParaRPr lang="en-US"/>
          </a:p>
        </p:txBody>
      </p:sp>
    </p:spTree>
    <p:extLst>
      <p:ext uri="{BB962C8B-B14F-4D97-AF65-F5344CB8AC3E}">
        <p14:creationId xmlns:p14="http://schemas.microsoft.com/office/powerpoint/2010/main" val="1957030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Fashion Designers</a:t>
            </a:r>
          </a:p>
          <a:p>
            <a:r>
              <a:rPr lang="en-US" sz="1200" kern="1200" dirty="0">
                <a:solidFill>
                  <a:schemeClr val="tx1"/>
                </a:solidFill>
                <a:effectLst/>
                <a:latin typeface="+mn-lt"/>
                <a:ea typeface="+mn-ea"/>
                <a:cs typeface="+mn-cs"/>
              </a:rPr>
              <a:t>Design clothing and accessories. Create original designs or adapt fashion trends.</a:t>
            </a:r>
          </a:p>
          <a:p>
            <a:r>
              <a:rPr lang="en-US" sz="1200" kern="1200" dirty="0">
                <a:solidFill>
                  <a:schemeClr val="tx1"/>
                </a:solidFill>
                <a:effectLst/>
                <a:latin typeface="+mn-lt"/>
                <a:ea typeface="+mn-ea"/>
                <a:cs typeface="+mn-cs"/>
              </a:rPr>
              <a:t>• Design clothing and accessories.</a:t>
            </a:r>
          </a:p>
          <a:p>
            <a:r>
              <a:rPr lang="en-US" sz="1200" kern="1200" dirty="0">
                <a:solidFill>
                  <a:schemeClr val="tx1"/>
                </a:solidFill>
                <a:effectLst/>
                <a:latin typeface="+mn-lt"/>
                <a:ea typeface="+mn-ea"/>
                <a:cs typeface="+mn-cs"/>
              </a:rPr>
              <a:t>• Direct workers who are drawing and cutting patterns.</a:t>
            </a:r>
          </a:p>
          <a:p>
            <a:r>
              <a:rPr lang="en-US" sz="1200" kern="1200" dirty="0">
                <a:solidFill>
                  <a:schemeClr val="tx1"/>
                </a:solidFill>
                <a:effectLst/>
                <a:latin typeface="+mn-lt"/>
                <a:ea typeface="+mn-ea"/>
                <a:cs typeface="+mn-cs"/>
              </a:rPr>
              <a:t>• Examine sample garments.</a:t>
            </a:r>
          </a:p>
          <a:p>
            <a:r>
              <a:rPr lang="en-US" sz="1200" kern="1200" dirty="0">
                <a:solidFill>
                  <a:schemeClr val="tx1"/>
                </a:solidFill>
                <a:effectLst/>
                <a:latin typeface="+mn-lt"/>
                <a:ea typeface="+mn-ea"/>
                <a:cs typeface="+mn-cs"/>
              </a:rPr>
              <a:t>• Modify designs to get desired effects.</a:t>
            </a:r>
          </a:p>
          <a:p>
            <a:r>
              <a:rPr lang="en-US" sz="1200" kern="1200" dirty="0">
                <a:solidFill>
                  <a:schemeClr val="tx1"/>
                </a:solidFill>
                <a:effectLst/>
                <a:latin typeface="+mn-lt"/>
                <a:ea typeface="+mn-ea"/>
                <a:cs typeface="+mn-cs"/>
              </a:rPr>
              <a:t>• Sketch rough drawings of clothes and accessories.</a:t>
            </a:r>
          </a:p>
          <a:p>
            <a:r>
              <a:rPr lang="en-US" sz="1200" kern="1200" dirty="0">
                <a:solidFill>
                  <a:schemeClr val="tx1"/>
                </a:solidFill>
                <a:effectLst/>
                <a:latin typeface="+mn-lt"/>
                <a:ea typeface="+mn-ea"/>
                <a:cs typeface="+mn-cs"/>
              </a:rPr>
              <a:t>• Confer with sales and management executives about design ideas.</a:t>
            </a:r>
          </a:p>
          <a:p>
            <a:r>
              <a:rPr lang="en-US" sz="1200" kern="1200" dirty="0">
                <a:solidFill>
                  <a:schemeClr val="tx1"/>
                </a:solidFill>
                <a:effectLst/>
                <a:latin typeface="+mn-lt"/>
                <a:ea typeface="+mn-ea"/>
                <a:cs typeface="+mn-cs"/>
              </a:rPr>
              <a:t>• Identify and target markets for designs.</a:t>
            </a:r>
          </a:p>
          <a:p>
            <a:r>
              <a:rPr lang="en-US" sz="1200" kern="1200" dirty="0">
                <a:solidFill>
                  <a:schemeClr val="tx1"/>
                </a:solidFill>
                <a:effectLst/>
                <a:latin typeface="+mn-lt"/>
                <a:ea typeface="+mn-ea"/>
                <a:cs typeface="+mn-cs"/>
              </a:rPr>
              <a:t>• Attend fashion shows and keep up with fashion trends.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 33,910-$135,490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2.5%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18</a:t>
            </a:fld>
            <a:endParaRPr lang="en-US"/>
          </a:p>
        </p:txBody>
      </p:sp>
    </p:spTree>
    <p:extLst>
      <p:ext uri="{BB962C8B-B14F-4D97-AF65-F5344CB8AC3E}">
        <p14:creationId xmlns:p14="http://schemas.microsoft.com/office/powerpoint/2010/main" val="1320734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19</a:t>
            </a:fld>
            <a:endParaRPr lang="en-US"/>
          </a:p>
        </p:txBody>
      </p:sp>
    </p:spTree>
    <p:extLst>
      <p:ext uri="{BB962C8B-B14F-4D97-AF65-F5344CB8AC3E}">
        <p14:creationId xmlns:p14="http://schemas.microsoft.com/office/powerpoint/2010/main" val="160355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Bakers</a:t>
            </a:r>
          </a:p>
          <a:p>
            <a:r>
              <a:rPr lang="en-US" sz="1200" kern="1200" dirty="0">
                <a:solidFill>
                  <a:schemeClr val="tx1"/>
                </a:solidFill>
                <a:effectLst/>
                <a:latin typeface="+mn-lt"/>
                <a:ea typeface="+mn-ea"/>
                <a:cs typeface="+mn-cs"/>
              </a:rPr>
              <a:t>Mix and bake ingredients to produce breads, rolls, cookies, cakes, pies, pastries or other baked goods.</a:t>
            </a:r>
          </a:p>
          <a:p>
            <a:r>
              <a:rPr lang="en-US" sz="1200" kern="1200" dirty="0">
                <a:solidFill>
                  <a:schemeClr val="tx1"/>
                </a:solidFill>
                <a:effectLst/>
                <a:latin typeface="+mn-lt"/>
                <a:ea typeface="+mn-ea"/>
                <a:cs typeface="+mn-cs"/>
              </a:rPr>
              <a:t>• Set oven temperature and place items in oven for baking.</a:t>
            </a:r>
          </a:p>
          <a:p>
            <a:r>
              <a:rPr lang="en-US" sz="1200" kern="1200" dirty="0">
                <a:solidFill>
                  <a:schemeClr val="tx1"/>
                </a:solidFill>
                <a:effectLst/>
                <a:latin typeface="+mn-lt"/>
                <a:ea typeface="+mn-ea"/>
                <a:cs typeface="+mn-cs"/>
              </a:rPr>
              <a:t>• Measure, mix and blend ingredients.</a:t>
            </a:r>
          </a:p>
          <a:p>
            <a:r>
              <a:rPr lang="en-US" sz="1200" kern="1200" dirty="0">
                <a:solidFill>
                  <a:schemeClr val="tx1"/>
                </a:solidFill>
                <a:effectLst/>
                <a:latin typeface="+mn-lt"/>
                <a:ea typeface="+mn-ea"/>
                <a:cs typeface="+mn-cs"/>
              </a:rPr>
              <a:t>• Prepare batters, dough, fillings and icings as needed.</a:t>
            </a:r>
          </a:p>
          <a:p>
            <a:r>
              <a:rPr lang="en-US" sz="1200" kern="1200" dirty="0">
                <a:solidFill>
                  <a:schemeClr val="tx1"/>
                </a:solidFill>
                <a:effectLst/>
                <a:latin typeface="+mn-lt"/>
                <a:ea typeface="+mn-ea"/>
                <a:cs typeface="+mn-cs"/>
              </a:rPr>
              <a:t>• Check the quality of raw materials to see that they meet standards.</a:t>
            </a:r>
          </a:p>
          <a:p>
            <a:r>
              <a:rPr lang="en-US" sz="1200" kern="1200" dirty="0">
                <a:solidFill>
                  <a:schemeClr val="tx1"/>
                </a:solidFill>
                <a:effectLst/>
                <a:latin typeface="+mn-lt"/>
                <a:ea typeface="+mn-ea"/>
                <a:cs typeface="+mn-cs"/>
              </a:rPr>
              <a:t>• Apply glazes, icing and other toppings to baked goods.</a:t>
            </a:r>
          </a:p>
          <a:p>
            <a:r>
              <a:rPr lang="en-US" sz="1200" kern="1200" dirty="0">
                <a:solidFill>
                  <a:schemeClr val="tx1"/>
                </a:solidFill>
                <a:effectLst/>
                <a:latin typeface="+mn-lt"/>
                <a:ea typeface="+mn-ea"/>
                <a:cs typeface="+mn-cs"/>
              </a:rPr>
              <a:t>• Check equipment to make sure it meets health and safety regulations.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 19,230-$39,830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191,000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29,100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7.6%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a:t>
            </a:fld>
            <a:endParaRPr lang="en-US"/>
          </a:p>
        </p:txBody>
      </p:sp>
    </p:spTree>
    <p:extLst>
      <p:ext uri="{BB962C8B-B14F-4D97-AF65-F5344CB8AC3E}">
        <p14:creationId xmlns:p14="http://schemas.microsoft.com/office/powerpoint/2010/main" val="781274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Warehouse Employees/Stock Clerks</a:t>
            </a:r>
          </a:p>
          <a:p>
            <a:r>
              <a:rPr lang="en-US" sz="1200" b="1" i="1" kern="1200" dirty="0">
                <a:solidFill>
                  <a:schemeClr val="tx1"/>
                </a:solidFill>
                <a:effectLst/>
                <a:latin typeface="+mn-lt"/>
                <a:ea typeface="+mn-ea"/>
                <a:cs typeface="+mn-cs"/>
              </a:rPr>
              <a:t>Stockroom, Warehouse or Storage Yard</a:t>
            </a:r>
          </a:p>
          <a:p>
            <a:r>
              <a:rPr lang="en-US" sz="1200" b="1" i="1" kern="1200" dirty="0">
                <a:solidFill>
                  <a:schemeClr val="tx1"/>
                </a:solidFill>
                <a:effectLst/>
                <a:latin typeface="+mn-lt"/>
                <a:ea typeface="+mn-ea"/>
                <a:cs typeface="+mn-cs"/>
              </a:rPr>
              <a:t>Office and Administrative Support</a:t>
            </a:r>
          </a:p>
          <a:p>
            <a:r>
              <a:rPr lang="en-US" sz="1200" kern="1200" dirty="0">
                <a:solidFill>
                  <a:schemeClr val="tx1"/>
                </a:solidFill>
                <a:effectLst/>
                <a:latin typeface="+mn-lt"/>
                <a:ea typeface="+mn-ea"/>
                <a:cs typeface="+mn-cs"/>
              </a:rPr>
              <a:t>Receive, store and issue materials, equipment and other items from stockroom, warehouse or storage yard. Keep records and compile stock reports.</a:t>
            </a:r>
          </a:p>
          <a:p>
            <a:r>
              <a:rPr lang="en-US" sz="1200" kern="1200" dirty="0">
                <a:solidFill>
                  <a:schemeClr val="tx1"/>
                </a:solidFill>
                <a:effectLst/>
                <a:latin typeface="+mn-lt"/>
                <a:ea typeface="+mn-ea"/>
                <a:cs typeface="+mn-cs"/>
              </a:rPr>
              <a:t>• Receive and place merchandise in stockrooms, warehouses or storage yards.</a:t>
            </a:r>
          </a:p>
          <a:p>
            <a:r>
              <a:rPr lang="en-US" sz="1200" kern="1200" dirty="0">
                <a:solidFill>
                  <a:schemeClr val="tx1"/>
                </a:solidFill>
                <a:effectLst/>
                <a:latin typeface="+mn-lt"/>
                <a:ea typeface="+mn-ea"/>
                <a:cs typeface="+mn-cs"/>
              </a:rPr>
              <a:t>• Store items orderly and in ways so they can be easily reached.</a:t>
            </a:r>
          </a:p>
          <a:p>
            <a:r>
              <a:rPr lang="en-US" sz="1200" kern="1200" dirty="0">
                <a:solidFill>
                  <a:schemeClr val="tx1"/>
                </a:solidFill>
                <a:effectLst/>
                <a:latin typeface="+mn-lt"/>
                <a:ea typeface="+mn-ea"/>
                <a:cs typeface="+mn-cs"/>
              </a:rPr>
              <a:t>• Pack and unpack items.</a:t>
            </a:r>
          </a:p>
          <a:p>
            <a:r>
              <a:rPr lang="en-US" sz="1200" kern="1200" dirty="0">
                <a:solidFill>
                  <a:schemeClr val="tx1"/>
                </a:solidFill>
                <a:effectLst/>
                <a:latin typeface="+mn-lt"/>
                <a:ea typeface="+mn-ea"/>
                <a:cs typeface="+mn-cs"/>
              </a:rPr>
              <a:t>• Dispose of damaged or defective items.</a:t>
            </a:r>
          </a:p>
          <a:p>
            <a:r>
              <a:rPr lang="en-US" sz="1200" kern="1200" dirty="0">
                <a:solidFill>
                  <a:schemeClr val="tx1"/>
                </a:solidFill>
                <a:effectLst/>
                <a:latin typeface="+mn-lt"/>
                <a:ea typeface="+mn-ea"/>
                <a:cs typeface="+mn-cs"/>
              </a:rPr>
              <a:t>• Clean and maintain supplies, tools, equipment and storage areas.</a:t>
            </a:r>
          </a:p>
          <a:p>
            <a:r>
              <a:rPr lang="en-US" sz="1200" kern="1200" dirty="0">
                <a:solidFill>
                  <a:schemeClr val="tx1"/>
                </a:solidFill>
                <a:effectLst/>
                <a:latin typeface="+mn-lt"/>
                <a:ea typeface="+mn-ea"/>
                <a:cs typeface="+mn-cs"/>
              </a:rPr>
              <a:t>• Count stock items and record how many are there.</a:t>
            </a:r>
          </a:p>
          <a:p>
            <a:r>
              <a:rPr lang="en-US" sz="1200" kern="1200" dirty="0">
                <a:solidFill>
                  <a:schemeClr val="tx1"/>
                </a:solidFill>
                <a:effectLst/>
                <a:latin typeface="+mn-lt"/>
                <a:ea typeface="+mn-ea"/>
                <a:cs typeface="+mn-cs"/>
              </a:rPr>
              <a:t>• Mark items using identification tags or stamps.</a:t>
            </a:r>
          </a:p>
          <a:p>
            <a:r>
              <a:rPr lang="en-US" sz="1200" kern="1200" dirty="0">
                <a:solidFill>
                  <a:schemeClr val="tx1"/>
                </a:solidFill>
                <a:effectLst/>
                <a:latin typeface="+mn-lt"/>
                <a:ea typeface="+mn-ea"/>
                <a:cs typeface="+mn-cs"/>
              </a:rPr>
              <a:t>• Provide assistance to other workers.</a:t>
            </a:r>
          </a:p>
          <a:p>
            <a:r>
              <a:rPr lang="en-US" sz="1200" kern="1200" dirty="0">
                <a:solidFill>
                  <a:schemeClr val="tx1"/>
                </a:solidFill>
                <a:effectLst/>
                <a:latin typeface="+mn-lt"/>
                <a:ea typeface="+mn-ea"/>
                <a:cs typeface="+mn-cs"/>
              </a:rPr>
              <a:t>• Keep records on the use and need for repair of stock-handling equipment.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 18,870-$40,360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2,008,600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269,200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5.0%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20</a:t>
            </a:fld>
            <a:endParaRPr lang="en-US"/>
          </a:p>
        </p:txBody>
      </p:sp>
    </p:spTree>
    <p:extLst>
      <p:ext uri="{BB962C8B-B14F-4D97-AF65-F5344CB8AC3E}">
        <p14:creationId xmlns:p14="http://schemas.microsoft.com/office/powerpoint/2010/main" val="1435048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Hotel or Motel Receptionists</a:t>
            </a:r>
          </a:p>
          <a:p>
            <a:r>
              <a:rPr lang="en-US" sz="1200" kern="1200" dirty="0">
                <a:solidFill>
                  <a:schemeClr val="tx1"/>
                </a:solidFill>
                <a:effectLst/>
                <a:latin typeface="+mn-lt"/>
                <a:ea typeface="+mn-ea"/>
                <a:cs typeface="+mn-cs"/>
              </a:rPr>
              <a:t>Accommodate hotel, motel and resort patrons by registering and assigning rooms to guests, issuing room keys or cards, transmitting and receiving messages, keeping records of occupied rooms and guests’ accounts, making and confirming reservations and presenting statements to and collecting payments from departing guests.</a:t>
            </a:r>
          </a:p>
          <a:p>
            <a:r>
              <a:rPr lang="en-US" sz="1200" kern="1200" dirty="0">
                <a:solidFill>
                  <a:schemeClr val="tx1"/>
                </a:solidFill>
                <a:effectLst/>
                <a:latin typeface="+mn-lt"/>
                <a:ea typeface="+mn-ea"/>
                <a:cs typeface="+mn-cs"/>
              </a:rPr>
              <a:t>• Register patrons at hotels, motels and resort establishments.</a:t>
            </a:r>
          </a:p>
          <a:p>
            <a:r>
              <a:rPr lang="en-US" sz="1200" kern="1200" dirty="0">
                <a:solidFill>
                  <a:schemeClr val="tx1"/>
                </a:solidFill>
                <a:effectLst/>
                <a:latin typeface="+mn-lt"/>
                <a:ea typeface="+mn-ea"/>
                <a:cs typeface="+mn-cs"/>
              </a:rPr>
              <a:t>• Assign rooms to guests.</a:t>
            </a:r>
          </a:p>
          <a:p>
            <a:r>
              <a:rPr lang="en-US" sz="1200" kern="1200" dirty="0">
                <a:solidFill>
                  <a:schemeClr val="tx1"/>
                </a:solidFill>
                <a:effectLst/>
                <a:latin typeface="+mn-lt"/>
                <a:ea typeface="+mn-ea"/>
                <a:cs typeface="+mn-cs"/>
              </a:rPr>
              <a:t>• Issue room keys.</a:t>
            </a:r>
          </a:p>
          <a:p>
            <a:r>
              <a:rPr lang="en-US" sz="1200" kern="1200" dirty="0">
                <a:solidFill>
                  <a:schemeClr val="tx1"/>
                </a:solidFill>
                <a:effectLst/>
                <a:latin typeface="+mn-lt"/>
                <a:ea typeface="+mn-ea"/>
                <a:cs typeface="+mn-cs"/>
              </a:rPr>
              <a:t>• Keep records of occupied rooms.</a:t>
            </a:r>
          </a:p>
          <a:p>
            <a:r>
              <a:rPr lang="en-US" sz="1200" kern="1200" dirty="0">
                <a:solidFill>
                  <a:schemeClr val="tx1"/>
                </a:solidFill>
                <a:effectLst/>
                <a:latin typeface="+mn-lt"/>
                <a:ea typeface="+mn-ea"/>
                <a:cs typeface="+mn-cs"/>
              </a:rPr>
              <a:t>• Keep records of patron accounts.</a:t>
            </a:r>
          </a:p>
          <a:p>
            <a:r>
              <a:rPr lang="en-US" sz="1200" kern="1200" dirty="0">
                <a:solidFill>
                  <a:schemeClr val="tx1"/>
                </a:solidFill>
                <a:effectLst/>
                <a:latin typeface="+mn-lt"/>
                <a:ea typeface="+mn-ea"/>
                <a:cs typeface="+mn-cs"/>
              </a:rPr>
              <a:t>• Make and confirm reservations.</a:t>
            </a:r>
          </a:p>
          <a:p>
            <a:r>
              <a:rPr lang="en-US" sz="1200" kern="1200" dirty="0">
                <a:solidFill>
                  <a:schemeClr val="tx1"/>
                </a:solidFill>
                <a:effectLst/>
                <a:latin typeface="+mn-lt"/>
                <a:ea typeface="+mn-ea"/>
                <a:cs typeface="+mn-cs"/>
              </a:rPr>
              <a:t>• Collect payments from departing patrons.</a:t>
            </a:r>
          </a:p>
          <a:p>
            <a:r>
              <a:rPr lang="en-US" sz="1200" kern="1200" dirty="0">
                <a:solidFill>
                  <a:schemeClr val="tx1"/>
                </a:solidFill>
                <a:effectLst/>
                <a:latin typeface="+mn-lt"/>
                <a:ea typeface="+mn-ea"/>
                <a:cs typeface="+mn-cs"/>
              </a:rPr>
              <a:t>• Answer patron complaints.</a:t>
            </a:r>
          </a:p>
          <a:p>
            <a:r>
              <a:rPr lang="en-US" sz="1200" kern="1200" dirty="0">
                <a:solidFill>
                  <a:schemeClr val="tx1"/>
                </a:solidFill>
                <a:effectLst/>
                <a:latin typeface="+mn-lt"/>
                <a:ea typeface="+mn-ea"/>
                <a:cs typeface="+mn-cs"/>
              </a:rPr>
              <a:t>• Receive and forward messages for patrons.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 17,670-$32,810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252,600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40,900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4.4%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21</a:t>
            </a:fld>
            <a:endParaRPr lang="en-US"/>
          </a:p>
        </p:txBody>
      </p:sp>
    </p:spTree>
    <p:extLst>
      <p:ext uri="{BB962C8B-B14F-4D97-AF65-F5344CB8AC3E}">
        <p14:creationId xmlns:p14="http://schemas.microsoft.com/office/powerpoint/2010/main" val="4005714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Accountants</a:t>
            </a:r>
          </a:p>
          <a:p>
            <a:r>
              <a:rPr lang="en-US" sz="1200" kern="1200" dirty="0">
                <a:solidFill>
                  <a:schemeClr val="tx1"/>
                </a:solidFill>
                <a:effectLst/>
                <a:latin typeface="+mn-lt"/>
                <a:ea typeface="+mn-ea"/>
                <a:cs typeface="+mn-cs"/>
              </a:rPr>
              <a:t>Analyze financial information and prepare financial reports to determine or maintain record of assets, liabilities, profit and loss, tax liability or other financial activities within an organization.</a:t>
            </a:r>
          </a:p>
          <a:p>
            <a:r>
              <a:rPr lang="en-US" sz="1200" kern="1200" dirty="0">
                <a:solidFill>
                  <a:schemeClr val="tx1"/>
                </a:solidFill>
                <a:effectLst/>
                <a:latin typeface="+mn-lt"/>
                <a:ea typeface="+mn-ea"/>
                <a:cs typeface="+mn-cs"/>
              </a:rPr>
              <a:t>• Help people understand how to invest their money.</a:t>
            </a:r>
          </a:p>
          <a:p>
            <a:r>
              <a:rPr lang="en-US" sz="1200" kern="1200" dirty="0">
                <a:solidFill>
                  <a:schemeClr val="tx1"/>
                </a:solidFill>
                <a:effectLst/>
                <a:latin typeface="+mn-lt"/>
                <a:ea typeface="+mn-ea"/>
                <a:cs typeface="+mn-cs"/>
              </a:rPr>
              <a:t>• Help people prepare and submit their yearly tax returns.</a:t>
            </a:r>
          </a:p>
          <a:p>
            <a:r>
              <a:rPr lang="en-US" sz="1200" kern="1200" dirty="0">
                <a:solidFill>
                  <a:schemeClr val="tx1"/>
                </a:solidFill>
                <a:effectLst/>
                <a:latin typeface="+mn-lt"/>
                <a:ea typeface="+mn-ea"/>
                <a:cs typeface="+mn-cs"/>
              </a:rPr>
              <a:t>• Keep records of money in savings accounts and other investments.</a:t>
            </a:r>
          </a:p>
          <a:p>
            <a:r>
              <a:rPr lang="en-US" sz="1200" kern="1200" dirty="0">
                <a:solidFill>
                  <a:schemeClr val="tx1"/>
                </a:solidFill>
                <a:effectLst/>
                <a:latin typeface="+mn-lt"/>
                <a:ea typeface="+mn-ea"/>
                <a:cs typeface="+mn-cs"/>
              </a:rPr>
              <a:t>• Work for corporations such as banks to solve financial problems and ensure they follow tax laws.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 43,020-$122,220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1,397,7</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22</a:t>
            </a:fld>
            <a:endParaRPr lang="en-US"/>
          </a:p>
        </p:txBody>
      </p:sp>
    </p:spTree>
    <p:extLst>
      <p:ext uri="{BB962C8B-B14F-4D97-AF65-F5344CB8AC3E}">
        <p14:creationId xmlns:p14="http://schemas.microsoft.com/office/powerpoint/2010/main" val="2482737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Farmers, Ranchers and Other Agricultural Managers</a:t>
            </a:r>
          </a:p>
          <a:p>
            <a:r>
              <a:rPr lang="en-US" sz="1200" kern="1200" dirty="0">
                <a:solidFill>
                  <a:schemeClr val="tx1"/>
                </a:solidFill>
                <a:effectLst/>
                <a:latin typeface="+mn-lt"/>
                <a:ea typeface="+mn-ea"/>
                <a:cs typeface="+mn-cs"/>
              </a:rPr>
              <a:t>Plan, direct or coordinate the management or operation of farms, ranches, greenhouses, </a:t>
            </a:r>
            <a:r>
              <a:rPr lang="en-US" sz="1200" kern="1200" dirty="0" err="1">
                <a:solidFill>
                  <a:schemeClr val="tx1"/>
                </a:solidFill>
                <a:effectLst/>
                <a:latin typeface="+mn-lt"/>
                <a:ea typeface="+mn-ea"/>
                <a:cs typeface="+mn-cs"/>
              </a:rPr>
              <a:t>aquacultural</a:t>
            </a:r>
            <a:r>
              <a:rPr lang="en-US" sz="1200" kern="1200" dirty="0">
                <a:solidFill>
                  <a:schemeClr val="tx1"/>
                </a:solidFill>
                <a:effectLst/>
                <a:latin typeface="+mn-lt"/>
                <a:ea typeface="+mn-ea"/>
                <a:cs typeface="+mn-cs"/>
              </a:rPr>
              <a:t> operations, nurseries, timber tracts or other agricultural establishments. May hire, train or supervise farm workers or contract for services to carry out the day-to-day activities of the managed operation. May engage in or supervise planting, cultivating, harvesting, financial or marketing activities.</a:t>
            </a:r>
          </a:p>
          <a:p>
            <a:r>
              <a:rPr lang="en-US" sz="1200" kern="1200" dirty="0">
                <a:solidFill>
                  <a:schemeClr val="tx1"/>
                </a:solidFill>
                <a:effectLst/>
                <a:latin typeface="+mn-lt"/>
                <a:ea typeface="+mn-ea"/>
                <a:cs typeface="+mn-cs"/>
              </a:rPr>
              <a:t>• Operate farms and ranches.</a:t>
            </a:r>
          </a:p>
          <a:p>
            <a:r>
              <a:rPr lang="en-US" sz="1200" kern="1200" dirty="0">
                <a:solidFill>
                  <a:schemeClr val="tx1"/>
                </a:solidFill>
                <a:effectLst/>
                <a:latin typeface="+mn-lt"/>
                <a:ea typeface="+mn-ea"/>
                <a:cs typeface="+mn-cs"/>
              </a:rPr>
              <a:t>• Perform crop production duties such as tilling, planting, fertilizing and harvesting.</a:t>
            </a:r>
          </a:p>
          <a:p>
            <a:r>
              <a:rPr lang="en-US" sz="1200" kern="1200" dirty="0">
                <a:solidFill>
                  <a:schemeClr val="tx1"/>
                </a:solidFill>
                <a:effectLst/>
                <a:latin typeface="+mn-lt"/>
                <a:ea typeface="+mn-ea"/>
                <a:cs typeface="+mn-cs"/>
              </a:rPr>
              <a:t>• Plan crop activities according to what product is being planted and weather conditions.</a:t>
            </a:r>
          </a:p>
          <a:p>
            <a:r>
              <a:rPr lang="en-US" sz="1200" kern="1200" dirty="0">
                <a:solidFill>
                  <a:schemeClr val="tx1"/>
                </a:solidFill>
                <a:effectLst/>
                <a:latin typeface="+mn-lt"/>
                <a:ea typeface="+mn-ea"/>
                <a:cs typeface="+mn-cs"/>
              </a:rPr>
              <a:t>• Monitor crops as they grow and keep them free from disease and contaminants.</a:t>
            </a:r>
          </a:p>
          <a:p>
            <a:r>
              <a:rPr lang="en-US" sz="1200" kern="1200" dirty="0">
                <a:solidFill>
                  <a:schemeClr val="tx1"/>
                </a:solidFill>
                <a:effectLst/>
                <a:latin typeface="+mn-lt"/>
                <a:ea typeface="+mn-ea"/>
                <a:cs typeface="+mn-cs"/>
              </a:rPr>
              <a:t>• Monitor facility constructions such as fencing, water supplies, outdoor housing and wind shelters.</a:t>
            </a:r>
          </a:p>
          <a:p>
            <a:r>
              <a:rPr lang="en-US" sz="1200" kern="1200" dirty="0">
                <a:solidFill>
                  <a:schemeClr val="tx1"/>
                </a:solidFill>
                <a:effectLst/>
                <a:latin typeface="+mn-lt"/>
                <a:ea typeface="+mn-ea"/>
                <a:cs typeface="+mn-cs"/>
              </a:rPr>
              <a:t>• Determine types and quantities of crops or livestock to be raised.</a:t>
            </a:r>
          </a:p>
          <a:p>
            <a:r>
              <a:rPr lang="en-US" sz="1200" kern="1200" dirty="0">
                <a:solidFill>
                  <a:schemeClr val="tx1"/>
                </a:solidFill>
                <a:effectLst/>
                <a:latin typeface="+mn-lt"/>
                <a:ea typeface="+mn-ea"/>
                <a:cs typeface="+mn-cs"/>
              </a:rPr>
              <a:t>• Select and purchase supplies and equipment.</a:t>
            </a:r>
          </a:p>
          <a:p>
            <a:r>
              <a:rPr lang="en-US" sz="1200" kern="1200" dirty="0">
                <a:solidFill>
                  <a:schemeClr val="tx1"/>
                </a:solidFill>
                <a:effectLst/>
                <a:latin typeface="+mn-lt"/>
                <a:ea typeface="+mn-ea"/>
                <a:cs typeface="+mn-cs"/>
              </a:rPr>
              <a:t>• Promote and market farm products.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 35,360-$135,900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 1,028,700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 74,300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-0.8%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3</a:t>
            </a:fld>
            <a:endParaRPr lang="en-US"/>
          </a:p>
        </p:txBody>
      </p:sp>
    </p:spTree>
    <p:extLst>
      <p:ext uri="{BB962C8B-B14F-4D97-AF65-F5344CB8AC3E}">
        <p14:creationId xmlns:p14="http://schemas.microsoft.com/office/powerpoint/2010/main" val="51121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Production Managers (Manufacturing)</a:t>
            </a:r>
          </a:p>
          <a:p>
            <a:r>
              <a:rPr lang="en-US" sz="1200" kern="1200" dirty="0">
                <a:solidFill>
                  <a:schemeClr val="tx1"/>
                </a:solidFill>
                <a:effectLst/>
                <a:latin typeface="+mn-lt"/>
                <a:ea typeface="+mn-ea"/>
                <a:cs typeface="+mn-cs"/>
              </a:rPr>
              <a:t>Plan, direct or coordinate the work activities and resources necessary for manufacturing products in accordance with cost, quality and quantity specifications.</a:t>
            </a:r>
          </a:p>
          <a:p>
            <a:r>
              <a:rPr lang="en-US" sz="1200" kern="1200" dirty="0">
                <a:solidFill>
                  <a:schemeClr val="tx1"/>
                </a:solidFill>
                <a:effectLst/>
                <a:latin typeface="+mn-lt"/>
                <a:ea typeface="+mn-ea"/>
                <a:cs typeface="+mn-cs"/>
              </a:rPr>
              <a:t>• Direct and coordinate production, processing, distribution and marketing activities of industries.</a:t>
            </a:r>
          </a:p>
          <a:p>
            <a:r>
              <a:rPr lang="en-US" sz="1200" kern="1200" dirty="0">
                <a:solidFill>
                  <a:schemeClr val="tx1"/>
                </a:solidFill>
                <a:effectLst/>
                <a:latin typeface="+mn-lt"/>
                <a:ea typeface="+mn-ea"/>
                <a:cs typeface="+mn-cs"/>
              </a:rPr>
              <a:t>• Develop budgets and approve expenditures for supplies.</a:t>
            </a:r>
          </a:p>
          <a:p>
            <a:r>
              <a:rPr lang="en-US" sz="1200" kern="1200" dirty="0">
                <a:solidFill>
                  <a:schemeClr val="tx1"/>
                </a:solidFill>
                <a:effectLst/>
                <a:latin typeface="+mn-lt"/>
                <a:ea typeface="+mn-ea"/>
                <a:cs typeface="+mn-cs"/>
              </a:rPr>
              <a:t>• Resolve production or processing problems.</a:t>
            </a:r>
          </a:p>
          <a:p>
            <a:r>
              <a:rPr lang="en-US" sz="1200" kern="1200" dirty="0">
                <a:solidFill>
                  <a:schemeClr val="tx1"/>
                </a:solidFill>
                <a:effectLst/>
                <a:latin typeface="+mn-lt"/>
                <a:ea typeface="+mn-ea"/>
                <a:cs typeface="+mn-cs"/>
              </a:rPr>
              <a:t>• Hire, train and evaluate employees.</a:t>
            </a:r>
          </a:p>
          <a:p>
            <a:r>
              <a:rPr lang="en-US" sz="1200" kern="1200" dirty="0">
                <a:solidFill>
                  <a:schemeClr val="tx1"/>
                </a:solidFill>
                <a:effectLst/>
                <a:latin typeface="+mn-lt"/>
                <a:ea typeface="+mn-ea"/>
                <a:cs typeface="+mn-cs"/>
              </a:rPr>
              <a:t>• Prepare and maintain production reports and personnel records.</a:t>
            </a:r>
          </a:p>
          <a:p>
            <a:r>
              <a:rPr lang="en-US" sz="1200" kern="1200" dirty="0">
                <a:solidFill>
                  <a:schemeClr val="tx1"/>
                </a:solidFill>
                <a:effectLst/>
                <a:latin typeface="+mn-lt"/>
                <a:ea typeface="+mn-ea"/>
                <a:cs typeface="+mn-cs"/>
              </a:rPr>
              <a:t>• Set and monitor product standards.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 61,360-$168,780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achelor’s</a:t>
            </a:r>
            <a:r>
              <a:rPr lang="en-US" sz="1200" kern="1200" dirty="0">
                <a:solidFill>
                  <a:schemeClr val="tx1"/>
                </a:solidFill>
                <a:effectLst/>
                <a:latin typeface="+mn-lt"/>
                <a:ea typeface="+mn-ea"/>
                <a:cs typeface="+mn-cs"/>
              </a:rPr>
              <a:t>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 70,600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-0.5%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4</a:t>
            </a:fld>
            <a:endParaRPr lang="en-US"/>
          </a:p>
        </p:txBody>
      </p:sp>
    </p:spTree>
    <p:extLst>
      <p:ext uri="{BB962C8B-B14F-4D97-AF65-F5344CB8AC3E}">
        <p14:creationId xmlns:p14="http://schemas.microsoft.com/office/powerpoint/2010/main" val="2207125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Divers</a:t>
            </a:r>
          </a:p>
          <a:p>
            <a:r>
              <a:rPr lang="en-US" sz="1200" kern="1200" dirty="0">
                <a:solidFill>
                  <a:schemeClr val="tx1"/>
                </a:solidFill>
                <a:effectLst/>
                <a:latin typeface="+mn-lt"/>
                <a:ea typeface="+mn-ea"/>
                <a:cs typeface="+mn-cs"/>
              </a:rPr>
              <a:t>Work below surface of water, using scuba gear to inspect, repair, remove or install equipment and structures. May use a variety of power and hand tools, such as drills, sledgehammers, torches and welding equipment. May conduct tests or experiments, rig explosives or photograph structures or marine life.</a:t>
            </a:r>
          </a:p>
          <a:p>
            <a:r>
              <a:rPr lang="en-US" sz="1200" kern="1200" dirty="0">
                <a:solidFill>
                  <a:schemeClr val="tx1"/>
                </a:solidFill>
                <a:effectLst/>
                <a:latin typeface="+mn-lt"/>
                <a:ea typeface="+mn-ea"/>
                <a:cs typeface="+mn-cs"/>
              </a:rPr>
              <a:t>• Inspect, repair, remove or install equipment and structures under water.</a:t>
            </a:r>
          </a:p>
          <a:p>
            <a:r>
              <a:rPr lang="en-US" sz="1200" kern="1200" dirty="0">
                <a:solidFill>
                  <a:schemeClr val="tx1"/>
                </a:solidFill>
                <a:effectLst/>
                <a:latin typeface="+mn-lt"/>
                <a:ea typeface="+mn-ea"/>
                <a:cs typeface="+mn-cs"/>
              </a:rPr>
              <a:t>• Check and maintain diving equipment such as helmets, masks and air tanks.</a:t>
            </a:r>
          </a:p>
          <a:p>
            <a:r>
              <a:rPr lang="en-US" sz="1200" kern="1200" dirty="0">
                <a:solidFill>
                  <a:schemeClr val="tx1"/>
                </a:solidFill>
                <a:effectLst/>
                <a:latin typeface="+mn-lt"/>
                <a:ea typeface="+mn-ea"/>
                <a:cs typeface="+mn-cs"/>
              </a:rPr>
              <a:t>• Go underwater with help from diver aids.</a:t>
            </a:r>
          </a:p>
          <a:p>
            <a:r>
              <a:rPr lang="en-US" sz="1200" kern="1200" dirty="0">
                <a:solidFill>
                  <a:schemeClr val="tx1"/>
                </a:solidFill>
                <a:effectLst/>
                <a:latin typeface="+mn-lt"/>
                <a:ea typeface="+mn-ea"/>
                <a:cs typeface="+mn-cs"/>
              </a:rPr>
              <a:t>• Repair ships, bridge foundations, underwater pipelines and other structures.</a:t>
            </a:r>
          </a:p>
          <a:p>
            <a:r>
              <a:rPr lang="en-US" sz="1200" kern="1200" dirty="0">
                <a:solidFill>
                  <a:schemeClr val="tx1"/>
                </a:solidFill>
                <a:effectLst/>
                <a:latin typeface="+mn-lt"/>
                <a:ea typeface="+mn-ea"/>
                <a:cs typeface="+mn-cs"/>
              </a:rPr>
              <a:t>• Recover sunken objects.</a:t>
            </a:r>
          </a:p>
          <a:p>
            <a:r>
              <a:rPr lang="en-US" sz="1200" kern="1200" dirty="0">
                <a:solidFill>
                  <a:schemeClr val="tx1"/>
                </a:solidFill>
                <a:effectLst/>
                <a:latin typeface="+mn-lt"/>
                <a:ea typeface="+mn-ea"/>
                <a:cs typeface="+mn-cs"/>
              </a:rPr>
              <a:t>• Install pilings or footings for piers and bridges.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$30,130-$96,850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Postsecondary non-degree award</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4,100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9.8%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5</a:t>
            </a:fld>
            <a:endParaRPr lang="en-US"/>
          </a:p>
        </p:txBody>
      </p:sp>
    </p:spTree>
    <p:extLst>
      <p:ext uri="{BB962C8B-B14F-4D97-AF65-F5344CB8AC3E}">
        <p14:creationId xmlns:p14="http://schemas.microsoft.com/office/powerpoint/2010/main" val="294609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City Planners/Urban and Regional Planners</a:t>
            </a:r>
          </a:p>
          <a:p>
            <a:r>
              <a:rPr lang="en-US" sz="1200" kern="1200" dirty="0">
                <a:solidFill>
                  <a:schemeClr val="tx1"/>
                </a:solidFill>
                <a:effectLst/>
                <a:latin typeface="+mn-lt"/>
                <a:ea typeface="+mn-ea"/>
                <a:cs typeface="+mn-cs"/>
              </a:rPr>
              <a:t>Develop comprehensive plans and programs for use of land and physical facilities of jurisdictions, such as towns, cities, counties and metropolitan areas.</a:t>
            </a:r>
          </a:p>
          <a:p>
            <a:r>
              <a:rPr lang="en-US" sz="1200" kern="1200" dirty="0">
                <a:solidFill>
                  <a:schemeClr val="tx1"/>
                </a:solidFill>
                <a:effectLst/>
                <a:latin typeface="+mn-lt"/>
                <a:ea typeface="+mn-ea"/>
                <a:cs typeface="+mn-cs"/>
              </a:rPr>
              <a:t>• Develop plans for the use of land.</a:t>
            </a:r>
          </a:p>
          <a:p>
            <a:r>
              <a:rPr lang="en-US" sz="1200" kern="1200" dirty="0">
                <a:solidFill>
                  <a:schemeClr val="tx1"/>
                </a:solidFill>
                <a:effectLst/>
                <a:latin typeface="+mn-lt"/>
                <a:ea typeface="+mn-ea"/>
                <a:cs typeface="+mn-cs"/>
              </a:rPr>
              <a:t>• Let officials know if plans for the use of land will work.</a:t>
            </a:r>
          </a:p>
          <a:p>
            <a:r>
              <a:rPr lang="en-US" sz="1200" kern="1200" dirty="0">
                <a:solidFill>
                  <a:schemeClr val="tx1"/>
                </a:solidFill>
                <a:effectLst/>
                <a:latin typeface="+mn-lt"/>
                <a:ea typeface="+mn-ea"/>
                <a:cs typeface="+mn-cs"/>
              </a:rPr>
              <a:t>• Discuss with officials the purpose of plans to use land.</a:t>
            </a:r>
          </a:p>
          <a:p>
            <a:r>
              <a:rPr lang="en-US" sz="1200" kern="1200" dirty="0">
                <a:solidFill>
                  <a:schemeClr val="tx1"/>
                </a:solidFill>
                <a:effectLst/>
                <a:latin typeface="+mn-lt"/>
                <a:ea typeface="+mn-ea"/>
                <a:cs typeface="+mn-cs"/>
              </a:rPr>
              <a:t>• Research and determine the effect on the environment, economy and others of new land use.</a:t>
            </a:r>
          </a:p>
          <a:p>
            <a:r>
              <a:rPr lang="en-US" sz="1200" kern="1200" dirty="0">
                <a:solidFill>
                  <a:schemeClr val="tx1"/>
                </a:solidFill>
                <a:effectLst/>
                <a:latin typeface="+mn-lt"/>
                <a:ea typeface="+mn-ea"/>
                <a:cs typeface="+mn-cs"/>
              </a:rPr>
              <a:t>• Develop land area maps.</a:t>
            </a:r>
          </a:p>
          <a:p>
            <a:r>
              <a:rPr lang="en-US" sz="1200" kern="1200" dirty="0">
                <a:solidFill>
                  <a:schemeClr val="tx1"/>
                </a:solidFill>
                <a:effectLst/>
                <a:latin typeface="+mn-lt"/>
                <a:ea typeface="+mn-ea"/>
                <a:cs typeface="+mn-cs"/>
              </a:rPr>
              <a:t>• Approve or reject requests for new land use.</a:t>
            </a:r>
          </a:p>
          <a:p>
            <a:r>
              <a:rPr lang="en-US" sz="1200" kern="1200" dirty="0">
                <a:solidFill>
                  <a:schemeClr val="tx1"/>
                </a:solidFill>
                <a:effectLst/>
                <a:latin typeface="+mn-lt"/>
                <a:ea typeface="+mn-ea"/>
                <a:cs typeface="+mn-cs"/>
              </a:rPr>
              <a:t>• Investigate what land is available for new use.</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$44,680-$108,170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36,000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3,500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12.8%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6</a:t>
            </a:fld>
            <a:endParaRPr lang="en-US"/>
          </a:p>
        </p:txBody>
      </p:sp>
    </p:spTree>
    <p:extLst>
      <p:ext uri="{BB962C8B-B14F-4D97-AF65-F5344CB8AC3E}">
        <p14:creationId xmlns:p14="http://schemas.microsoft.com/office/powerpoint/2010/main" val="284889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Artists/Fine Artists, Including Painters, Sculptors and Illustrators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Create original artwork using any of a wide variety of media and techniques.</a:t>
            </a:r>
          </a:p>
          <a:p>
            <a:r>
              <a:rPr lang="en-US" sz="1200" kern="1200" dirty="0">
                <a:solidFill>
                  <a:schemeClr val="tx1"/>
                </a:solidFill>
                <a:effectLst/>
                <a:latin typeface="+mn-lt"/>
                <a:ea typeface="+mn-ea"/>
                <a:cs typeface="+mn-cs"/>
              </a:rPr>
              <a:t>• Create original artwork.</a:t>
            </a:r>
          </a:p>
          <a:p>
            <a:r>
              <a:rPr lang="en-US" sz="1200" kern="1200" dirty="0">
                <a:solidFill>
                  <a:schemeClr val="tx1"/>
                </a:solidFill>
                <a:effectLst/>
                <a:latin typeface="+mn-lt"/>
                <a:ea typeface="+mn-ea"/>
                <a:cs typeface="+mn-cs"/>
              </a:rPr>
              <a:t>• Use pens, ink, watercolors, cloth, charcoal, oil paint or computer software to create designs.</a:t>
            </a:r>
          </a:p>
          <a:p>
            <a:r>
              <a:rPr lang="en-US" sz="1200" kern="1200" dirty="0">
                <a:solidFill>
                  <a:schemeClr val="tx1"/>
                </a:solidFill>
                <a:effectLst/>
                <a:latin typeface="+mn-lt"/>
                <a:ea typeface="+mn-ea"/>
                <a:cs typeface="+mn-cs"/>
              </a:rPr>
              <a:t>• Develop visual elements such as line, space, mass and color to illustrate ideas.</a:t>
            </a:r>
          </a:p>
          <a:p>
            <a:r>
              <a:rPr lang="en-US" sz="1200" kern="1200" dirty="0">
                <a:solidFill>
                  <a:schemeClr val="tx1"/>
                </a:solidFill>
                <a:effectLst/>
                <a:latin typeface="+mn-lt"/>
                <a:ea typeface="+mn-ea"/>
                <a:cs typeface="+mn-cs"/>
              </a:rPr>
              <a:t>• Talk with clients to determine what artwork they want.</a:t>
            </a:r>
          </a:p>
          <a:p>
            <a:r>
              <a:rPr lang="en-US" sz="1200" kern="1200" dirty="0">
                <a:solidFill>
                  <a:schemeClr val="tx1"/>
                </a:solidFill>
                <a:effectLst/>
                <a:latin typeface="+mn-lt"/>
                <a:ea typeface="+mn-ea"/>
                <a:cs typeface="+mn-cs"/>
              </a:rPr>
              <a:t>• Keep a portfolio of finished artwork highlighting personal style and abilities to show people.</a:t>
            </a:r>
          </a:p>
          <a:p>
            <a:r>
              <a:rPr lang="en-US" sz="1200" kern="1200" dirty="0">
                <a:solidFill>
                  <a:schemeClr val="tx1"/>
                </a:solidFill>
                <a:effectLst/>
                <a:latin typeface="+mn-lt"/>
                <a:ea typeface="+mn-ea"/>
                <a:cs typeface="+mn-cs"/>
              </a:rPr>
              <a:t>• Submit preliminary or finished artwork to clients for approval.</a:t>
            </a:r>
          </a:p>
          <a:p>
            <a:r>
              <a:rPr lang="en-US" sz="1200" kern="1200" dirty="0">
                <a:solidFill>
                  <a:schemeClr val="tx1"/>
                </a:solidFill>
                <a:effectLst/>
                <a:latin typeface="+mn-lt"/>
                <a:ea typeface="+mn-ea"/>
                <a:cs typeface="+mn-cs"/>
              </a:rPr>
              <a:t>• Study different techniques to learn how to apply them to artwork.</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$21,590-$102,540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28,000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6.8%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7</a:t>
            </a:fld>
            <a:endParaRPr lang="en-US"/>
          </a:p>
        </p:txBody>
      </p:sp>
    </p:spTree>
    <p:extLst>
      <p:ext uri="{BB962C8B-B14F-4D97-AF65-F5344CB8AC3E}">
        <p14:creationId xmlns:p14="http://schemas.microsoft.com/office/powerpoint/2010/main" val="2800814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Musicians and Singers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Play one or more musical instruments or sing. May perform on stage, for on-air broadcasting or for sound or video recording.</a:t>
            </a:r>
          </a:p>
          <a:p>
            <a:r>
              <a:rPr lang="en-US" sz="1200" kern="1200" dirty="0">
                <a:solidFill>
                  <a:schemeClr val="tx1"/>
                </a:solidFill>
                <a:effectLst/>
                <a:latin typeface="+mn-lt"/>
                <a:ea typeface="+mn-ea"/>
                <a:cs typeface="+mn-cs"/>
              </a:rPr>
              <a:t>• Play musical instruments.</a:t>
            </a:r>
          </a:p>
          <a:p>
            <a:r>
              <a:rPr lang="en-US" sz="1200" kern="1200" dirty="0">
                <a:solidFill>
                  <a:schemeClr val="tx1"/>
                </a:solidFill>
                <a:effectLst/>
                <a:latin typeface="+mn-lt"/>
                <a:ea typeface="+mn-ea"/>
                <a:cs typeface="+mn-cs"/>
              </a:rPr>
              <a:t>• Sing songs for solo performances.</a:t>
            </a:r>
          </a:p>
          <a:p>
            <a:r>
              <a:rPr lang="en-US" sz="1200" kern="1200" dirty="0">
                <a:solidFill>
                  <a:schemeClr val="tx1"/>
                </a:solidFill>
                <a:effectLst/>
                <a:latin typeface="+mn-lt"/>
                <a:ea typeface="+mn-ea"/>
                <a:cs typeface="+mn-cs"/>
              </a:rPr>
              <a:t>• Sing or play with an orchestra, choir or other musical group.</a:t>
            </a:r>
          </a:p>
          <a:p>
            <a:r>
              <a:rPr lang="en-US" sz="1200" kern="1200" dirty="0">
                <a:solidFill>
                  <a:schemeClr val="tx1"/>
                </a:solidFill>
                <a:effectLst/>
                <a:latin typeface="+mn-lt"/>
                <a:ea typeface="+mn-ea"/>
                <a:cs typeface="+mn-cs"/>
              </a:rPr>
              <a:t>• Learn and memorize new material.</a:t>
            </a:r>
          </a:p>
          <a:p>
            <a:r>
              <a:rPr lang="en-US" sz="1200" kern="1200" dirty="0">
                <a:solidFill>
                  <a:schemeClr val="tx1"/>
                </a:solidFill>
                <a:effectLst/>
                <a:latin typeface="+mn-lt"/>
                <a:ea typeface="+mn-ea"/>
                <a:cs typeface="+mn-cs"/>
              </a:rPr>
              <a:t>• Rehearse material with other performers and band.</a:t>
            </a:r>
          </a:p>
          <a:p>
            <a:r>
              <a:rPr lang="en-US" sz="1200" kern="1200" dirty="0">
                <a:solidFill>
                  <a:schemeClr val="tx1"/>
                </a:solidFill>
                <a:effectLst/>
                <a:latin typeface="+mn-lt"/>
                <a:ea typeface="+mn-ea"/>
                <a:cs typeface="+mn-cs"/>
              </a:rPr>
              <a:t>• Record songs at recording studios.</a:t>
            </a:r>
          </a:p>
          <a:p>
            <a:r>
              <a:rPr lang="en-US" sz="1200" kern="1200" dirty="0">
                <a:solidFill>
                  <a:schemeClr val="tx1"/>
                </a:solidFill>
                <a:effectLst/>
                <a:latin typeface="+mn-lt"/>
                <a:ea typeface="+mn-ea"/>
                <a:cs typeface="+mn-cs"/>
              </a:rPr>
              <a:t>• Work with clients to choose appropriate music for their programs.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Data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172,400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17,800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8</a:t>
            </a:fld>
            <a:endParaRPr lang="en-US"/>
          </a:p>
        </p:txBody>
      </p:sp>
    </p:spTree>
    <p:extLst>
      <p:ext uri="{BB962C8B-B14F-4D97-AF65-F5344CB8AC3E}">
        <p14:creationId xmlns:p14="http://schemas.microsoft.com/office/powerpoint/2010/main" val="271101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Teachers</a:t>
            </a:r>
          </a:p>
          <a:p>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 37,340-$92,770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1,410,900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112,800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7.4%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9</a:t>
            </a:fld>
            <a:endParaRPr lang="en-US"/>
          </a:p>
        </p:txBody>
      </p:sp>
    </p:spTree>
    <p:extLst>
      <p:ext uri="{BB962C8B-B14F-4D97-AF65-F5344CB8AC3E}">
        <p14:creationId xmlns:p14="http://schemas.microsoft.com/office/powerpoint/2010/main" val="281334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kuder galaxy®</a:t>
            </a:r>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kuder galaxy®</a:t>
            </a:r>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kuder galaxy®</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20BCC7-E79C-DD49-9702-525EB7E34358}"/>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4351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096C23E-8A53-3A4E-B780-84594CFB90A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52769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974C9419-40FA-1848-AA36-D5AAAC408FA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7007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50D3155B-194B-EB4E-8B8B-735FAE5B674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68372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BAFE1876-E5E9-604D-A0C5-B56988B4EFB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264474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8D7DFB78-62AD-B043-8155-4C8395B8B7F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84397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BEF3F18-7CB0-9A43-9B85-B9FCF768D8F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022635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F0A96D8-0A7A-7C4C-8BD4-59A7DD9C59A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218780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E63C4F1F-C571-D44B-A14D-24327568323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376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BECEBAA-350F-6D47-BA27-2D883FE20FB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066244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866DAEA6-9228-F249-B5FE-C0F89D8254B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6321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0B06DCDA-C218-5447-9BC0-4D7A6C7A60B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124997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7EF2BAD9-0F4C-274D-A2ED-AA1989269E9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139201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DBF957FE-3263-684E-8953-7F4556C7E1A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28616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AEF6CE4D-D749-2843-BDCC-DF488F387D1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7138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A372E0A3-4E7A-6846-AD49-2CC47711ED7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77107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F157AEEA-02D4-6946-A17B-2A932695106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30721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015F31A-AE13-7042-BF22-E83D92EF7CF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9076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F8AAA9B9-6916-AB41-9663-C26B31028D5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98796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74DF5970-9259-8343-BEE6-CBDA7A3FA27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60542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71941447-7404-684A-86C7-4342C84B9F0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707745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F1AF1-4DD7-F641-B911-D95150F1E89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46667AAB-AD01-D24B-AE1D-FB17758E1F5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19195776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5840</TotalTime>
  <Words>2529</Words>
  <Application>Microsoft Macintosh PowerPoint</Application>
  <PresentationFormat>On-screen Show (4:3)</PresentationFormat>
  <Paragraphs>422</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Suzi Kucko</cp:lastModifiedBy>
  <cp:revision>187</cp:revision>
  <cp:lastPrinted>2019-09-19T21:20:56Z</cp:lastPrinted>
  <dcterms:created xsi:type="dcterms:W3CDTF">2018-05-31T12:24:33Z</dcterms:created>
  <dcterms:modified xsi:type="dcterms:W3CDTF">2019-09-19T21:26:09Z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