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24"/>
  </p:notesMasterIdLst>
  <p:handoutMasterIdLst>
    <p:handoutMasterId r:id="rId25"/>
  </p:handoutMasterIdLst>
  <p:sldIdLst>
    <p:sldId id="258" r:id="rId2"/>
    <p:sldId id="259" r:id="rId3"/>
    <p:sldId id="260" r:id="rId4"/>
    <p:sldId id="261" r:id="rId5"/>
    <p:sldId id="262" r:id="rId6"/>
    <p:sldId id="263" r:id="rId7"/>
    <p:sldId id="265" r:id="rId8"/>
    <p:sldId id="266" r:id="rId9"/>
    <p:sldId id="267" r:id="rId10"/>
    <p:sldId id="268" r:id="rId11"/>
    <p:sldId id="269" r:id="rId12"/>
    <p:sldId id="270" r:id="rId13"/>
    <p:sldId id="271" r:id="rId14"/>
    <p:sldId id="272" r:id="rId15"/>
    <p:sldId id="273" r:id="rId16"/>
    <p:sldId id="274" r:id="rId17"/>
    <p:sldId id="281" r:id="rId18"/>
    <p:sldId id="276" r:id="rId19"/>
    <p:sldId id="277" r:id="rId20"/>
    <p:sldId id="278" r:id="rId21"/>
    <p:sldId id="279" r:id="rId22"/>
    <p:sldId id="280" r:id="rId23"/>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908"/>
    <p:restoredTop sz="60721" autoAdjust="0"/>
  </p:normalViewPr>
  <p:slideViewPr>
    <p:cSldViewPr>
      <p:cViewPr varScale="1">
        <p:scale>
          <a:sx n="56" d="100"/>
          <a:sy n="56" d="100"/>
        </p:scale>
        <p:origin x="499" y="48"/>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116" d="100"/>
          <a:sy n="116" d="100"/>
        </p:scale>
        <p:origin x="316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662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764506" y="533400"/>
            <a:ext cx="3209748" cy="2408835"/>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469106" y="3124200"/>
            <a:ext cx="5943600" cy="5486400"/>
          </a:xfrm>
          <a:prstGeom prst="rect">
            <a:avLst/>
          </a:prstGeom>
        </p:spPr>
        <p:txBody>
          <a:bodyPr vert="horz" lIns="92437" tIns="46219" rIns="92437"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29434"/>
            <a:ext cx="2982119" cy="466971"/>
          </a:xfrm>
          <a:prstGeom prst="rect">
            <a:avLst/>
          </a:prstGeom>
        </p:spPr>
        <p:txBody>
          <a:bodyPr vert="horz" lIns="92437" tIns="46219" rIns="92437" bIns="46219" rtlCol="0" anchor="b"/>
          <a:lstStyle>
            <a:lvl1pPr algn="l">
              <a:defRPr sz="1200"/>
            </a:lvl1pPr>
          </a:lstStyle>
          <a:p>
            <a:r>
              <a:rPr lang="en-US"/>
              <a:t>kuder galaxy®</a:t>
            </a:r>
          </a:p>
        </p:txBody>
      </p:sp>
      <p:sp>
        <p:nvSpPr>
          <p:cNvPr id="7" name="Slide Number Placeholder 6"/>
          <p:cNvSpPr>
            <a:spLocks noGrp="1"/>
          </p:cNvSpPr>
          <p:nvPr>
            <p:ph type="sldNum" sz="quarter" idx="5"/>
          </p:nvPr>
        </p:nvSpPr>
        <p:spPr>
          <a:xfrm>
            <a:off x="3898504" y="8829434"/>
            <a:ext cx="2982119" cy="466971"/>
          </a:xfrm>
          <a:prstGeom prst="rect">
            <a:avLst/>
          </a:prstGeom>
        </p:spPr>
        <p:txBody>
          <a:bodyPr vert="horz" lIns="92437" tIns="46219" rIns="92437" bIns="46219" rtlCol="0" anchor="b"/>
          <a:lstStyle>
            <a:lvl1pPr algn="r">
              <a:defRPr sz="1200"/>
            </a:lvl1pPr>
          </a:lstStyle>
          <a:p>
            <a:fld id="{0DACF3F6-4315-3247-AFD8-E7769127DE12}" type="slidenum">
              <a:rPr lang="en-US" smtClean="0"/>
              <a:t>‹#›</a:t>
            </a:fld>
            <a:endParaRPr lang="en-US"/>
          </a:p>
        </p:txBody>
      </p:sp>
    </p:spTree>
    <p:extLst>
      <p:ext uri="{BB962C8B-B14F-4D97-AF65-F5344CB8AC3E}">
        <p14:creationId xmlns:p14="http://schemas.microsoft.com/office/powerpoint/2010/main" val="128867827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Cooks, Restaurant</a:t>
            </a:r>
          </a:p>
          <a:p>
            <a:r>
              <a:rPr lang="en-US" sz="1200" kern="1200" dirty="0">
                <a:solidFill>
                  <a:schemeClr val="tx1"/>
                </a:solidFill>
                <a:effectLst/>
                <a:latin typeface="+mn-lt"/>
                <a:ea typeface="+mn-ea"/>
                <a:cs typeface="+mn-cs"/>
              </a:rPr>
              <a:t>Prepare, season and cook dishes such as soups, meats, vegetables or desserts in restaurants. May order supplies, keep records and accounts, price items on menu or plan menu.</a:t>
            </a:r>
          </a:p>
          <a:p>
            <a:r>
              <a:rPr lang="en-US" sz="1200" kern="1200" dirty="0">
                <a:solidFill>
                  <a:schemeClr val="tx1"/>
                </a:solidFill>
                <a:effectLst/>
                <a:latin typeface="+mn-lt"/>
                <a:ea typeface="+mn-ea"/>
                <a:cs typeface="+mn-cs"/>
              </a:rPr>
              <a:t>• Prepare and cook food for patrons.</a:t>
            </a:r>
          </a:p>
          <a:p>
            <a:r>
              <a:rPr lang="en-US" sz="1200" kern="1200" dirty="0">
                <a:solidFill>
                  <a:schemeClr val="tx1"/>
                </a:solidFill>
                <a:effectLst/>
                <a:latin typeface="+mn-lt"/>
                <a:ea typeface="+mn-ea"/>
                <a:cs typeface="+mn-cs"/>
              </a:rPr>
              <a:t>• Inspect food preparation and serving areas to make sure they are clean and safe.</a:t>
            </a:r>
          </a:p>
          <a:p>
            <a:r>
              <a:rPr lang="en-US" sz="1200" kern="1200" dirty="0">
                <a:solidFill>
                  <a:schemeClr val="tx1"/>
                </a:solidFill>
                <a:effectLst/>
                <a:latin typeface="+mn-lt"/>
                <a:ea typeface="+mn-ea"/>
                <a:cs typeface="+mn-cs"/>
              </a:rPr>
              <a:t>• Turn and stir food to ensure even cooking.</a:t>
            </a:r>
          </a:p>
          <a:p>
            <a:r>
              <a:rPr lang="en-US" sz="1200" kern="1200" dirty="0">
                <a:solidFill>
                  <a:schemeClr val="tx1"/>
                </a:solidFill>
                <a:effectLst/>
                <a:latin typeface="+mn-lt"/>
                <a:ea typeface="+mn-ea"/>
                <a:cs typeface="+mn-cs"/>
              </a:rPr>
              <a:t>• Observe and test foods to make sure they are fully cooked.</a:t>
            </a:r>
          </a:p>
          <a:p>
            <a:r>
              <a:rPr lang="en-US" sz="1200" kern="1200" dirty="0">
                <a:solidFill>
                  <a:schemeClr val="tx1"/>
                </a:solidFill>
                <a:effectLst/>
                <a:latin typeface="+mn-lt"/>
                <a:ea typeface="+mn-ea"/>
                <a:cs typeface="+mn-cs"/>
              </a:rPr>
              <a:t>• Weigh, measure and mix ingredients according to recipes.</a:t>
            </a:r>
          </a:p>
          <a:p>
            <a:r>
              <a:rPr lang="en-US" sz="1200" kern="1200" dirty="0">
                <a:solidFill>
                  <a:schemeClr val="tx1"/>
                </a:solidFill>
                <a:effectLst/>
                <a:latin typeface="+mn-lt"/>
                <a:ea typeface="+mn-ea"/>
                <a:cs typeface="+mn-cs"/>
              </a:rPr>
              <a:t>• Arrange food to serve to patrons.</a:t>
            </a:r>
          </a:p>
          <a:p>
            <a:r>
              <a:rPr lang="en-US" sz="1200" kern="1200" dirty="0">
                <a:solidFill>
                  <a:schemeClr val="tx1"/>
                </a:solidFill>
                <a:effectLst/>
                <a:latin typeface="+mn-lt"/>
                <a:ea typeface="+mn-ea"/>
                <a:cs typeface="+mn-cs"/>
              </a:rPr>
              <a:t>• Regulate temperatures of ovens, broilers, grills and roasters.</a:t>
            </a:r>
          </a:p>
          <a:p>
            <a:r>
              <a:rPr lang="en-US" sz="1200" kern="1200" dirty="0">
                <a:solidFill>
                  <a:schemeClr val="tx1"/>
                </a:solidFill>
                <a:effectLst/>
                <a:latin typeface="+mn-lt"/>
                <a:ea typeface="+mn-ea"/>
                <a:cs typeface="+mn-cs"/>
              </a:rPr>
              <a:t>• Bake, roast, broil and steam meats, fish, vegetables and other food.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 18,810-$36,440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1,231,900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195,300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11.8%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92320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Conductors/Music Directors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Direct and conduct instrumental or vocal performances by musical groups, such as orchestras or choirs.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Conduct musical performances.</a:t>
            </a:r>
          </a:p>
          <a:p>
            <a:r>
              <a:rPr lang="en-US" sz="1200" kern="1200" dirty="0">
                <a:solidFill>
                  <a:schemeClr val="tx1"/>
                </a:solidFill>
                <a:effectLst/>
                <a:latin typeface="+mn-lt"/>
                <a:ea typeface="+mn-ea"/>
                <a:cs typeface="+mn-cs"/>
              </a:rPr>
              <a:t>• Rehearse material for performances.</a:t>
            </a:r>
          </a:p>
          <a:p>
            <a:r>
              <a:rPr lang="en-US" sz="1200" kern="1200" dirty="0">
                <a:solidFill>
                  <a:schemeClr val="tx1"/>
                </a:solidFill>
                <a:effectLst/>
                <a:latin typeface="+mn-lt"/>
                <a:ea typeface="+mn-ea"/>
                <a:cs typeface="+mn-cs"/>
              </a:rPr>
              <a:t>• Determine how the performance is to be done.</a:t>
            </a:r>
          </a:p>
          <a:p>
            <a:r>
              <a:rPr lang="en-US" sz="1200" kern="1200" dirty="0">
                <a:solidFill>
                  <a:schemeClr val="tx1"/>
                </a:solidFill>
                <a:effectLst/>
                <a:latin typeface="+mn-lt"/>
                <a:ea typeface="+mn-ea"/>
                <a:cs typeface="+mn-cs"/>
              </a:rPr>
              <a:t>• Work with performers until they are well-prepared.</a:t>
            </a:r>
          </a:p>
          <a:p>
            <a:r>
              <a:rPr lang="en-US" sz="1200" kern="1200" dirty="0">
                <a:solidFill>
                  <a:schemeClr val="tx1"/>
                </a:solidFill>
                <a:effectLst/>
                <a:latin typeface="+mn-lt"/>
                <a:ea typeface="+mn-ea"/>
                <a:cs typeface="+mn-cs"/>
              </a:rPr>
              <a:t>• Determine if the place for the performance is appropriate and set up properly.</a:t>
            </a:r>
          </a:p>
          <a:p>
            <a:r>
              <a:rPr lang="en-US" sz="1200" kern="1200" dirty="0">
                <a:solidFill>
                  <a:schemeClr val="tx1"/>
                </a:solidFill>
                <a:effectLst/>
                <a:latin typeface="+mn-lt"/>
                <a:ea typeface="+mn-ea"/>
                <a:cs typeface="+mn-cs"/>
              </a:rPr>
              <a:t>• Prepare or approve advertising for performances.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$21,010-$109,300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74,800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7,700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5.8%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10</a:t>
            </a:fld>
            <a:endParaRPr lang="en-US"/>
          </a:p>
        </p:txBody>
      </p:sp>
    </p:spTree>
    <p:extLst>
      <p:ext uri="{BB962C8B-B14F-4D97-AF65-F5344CB8AC3E}">
        <p14:creationId xmlns:p14="http://schemas.microsoft.com/office/powerpoint/2010/main" val="3359376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Artists/Fine Artists, Including Painters, Sculptors and Illustrators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Create original artwork using any of a wide variety of media and techniques.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Create original artwork.</a:t>
            </a:r>
          </a:p>
          <a:p>
            <a:r>
              <a:rPr lang="en-US" sz="1200" kern="1200" dirty="0">
                <a:solidFill>
                  <a:schemeClr val="tx1"/>
                </a:solidFill>
                <a:effectLst/>
                <a:latin typeface="+mn-lt"/>
                <a:ea typeface="+mn-ea"/>
                <a:cs typeface="+mn-cs"/>
              </a:rPr>
              <a:t>• Use pens, ink, watercolors, cloth, charcoal, oil paint or computer software to create designs.</a:t>
            </a:r>
          </a:p>
          <a:p>
            <a:r>
              <a:rPr lang="en-US" sz="1200" kern="1200" dirty="0">
                <a:solidFill>
                  <a:schemeClr val="tx1"/>
                </a:solidFill>
                <a:effectLst/>
                <a:latin typeface="+mn-lt"/>
                <a:ea typeface="+mn-ea"/>
                <a:cs typeface="+mn-cs"/>
              </a:rPr>
              <a:t>• Develop visual elements such as line, space, mass and color to illustrate ideas.</a:t>
            </a:r>
          </a:p>
          <a:p>
            <a:r>
              <a:rPr lang="en-US" sz="1200" kern="1200" dirty="0">
                <a:solidFill>
                  <a:schemeClr val="tx1"/>
                </a:solidFill>
                <a:effectLst/>
                <a:latin typeface="+mn-lt"/>
                <a:ea typeface="+mn-ea"/>
                <a:cs typeface="+mn-cs"/>
              </a:rPr>
              <a:t>• Talk with clients to determine what artwork they want.</a:t>
            </a:r>
          </a:p>
          <a:p>
            <a:r>
              <a:rPr lang="en-US" sz="1200" kern="1200" dirty="0">
                <a:solidFill>
                  <a:schemeClr val="tx1"/>
                </a:solidFill>
                <a:effectLst/>
                <a:latin typeface="+mn-lt"/>
                <a:ea typeface="+mn-ea"/>
                <a:cs typeface="+mn-cs"/>
              </a:rPr>
              <a:t>• Keep a portfolio of finished artwork highlighting personal style and abilities to show people.</a:t>
            </a:r>
          </a:p>
          <a:p>
            <a:r>
              <a:rPr lang="en-US" sz="1200" kern="1200" dirty="0">
                <a:solidFill>
                  <a:schemeClr val="tx1"/>
                </a:solidFill>
                <a:effectLst/>
                <a:latin typeface="+mn-lt"/>
                <a:ea typeface="+mn-ea"/>
                <a:cs typeface="+mn-cs"/>
              </a:rPr>
              <a:t>• Submit preliminary or finished artwork to clients for approval.</a:t>
            </a:r>
          </a:p>
          <a:p>
            <a:r>
              <a:rPr lang="en-US" sz="1200" kern="1200" dirty="0">
                <a:solidFill>
                  <a:schemeClr val="tx1"/>
                </a:solidFill>
                <a:effectLst/>
                <a:latin typeface="+mn-lt"/>
                <a:ea typeface="+mn-ea"/>
                <a:cs typeface="+mn-cs"/>
              </a:rPr>
              <a:t>• Study different techniques to learn how to apply them to artwork.</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$21,590-$102,540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28,000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6.8%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11</a:t>
            </a:fld>
            <a:endParaRPr lang="en-US"/>
          </a:p>
        </p:txBody>
      </p:sp>
    </p:spTree>
    <p:extLst>
      <p:ext uri="{BB962C8B-B14F-4D97-AF65-F5344CB8AC3E}">
        <p14:creationId xmlns:p14="http://schemas.microsoft.com/office/powerpoint/2010/main" val="1667075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Writers and Authors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Originate and prepare written material, such as scripts, stories, advertisements and other material.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Write original materials such as scripts, stories, poems and other materials.</a:t>
            </a:r>
          </a:p>
          <a:p>
            <a:r>
              <a:rPr lang="en-US" sz="1200" kern="1200" dirty="0">
                <a:solidFill>
                  <a:schemeClr val="tx1"/>
                </a:solidFill>
                <a:effectLst/>
                <a:latin typeface="+mn-lt"/>
                <a:ea typeface="+mn-ea"/>
                <a:cs typeface="+mn-cs"/>
              </a:rPr>
              <a:t>• Use libraries, the internet and interviews to gather material for work.</a:t>
            </a:r>
          </a:p>
          <a:p>
            <a:r>
              <a:rPr lang="en-US" sz="1200" kern="1200" dirty="0">
                <a:solidFill>
                  <a:schemeClr val="tx1"/>
                </a:solidFill>
                <a:effectLst/>
                <a:latin typeface="+mn-lt"/>
                <a:ea typeface="+mn-ea"/>
                <a:cs typeface="+mn-cs"/>
              </a:rPr>
              <a:t>• Create rough drafts of work to outline basic ideas.</a:t>
            </a:r>
          </a:p>
          <a:p>
            <a:r>
              <a:rPr lang="en-US" sz="1200" kern="1200" dirty="0">
                <a:solidFill>
                  <a:schemeClr val="tx1"/>
                </a:solidFill>
                <a:effectLst/>
                <a:latin typeface="+mn-lt"/>
                <a:ea typeface="+mn-ea"/>
                <a:cs typeface="+mn-cs"/>
              </a:rPr>
              <a:t>• Revise or rewrite sections.</a:t>
            </a:r>
          </a:p>
          <a:p>
            <a:r>
              <a:rPr lang="en-US" sz="1200" kern="1200" dirty="0">
                <a:solidFill>
                  <a:schemeClr val="tx1"/>
                </a:solidFill>
                <a:effectLst/>
                <a:latin typeface="+mn-lt"/>
                <a:ea typeface="+mn-ea"/>
                <a:cs typeface="+mn-cs"/>
              </a:rPr>
              <a:t>• Create additional copies as changes are made.</a:t>
            </a:r>
          </a:p>
          <a:p>
            <a:r>
              <a:rPr lang="en-US" sz="1200" kern="1200" dirty="0">
                <a:solidFill>
                  <a:schemeClr val="tx1"/>
                </a:solidFill>
                <a:effectLst/>
                <a:latin typeface="+mn-lt"/>
                <a:ea typeface="+mn-ea"/>
                <a:cs typeface="+mn-cs"/>
              </a:rPr>
              <a:t>• Prepare a manuscript for editors.</a:t>
            </a:r>
          </a:p>
          <a:p>
            <a:r>
              <a:rPr lang="en-US" sz="1200" kern="1200" dirty="0">
                <a:solidFill>
                  <a:schemeClr val="tx1"/>
                </a:solidFill>
                <a:effectLst/>
                <a:latin typeface="+mn-lt"/>
                <a:ea typeface="+mn-ea"/>
                <a:cs typeface="+mn-cs"/>
              </a:rPr>
              <a:t>• Arrange for publisher to receive and review manuscripts.</a:t>
            </a:r>
          </a:p>
          <a:p>
            <a:r>
              <a:rPr lang="en-US" sz="1200" kern="1200" dirty="0">
                <a:solidFill>
                  <a:schemeClr val="tx1"/>
                </a:solidFill>
                <a:effectLst/>
                <a:latin typeface="+mn-lt"/>
                <a:ea typeface="+mn-ea"/>
                <a:cs typeface="+mn-cs"/>
              </a:rPr>
              <a:t>• Make suggested changes to finalize the work.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$30,520-$118,760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131,200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12,600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7.6%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12</a:t>
            </a:fld>
            <a:endParaRPr lang="en-US"/>
          </a:p>
        </p:txBody>
      </p:sp>
    </p:spTree>
    <p:extLst>
      <p:ext uri="{BB962C8B-B14F-4D97-AF65-F5344CB8AC3E}">
        <p14:creationId xmlns:p14="http://schemas.microsoft.com/office/powerpoint/2010/main" val="3749019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Editors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coordinate or edit content of material for publication. May review proposals and drafts for possible publication. Includes technical editors.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Prepare, rewrite and edit written material to improve ease of reading.</a:t>
            </a:r>
          </a:p>
          <a:p>
            <a:r>
              <a:rPr lang="en-US" sz="1200" kern="1200" dirty="0">
                <a:solidFill>
                  <a:schemeClr val="tx1"/>
                </a:solidFill>
                <a:effectLst/>
                <a:latin typeface="+mn-lt"/>
                <a:ea typeface="+mn-ea"/>
                <a:cs typeface="+mn-cs"/>
              </a:rPr>
              <a:t>• Look for errors in spelling, punctuation and grammar.</a:t>
            </a:r>
          </a:p>
          <a:p>
            <a:r>
              <a:rPr lang="en-US" sz="1200" kern="1200" dirty="0">
                <a:solidFill>
                  <a:schemeClr val="tx1"/>
                </a:solidFill>
                <a:effectLst/>
                <a:latin typeface="+mn-lt"/>
                <a:ea typeface="+mn-ea"/>
                <a:cs typeface="+mn-cs"/>
              </a:rPr>
              <a:t>• Plan content of publications according to publication style and editorial policies.</a:t>
            </a:r>
          </a:p>
          <a:p>
            <a:r>
              <a:rPr lang="en-US" sz="1200" kern="1200" dirty="0">
                <a:solidFill>
                  <a:schemeClr val="tx1"/>
                </a:solidFill>
                <a:effectLst/>
                <a:latin typeface="+mn-lt"/>
                <a:ea typeface="+mn-ea"/>
                <a:cs typeface="+mn-cs"/>
              </a:rPr>
              <a:t>• Verify facts, dates and statistics.</a:t>
            </a:r>
          </a:p>
          <a:p>
            <a:r>
              <a:rPr lang="en-US" sz="1200" kern="1200" dirty="0">
                <a:solidFill>
                  <a:schemeClr val="tx1"/>
                </a:solidFill>
                <a:effectLst/>
                <a:latin typeface="+mn-lt"/>
                <a:ea typeface="+mn-ea"/>
                <a:cs typeface="+mn-cs"/>
              </a:rPr>
              <a:t>• Develop story and content ideas while considering reader appeal.</a:t>
            </a:r>
          </a:p>
          <a:p>
            <a:r>
              <a:rPr lang="en-US" sz="1200" kern="1200" dirty="0">
                <a:solidFill>
                  <a:schemeClr val="tx1"/>
                </a:solidFill>
                <a:effectLst/>
                <a:latin typeface="+mn-lt"/>
                <a:ea typeface="+mn-ea"/>
                <a:cs typeface="+mn-cs"/>
              </a:rPr>
              <a:t>• Monitor the production of artwork, layout, typesetting and printing to make sure they meet requirements.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$30,830-$114,460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127,400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12,000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-1.4%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13</a:t>
            </a:fld>
            <a:endParaRPr lang="en-US"/>
          </a:p>
        </p:txBody>
      </p:sp>
    </p:spTree>
    <p:extLst>
      <p:ext uri="{BB962C8B-B14F-4D97-AF65-F5344CB8AC3E}">
        <p14:creationId xmlns:p14="http://schemas.microsoft.com/office/powerpoint/2010/main" val="1264981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Reporters and Correspondents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Collect and analyze facts about newsworthy events by interview, investigation or observation. Report and write stories for newspaper, news magazine, radio or television.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Collect facts about newsworthy events.</a:t>
            </a:r>
          </a:p>
          <a:p>
            <a:r>
              <a:rPr lang="en-US" sz="1200" kern="1200" dirty="0">
                <a:solidFill>
                  <a:schemeClr val="tx1"/>
                </a:solidFill>
                <a:effectLst/>
                <a:latin typeface="+mn-lt"/>
                <a:ea typeface="+mn-ea"/>
                <a:cs typeface="+mn-cs"/>
              </a:rPr>
              <a:t>• Review and evaluate notes taken.</a:t>
            </a:r>
          </a:p>
          <a:p>
            <a:r>
              <a:rPr lang="en-US" sz="1200" kern="1200" dirty="0">
                <a:solidFill>
                  <a:schemeClr val="tx1"/>
                </a:solidFill>
                <a:effectLst/>
                <a:latin typeface="+mn-lt"/>
                <a:ea typeface="+mn-ea"/>
                <a:cs typeface="+mn-cs"/>
              </a:rPr>
              <a:t>• Determine a story’s meaning, length and format.</a:t>
            </a:r>
          </a:p>
          <a:p>
            <a:r>
              <a:rPr lang="en-US" sz="1200" kern="1200" dirty="0">
                <a:solidFill>
                  <a:schemeClr val="tx1"/>
                </a:solidFill>
                <a:effectLst/>
                <a:latin typeface="+mn-lt"/>
                <a:ea typeface="+mn-ea"/>
                <a:cs typeface="+mn-cs"/>
              </a:rPr>
              <a:t>• Research and analyze background information.</a:t>
            </a:r>
          </a:p>
          <a:p>
            <a:r>
              <a:rPr lang="en-US" sz="1200" kern="1200" dirty="0">
                <a:solidFill>
                  <a:schemeClr val="tx1"/>
                </a:solidFill>
                <a:effectLst/>
                <a:latin typeface="+mn-lt"/>
                <a:ea typeface="+mn-ea"/>
                <a:cs typeface="+mn-cs"/>
              </a:rPr>
              <a:t>• Check reference materials.</a:t>
            </a:r>
          </a:p>
          <a:p>
            <a:r>
              <a:rPr lang="en-US" sz="1200" kern="1200" dirty="0">
                <a:solidFill>
                  <a:schemeClr val="tx1"/>
                </a:solidFill>
                <a:effectLst/>
                <a:latin typeface="+mn-lt"/>
                <a:ea typeface="+mn-ea"/>
                <a:cs typeface="+mn-cs"/>
              </a:rPr>
              <a:t>• Investigate breaking news.</a:t>
            </a:r>
          </a:p>
          <a:p>
            <a:r>
              <a:rPr lang="en-US" sz="1200" kern="1200" dirty="0">
                <a:solidFill>
                  <a:schemeClr val="tx1"/>
                </a:solidFill>
                <a:effectLst/>
                <a:latin typeface="+mn-lt"/>
                <a:ea typeface="+mn-ea"/>
                <a:cs typeface="+mn-cs"/>
              </a:rPr>
              <a:t>• Revise work to fit time and space requirements.</a:t>
            </a:r>
          </a:p>
          <a:p>
            <a:r>
              <a:rPr lang="en-US" sz="1200" kern="1200" dirty="0">
                <a:solidFill>
                  <a:schemeClr val="tx1"/>
                </a:solidFill>
                <a:effectLst/>
                <a:latin typeface="+mn-lt"/>
                <a:ea typeface="+mn-ea"/>
                <a:cs typeface="+mn-cs"/>
              </a:rPr>
              <a:t>• Report and write news stories for publication.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$22,970-$90,540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44,700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3,700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-10.1%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14</a:t>
            </a:fld>
            <a:endParaRPr lang="en-US"/>
          </a:p>
        </p:txBody>
      </p:sp>
    </p:spTree>
    <p:extLst>
      <p:ext uri="{BB962C8B-B14F-4D97-AF65-F5344CB8AC3E}">
        <p14:creationId xmlns:p14="http://schemas.microsoft.com/office/powerpoint/2010/main" val="1054038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Elementary School Teachers</a:t>
            </a:r>
          </a:p>
          <a:p>
            <a:r>
              <a:rPr lang="en-US" sz="1200" b="1" i="1" kern="1200" dirty="0">
                <a:solidFill>
                  <a:schemeClr val="tx1"/>
                </a:solidFill>
                <a:effectLst/>
                <a:latin typeface="+mn-lt"/>
                <a:ea typeface="+mn-ea"/>
                <a:cs typeface="+mn-cs"/>
              </a:rPr>
              <a:t>Education, Training and Library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 students basic academic, social and other formative skills in public or private schools at the elementary level.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Teach pupils in public or private schools at the elementary level.</a:t>
            </a:r>
          </a:p>
          <a:p>
            <a:r>
              <a:rPr lang="en-US" sz="1200" kern="1200" dirty="0">
                <a:solidFill>
                  <a:schemeClr val="tx1"/>
                </a:solidFill>
                <a:effectLst/>
                <a:latin typeface="+mn-lt"/>
                <a:ea typeface="+mn-ea"/>
                <a:cs typeface="+mn-cs"/>
              </a:rPr>
              <a:t>• Establish and enforce rules for behavior and procedures.</a:t>
            </a:r>
          </a:p>
          <a:p>
            <a:r>
              <a:rPr lang="en-US" sz="1200" kern="1200" dirty="0">
                <a:solidFill>
                  <a:schemeClr val="tx1"/>
                </a:solidFill>
                <a:effectLst/>
                <a:latin typeface="+mn-lt"/>
                <a:ea typeface="+mn-ea"/>
                <a:cs typeface="+mn-cs"/>
              </a:rPr>
              <a:t>• Observe and evaluate student performance, behavior, social development and physical health.</a:t>
            </a:r>
          </a:p>
          <a:p>
            <a:r>
              <a:rPr lang="en-US" sz="1200" kern="1200" dirty="0">
                <a:solidFill>
                  <a:schemeClr val="tx1"/>
                </a:solidFill>
                <a:effectLst/>
                <a:latin typeface="+mn-lt"/>
                <a:ea typeface="+mn-ea"/>
                <a:cs typeface="+mn-cs"/>
              </a:rPr>
              <a:t>• Prepare materials and classroom activities.</a:t>
            </a:r>
          </a:p>
          <a:p>
            <a:r>
              <a:rPr lang="en-US" sz="1200" kern="1200" dirty="0">
                <a:solidFill>
                  <a:schemeClr val="tx1"/>
                </a:solidFill>
                <a:effectLst/>
                <a:latin typeface="+mn-lt"/>
                <a:ea typeface="+mn-ea"/>
                <a:cs typeface="+mn-cs"/>
              </a:rPr>
              <a:t>• Encourage students to observe and investigate.</a:t>
            </a:r>
          </a:p>
          <a:p>
            <a:r>
              <a:rPr lang="en-US" sz="1200" kern="1200" dirty="0">
                <a:solidFill>
                  <a:schemeClr val="tx1"/>
                </a:solidFill>
                <a:effectLst/>
                <a:latin typeface="+mn-lt"/>
                <a:ea typeface="+mn-ea"/>
                <a:cs typeface="+mn-cs"/>
              </a:rPr>
              <a:t>• Establish clear goals for learning and make sure students understand them.</a:t>
            </a:r>
          </a:p>
          <a:p>
            <a:r>
              <a:rPr lang="en-US" sz="1200" kern="1200" dirty="0">
                <a:solidFill>
                  <a:schemeClr val="tx1"/>
                </a:solidFill>
                <a:effectLst/>
                <a:latin typeface="+mn-lt"/>
                <a:ea typeface="+mn-ea"/>
                <a:cs typeface="+mn-cs"/>
              </a:rPr>
              <a:t>• Prepare, administer and grade tests and assignments.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$37,340-$92,770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1,410,900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112,800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7.4%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15</a:t>
            </a:fld>
            <a:endParaRPr lang="en-US"/>
          </a:p>
        </p:txBody>
      </p:sp>
    </p:spTree>
    <p:extLst>
      <p:ext uri="{BB962C8B-B14F-4D97-AF65-F5344CB8AC3E}">
        <p14:creationId xmlns:p14="http://schemas.microsoft.com/office/powerpoint/2010/main" val="188507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Child Care Workers</a:t>
            </a:r>
          </a:p>
          <a:p>
            <a:r>
              <a:rPr lang="en-US" sz="1200" b="1" i="1" kern="1200" dirty="0">
                <a:solidFill>
                  <a:schemeClr val="tx1"/>
                </a:solidFill>
                <a:effectLst/>
                <a:latin typeface="+mn-lt"/>
                <a:ea typeface="+mn-ea"/>
                <a:cs typeface="+mn-cs"/>
              </a:rPr>
              <a:t>Personal Care and Service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Attend to children at schools, businesses, private households and child care institutions. Perform a variety of tasks, such as dressing, feeding, bathing and overseeing play.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Help children with social and emotional development.</a:t>
            </a:r>
          </a:p>
          <a:p>
            <a:r>
              <a:rPr lang="en-US" sz="1200" kern="1200" dirty="0">
                <a:solidFill>
                  <a:schemeClr val="tx1"/>
                </a:solidFill>
                <a:effectLst/>
                <a:latin typeface="+mn-lt"/>
                <a:ea typeface="+mn-ea"/>
                <a:cs typeface="+mn-cs"/>
              </a:rPr>
              <a:t>• Discipline children and take measures to control behavior.</a:t>
            </a:r>
          </a:p>
          <a:p>
            <a:r>
              <a:rPr lang="en-US" sz="1200" kern="1200" dirty="0">
                <a:solidFill>
                  <a:schemeClr val="tx1"/>
                </a:solidFill>
                <a:effectLst/>
                <a:latin typeface="+mn-lt"/>
                <a:ea typeface="+mn-ea"/>
                <a:cs typeface="+mn-cs"/>
              </a:rPr>
              <a:t>• Identify signs of emotional or developmental problems.</a:t>
            </a:r>
          </a:p>
          <a:p>
            <a:r>
              <a:rPr lang="en-US" sz="1200" kern="1200" dirty="0">
                <a:solidFill>
                  <a:schemeClr val="tx1"/>
                </a:solidFill>
                <a:effectLst/>
                <a:latin typeface="+mn-lt"/>
                <a:ea typeface="+mn-ea"/>
                <a:cs typeface="+mn-cs"/>
              </a:rPr>
              <a:t>• Observe and monitor play activities.</a:t>
            </a:r>
          </a:p>
          <a:p>
            <a:r>
              <a:rPr lang="en-US" sz="1200" kern="1200" dirty="0">
                <a:solidFill>
                  <a:schemeClr val="tx1"/>
                </a:solidFill>
                <a:effectLst/>
                <a:latin typeface="+mn-lt"/>
                <a:ea typeface="+mn-ea"/>
                <a:cs typeface="+mn-cs"/>
              </a:rPr>
              <a:t>• Read to children and teach them painting, drawing and songs.</a:t>
            </a:r>
          </a:p>
          <a:p>
            <a:r>
              <a:rPr lang="en-US" sz="1200" kern="1200" dirty="0">
                <a:solidFill>
                  <a:schemeClr val="tx1"/>
                </a:solidFill>
                <a:effectLst/>
                <a:latin typeface="+mn-lt"/>
                <a:ea typeface="+mn-ea"/>
                <a:cs typeface="+mn-cs"/>
              </a:rPr>
              <a:t>• Play with children.</a:t>
            </a:r>
          </a:p>
          <a:p>
            <a:r>
              <a:rPr lang="en-US" sz="1200" kern="1200" dirty="0">
                <a:solidFill>
                  <a:schemeClr val="tx1"/>
                </a:solidFill>
                <a:effectLst/>
                <a:latin typeface="+mn-lt"/>
                <a:ea typeface="+mn-ea"/>
                <a:cs typeface="+mn-cs"/>
              </a:rPr>
              <a:t>• Keep records of daily observations.</a:t>
            </a:r>
          </a:p>
          <a:p>
            <a:r>
              <a:rPr lang="en-US" sz="1200" kern="1200" dirty="0">
                <a:solidFill>
                  <a:schemeClr val="tx1"/>
                </a:solidFill>
                <a:effectLst/>
                <a:latin typeface="+mn-lt"/>
                <a:ea typeface="+mn-ea"/>
                <a:cs typeface="+mn-cs"/>
              </a:rPr>
              <a:t>• Teach children health and good personal habits.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$17,490-$32,780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High school diploma or equivalent</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1,216,600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189,100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6.9%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16</a:t>
            </a:fld>
            <a:endParaRPr lang="en-US"/>
          </a:p>
        </p:txBody>
      </p:sp>
    </p:spTree>
    <p:extLst>
      <p:ext uri="{BB962C8B-B14F-4D97-AF65-F5344CB8AC3E}">
        <p14:creationId xmlns:p14="http://schemas.microsoft.com/office/powerpoint/2010/main" val="1957030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Physical Education Teachers/Providers</a:t>
            </a:r>
          </a:p>
          <a:p>
            <a:r>
              <a:rPr lang="en-US" sz="1200" b="1" i="1" kern="1200" dirty="0">
                <a:solidFill>
                  <a:schemeClr val="tx1"/>
                </a:solidFill>
                <a:effectLst/>
                <a:latin typeface="+mn-lt"/>
                <a:ea typeface="+mn-ea"/>
                <a:cs typeface="+mn-cs"/>
              </a:rPr>
              <a:t>Education, Training and Library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Provide individualized physical education instruction or services to children, youth </a:t>
            </a:r>
          </a:p>
          <a:p>
            <a:r>
              <a:rPr lang="en-US" sz="1200" kern="1200" dirty="0">
                <a:solidFill>
                  <a:schemeClr val="tx1"/>
                </a:solidFill>
                <a:effectLst/>
                <a:latin typeface="+mn-lt"/>
                <a:ea typeface="+mn-ea"/>
                <a:cs typeface="+mn-cs"/>
              </a:rPr>
              <a:t>or adults with exceptional physical needs due to gross motor developmental delays or </a:t>
            </a:r>
          </a:p>
          <a:p>
            <a:r>
              <a:rPr lang="en-US" sz="1200" kern="1200" dirty="0">
                <a:solidFill>
                  <a:schemeClr val="tx1"/>
                </a:solidFill>
                <a:effectLst/>
                <a:latin typeface="+mn-lt"/>
                <a:ea typeface="+mn-ea"/>
                <a:cs typeface="+mn-cs"/>
              </a:rPr>
              <a:t>other impairments.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Use physical therapy to help people with physical problems.</a:t>
            </a:r>
          </a:p>
          <a:p>
            <a:r>
              <a:rPr lang="en-US" sz="1200" kern="1200" dirty="0">
                <a:solidFill>
                  <a:schemeClr val="tx1"/>
                </a:solidFill>
                <a:effectLst/>
                <a:latin typeface="+mn-lt"/>
                <a:ea typeface="+mn-ea"/>
                <a:cs typeface="+mn-cs"/>
              </a:rPr>
              <a:t>• Screen people to find out their needs.</a:t>
            </a:r>
          </a:p>
          <a:p>
            <a:r>
              <a:rPr lang="en-US" sz="1200" kern="1200" dirty="0">
                <a:solidFill>
                  <a:schemeClr val="tx1"/>
                </a:solidFill>
                <a:effectLst/>
                <a:latin typeface="+mn-lt"/>
                <a:ea typeface="+mn-ea"/>
                <a:cs typeface="+mn-cs"/>
              </a:rPr>
              <a:t>• Make treatment plans.</a:t>
            </a:r>
          </a:p>
          <a:p>
            <a:r>
              <a:rPr lang="en-US" sz="1200" kern="1200" dirty="0">
                <a:solidFill>
                  <a:schemeClr val="tx1"/>
                </a:solidFill>
                <a:effectLst/>
                <a:latin typeface="+mn-lt"/>
                <a:ea typeface="+mn-ea"/>
                <a:cs typeface="+mn-cs"/>
              </a:rPr>
              <a:t>• Teach people how to use physical therapy processes.</a:t>
            </a:r>
          </a:p>
          <a:p>
            <a:r>
              <a:rPr lang="en-US" sz="1200" kern="1200" dirty="0">
                <a:solidFill>
                  <a:schemeClr val="tx1"/>
                </a:solidFill>
                <a:effectLst/>
                <a:latin typeface="+mn-lt"/>
                <a:ea typeface="+mn-ea"/>
                <a:cs typeface="+mn-cs"/>
              </a:rPr>
              <a:t>• Keep progress reports on patients.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 34,970-$96,100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41,300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9.9%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17</a:t>
            </a:fld>
            <a:endParaRPr lang="en-US"/>
          </a:p>
        </p:txBody>
      </p:sp>
    </p:spTree>
    <p:extLst>
      <p:ext uri="{BB962C8B-B14F-4D97-AF65-F5344CB8AC3E}">
        <p14:creationId xmlns:p14="http://schemas.microsoft.com/office/powerpoint/2010/main" val="873397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Speech-Language Pathologists/Speech Therapists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Assess and treat people with speech, language, voice and fluency disorders. May select alternative communication systems and teach their use. May perform research related to speech and language problems.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Assess and treat people with speech, language and voice disorders.</a:t>
            </a:r>
          </a:p>
          <a:p>
            <a:r>
              <a:rPr lang="en-US" sz="1200" kern="1200" dirty="0">
                <a:solidFill>
                  <a:schemeClr val="tx1"/>
                </a:solidFill>
                <a:effectLst/>
                <a:latin typeface="+mn-lt"/>
                <a:ea typeface="+mn-ea"/>
                <a:cs typeface="+mn-cs"/>
              </a:rPr>
              <a:t>• Keep client records of the initial evaluation, treatment, progress and discharge.</a:t>
            </a:r>
          </a:p>
          <a:p>
            <a:r>
              <a:rPr lang="en-US" sz="1200" kern="1200" dirty="0">
                <a:solidFill>
                  <a:schemeClr val="tx1"/>
                </a:solidFill>
                <a:effectLst/>
                <a:latin typeface="+mn-lt"/>
                <a:ea typeface="+mn-ea"/>
                <a:cs typeface="+mn-cs"/>
              </a:rPr>
              <a:t>• Monitor clients’ progress and adjust treatments when necessary.</a:t>
            </a:r>
          </a:p>
          <a:p>
            <a:r>
              <a:rPr lang="en-US" sz="1200" kern="1200" dirty="0">
                <a:solidFill>
                  <a:schemeClr val="tx1"/>
                </a:solidFill>
                <a:effectLst/>
                <a:latin typeface="+mn-lt"/>
                <a:ea typeface="+mn-ea"/>
                <a:cs typeface="+mn-cs"/>
              </a:rPr>
              <a:t>• Evaluate test results to determine the appropriate treatment.</a:t>
            </a:r>
          </a:p>
          <a:p>
            <a:r>
              <a:rPr lang="en-US" sz="1200" kern="1200" dirty="0">
                <a:solidFill>
                  <a:schemeClr val="tx1"/>
                </a:solidFill>
                <a:effectLst/>
                <a:latin typeface="+mn-lt"/>
                <a:ea typeface="+mn-ea"/>
                <a:cs typeface="+mn-cs"/>
              </a:rPr>
              <a:t>• Develop treatment plans for problems such as stuttering, delayed language, swallowing disorders and other voice problems.</a:t>
            </a:r>
          </a:p>
          <a:p>
            <a:r>
              <a:rPr lang="en-US" sz="1200" kern="1200" dirty="0">
                <a:solidFill>
                  <a:schemeClr val="tx1"/>
                </a:solidFill>
                <a:effectLst/>
                <a:latin typeface="+mn-lt"/>
                <a:ea typeface="+mn-ea"/>
                <a:cs typeface="+mn-cs"/>
              </a:rPr>
              <a:t>• Teach clients to control or strengthen tongue, jaw, face muscles and breathing muscles.</a:t>
            </a:r>
          </a:p>
          <a:p>
            <a:r>
              <a:rPr lang="en-US" sz="1200" kern="1200" dirty="0">
                <a:solidFill>
                  <a:schemeClr val="tx1"/>
                </a:solidFill>
                <a:effectLst/>
                <a:latin typeface="+mn-lt"/>
                <a:ea typeface="+mn-ea"/>
                <a:cs typeface="+mn-cs"/>
              </a:rPr>
              <a:t>• Develop individual or group programs for schools.</a:t>
            </a:r>
          </a:p>
          <a:p>
            <a:r>
              <a:rPr lang="en-US" sz="1200" kern="1200" dirty="0">
                <a:solidFill>
                  <a:schemeClr val="tx1"/>
                </a:solidFill>
                <a:effectLst/>
                <a:latin typeface="+mn-lt"/>
                <a:ea typeface="+mn-ea"/>
                <a:cs typeface="+mn-cs"/>
              </a:rPr>
              <a:t>• Communicate with nonspeaking clients using sign language or computer technology.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 48,830-$118,910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145,100</a:t>
            </a:r>
            <a:r>
              <a:rPr lang="en-US" sz="1200" b="1" kern="1200" dirty="0">
                <a:solidFill>
                  <a:schemeClr val="tx1"/>
                </a:solidFill>
                <a:effectLst/>
                <a:latin typeface="+mn-lt"/>
                <a:ea typeface="+mn-ea"/>
                <a:cs typeface="+mn-cs"/>
              </a:rPr>
              <a:t>          Expected Job Openings (2016-2026    </a:t>
            </a:r>
            <a:r>
              <a:rPr lang="en-US" sz="1200" kern="1200" dirty="0">
                <a:solidFill>
                  <a:schemeClr val="tx1"/>
                </a:solidFill>
                <a:effectLst/>
                <a:latin typeface="+mn-lt"/>
                <a:ea typeface="+mn-ea"/>
                <a:cs typeface="+mn-cs"/>
              </a:rPr>
              <a:t>10,400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17.8%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ncrease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18</a:t>
            </a:fld>
            <a:endParaRPr lang="en-US"/>
          </a:p>
        </p:txBody>
      </p:sp>
    </p:spTree>
    <p:extLst>
      <p:ext uri="{BB962C8B-B14F-4D97-AF65-F5344CB8AC3E}">
        <p14:creationId xmlns:p14="http://schemas.microsoft.com/office/powerpoint/2010/main" val="1603550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Accountants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Analyze financial information and prepare financial reports to determine or maintain record of assets, liabilities, profit and loss, tax liability or other financial activities within an organization.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Help people understand how to invest their money.</a:t>
            </a:r>
          </a:p>
          <a:p>
            <a:r>
              <a:rPr lang="en-US" sz="1200" kern="1200" dirty="0">
                <a:solidFill>
                  <a:schemeClr val="tx1"/>
                </a:solidFill>
                <a:effectLst/>
                <a:latin typeface="+mn-lt"/>
                <a:ea typeface="+mn-ea"/>
                <a:cs typeface="+mn-cs"/>
              </a:rPr>
              <a:t>• Help people prepare and submit their yearly tax returns.</a:t>
            </a:r>
          </a:p>
          <a:p>
            <a:r>
              <a:rPr lang="en-US" sz="1200" kern="1200" dirty="0">
                <a:solidFill>
                  <a:schemeClr val="tx1"/>
                </a:solidFill>
                <a:effectLst/>
                <a:latin typeface="+mn-lt"/>
                <a:ea typeface="+mn-ea"/>
                <a:cs typeface="+mn-cs"/>
              </a:rPr>
              <a:t>• Keep records of money in savings accounts and other investments.</a:t>
            </a:r>
          </a:p>
          <a:p>
            <a:r>
              <a:rPr lang="en-US" sz="1200" kern="1200" dirty="0">
                <a:solidFill>
                  <a:schemeClr val="tx1"/>
                </a:solidFill>
                <a:effectLst/>
                <a:latin typeface="+mn-lt"/>
                <a:ea typeface="+mn-ea"/>
                <a:cs typeface="+mn-cs"/>
              </a:rPr>
              <a:t>• Work for corporations such as banks to solve financial problems and ensure they follow tax laws.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 43,020-$122,220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1,397,700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141,800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10.0%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19</a:t>
            </a:fld>
            <a:endParaRPr lang="en-US"/>
          </a:p>
        </p:txBody>
      </p:sp>
    </p:spTree>
    <p:extLst>
      <p:ext uri="{BB962C8B-B14F-4D97-AF65-F5344CB8AC3E}">
        <p14:creationId xmlns:p14="http://schemas.microsoft.com/office/powerpoint/2010/main" val="143504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Landscape Gardeners</a:t>
            </a:r>
          </a:p>
          <a:p>
            <a:r>
              <a:rPr lang="en-US" sz="1200" b="1" i="1" kern="1200" dirty="0">
                <a:solidFill>
                  <a:schemeClr val="tx1"/>
                </a:solidFill>
                <a:effectLst/>
                <a:latin typeface="+mn-lt"/>
                <a:ea typeface="+mn-ea"/>
                <a:cs typeface="+mn-cs"/>
              </a:rPr>
              <a:t>Building and Grounds Cleaning and Maintenance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Landscape or maintain grounds of property using hand or power tools or equipment. Workers typically perform a variety of tasks, which may include any combination of the following: sod laying, mowing, trimming, planting, watering, fertilizing, digging, raking, sprinkler installation and installation of </a:t>
            </a:r>
            <a:r>
              <a:rPr lang="en-US" sz="1200" kern="1200" dirty="0" err="1">
                <a:solidFill>
                  <a:schemeClr val="tx1"/>
                </a:solidFill>
                <a:effectLst/>
                <a:latin typeface="+mn-lt"/>
                <a:ea typeface="+mn-ea"/>
                <a:cs typeface="+mn-cs"/>
              </a:rPr>
              <a:t>mortarless</a:t>
            </a:r>
            <a:r>
              <a:rPr lang="en-US" sz="1200" kern="1200" dirty="0">
                <a:solidFill>
                  <a:schemeClr val="tx1"/>
                </a:solidFill>
                <a:effectLst/>
                <a:latin typeface="+mn-lt"/>
                <a:ea typeface="+mn-ea"/>
                <a:cs typeface="+mn-cs"/>
              </a:rPr>
              <a:t> segmental concrete masonry wall units.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Landscape or maintain grounds.</a:t>
            </a:r>
          </a:p>
          <a:p>
            <a:r>
              <a:rPr lang="en-US" sz="1200" kern="1200" dirty="0">
                <a:solidFill>
                  <a:schemeClr val="tx1"/>
                </a:solidFill>
                <a:effectLst/>
                <a:latin typeface="+mn-lt"/>
                <a:ea typeface="+mn-ea"/>
                <a:cs typeface="+mn-cs"/>
              </a:rPr>
              <a:t>• Keep grass mowed and lay sod where grass is needed.</a:t>
            </a:r>
          </a:p>
          <a:p>
            <a:r>
              <a:rPr lang="en-US" sz="1200" kern="1200" dirty="0">
                <a:solidFill>
                  <a:schemeClr val="tx1"/>
                </a:solidFill>
                <a:effectLst/>
                <a:latin typeface="+mn-lt"/>
                <a:ea typeface="+mn-ea"/>
                <a:cs typeface="+mn-cs"/>
              </a:rPr>
              <a:t>• Plant, trim and fertilize plants and trees.</a:t>
            </a:r>
          </a:p>
          <a:p>
            <a:r>
              <a:rPr lang="en-US" sz="1200" kern="1200" dirty="0">
                <a:solidFill>
                  <a:schemeClr val="tx1"/>
                </a:solidFill>
                <a:effectLst/>
                <a:latin typeface="+mn-lt"/>
                <a:ea typeface="+mn-ea"/>
                <a:cs typeface="+mn-cs"/>
              </a:rPr>
              <a:t>• Rake and remove fallen leaves.</a:t>
            </a:r>
          </a:p>
          <a:p>
            <a:r>
              <a:rPr lang="en-US" sz="1200" kern="1200" dirty="0">
                <a:solidFill>
                  <a:schemeClr val="tx1"/>
                </a:solidFill>
                <a:effectLst/>
                <a:latin typeface="+mn-lt"/>
                <a:ea typeface="+mn-ea"/>
                <a:cs typeface="+mn-cs"/>
              </a:rPr>
              <a:t>• Set up sprinklers and water lawns and plants when necessary.</a:t>
            </a:r>
          </a:p>
          <a:p>
            <a:r>
              <a:rPr lang="en-US" sz="1200" kern="1200" dirty="0">
                <a:solidFill>
                  <a:schemeClr val="tx1"/>
                </a:solidFill>
                <a:effectLst/>
                <a:latin typeface="+mn-lt"/>
                <a:ea typeface="+mn-ea"/>
                <a:cs typeface="+mn-cs"/>
              </a:rPr>
              <a:t>• Spread mulch where needed..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 19,960-$42,870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1,197,900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163,000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11.3%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a:t>
            </a:fld>
            <a:endParaRPr lang="en-US"/>
          </a:p>
        </p:txBody>
      </p:sp>
    </p:spTree>
    <p:extLst>
      <p:ext uri="{BB962C8B-B14F-4D97-AF65-F5344CB8AC3E}">
        <p14:creationId xmlns:p14="http://schemas.microsoft.com/office/powerpoint/2010/main" val="781274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Surgical Assistants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Assist surgeons during surgery by performing duties such as tissue retraction, insertion of tubes and intravenous lines or closure of surgical wounds. Perform preoperative and postoperative duties to facilitate patient care.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Help surgeons prepare for surgery and operate on people.</a:t>
            </a:r>
          </a:p>
          <a:p>
            <a:r>
              <a:rPr lang="en-US" sz="1200" kern="1200" dirty="0">
                <a:solidFill>
                  <a:schemeClr val="tx1"/>
                </a:solidFill>
                <a:effectLst/>
                <a:latin typeface="+mn-lt"/>
                <a:ea typeface="+mn-ea"/>
                <a:cs typeface="+mn-cs"/>
              </a:rPr>
              <a:t>• Maintain the operating room as instructed by the surgeon.</a:t>
            </a:r>
          </a:p>
          <a:p>
            <a:r>
              <a:rPr lang="en-US" sz="1200" kern="1200" dirty="0">
                <a:solidFill>
                  <a:schemeClr val="tx1"/>
                </a:solidFill>
                <a:effectLst/>
                <a:latin typeface="+mn-lt"/>
                <a:ea typeface="+mn-ea"/>
                <a:cs typeface="+mn-cs"/>
              </a:rPr>
              <a:t>• Sterilize and prepare surgical instruments.</a:t>
            </a:r>
          </a:p>
          <a:p>
            <a:r>
              <a:rPr lang="en-US" sz="1200" kern="1200" dirty="0">
                <a:solidFill>
                  <a:schemeClr val="tx1"/>
                </a:solidFill>
                <a:effectLst/>
                <a:latin typeface="+mn-lt"/>
                <a:ea typeface="+mn-ea"/>
                <a:cs typeface="+mn-cs"/>
              </a:rPr>
              <a:t>• Position patients on operating table as needed for the surgery being performed.</a:t>
            </a:r>
          </a:p>
          <a:p>
            <a:r>
              <a:rPr lang="en-US" sz="1200" kern="1200" dirty="0">
                <a:solidFill>
                  <a:schemeClr val="tx1"/>
                </a:solidFill>
                <a:effectLst/>
                <a:latin typeface="+mn-lt"/>
                <a:ea typeface="+mn-ea"/>
                <a:cs typeface="+mn-cs"/>
              </a:rPr>
              <a:t>• Instruct person administering anesthesia about how much to administer.</a:t>
            </a:r>
          </a:p>
          <a:p>
            <a:r>
              <a:rPr lang="en-US" sz="1200" kern="1200" dirty="0">
                <a:solidFill>
                  <a:schemeClr val="tx1"/>
                </a:solidFill>
                <a:effectLst/>
                <a:latin typeface="+mn-lt"/>
                <a:ea typeface="+mn-ea"/>
                <a:cs typeface="+mn-cs"/>
              </a:rPr>
              <a:t>• Control patient bleeding during surgery.</a:t>
            </a:r>
          </a:p>
          <a:p>
            <a:r>
              <a:rPr lang="en-US" sz="1200" kern="1200" dirty="0">
                <a:solidFill>
                  <a:schemeClr val="tx1"/>
                </a:solidFill>
                <a:effectLst/>
                <a:latin typeface="+mn-lt"/>
                <a:ea typeface="+mn-ea"/>
                <a:cs typeface="+mn-cs"/>
              </a:rPr>
              <a:t>• Monitor patients after surgery to insure proper healing.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 27,560-$72,390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127,800</a:t>
            </a:r>
            <a:r>
              <a:rPr lang="en-US" sz="1200" b="1" kern="1200" dirty="0">
                <a:solidFill>
                  <a:schemeClr val="tx1"/>
                </a:solidFill>
                <a:effectLst/>
                <a:latin typeface="+mn-lt"/>
                <a:ea typeface="+mn-ea"/>
                <a:cs typeface="+mn-cs"/>
              </a:rPr>
              <a:t>         Expected Job Openings (2016-2026)</a:t>
            </a:r>
            <a:r>
              <a:rPr lang="en-US" sz="1200" kern="1200" dirty="0">
                <a:solidFill>
                  <a:schemeClr val="tx1"/>
                </a:solidFill>
                <a:effectLst/>
                <a:latin typeface="+mn-lt"/>
                <a:ea typeface="+mn-ea"/>
                <a:cs typeface="+mn-cs"/>
              </a:rPr>
              <a:t>    11,000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19.6%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20</a:t>
            </a:fld>
            <a:endParaRPr lang="en-US"/>
          </a:p>
        </p:txBody>
      </p:sp>
    </p:spTree>
    <p:extLst>
      <p:ext uri="{BB962C8B-B14F-4D97-AF65-F5344CB8AC3E}">
        <p14:creationId xmlns:p14="http://schemas.microsoft.com/office/powerpoint/2010/main" val="4005714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Legal Secretaries</a:t>
            </a:r>
          </a:p>
          <a:p>
            <a:r>
              <a:rPr lang="en-US" sz="1200" b="1" i="1" kern="1200" dirty="0">
                <a:solidFill>
                  <a:schemeClr val="tx1"/>
                </a:solidFill>
                <a:effectLst/>
                <a:latin typeface="+mn-lt"/>
                <a:ea typeface="+mn-ea"/>
                <a:cs typeface="+mn-cs"/>
              </a:rPr>
              <a:t>Office and Administrative Support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Perform secretarial duties using legal terminology, procedures and documents. Prepare legal papers and correspondence, such as summonses, complaints, motions and subpoenas. May also assist with legal research.</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Perform secretarial duties.</a:t>
            </a:r>
          </a:p>
          <a:p>
            <a:r>
              <a:rPr lang="en-US" sz="1200" kern="1200" dirty="0">
                <a:solidFill>
                  <a:schemeClr val="tx1"/>
                </a:solidFill>
                <a:effectLst/>
                <a:latin typeface="+mn-lt"/>
                <a:ea typeface="+mn-ea"/>
                <a:cs typeface="+mn-cs"/>
              </a:rPr>
              <a:t>• Prepare legal papers.</a:t>
            </a:r>
          </a:p>
          <a:p>
            <a:r>
              <a:rPr lang="en-US" sz="1200" kern="1200" dirty="0">
                <a:solidFill>
                  <a:schemeClr val="tx1"/>
                </a:solidFill>
                <a:effectLst/>
                <a:latin typeface="+mn-lt"/>
                <a:ea typeface="+mn-ea"/>
                <a:cs typeface="+mn-cs"/>
              </a:rPr>
              <a:t>• Correspond with clients and maintain client-scheduled appointments with lawyer.</a:t>
            </a:r>
          </a:p>
          <a:p>
            <a:r>
              <a:rPr lang="en-US" sz="1200" kern="1200" dirty="0">
                <a:solidFill>
                  <a:schemeClr val="tx1"/>
                </a:solidFill>
                <a:effectLst/>
                <a:latin typeface="+mn-lt"/>
                <a:ea typeface="+mn-ea"/>
                <a:cs typeface="+mn-cs"/>
              </a:rPr>
              <a:t>• Assist with legal research.</a:t>
            </a:r>
          </a:p>
          <a:p>
            <a:r>
              <a:rPr lang="en-US" sz="1200" kern="1200" dirty="0">
                <a:solidFill>
                  <a:schemeClr val="tx1"/>
                </a:solidFill>
                <a:effectLst/>
                <a:latin typeface="+mn-lt"/>
                <a:ea typeface="+mn-ea"/>
                <a:cs typeface="+mn-cs"/>
              </a:rPr>
              <a:t>• Keep records on all lawyer cases and file documentation.</a:t>
            </a:r>
          </a:p>
          <a:p>
            <a:r>
              <a:rPr lang="en-US" sz="1200" kern="1200" dirty="0">
                <a:solidFill>
                  <a:schemeClr val="tx1"/>
                </a:solidFill>
                <a:effectLst/>
                <a:latin typeface="+mn-lt"/>
                <a:ea typeface="+mn-ea"/>
                <a:cs typeface="+mn-cs"/>
              </a:rPr>
              <a:t>• Prepare documentation and other materials for trial.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 27,080-$76,500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194,700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15,000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-19.1%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21</a:t>
            </a:fld>
            <a:endParaRPr lang="en-US"/>
          </a:p>
        </p:txBody>
      </p:sp>
    </p:spTree>
    <p:extLst>
      <p:ext uri="{BB962C8B-B14F-4D97-AF65-F5344CB8AC3E}">
        <p14:creationId xmlns:p14="http://schemas.microsoft.com/office/powerpoint/2010/main" val="2482737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Librarians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Administer libraries and perform related library services. Work in a variety of settings, including public libraries, educational institutions, museums, corporations, government agencies, law firms, nonprofit organizations and health care providers. Tasks may include selecting, acquiring, cataloguing, classifying, circulating and maintaining library materials and furnishing reference, bibliographical and readers’ advisory services. May perform in-depth, strategic research and synthesize, analyze, edit and filter information. May set up or work with databases and information systems to catalogue and access information.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Manage libraries.</a:t>
            </a:r>
          </a:p>
          <a:p>
            <a:r>
              <a:rPr lang="en-US" sz="1200" kern="1200" dirty="0">
                <a:solidFill>
                  <a:schemeClr val="tx1"/>
                </a:solidFill>
                <a:effectLst/>
                <a:latin typeface="+mn-lt"/>
                <a:ea typeface="+mn-ea"/>
                <a:cs typeface="+mn-cs"/>
              </a:rPr>
              <a:t>• Select library materials for circulation.</a:t>
            </a:r>
          </a:p>
          <a:p>
            <a:r>
              <a:rPr lang="en-US" sz="1200" kern="1200" dirty="0">
                <a:solidFill>
                  <a:schemeClr val="tx1"/>
                </a:solidFill>
                <a:effectLst/>
                <a:latin typeface="+mn-lt"/>
                <a:ea typeface="+mn-ea"/>
                <a:cs typeface="+mn-cs"/>
              </a:rPr>
              <a:t>• Classify and catalog materials.</a:t>
            </a:r>
          </a:p>
          <a:p>
            <a:r>
              <a:rPr lang="en-US" sz="1200" kern="1200" dirty="0">
                <a:solidFill>
                  <a:schemeClr val="tx1"/>
                </a:solidFill>
                <a:effectLst/>
                <a:latin typeface="+mn-lt"/>
                <a:ea typeface="+mn-ea"/>
                <a:cs typeface="+mn-cs"/>
              </a:rPr>
              <a:t>• Keep references and files up to date.</a:t>
            </a:r>
          </a:p>
          <a:p>
            <a:r>
              <a:rPr lang="en-US" sz="1200" kern="1200" dirty="0">
                <a:solidFill>
                  <a:schemeClr val="tx1"/>
                </a:solidFill>
                <a:effectLst/>
                <a:latin typeface="+mn-lt"/>
                <a:ea typeface="+mn-ea"/>
                <a:cs typeface="+mn-cs"/>
              </a:rPr>
              <a:t>• Help customers find materials they need.</a:t>
            </a:r>
          </a:p>
          <a:p>
            <a:r>
              <a:rPr lang="en-US" sz="1200" kern="1200" dirty="0">
                <a:solidFill>
                  <a:schemeClr val="tx1"/>
                </a:solidFill>
                <a:effectLst/>
                <a:latin typeface="+mn-lt"/>
                <a:ea typeface="+mn-ea"/>
                <a:cs typeface="+mn-cs"/>
              </a:rPr>
              <a:t>• Check out materials customers want to borrow.</a:t>
            </a:r>
          </a:p>
          <a:p>
            <a:r>
              <a:rPr lang="en-US" sz="1200" kern="1200" dirty="0">
                <a:solidFill>
                  <a:schemeClr val="tx1"/>
                </a:solidFill>
                <a:effectLst/>
                <a:latin typeface="+mn-lt"/>
                <a:ea typeface="+mn-ea"/>
                <a:cs typeface="+mn-cs"/>
              </a:rPr>
              <a:t>• Help customers find materials for research.</a:t>
            </a:r>
          </a:p>
          <a:p>
            <a:r>
              <a:rPr lang="en-US" sz="1200" kern="1200" dirty="0">
                <a:solidFill>
                  <a:schemeClr val="tx1"/>
                </a:solidFill>
                <a:effectLst/>
                <a:latin typeface="+mn-lt"/>
                <a:ea typeface="+mn-ea"/>
                <a:cs typeface="+mn-cs"/>
              </a:rPr>
              <a:t>• Fill out applications for library cards for new customers.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 34,300-$91,620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         </a:t>
            </a:r>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14,500</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138,200         </a:t>
            </a:r>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9.0%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22</a:t>
            </a:fld>
            <a:endParaRPr lang="en-US"/>
          </a:p>
        </p:txBody>
      </p:sp>
    </p:spTree>
    <p:extLst>
      <p:ext uri="{BB962C8B-B14F-4D97-AF65-F5344CB8AC3E}">
        <p14:creationId xmlns:p14="http://schemas.microsoft.com/office/powerpoint/2010/main" val="1328274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Farmers, Ranchers and Other Agricultural Managers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direct or coordinate the management or operation of farms, ranches, greenhouses, </a:t>
            </a:r>
            <a:r>
              <a:rPr lang="en-US" sz="1200" kern="1200" dirty="0" err="1">
                <a:solidFill>
                  <a:schemeClr val="tx1"/>
                </a:solidFill>
                <a:effectLst/>
                <a:latin typeface="+mn-lt"/>
                <a:ea typeface="+mn-ea"/>
                <a:cs typeface="+mn-cs"/>
              </a:rPr>
              <a:t>aquacultural</a:t>
            </a:r>
            <a:r>
              <a:rPr lang="en-US" sz="1200" kern="1200" dirty="0">
                <a:solidFill>
                  <a:schemeClr val="tx1"/>
                </a:solidFill>
                <a:effectLst/>
                <a:latin typeface="+mn-lt"/>
                <a:ea typeface="+mn-ea"/>
                <a:cs typeface="+mn-cs"/>
              </a:rPr>
              <a:t> operations, nurseries, timber tracts or other agricultural establishments. May hire, train or supervise farm workers or contract for services to carry out the day-to-day activities of the managed operation. May engage in or supervise planting, cultivating, harvesting, financial or marketing activities.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Manage agricultural operations such as farming, ranching, greenhouses, nurseries </a:t>
            </a:r>
          </a:p>
          <a:p>
            <a:r>
              <a:rPr lang="en-US" sz="1200" kern="1200" dirty="0">
                <a:solidFill>
                  <a:schemeClr val="tx1"/>
                </a:solidFill>
                <a:effectLst/>
                <a:latin typeface="+mn-lt"/>
                <a:ea typeface="+mn-ea"/>
                <a:cs typeface="+mn-cs"/>
              </a:rPr>
              <a:t>and other industries.</a:t>
            </a:r>
          </a:p>
          <a:p>
            <a:r>
              <a:rPr lang="en-US" sz="1200" kern="1200" dirty="0">
                <a:solidFill>
                  <a:schemeClr val="tx1"/>
                </a:solidFill>
                <a:effectLst/>
                <a:latin typeface="+mn-lt"/>
                <a:ea typeface="+mn-ea"/>
                <a:cs typeface="+mn-cs"/>
              </a:rPr>
              <a:t>• Supervise planting, growing and harvesting of crops.</a:t>
            </a:r>
          </a:p>
          <a:p>
            <a:r>
              <a:rPr lang="en-US" sz="1200" kern="1200" dirty="0">
                <a:solidFill>
                  <a:schemeClr val="tx1"/>
                </a:solidFill>
                <a:effectLst/>
                <a:latin typeface="+mn-lt"/>
                <a:ea typeface="+mn-ea"/>
                <a:cs typeface="+mn-cs"/>
              </a:rPr>
              <a:t>• Keep track of financial and marketing operations.</a:t>
            </a:r>
          </a:p>
          <a:p>
            <a:r>
              <a:rPr lang="en-US" sz="1200" kern="1200" dirty="0">
                <a:solidFill>
                  <a:schemeClr val="tx1"/>
                </a:solidFill>
                <a:effectLst/>
                <a:latin typeface="+mn-lt"/>
                <a:ea typeface="+mn-ea"/>
                <a:cs typeface="+mn-cs"/>
              </a:rPr>
              <a:t>• Keep records of production, cost, sales and marketing.</a:t>
            </a:r>
          </a:p>
          <a:p>
            <a:r>
              <a:rPr lang="en-US" sz="1200" kern="1200" dirty="0">
                <a:solidFill>
                  <a:schemeClr val="tx1"/>
                </a:solidFill>
                <a:effectLst/>
                <a:latin typeface="+mn-lt"/>
                <a:ea typeface="+mn-ea"/>
                <a:cs typeface="+mn-cs"/>
              </a:rPr>
              <a:t>• Work with tenant farmers to coordinate day-to-day activities.</a:t>
            </a:r>
          </a:p>
          <a:p>
            <a:r>
              <a:rPr lang="en-US" sz="1200" kern="1200" dirty="0">
                <a:solidFill>
                  <a:schemeClr val="tx1"/>
                </a:solidFill>
                <a:effectLst/>
                <a:latin typeface="+mn-lt"/>
                <a:ea typeface="+mn-ea"/>
                <a:cs typeface="+mn-cs"/>
              </a:rPr>
              <a:t>• Feed and water animals.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 35,360-$135,900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igh</a:t>
            </a:r>
            <a:r>
              <a:rPr lang="en-US" sz="1200" kern="1200" dirty="0">
                <a:solidFill>
                  <a:schemeClr val="tx1"/>
                </a:solidFill>
                <a:effectLst/>
                <a:latin typeface="+mn-lt"/>
                <a:ea typeface="+mn-ea"/>
                <a:cs typeface="+mn-cs"/>
              </a:rPr>
              <a:t> school diploma or equivalent</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 ,028,700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 4,300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-0.8%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3</a:t>
            </a:fld>
            <a:endParaRPr lang="en-US"/>
          </a:p>
        </p:txBody>
      </p:sp>
    </p:spTree>
    <p:extLst>
      <p:ext uri="{BB962C8B-B14F-4D97-AF65-F5344CB8AC3E}">
        <p14:creationId xmlns:p14="http://schemas.microsoft.com/office/powerpoint/2010/main" val="511215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Microbiologists</a:t>
            </a:r>
          </a:p>
          <a:p>
            <a:r>
              <a:rPr lang="en-US" sz="1200" b="1" i="1" kern="1200" dirty="0">
                <a:solidFill>
                  <a:schemeClr val="tx1"/>
                </a:solidFill>
                <a:effectLst/>
                <a:latin typeface="+mn-lt"/>
                <a:ea typeface="+mn-ea"/>
                <a:cs typeface="+mn-cs"/>
              </a:rPr>
              <a:t>Life, Physical and Social Science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Investigate the growth, structure, development and other characteristics of microscopic organisms, such as bacteria, algae or fungi. Includes medical microbiologists who study the relationship between organisms and disease or the effects of antibiotics on microorganisms.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Study the growth, structure and development of microscopic organisms.</a:t>
            </a:r>
          </a:p>
          <a:p>
            <a:r>
              <a:rPr lang="en-US" sz="1200" kern="1200" dirty="0">
                <a:solidFill>
                  <a:schemeClr val="tx1"/>
                </a:solidFill>
                <a:effectLst/>
                <a:latin typeface="+mn-lt"/>
                <a:ea typeface="+mn-ea"/>
                <a:cs typeface="+mn-cs"/>
              </a:rPr>
              <a:t>• Isolate and identify micro-organisms for study.</a:t>
            </a:r>
          </a:p>
          <a:p>
            <a:r>
              <a:rPr lang="en-US" sz="1200" kern="1200" dirty="0">
                <a:solidFill>
                  <a:schemeClr val="tx1"/>
                </a:solidFill>
                <a:effectLst/>
                <a:latin typeface="+mn-lt"/>
                <a:ea typeface="+mn-ea"/>
                <a:cs typeface="+mn-cs"/>
              </a:rPr>
              <a:t>• Conduct field research and investigative studies.</a:t>
            </a:r>
          </a:p>
          <a:p>
            <a:r>
              <a:rPr lang="en-US" sz="1200" kern="1200" dirty="0">
                <a:solidFill>
                  <a:schemeClr val="tx1"/>
                </a:solidFill>
                <a:effectLst/>
                <a:latin typeface="+mn-lt"/>
                <a:ea typeface="+mn-ea"/>
                <a:cs typeface="+mn-cs"/>
              </a:rPr>
              <a:t>• Develop new products based on research results.</a:t>
            </a:r>
          </a:p>
          <a:p>
            <a:r>
              <a:rPr lang="en-US" sz="1200" kern="1200" dirty="0">
                <a:solidFill>
                  <a:schemeClr val="tx1"/>
                </a:solidFill>
                <a:effectLst/>
                <a:latin typeface="+mn-lt"/>
                <a:ea typeface="+mn-ea"/>
                <a:cs typeface="+mn-cs"/>
              </a:rPr>
              <a:t>• Prepare samples of organisms for laboratory testing.</a:t>
            </a:r>
          </a:p>
          <a:p>
            <a:r>
              <a:rPr lang="en-US" sz="1200" kern="1200" dirty="0">
                <a:solidFill>
                  <a:schemeClr val="tx1"/>
                </a:solidFill>
                <a:effectLst/>
                <a:latin typeface="+mn-lt"/>
                <a:ea typeface="+mn-ea"/>
                <a:cs typeface="+mn-cs"/>
              </a:rPr>
              <a:t>• Develop pollution control techniques.</a:t>
            </a:r>
          </a:p>
          <a:p>
            <a:r>
              <a:rPr lang="en-US" sz="1200" kern="1200" dirty="0">
                <a:solidFill>
                  <a:schemeClr val="tx1"/>
                </a:solidFill>
                <a:effectLst/>
                <a:latin typeface="+mn-lt"/>
                <a:ea typeface="+mn-ea"/>
                <a:cs typeface="+mn-cs"/>
              </a:rPr>
              <a:t>• Research human or animal disease.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 40,540-$129,560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achelor’s</a:t>
            </a:r>
            <a:r>
              <a:rPr lang="en-US" sz="1200" kern="1200" dirty="0">
                <a:solidFill>
                  <a:schemeClr val="tx1"/>
                </a:solidFill>
                <a:effectLst/>
                <a:latin typeface="+mn-lt"/>
                <a:ea typeface="+mn-ea"/>
                <a:cs typeface="+mn-cs"/>
              </a:rPr>
              <a:t>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 3,200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8.2%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4</a:t>
            </a:fld>
            <a:endParaRPr lang="en-US"/>
          </a:p>
        </p:txBody>
      </p:sp>
    </p:spTree>
    <p:extLst>
      <p:ext uri="{BB962C8B-B14F-4D97-AF65-F5344CB8AC3E}">
        <p14:creationId xmlns:p14="http://schemas.microsoft.com/office/powerpoint/2010/main" val="2207125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Doctors, Internists, General</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and provide nonsurgical treatment of diseases and injuries of internal organ systems. Provide care mainly for adults who have a wide range of problems associated </a:t>
            </a:r>
          </a:p>
          <a:p>
            <a:r>
              <a:rPr lang="en-US" sz="1200" kern="1200" dirty="0">
                <a:solidFill>
                  <a:schemeClr val="tx1"/>
                </a:solidFill>
                <a:effectLst/>
                <a:latin typeface="+mn-lt"/>
                <a:ea typeface="+mn-ea"/>
                <a:cs typeface="+mn-cs"/>
              </a:rPr>
              <a:t>with the internal organs.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 treatment for disease or injury.</a:t>
            </a:r>
          </a:p>
          <a:p>
            <a:r>
              <a:rPr lang="en-US" sz="1200" kern="1200" dirty="0">
                <a:solidFill>
                  <a:schemeClr val="tx1"/>
                </a:solidFill>
                <a:effectLst/>
                <a:latin typeface="+mn-lt"/>
                <a:ea typeface="+mn-ea"/>
                <a:cs typeface="+mn-cs"/>
              </a:rPr>
              <a:t>• Examine patient to determine the nature of the disease or injury.</a:t>
            </a:r>
          </a:p>
          <a:p>
            <a:r>
              <a:rPr lang="en-US" sz="1200" kern="1200" dirty="0">
                <a:solidFill>
                  <a:schemeClr val="tx1"/>
                </a:solidFill>
                <a:effectLst/>
                <a:latin typeface="+mn-lt"/>
                <a:ea typeface="+mn-ea"/>
                <a:cs typeface="+mn-cs"/>
              </a:rPr>
              <a:t>• Diagnose the problem and recommend treatment.</a:t>
            </a:r>
          </a:p>
          <a:p>
            <a:r>
              <a:rPr lang="en-US" sz="1200" kern="1200" dirty="0">
                <a:solidFill>
                  <a:schemeClr val="tx1"/>
                </a:solidFill>
                <a:effectLst/>
                <a:latin typeface="+mn-lt"/>
                <a:ea typeface="+mn-ea"/>
                <a:cs typeface="+mn-cs"/>
              </a:rPr>
              <a:t>• Review treatment options including medications and nonsurgical procedures.</a:t>
            </a:r>
          </a:p>
          <a:p>
            <a:r>
              <a:rPr lang="en-US" sz="1200" kern="1200" dirty="0">
                <a:solidFill>
                  <a:schemeClr val="tx1"/>
                </a:solidFill>
                <a:effectLst/>
                <a:latin typeface="+mn-lt"/>
                <a:ea typeface="+mn-ea"/>
                <a:cs typeface="+mn-cs"/>
              </a:rPr>
              <a:t>• Write prescriptions for medications.</a:t>
            </a:r>
          </a:p>
          <a:p>
            <a:r>
              <a:rPr lang="en-US" sz="1200" kern="1200" dirty="0">
                <a:solidFill>
                  <a:schemeClr val="tx1"/>
                </a:solidFill>
                <a:effectLst/>
                <a:latin typeface="+mn-lt"/>
                <a:ea typeface="+mn-ea"/>
                <a:cs typeface="+mn-cs"/>
              </a:rPr>
              <a:t>• Discuss alternatives for treatment.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$58,770 to N/A</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Doctoral or professional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49,800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2,100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14.5%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5</a:t>
            </a:fld>
            <a:endParaRPr lang="en-US"/>
          </a:p>
        </p:txBody>
      </p:sp>
    </p:spTree>
    <p:extLst>
      <p:ext uri="{BB962C8B-B14F-4D97-AF65-F5344CB8AC3E}">
        <p14:creationId xmlns:p14="http://schemas.microsoft.com/office/powerpoint/2010/main" val="2946099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Astronomers</a:t>
            </a:r>
          </a:p>
          <a:p>
            <a:r>
              <a:rPr lang="en-US" sz="1200" b="1" i="1" kern="1200" dirty="0">
                <a:solidFill>
                  <a:schemeClr val="tx1"/>
                </a:solidFill>
                <a:effectLst/>
                <a:latin typeface="+mn-lt"/>
                <a:ea typeface="+mn-ea"/>
                <a:cs typeface="+mn-cs"/>
              </a:rPr>
              <a:t>Life, Physical and Social Science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Observe, research and interpret astronomical phenomena to increase basic knowledge or apply such information to practical problems.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Study stars and planets with telescopes and other equipment.</a:t>
            </a:r>
          </a:p>
          <a:p>
            <a:r>
              <a:rPr lang="en-US" sz="1200" kern="1200" dirty="0">
                <a:solidFill>
                  <a:schemeClr val="tx1"/>
                </a:solidFill>
                <a:effectLst/>
                <a:latin typeface="+mn-lt"/>
                <a:ea typeface="+mn-ea"/>
                <a:cs typeface="+mn-cs"/>
              </a:rPr>
              <a:t>• Present findings at conferences and write articles for science journals.</a:t>
            </a:r>
          </a:p>
          <a:p>
            <a:r>
              <a:rPr lang="en-US" sz="1200" kern="1200" dirty="0">
                <a:solidFill>
                  <a:schemeClr val="tx1"/>
                </a:solidFill>
                <a:effectLst/>
                <a:latin typeface="+mn-lt"/>
                <a:ea typeface="+mn-ea"/>
                <a:cs typeface="+mn-cs"/>
              </a:rPr>
              <a:t>• Use mathematical formulas to determine the orbit of bodies in the sky.</a:t>
            </a:r>
          </a:p>
          <a:p>
            <a:r>
              <a:rPr lang="en-US" sz="1200" kern="1200" dirty="0">
                <a:solidFill>
                  <a:schemeClr val="tx1"/>
                </a:solidFill>
                <a:effectLst/>
                <a:latin typeface="+mn-lt"/>
                <a:ea typeface="+mn-ea"/>
                <a:cs typeface="+mn-cs"/>
              </a:rPr>
              <a:t>• Calculate the size, shape, brightness and motion of new found objects in the sky.</a:t>
            </a:r>
          </a:p>
          <a:p>
            <a:r>
              <a:rPr lang="en-US" sz="1200" kern="1200" dirty="0">
                <a:solidFill>
                  <a:schemeClr val="tx1"/>
                </a:solidFill>
                <a:effectLst/>
                <a:latin typeface="+mn-lt"/>
                <a:ea typeface="+mn-ea"/>
                <a:cs typeface="+mn-cs"/>
              </a:rPr>
              <a:t>• Direct the operations of planetariums.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$54,110-$165,280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Doctoral or professional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2,000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10.0%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6</a:t>
            </a:fld>
            <a:endParaRPr lang="en-US"/>
          </a:p>
        </p:txBody>
      </p:sp>
    </p:spTree>
    <p:extLst>
      <p:ext uri="{BB962C8B-B14F-4D97-AF65-F5344CB8AC3E}">
        <p14:creationId xmlns:p14="http://schemas.microsoft.com/office/powerpoint/2010/main" val="2848896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Astronauts/Aerospace Engineers</a:t>
            </a:r>
          </a:p>
          <a:p>
            <a:r>
              <a:rPr lang="en-US" sz="1200" b="1" i="1" kern="1200" dirty="0">
                <a:solidFill>
                  <a:schemeClr val="tx1"/>
                </a:solidFill>
                <a:effectLst/>
                <a:latin typeface="+mn-lt"/>
                <a:ea typeface="+mn-ea"/>
                <a:cs typeface="+mn-cs"/>
              </a:rPr>
              <a:t>Architecture and Engineering</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Perform engineering duties in designing, constructing and testing aircraft, missiles and spacecraft. May conduct basic and applied research to evaluate adaptability of materials and equipment to aircraft design and manufacture. May recommend improvements in testing equipment and techniques.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Design, construct and test aircraft, missiles and spacecraft.</a:t>
            </a:r>
          </a:p>
          <a:p>
            <a:r>
              <a:rPr lang="en-US" sz="1200" kern="1200" dirty="0">
                <a:solidFill>
                  <a:schemeClr val="tx1"/>
                </a:solidFill>
                <a:effectLst/>
                <a:latin typeface="+mn-lt"/>
                <a:ea typeface="+mn-ea"/>
                <a:cs typeface="+mn-cs"/>
              </a:rPr>
              <a:t>• Research and evaluate the use of material for aircraft design and manufacturing.</a:t>
            </a:r>
          </a:p>
          <a:p>
            <a:r>
              <a:rPr lang="en-US" sz="1200" kern="1200" dirty="0">
                <a:solidFill>
                  <a:schemeClr val="tx1"/>
                </a:solidFill>
                <a:effectLst/>
                <a:latin typeface="+mn-lt"/>
                <a:ea typeface="+mn-ea"/>
                <a:cs typeface="+mn-cs"/>
              </a:rPr>
              <a:t>• Test equipment.</a:t>
            </a:r>
          </a:p>
          <a:p>
            <a:r>
              <a:rPr lang="en-US" sz="1200" kern="1200" dirty="0">
                <a:solidFill>
                  <a:schemeClr val="tx1"/>
                </a:solidFill>
                <a:effectLst/>
                <a:latin typeface="+mn-lt"/>
                <a:ea typeface="+mn-ea"/>
                <a:cs typeface="+mn-cs"/>
              </a:rPr>
              <a:t>• Study past performance of used machines to determine need for research and testing.</a:t>
            </a:r>
          </a:p>
          <a:p>
            <a:r>
              <a:rPr lang="en-US" sz="1200" kern="1200" dirty="0">
                <a:solidFill>
                  <a:schemeClr val="tx1"/>
                </a:solidFill>
                <a:effectLst/>
                <a:latin typeface="+mn-lt"/>
                <a:ea typeface="+mn-ea"/>
                <a:cs typeface="+mn-cs"/>
              </a:rPr>
              <a:t>• Make suggestions for improving test equipment and techniques.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 70,840-$162,110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69,600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4,600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6.0%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7</a:t>
            </a:fld>
            <a:endParaRPr lang="en-US"/>
          </a:p>
        </p:txBody>
      </p:sp>
    </p:spTree>
    <p:extLst>
      <p:ext uri="{BB962C8B-B14F-4D97-AF65-F5344CB8AC3E}">
        <p14:creationId xmlns:p14="http://schemas.microsoft.com/office/powerpoint/2010/main" val="2711012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Computer Programmers</a:t>
            </a:r>
          </a:p>
          <a:p>
            <a:r>
              <a:rPr lang="en-US" sz="1200" b="1" i="1" kern="1200" dirty="0">
                <a:solidFill>
                  <a:schemeClr val="tx1"/>
                </a:solidFill>
                <a:effectLst/>
                <a:latin typeface="+mn-lt"/>
                <a:ea typeface="+mn-ea"/>
                <a:cs typeface="+mn-cs"/>
              </a:rPr>
              <a:t>Computer and Mathematical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Create, modify and test the code, forms and script that allow computer applications to run. Work from specifications drawn up by software developers or other individuals. May assist software developers by analyzing user needs and designing software solutions. May develop and write computer programs to store, locate and retrieve specific documents, data and information.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Code information into computer language.</a:t>
            </a:r>
          </a:p>
          <a:p>
            <a:r>
              <a:rPr lang="en-US" sz="1200" kern="1200" dirty="0">
                <a:solidFill>
                  <a:schemeClr val="tx1"/>
                </a:solidFill>
                <a:effectLst/>
                <a:latin typeface="+mn-lt"/>
                <a:ea typeface="+mn-ea"/>
                <a:cs typeface="+mn-cs"/>
              </a:rPr>
              <a:t>• Develop and write computer programs.</a:t>
            </a:r>
          </a:p>
          <a:p>
            <a:r>
              <a:rPr lang="en-US" sz="1200" kern="1200" dirty="0">
                <a:solidFill>
                  <a:schemeClr val="tx1"/>
                </a:solidFill>
                <a:effectLst/>
                <a:latin typeface="+mn-lt"/>
                <a:ea typeface="+mn-ea"/>
                <a:cs typeface="+mn-cs"/>
              </a:rPr>
              <a:t>• Store, locate and retrieve data, documents and information.</a:t>
            </a:r>
          </a:p>
          <a:p>
            <a:r>
              <a:rPr lang="en-US" sz="1200" kern="1200" dirty="0">
                <a:solidFill>
                  <a:schemeClr val="tx1"/>
                </a:solidFill>
                <a:effectLst/>
                <a:latin typeface="+mn-lt"/>
                <a:ea typeface="+mn-ea"/>
                <a:cs typeface="+mn-cs"/>
              </a:rPr>
              <a:t>• Read and analyze project specifications and logical flowcharts to prepare for programming.</a:t>
            </a:r>
          </a:p>
          <a:p>
            <a:r>
              <a:rPr lang="en-US" sz="1200" kern="1200" dirty="0">
                <a:solidFill>
                  <a:schemeClr val="tx1"/>
                </a:solidFill>
                <a:effectLst/>
                <a:latin typeface="+mn-lt"/>
                <a:ea typeface="+mn-ea"/>
                <a:cs typeface="+mn-cs"/>
              </a:rPr>
              <a:t>• Program websites.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 47,090-$132,530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294,900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15,500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-7.2%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8</a:t>
            </a:fld>
            <a:endParaRPr lang="en-US"/>
          </a:p>
        </p:txBody>
      </p:sp>
    </p:spTree>
    <p:extLst>
      <p:ext uri="{BB962C8B-B14F-4D97-AF65-F5344CB8AC3E}">
        <p14:creationId xmlns:p14="http://schemas.microsoft.com/office/powerpoint/2010/main" val="2813341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Musicians and Singers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Play one or more musical instruments or sing. May perform on stage, for on-air broadcasting or for sound or video recording.</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Play musical instruments.</a:t>
            </a:r>
          </a:p>
          <a:p>
            <a:r>
              <a:rPr lang="en-US" sz="1200" kern="1200" dirty="0">
                <a:solidFill>
                  <a:schemeClr val="tx1"/>
                </a:solidFill>
                <a:effectLst/>
                <a:latin typeface="+mn-lt"/>
                <a:ea typeface="+mn-ea"/>
                <a:cs typeface="+mn-cs"/>
              </a:rPr>
              <a:t>• Sing songs for solo performances.</a:t>
            </a:r>
          </a:p>
          <a:p>
            <a:r>
              <a:rPr lang="en-US" sz="1200" kern="1200" dirty="0">
                <a:solidFill>
                  <a:schemeClr val="tx1"/>
                </a:solidFill>
                <a:effectLst/>
                <a:latin typeface="+mn-lt"/>
                <a:ea typeface="+mn-ea"/>
                <a:cs typeface="+mn-cs"/>
              </a:rPr>
              <a:t>• Sing or play with an orchestra, choir or other musical group.</a:t>
            </a:r>
          </a:p>
          <a:p>
            <a:r>
              <a:rPr lang="en-US" sz="1200" kern="1200" dirty="0">
                <a:solidFill>
                  <a:schemeClr val="tx1"/>
                </a:solidFill>
                <a:effectLst/>
                <a:latin typeface="+mn-lt"/>
                <a:ea typeface="+mn-ea"/>
                <a:cs typeface="+mn-cs"/>
              </a:rPr>
              <a:t>• Learn and memorize new material.</a:t>
            </a:r>
          </a:p>
          <a:p>
            <a:r>
              <a:rPr lang="en-US" sz="1200" kern="1200" dirty="0">
                <a:solidFill>
                  <a:schemeClr val="tx1"/>
                </a:solidFill>
                <a:effectLst/>
                <a:latin typeface="+mn-lt"/>
                <a:ea typeface="+mn-ea"/>
                <a:cs typeface="+mn-cs"/>
              </a:rPr>
              <a:t>• Rehearse material with other performers and band.</a:t>
            </a:r>
          </a:p>
          <a:p>
            <a:r>
              <a:rPr lang="en-US" sz="1200" kern="1200" dirty="0">
                <a:solidFill>
                  <a:schemeClr val="tx1"/>
                </a:solidFill>
                <a:effectLst/>
                <a:latin typeface="+mn-lt"/>
                <a:ea typeface="+mn-ea"/>
                <a:cs typeface="+mn-cs"/>
              </a:rPr>
              <a:t>• Record songs at recording studios.</a:t>
            </a:r>
          </a:p>
          <a:p>
            <a:r>
              <a:rPr lang="en-US" sz="1200" kern="1200" dirty="0">
                <a:solidFill>
                  <a:schemeClr val="tx1"/>
                </a:solidFill>
                <a:effectLst/>
                <a:latin typeface="+mn-lt"/>
                <a:ea typeface="+mn-ea"/>
                <a:cs typeface="+mn-cs"/>
              </a:rPr>
              <a:t>• Work with clients to choose appropriate music for their programs.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Data Not Available</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No formal educational credential</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172,400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17,800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6.0%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9</a:t>
            </a:fld>
            <a:endParaRPr lang="en-US"/>
          </a:p>
        </p:txBody>
      </p:sp>
    </p:spTree>
    <p:extLst>
      <p:ext uri="{BB962C8B-B14F-4D97-AF65-F5344CB8AC3E}">
        <p14:creationId xmlns:p14="http://schemas.microsoft.com/office/powerpoint/2010/main" val="28922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148268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275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02176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666711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64671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940671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kuder galaxy®</a:t>
            </a:r>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5660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kuder galaxy®</a:t>
            </a:r>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8939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kuder galaxy®</a:t>
            </a:r>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523429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83919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198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kuder galaxy®</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15698894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20BCC7-E79C-DD49-9702-525EB7E34358}"/>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843510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B1117595-00D0-494B-A98F-FF1B0B086033}"/>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670078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B12D94C5-B740-3F4B-AD91-784769501E8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668372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747AD66E-9221-AB4C-8AA2-3BB34442A69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264474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B766510A-0A42-364A-8EEE-7DE5AEC8D2F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584397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6F30D4A3-2CB3-CF49-A62A-6675D1A3A911}"/>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022635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7815E367-5469-084E-9E09-EFD483F2D70A}"/>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218780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8BA84D06-20BB-AE48-B582-69EF88D0494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8376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329E5C29-9B48-3846-8BCC-11B37D0D9B7E}"/>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596780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5FB288BD-2F2C-0C4D-A7DA-7C6EF05B6F7F}"/>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963217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F30AFB25-5D23-AD4C-82E6-D2324E355610}"/>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139201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0D5D94C8-740F-5B49-BA79-16CA3B9D936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124997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C5AE434C-13CA-6144-9B34-6A27794A2825}"/>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928616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9E724D10-9C04-654C-98A5-09604AAEEE3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971385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EE32297E-39C7-5649-935C-9424ACAB84F7}"/>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243950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E64FDDBA-8C56-3D49-B65F-12601011143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771072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57228827-F5CA-A244-A1D4-330BEBAB7F96}"/>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30721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9DBDEEB4-A90D-3E4D-87B1-F7B3D633430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090764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237746C0-198C-F94C-9332-7133AA12AC03}"/>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398796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827A8A9B-F75E-E640-B2F5-4A87FB830FC1}"/>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707745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47A883D2-9F48-694D-A770-00B753DC4C81}"/>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191957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0E843BE3-C717-024D-8DB7-67871B79AD7E}"/>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95276953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6074</TotalTime>
  <Words>454</Words>
  <Application>Microsoft Office PowerPoint</Application>
  <PresentationFormat>On-screen Show (4:3)</PresentationFormat>
  <Paragraphs>421</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Becki Foster</dc:creator>
  <cp:keywords/>
  <dc:description/>
  <cp:lastModifiedBy>Nathan Brubaker</cp:lastModifiedBy>
  <cp:revision>194</cp:revision>
  <cp:lastPrinted>2019-09-23T14:03:05Z</cp:lastPrinted>
  <dcterms:created xsi:type="dcterms:W3CDTF">2018-05-31T12:24:33Z</dcterms:created>
  <dcterms:modified xsi:type="dcterms:W3CDTF">2019-09-23T18:25:01Z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2018-05-30T10:00:00Z</vt:filetime>
  </property>
  <property fmtid="{D5CDD505-2E9C-101B-9397-08002B2CF9AE}" pid="3" name="Creator">
    <vt:lpwstr>Adobe InDesign CC 2017 (Macintosh)</vt:lpwstr>
  </property>
  <property fmtid="{D5CDD505-2E9C-101B-9397-08002B2CF9AE}" pid="4" name="LastSaved">
    <vt:filetime>2018-05-30T10:00:00Z</vt:filetime>
  </property>
</Properties>
</file>