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74" r:id="rId13"/>
    <p:sldId id="268" r:id="rId14"/>
    <p:sldId id="269" r:id="rId15"/>
    <p:sldId id="270" r:id="rId16"/>
    <p:sldId id="271" r:id="rId17"/>
    <p:sldId id="272" r:id="rId18"/>
    <p:sldId id="273" r:id="rId19"/>
    <p:sldId id="281" r:id="rId20"/>
    <p:sldId id="282" r:id="rId21"/>
    <p:sldId id="275" r:id="rId22"/>
    <p:sldId id="276" r:id="rId23"/>
    <p:sldId id="277" r:id="rId24"/>
    <p:sldId id="278" r:id="rId25"/>
    <p:sldId id="279" r:id="rId26"/>
    <p:sldId id="280" r:id="rId27"/>
    <p:sldId id="283" r:id="rId28"/>
    <p:sldId id="284" r:id="rId29"/>
    <p:sldId id="287" r:id="rId30"/>
    <p:sldId id="285" r:id="rId31"/>
    <p:sldId id="286"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73" d="100"/>
          <a:sy n="73" d="100"/>
        </p:scale>
        <p:origin x="66"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00D5D-A223-420B-AA05-E4C371789F25}"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080E4-ACBA-4459-B666-44A9F06B799D}" type="slidenum">
              <a:rPr lang="en-US" smtClean="0"/>
              <a:t>‹#›</a:t>
            </a:fld>
            <a:endParaRPr lang="en-US"/>
          </a:p>
        </p:txBody>
      </p:sp>
    </p:spTree>
    <p:extLst>
      <p:ext uri="{BB962C8B-B14F-4D97-AF65-F5344CB8AC3E}">
        <p14:creationId xmlns:p14="http://schemas.microsoft.com/office/powerpoint/2010/main" val="1321381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51796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148555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Musicians and Singers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Play one or more musical instruments or sing. May perform on stage, for on-air broadcasting or for sound or video recording.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Play musical instruments.</a:t>
            </a:r>
          </a:p>
          <a:p>
            <a:r>
              <a:rPr lang="en-US" sz="1200" kern="1200" dirty="0">
                <a:solidFill>
                  <a:schemeClr val="tx1"/>
                </a:solidFill>
                <a:effectLst/>
                <a:latin typeface="+mn-lt"/>
                <a:ea typeface="+mn-ea"/>
                <a:cs typeface="+mn-cs"/>
              </a:rPr>
              <a:t>• Sing songs for solo performances.</a:t>
            </a:r>
          </a:p>
          <a:p>
            <a:r>
              <a:rPr lang="en-US" sz="1200" kern="1200" dirty="0">
                <a:solidFill>
                  <a:schemeClr val="tx1"/>
                </a:solidFill>
                <a:effectLst/>
                <a:latin typeface="+mn-lt"/>
                <a:ea typeface="+mn-ea"/>
                <a:cs typeface="+mn-cs"/>
              </a:rPr>
              <a:t>• Sing or play with an orchestra, choir or other musical group.</a:t>
            </a:r>
          </a:p>
          <a:p>
            <a:r>
              <a:rPr lang="en-US" sz="1200" kern="1200" dirty="0">
                <a:solidFill>
                  <a:schemeClr val="tx1"/>
                </a:solidFill>
                <a:effectLst/>
                <a:latin typeface="+mn-lt"/>
                <a:ea typeface="+mn-ea"/>
                <a:cs typeface="+mn-cs"/>
              </a:rPr>
              <a:t>• Learn and memorize new material.</a:t>
            </a:r>
          </a:p>
          <a:p>
            <a:r>
              <a:rPr lang="en-US" sz="1200" kern="1200" dirty="0">
                <a:solidFill>
                  <a:schemeClr val="tx1"/>
                </a:solidFill>
                <a:effectLst/>
                <a:latin typeface="+mn-lt"/>
                <a:ea typeface="+mn-ea"/>
                <a:cs typeface="+mn-cs"/>
              </a:rPr>
              <a:t>• Rehearse material with other performers and band.</a:t>
            </a:r>
          </a:p>
          <a:p>
            <a:r>
              <a:rPr lang="en-US" sz="1200" kern="1200" dirty="0">
                <a:solidFill>
                  <a:schemeClr val="tx1"/>
                </a:solidFill>
                <a:effectLst/>
                <a:latin typeface="+mn-lt"/>
                <a:ea typeface="+mn-ea"/>
                <a:cs typeface="+mn-cs"/>
              </a:rPr>
              <a:t>• Record songs at recording studios.</a:t>
            </a:r>
          </a:p>
          <a:p>
            <a:r>
              <a:rPr lang="en-US" sz="1200" kern="1200" dirty="0">
                <a:solidFill>
                  <a:schemeClr val="tx1"/>
                </a:solidFill>
                <a:effectLst/>
                <a:latin typeface="+mn-lt"/>
                <a:ea typeface="+mn-ea"/>
                <a:cs typeface="+mn-cs"/>
              </a:rPr>
              <a:t>• Work with clients to choose appropriate music for their programs.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172,400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15</a:t>
            </a:fld>
            <a:endParaRPr lang="en-US"/>
          </a:p>
        </p:txBody>
      </p:sp>
    </p:spTree>
    <p:extLst>
      <p:ext uri="{BB962C8B-B14F-4D97-AF65-F5344CB8AC3E}">
        <p14:creationId xmlns:p14="http://schemas.microsoft.com/office/powerpoint/2010/main" val="4825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Conductors/Music Directors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Direct and conduct instrumental or vocal performances by musical groups, such as orchestras or choirs.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Conduct musical performances.</a:t>
            </a:r>
          </a:p>
          <a:p>
            <a:r>
              <a:rPr lang="en-US" sz="1200" kern="1200" dirty="0">
                <a:solidFill>
                  <a:schemeClr val="tx1"/>
                </a:solidFill>
                <a:effectLst/>
                <a:latin typeface="+mn-lt"/>
                <a:ea typeface="+mn-ea"/>
                <a:cs typeface="+mn-cs"/>
              </a:rPr>
              <a:t>• Rehearse material for performances.</a:t>
            </a:r>
          </a:p>
          <a:p>
            <a:r>
              <a:rPr lang="en-US" sz="1200" kern="1200" dirty="0">
                <a:solidFill>
                  <a:schemeClr val="tx1"/>
                </a:solidFill>
                <a:effectLst/>
                <a:latin typeface="+mn-lt"/>
                <a:ea typeface="+mn-ea"/>
                <a:cs typeface="+mn-cs"/>
              </a:rPr>
              <a:t>• Determine how the performance is to be done.</a:t>
            </a:r>
          </a:p>
          <a:p>
            <a:r>
              <a:rPr lang="en-US" sz="1200" kern="1200" dirty="0">
                <a:solidFill>
                  <a:schemeClr val="tx1"/>
                </a:solidFill>
                <a:effectLst/>
                <a:latin typeface="+mn-lt"/>
                <a:ea typeface="+mn-ea"/>
                <a:cs typeface="+mn-cs"/>
              </a:rPr>
              <a:t>• Work with performers until they are well-prepared.</a:t>
            </a:r>
          </a:p>
          <a:p>
            <a:r>
              <a:rPr lang="en-US" sz="1200" kern="1200" dirty="0">
                <a:solidFill>
                  <a:schemeClr val="tx1"/>
                </a:solidFill>
                <a:effectLst/>
                <a:latin typeface="+mn-lt"/>
                <a:ea typeface="+mn-ea"/>
                <a:cs typeface="+mn-cs"/>
              </a:rPr>
              <a:t>• Determine if the place for the performance is appropriate and set up properly.</a:t>
            </a:r>
          </a:p>
          <a:p>
            <a:r>
              <a:rPr lang="en-US" sz="1200" kern="1200" dirty="0">
                <a:solidFill>
                  <a:schemeClr val="tx1"/>
                </a:solidFill>
                <a:effectLst/>
                <a:latin typeface="+mn-lt"/>
                <a:ea typeface="+mn-ea"/>
                <a:cs typeface="+mn-cs"/>
              </a:rPr>
              <a:t>• Prepare or approve advertising for performances.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$21,010-$109,300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74,800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16</a:t>
            </a:fld>
            <a:endParaRPr lang="en-US"/>
          </a:p>
        </p:txBody>
      </p:sp>
    </p:spTree>
    <p:extLst>
      <p:ext uri="{BB962C8B-B14F-4D97-AF65-F5344CB8AC3E}">
        <p14:creationId xmlns:p14="http://schemas.microsoft.com/office/powerpoint/2010/main" val="291372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Artists/Fine Artists, Including Painters, Sculptors and Illustrators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original artwork using any of a wide variety of media and techniques.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273456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and other material.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3432654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Editors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coordinate or edit content of material for publication. May review proposals and drafts for possible publication. Includes technical editors.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rewrite and edit written material to improve ease of reading.</a:t>
            </a:r>
          </a:p>
          <a:p>
            <a:r>
              <a:rPr lang="en-US" sz="1200" kern="1200" dirty="0">
                <a:solidFill>
                  <a:schemeClr val="tx1"/>
                </a:solidFill>
                <a:effectLst/>
                <a:latin typeface="+mn-lt"/>
                <a:ea typeface="+mn-ea"/>
                <a:cs typeface="+mn-cs"/>
              </a:rPr>
              <a:t>• Look for errors in spelling, punctuation and grammar.</a:t>
            </a:r>
          </a:p>
          <a:p>
            <a:r>
              <a:rPr lang="en-US" sz="1200" kern="1200" dirty="0">
                <a:solidFill>
                  <a:schemeClr val="tx1"/>
                </a:solidFill>
                <a:effectLst/>
                <a:latin typeface="+mn-lt"/>
                <a:ea typeface="+mn-ea"/>
                <a:cs typeface="+mn-cs"/>
              </a:rPr>
              <a:t>• Plan content of publications according to publication style and editorial policies.</a:t>
            </a:r>
          </a:p>
          <a:p>
            <a:r>
              <a:rPr lang="en-US" sz="1200" kern="1200" dirty="0">
                <a:solidFill>
                  <a:schemeClr val="tx1"/>
                </a:solidFill>
                <a:effectLst/>
                <a:latin typeface="+mn-lt"/>
                <a:ea typeface="+mn-ea"/>
                <a:cs typeface="+mn-cs"/>
              </a:rPr>
              <a:t>• Verify facts, dates and statistics.</a:t>
            </a:r>
          </a:p>
          <a:p>
            <a:r>
              <a:rPr lang="en-US" sz="1200" kern="1200" dirty="0">
                <a:solidFill>
                  <a:schemeClr val="tx1"/>
                </a:solidFill>
                <a:effectLst/>
                <a:latin typeface="+mn-lt"/>
                <a:ea typeface="+mn-ea"/>
                <a:cs typeface="+mn-cs"/>
              </a:rPr>
              <a:t>• Develop story and content ideas while considering reader appeal.</a:t>
            </a:r>
          </a:p>
          <a:p>
            <a:r>
              <a:rPr lang="en-US" sz="1200" kern="1200" dirty="0">
                <a:solidFill>
                  <a:schemeClr val="tx1"/>
                </a:solidFill>
                <a:effectLst/>
                <a:latin typeface="+mn-lt"/>
                <a:ea typeface="+mn-ea"/>
                <a:cs typeface="+mn-cs"/>
              </a:rPr>
              <a:t>• 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$30,830-$114,460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127,400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415979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Reporters and Correspondents</a:t>
            </a:r>
          </a:p>
          <a:p>
            <a:r>
              <a:rPr lang="en-US" sz="1200" b="1" i="1" kern="1200" dirty="0">
                <a:solidFill>
                  <a:schemeClr val="tx1"/>
                </a:solidFill>
                <a:effectLst/>
                <a:latin typeface="+mn-lt"/>
                <a:ea typeface="+mn-ea"/>
                <a:cs typeface="+mn-cs"/>
              </a:rPr>
              <a:t>Arts, Design, Entertainment, Sports and Media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analyze facts about newsworthy events by interview, investigation or observation. Report and write stories for newspaper, news magazine, radio or television.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facts about newsworthy events.</a:t>
            </a:r>
          </a:p>
          <a:p>
            <a:r>
              <a:rPr lang="en-US" sz="1200" kern="1200" dirty="0">
                <a:solidFill>
                  <a:schemeClr val="tx1"/>
                </a:solidFill>
                <a:effectLst/>
                <a:latin typeface="+mn-lt"/>
                <a:ea typeface="+mn-ea"/>
                <a:cs typeface="+mn-cs"/>
              </a:rPr>
              <a:t>• Review and evaluate notes taken.</a:t>
            </a:r>
          </a:p>
          <a:p>
            <a:r>
              <a:rPr lang="en-US" sz="1200" kern="1200" dirty="0">
                <a:solidFill>
                  <a:schemeClr val="tx1"/>
                </a:solidFill>
                <a:effectLst/>
                <a:latin typeface="+mn-lt"/>
                <a:ea typeface="+mn-ea"/>
                <a:cs typeface="+mn-cs"/>
              </a:rPr>
              <a:t>• Determine a story’s meaning, length and format.</a:t>
            </a:r>
          </a:p>
          <a:p>
            <a:r>
              <a:rPr lang="en-US" sz="1200" kern="1200" dirty="0">
                <a:solidFill>
                  <a:schemeClr val="tx1"/>
                </a:solidFill>
                <a:effectLst/>
                <a:latin typeface="+mn-lt"/>
                <a:ea typeface="+mn-ea"/>
                <a:cs typeface="+mn-cs"/>
              </a:rPr>
              <a:t>• Research and analyze background information.</a:t>
            </a:r>
          </a:p>
          <a:p>
            <a:r>
              <a:rPr lang="en-US" sz="1200" kern="1200" dirty="0">
                <a:solidFill>
                  <a:schemeClr val="tx1"/>
                </a:solidFill>
                <a:effectLst/>
                <a:latin typeface="+mn-lt"/>
                <a:ea typeface="+mn-ea"/>
                <a:cs typeface="+mn-cs"/>
              </a:rPr>
              <a:t>• Check reference materials.</a:t>
            </a:r>
          </a:p>
          <a:p>
            <a:r>
              <a:rPr lang="en-US" sz="1200" kern="1200" dirty="0">
                <a:solidFill>
                  <a:schemeClr val="tx1"/>
                </a:solidFill>
                <a:effectLst/>
                <a:latin typeface="+mn-lt"/>
                <a:ea typeface="+mn-ea"/>
                <a:cs typeface="+mn-cs"/>
              </a:rPr>
              <a:t>• Investigate breaking news.</a:t>
            </a:r>
          </a:p>
          <a:p>
            <a:r>
              <a:rPr lang="en-US" sz="1200" kern="1200" dirty="0">
                <a:solidFill>
                  <a:schemeClr val="tx1"/>
                </a:solidFill>
                <a:effectLst/>
                <a:latin typeface="+mn-lt"/>
                <a:ea typeface="+mn-ea"/>
                <a:cs typeface="+mn-cs"/>
              </a:rPr>
              <a:t>• Revise work to fit time and space requirements.</a:t>
            </a:r>
          </a:p>
          <a:p>
            <a:r>
              <a:rPr lang="en-US" sz="1200" kern="1200" dirty="0">
                <a:solidFill>
                  <a:schemeClr val="tx1"/>
                </a:solidFill>
                <a:effectLst/>
                <a:latin typeface="+mn-lt"/>
                <a:ea typeface="+mn-ea"/>
                <a:cs typeface="+mn-cs"/>
              </a:rPr>
              <a:t>• Report and write news stories for publication.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$22,970-$90,540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44,700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-10.1%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20</a:t>
            </a:fld>
            <a:endParaRPr lang="en-US"/>
          </a:p>
        </p:txBody>
      </p:sp>
    </p:spTree>
    <p:extLst>
      <p:ext uri="{BB962C8B-B14F-4D97-AF65-F5344CB8AC3E}">
        <p14:creationId xmlns:p14="http://schemas.microsoft.com/office/powerpoint/2010/main" val="1844392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Elementary School Teachers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$37,340-$92,770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112,800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7.4%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23</a:t>
            </a:fld>
            <a:endParaRPr lang="en-US"/>
          </a:p>
        </p:txBody>
      </p:sp>
    </p:spTree>
    <p:extLst>
      <p:ext uri="{BB962C8B-B14F-4D97-AF65-F5344CB8AC3E}">
        <p14:creationId xmlns:p14="http://schemas.microsoft.com/office/powerpoint/2010/main" val="3790625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r>
              <a:rPr lang="en-US" sz="1200" b="1" i="1" kern="1200" dirty="0">
                <a:solidFill>
                  <a:schemeClr val="tx1"/>
                </a:solidFill>
                <a:effectLst/>
                <a:latin typeface="+mn-lt"/>
                <a:ea typeface="+mn-ea"/>
                <a:cs typeface="+mn-cs"/>
              </a:rPr>
              <a:t>Personal Care and Service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24</a:t>
            </a:fld>
            <a:endParaRPr lang="en-US"/>
          </a:p>
        </p:txBody>
      </p:sp>
    </p:spTree>
    <p:extLst>
      <p:ext uri="{BB962C8B-B14F-4D97-AF65-F5344CB8AC3E}">
        <p14:creationId xmlns:p14="http://schemas.microsoft.com/office/powerpoint/2010/main" val="355335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Education Teachers/Providers</a:t>
            </a:r>
          </a:p>
          <a:p>
            <a:r>
              <a:rPr lang="en-US" sz="1200" b="1" i="1" kern="1200" dirty="0">
                <a:solidFill>
                  <a:schemeClr val="tx1"/>
                </a:solidFill>
                <a:effectLst/>
                <a:latin typeface="+mn-lt"/>
                <a:ea typeface="+mn-ea"/>
                <a:cs typeface="+mn-cs"/>
              </a:rPr>
              <a:t>Education, Training and Library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individualized physical education instruction or services to children, youth </a:t>
            </a:r>
          </a:p>
          <a:p>
            <a:r>
              <a:rPr lang="en-US" sz="1200" kern="1200" dirty="0">
                <a:solidFill>
                  <a:schemeClr val="tx1"/>
                </a:solidFill>
                <a:effectLst/>
                <a:latin typeface="+mn-lt"/>
                <a:ea typeface="+mn-ea"/>
                <a:cs typeface="+mn-cs"/>
              </a:rPr>
              <a:t>or adults with exceptional physical needs due to gross motor developmental delays or </a:t>
            </a:r>
          </a:p>
          <a:p>
            <a:r>
              <a:rPr lang="en-US" sz="1200" kern="1200" dirty="0">
                <a:solidFill>
                  <a:schemeClr val="tx1"/>
                </a:solidFill>
                <a:effectLst/>
                <a:latin typeface="+mn-lt"/>
                <a:ea typeface="+mn-ea"/>
                <a:cs typeface="+mn-cs"/>
              </a:rPr>
              <a:t>other impairments.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Use physical therapy to help people with physical problems.</a:t>
            </a:r>
          </a:p>
          <a:p>
            <a:r>
              <a:rPr lang="en-US" sz="1200" kern="1200" dirty="0">
                <a:solidFill>
                  <a:schemeClr val="tx1"/>
                </a:solidFill>
                <a:effectLst/>
                <a:latin typeface="+mn-lt"/>
                <a:ea typeface="+mn-ea"/>
                <a:cs typeface="+mn-cs"/>
              </a:rPr>
              <a:t>• Screen people to find out their needs.</a:t>
            </a:r>
          </a:p>
          <a:p>
            <a:r>
              <a:rPr lang="en-US" sz="1200" kern="1200" dirty="0">
                <a:solidFill>
                  <a:schemeClr val="tx1"/>
                </a:solidFill>
                <a:effectLst/>
                <a:latin typeface="+mn-lt"/>
                <a:ea typeface="+mn-ea"/>
                <a:cs typeface="+mn-cs"/>
              </a:rPr>
              <a:t>• Make treatment plans.</a:t>
            </a:r>
          </a:p>
          <a:p>
            <a:r>
              <a:rPr lang="en-US" sz="1200" kern="1200" dirty="0">
                <a:solidFill>
                  <a:schemeClr val="tx1"/>
                </a:solidFill>
                <a:effectLst/>
                <a:latin typeface="+mn-lt"/>
                <a:ea typeface="+mn-ea"/>
                <a:cs typeface="+mn-cs"/>
              </a:rPr>
              <a:t>• Teach people how to use physical therapy processes.</a:t>
            </a:r>
          </a:p>
          <a:p>
            <a:r>
              <a:rPr lang="en-US" sz="1200" kern="1200" dirty="0">
                <a:solidFill>
                  <a:schemeClr val="tx1"/>
                </a:solidFill>
                <a:effectLst/>
                <a:latin typeface="+mn-lt"/>
                <a:ea typeface="+mn-ea"/>
                <a:cs typeface="+mn-cs"/>
              </a:rPr>
              <a:t>• Keep progress reports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 34,970-$96,100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41,300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9.9%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25</a:t>
            </a:fld>
            <a:endParaRPr lang="en-US"/>
          </a:p>
        </p:txBody>
      </p:sp>
    </p:spTree>
    <p:extLst>
      <p:ext uri="{BB962C8B-B14F-4D97-AF65-F5344CB8AC3E}">
        <p14:creationId xmlns:p14="http://schemas.microsoft.com/office/powerpoint/2010/main" val="325552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Landscape Gardeners</a:t>
            </a:r>
          </a:p>
          <a:p>
            <a:r>
              <a:rPr lang="en-US" sz="1200" b="1" i="1" kern="1200" dirty="0">
                <a:solidFill>
                  <a:schemeClr val="tx1"/>
                </a:solidFill>
                <a:effectLst/>
                <a:latin typeface="+mn-lt"/>
                <a:ea typeface="+mn-ea"/>
                <a:cs typeface="+mn-cs"/>
              </a:rPr>
              <a:t>Building and Grounds Cleaning and Maintenance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Landscape or maintain grounds of property using hand or power tools or equipment. Workers typically perform a variety of tasks, which may include any combination of the following: sod laying, mowing, trimming, planting, watering, fertilizing, digging, raking, sprinkler installation and installation of </a:t>
            </a:r>
            <a:r>
              <a:rPr lang="en-US" sz="1200" kern="1200" dirty="0" err="1">
                <a:solidFill>
                  <a:schemeClr val="tx1"/>
                </a:solidFill>
                <a:effectLst/>
                <a:latin typeface="+mn-lt"/>
                <a:ea typeface="+mn-ea"/>
                <a:cs typeface="+mn-cs"/>
              </a:rPr>
              <a:t>mortarless</a:t>
            </a:r>
            <a:r>
              <a:rPr lang="en-US" sz="1200" kern="1200" dirty="0">
                <a:solidFill>
                  <a:schemeClr val="tx1"/>
                </a:solidFill>
                <a:effectLst/>
                <a:latin typeface="+mn-lt"/>
                <a:ea typeface="+mn-ea"/>
                <a:cs typeface="+mn-cs"/>
              </a:rPr>
              <a:t> segmental concrete masonry wall units.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Landscape or maintain grounds.</a:t>
            </a:r>
          </a:p>
          <a:p>
            <a:r>
              <a:rPr lang="en-US" sz="1200" kern="1200" dirty="0">
                <a:solidFill>
                  <a:schemeClr val="tx1"/>
                </a:solidFill>
                <a:effectLst/>
                <a:latin typeface="+mn-lt"/>
                <a:ea typeface="+mn-ea"/>
                <a:cs typeface="+mn-cs"/>
              </a:rPr>
              <a:t>• Keep grass mowed and lay sod where grass is needed.</a:t>
            </a:r>
          </a:p>
          <a:p>
            <a:r>
              <a:rPr lang="en-US" sz="1200" kern="1200" dirty="0">
                <a:solidFill>
                  <a:schemeClr val="tx1"/>
                </a:solidFill>
                <a:effectLst/>
                <a:latin typeface="+mn-lt"/>
                <a:ea typeface="+mn-ea"/>
                <a:cs typeface="+mn-cs"/>
              </a:rPr>
              <a:t>• Plant, trim and fertilize plants and trees.</a:t>
            </a:r>
          </a:p>
          <a:p>
            <a:r>
              <a:rPr lang="en-US" sz="1200" kern="1200" dirty="0">
                <a:solidFill>
                  <a:schemeClr val="tx1"/>
                </a:solidFill>
                <a:effectLst/>
                <a:latin typeface="+mn-lt"/>
                <a:ea typeface="+mn-ea"/>
                <a:cs typeface="+mn-cs"/>
              </a:rPr>
              <a:t>• Rake and remove fallen leaves.</a:t>
            </a:r>
          </a:p>
          <a:p>
            <a:r>
              <a:rPr lang="en-US" sz="1200" kern="1200" dirty="0">
                <a:solidFill>
                  <a:schemeClr val="tx1"/>
                </a:solidFill>
                <a:effectLst/>
                <a:latin typeface="+mn-lt"/>
                <a:ea typeface="+mn-ea"/>
                <a:cs typeface="+mn-cs"/>
              </a:rPr>
              <a:t>• Set up sprinklers and water lawns and plants when necessary.</a:t>
            </a:r>
          </a:p>
          <a:p>
            <a:r>
              <a:rPr lang="en-US" sz="1200" kern="1200" dirty="0">
                <a:solidFill>
                  <a:schemeClr val="tx1"/>
                </a:solidFill>
                <a:effectLst/>
                <a:latin typeface="+mn-lt"/>
                <a:ea typeface="+mn-ea"/>
                <a:cs typeface="+mn-cs"/>
              </a:rPr>
              <a:t>• Spread mulch where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 19,960-$42,870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1,197,900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163,000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11.3%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4</a:t>
            </a:fld>
            <a:endParaRPr lang="en-US"/>
          </a:p>
        </p:txBody>
      </p:sp>
    </p:spTree>
    <p:extLst>
      <p:ext uri="{BB962C8B-B14F-4D97-AF65-F5344CB8AC3E}">
        <p14:creationId xmlns:p14="http://schemas.microsoft.com/office/powerpoint/2010/main" val="3398686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Speech-Language Pathologists/Speech Therapists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r>
              <a:rPr lang="en-US" sz="1200" b="1" kern="1200" dirty="0">
                <a:solidFill>
                  <a:schemeClr val="tx1"/>
                </a:solidFill>
                <a:effectLst/>
                <a:latin typeface="+mn-lt"/>
                <a:ea typeface="+mn-ea"/>
                <a:cs typeface="+mn-cs"/>
              </a:rPr>
              <a:t>          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ncrease</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26</a:t>
            </a:fld>
            <a:endParaRPr lang="en-US"/>
          </a:p>
        </p:txBody>
      </p:sp>
    </p:spTree>
    <p:extLst>
      <p:ext uri="{BB962C8B-B14F-4D97-AF65-F5344CB8AC3E}">
        <p14:creationId xmlns:p14="http://schemas.microsoft.com/office/powerpoint/2010/main" val="2883441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32</a:t>
            </a:fld>
            <a:endParaRPr lang="en-US"/>
          </a:p>
        </p:txBody>
      </p:sp>
    </p:spTree>
    <p:extLst>
      <p:ext uri="{BB962C8B-B14F-4D97-AF65-F5344CB8AC3E}">
        <p14:creationId xmlns:p14="http://schemas.microsoft.com/office/powerpoint/2010/main" val="825204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Surgical Assistants</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Assist surgeons during surgery by performing duties such as tissue retraction, insertion of tubes and intravenous lines or closure of surgical wounds. Perform preoperative and postoperative duties to facilitate patient care.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surgeons prepare for surgery and operate on people.</a:t>
            </a:r>
          </a:p>
          <a:p>
            <a:r>
              <a:rPr lang="en-US" sz="1200" kern="1200" dirty="0">
                <a:solidFill>
                  <a:schemeClr val="tx1"/>
                </a:solidFill>
                <a:effectLst/>
                <a:latin typeface="+mn-lt"/>
                <a:ea typeface="+mn-ea"/>
                <a:cs typeface="+mn-cs"/>
              </a:rPr>
              <a:t>• Maintain the operating room as instructed by the surgeon.</a:t>
            </a:r>
          </a:p>
          <a:p>
            <a:r>
              <a:rPr lang="en-US" sz="1200" kern="1200" dirty="0">
                <a:solidFill>
                  <a:schemeClr val="tx1"/>
                </a:solidFill>
                <a:effectLst/>
                <a:latin typeface="+mn-lt"/>
                <a:ea typeface="+mn-ea"/>
                <a:cs typeface="+mn-cs"/>
              </a:rPr>
              <a:t>• Sterilize and prepare surgical instruments.</a:t>
            </a:r>
          </a:p>
          <a:p>
            <a:r>
              <a:rPr lang="en-US" sz="1200" kern="1200" dirty="0">
                <a:solidFill>
                  <a:schemeClr val="tx1"/>
                </a:solidFill>
                <a:effectLst/>
                <a:latin typeface="+mn-lt"/>
                <a:ea typeface="+mn-ea"/>
                <a:cs typeface="+mn-cs"/>
              </a:rPr>
              <a:t>• Position patients on operating table as needed for the surgery being performed.</a:t>
            </a:r>
          </a:p>
          <a:p>
            <a:r>
              <a:rPr lang="en-US" sz="1200" kern="1200" dirty="0">
                <a:solidFill>
                  <a:schemeClr val="tx1"/>
                </a:solidFill>
                <a:effectLst/>
                <a:latin typeface="+mn-lt"/>
                <a:ea typeface="+mn-ea"/>
                <a:cs typeface="+mn-cs"/>
              </a:rPr>
              <a:t>• Instruct person administering anesthesia about how much to administer.</a:t>
            </a:r>
          </a:p>
          <a:p>
            <a:r>
              <a:rPr lang="en-US" sz="1200" kern="1200" dirty="0">
                <a:solidFill>
                  <a:schemeClr val="tx1"/>
                </a:solidFill>
                <a:effectLst/>
                <a:latin typeface="+mn-lt"/>
                <a:ea typeface="+mn-ea"/>
                <a:cs typeface="+mn-cs"/>
              </a:rPr>
              <a:t>• Control patient bleeding during surgery.</a:t>
            </a:r>
          </a:p>
          <a:p>
            <a:r>
              <a:rPr lang="en-US" sz="1200" kern="1200" dirty="0">
                <a:solidFill>
                  <a:schemeClr val="tx1"/>
                </a:solidFill>
                <a:effectLst/>
                <a:latin typeface="+mn-lt"/>
                <a:ea typeface="+mn-ea"/>
                <a:cs typeface="+mn-cs"/>
              </a:rPr>
              <a:t>• Monitor patients after surgery to insure proper healing.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r>
              <a:rPr lang="en-US" sz="1200" b="1" kern="1200" dirty="0">
                <a:solidFill>
                  <a:schemeClr val="tx1"/>
                </a:solidFill>
                <a:effectLst/>
                <a:latin typeface="+mn-lt"/>
                <a:ea typeface="+mn-ea"/>
                <a:cs typeface="+mn-cs"/>
              </a:rPr>
              <a:t>         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33</a:t>
            </a:fld>
            <a:endParaRPr lang="en-US"/>
          </a:p>
        </p:txBody>
      </p:sp>
    </p:spTree>
    <p:extLst>
      <p:ext uri="{BB962C8B-B14F-4D97-AF65-F5344CB8AC3E}">
        <p14:creationId xmlns:p14="http://schemas.microsoft.com/office/powerpoint/2010/main" val="865068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Legal Secretaries</a:t>
            </a:r>
          </a:p>
          <a:p>
            <a:r>
              <a:rPr lang="en-US" sz="1200" b="1" i="1" kern="1200" dirty="0">
                <a:solidFill>
                  <a:schemeClr val="tx1"/>
                </a:solidFill>
                <a:effectLst/>
                <a:latin typeface="+mn-lt"/>
                <a:ea typeface="+mn-ea"/>
                <a:cs typeface="+mn-cs"/>
              </a:rPr>
              <a:t>Office and Administrative Support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legal terminology, procedures and documents. Prepare legal papers and correspondence, such as summonses, complaints, motions and subpoenas. May also assist with legal research.</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a:t>
            </a:r>
          </a:p>
          <a:p>
            <a:r>
              <a:rPr lang="en-US" sz="1200" kern="1200" dirty="0">
                <a:solidFill>
                  <a:schemeClr val="tx1"/>
                </a:solidFill>
                <a:effectLst/>
                <a:latin typeface="+mn-lt"/>
                <a:ea typeface="+mn-ea"/>
                <a:cs typeface="+mn-cs"/>
              </a:rPr>
              <a:t>• Prepare legal papers.</a:t>
            </a:r>
          </a:p>
          <a:p>
            <a:r>
              <a:rPr lang="en-US" sz="1200" kern="1200" dirty="0">
                <a:solidFill>
                  <a:schemeClr val="tx1"/>
                </a:solidFill>
                <a:effectLst/>
                <a:latin typeface="+mn-lt"/>
                <a:ea typeface="+mn-ea"/>
                <a:cs typeface="+mn-cs"/>
              </a:rPr>
              <a:t>• Correspond with clients and maintain client-scheduled appointments with lawyer.</a:t>
            </a:r>
          </a:p>
          <a:p>
            <a:r>
              <a:rPr lang="en-US" sz="1200" kern="1200" dirty="0">
                <a:solidFill>
                  <a:schemeClr val="tx1"/>
                </a:solidFill>
                <a:effectLst/>
                <a:latin typeface="+mn-lt"/>
                <a:ea typeface="+mn-ea"/>
                <a:cs typeface="+mn-cs"/>
              </a:rPr>
              <a:t>• Assist with legal research.</a:t>
            </a:r>
          </a:p>
          <a:p>
            <a:r>
              <a:rPr lang="en-US" sz="1200" kern="1200" dirty="0">
                <a:solidFill>
                  <a:schemeClr val="tx1"/>
                </a:solidFill>
                <a:effectLst/>
                <a:latin typeface="+mn-lt"/>
                <a:ea typeface="+mn-ea"/>
                <a:cs typeface="+mn-cs"/>
              </a:rPr>
              <a:t>• Keep records on all lawyer cases and file documentation.</a:t>
            </a:r>
          </a:p>
          <a:p>
            <a:r>
              <a:rPr lang="en-US" sz="1200" kern="1200" dirty="0">
                <a:solidFill>
                  <a:schemeClr val="tx1"/>
                </a:solidFill>
                <a:effectLst/>
                <a:latin typeface="+mn-lt"/>
                <a:ea typeface="+mn-ea"/>
                <a:cs typeface="+mn-cs"/>
              </a:rPr>
              <a:t>• Prepare documentation and other materials for trial.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 27,080-$76,500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-19.1%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34</a:t>
            </a:fld>
            <a:endParaRPr lang="en-US"/>
          </a:p>
        </p:txBody>
      </p:sp>
    </p:spTree>
    <p:extLst>
      <p:ext uri="{BB962C8B-B14F-4D97-AF65-F5344CB8AC3E}">
        <p14:creationId xmlns:p14="http://schemas.microsoft.com/office/powerpoint/2010/main" val="383215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35</a:t>
            </a:fld>
            <a:endParaRPr lang="en-US"/>
          </a:p>
        </p:txBody>
      </p:sp>
    </p:spTree>
    <p:extLst>
      <p:ext uri="{BB962C8B-B14F-4D97-AF65-F5344CB8AC3E}">
        <p14:creationId xmlns:p14="http://schemas.microsoft.com/office/powerpoint/2010/main" val="45108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agricultural operations such as farming, ranching, greenhouses, nurseries </a:t>
            </a:r>
          </a:p>
          <a:p>
            <a:r>
              <a:rPr lang="en-US" sz="1200" kern="1200" dirty="0">
                <a:solidFill>
                  <a:schemeClr val="tx1"/>
                </a:solidFill>
                <a:effectLst/>
                <a:latin typeface="+mn-lt"/>
                <a:ea typeface="+mn-ea"/>
                <a:cs typeface="+mn-cs"/>
              </a:rPr>
              <a:t>and other industries.</a:t>
            </a:r>
          </a:p>
          <a:p>
            <a:r>
              <a:rPr lang="en-US" sz="1200" kern="1200" dirty="0">
                <a:solidFill>
                  <a:schemeClr val="tx1"/>
                </a:solidFill>
                <a:effectLst/>
                <a:latin typeface="+mn-lt"/>
                <a:ea typeface="+mn-ea"/>
                <a:cs typeface="+mn-cs"/>
              </a:rPr>
              <a:t>• Supervise planting, growing and harvesting of crops.</a:t>
            </a:r>
          </a:p>
          <a:p>
            <a:r>
              <a:rPr lang="en-US" sz="1200" kern="1200" dirty="0">
                <a:solidFill>
                  <a:schemeClr val="tx1"/>
                </a:solidFill>
                <a:effectLst/>
                <a:latin typeface="+mn-lt"/>
                <a:ea typeface="+mn-ea"/>
                <a:cs typeface="+mn-cs"/>
              </a:rPr>
              <a:t>• Keep track of financial and marketing operations.</a:t>
            </a:r>
          </a:p>
          <a:p>
            <a:r>
              <a:rPr lang="en-US" sz="1200" kern="1200" dirty="0">
                <a:solidFill>
                  <a:schemeClr val="tx1"/>
                </a:solidFill>
                <a:effectLst/>
                <a:latin typeface="+mn-lt"/>
                <a:ea typeface="+mn-ea"/>
                <a:cs typeface="+mn-cs"/>
              </a:rPr>
              <a:t>• Keep records of production, cost, sales and marketing.</a:t>
            </a:r>
          </a:p>
          <a:p>
            <a:r>
              <a:rPr lang="en-US" sz="1200" kern="1200" dirty="0">
                <a:solidFill>
                  <a:schemeClr val="tx1"/>
                </a:solidFill>
                <a:effectLst/>
                <a:latin typeface="+mn-lt"/>
                <a:ea typeface="+mn-ea"/>
                <a:cs typeface="+mn-cs"/>
              </a:rPr>
              <a:t>• Work with tenant farmers to coordinate day-to-day activities.</a:t>
            </a:r>
          </a:p>
          <a:p>
            <a:r>
              <a:rPr lang="en-US" sz="1200" kern="1200" dirty="0">
                <a:solidFill>
                  <a:schemeClr val="tx1"/>
                </a:solidFill>
                <a:effectLst/>
                <a:latin typeface="+mn-lt"/>
                <a:ea typeface="+mn-ea"/>
                <a:cs typeface="+mn-cs"/>
              </a:rPr>
              <a:t>• Feed and water animals.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igh</a:t>
            </a:r>
            <a:r>
              <a:rPr lang="en-US" sz="1200" kern="1200" dirty="0">
                <a:solidFill>
                  <a:schemeClr val="tx1"/>
                </a:solidFill>
                <a:effectLst/>
                <a:latin typeface="+mn-lt"/>
                <a:ea typeface="+mn-ea"/>
                <a:cs typeface="+mn-cs"/>
              </a:rPr>
              <a:t>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5</a:t>
            </a:fld>
            <a:endParaRPr lang="en-US"/>
          </a:p>
        </p:txBody>
      </p:sp>
    </p:spTree>
    <p:extLst>
      <p:ext uri="{BB962C8B-B14F-4D97-AF65-F5344CB8AC3E}">
        <p14:creationId xmlns:p14="http://schemas.microsoft.com/office/powerpoint/2010/main" val="224839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216302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Microbiologists</a:t>
            </a:r>
          </a:p>
          <a:p>
            <a:r>
              <a:rPr lang="en-US" sz="1200" b="1" i="1" kern="1200" dirty="0">
                <a:solidFill>
                  <a:schemeClr val="tx1"/>
                </a:solidFill>
                <a:effectLst/>
                <a:latin typeface="+mn-lt"/>
                <a:ea typeface="+mn-ea"/>
                <a:cs typeface="+mn-cs"/>
              </a:rPr>
              <a:t>Life, Physical and Social Science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Investigate the growth, structure, development and other characteristics of microscopic organisms, such as bacteria, algae or fungi. Includes medical microbiologists who study the relationship between organisms and disease or the effects of antibiotics on microorganisms.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the growth, structure and development of microscopic organisms.</a:t>
            </a:r>
          </a:p>
          <a:p>
            <a:r>
              <a:rPr lang="en-US" sz="1200" kern="1200" dirty="0">
                <a:solidFill>
                  <a:schemeClr val="tx1"/>
                </a:solidFill>
                <a:effectLst/>
                <a:latin typeface="+mn-lt"/>
                <a:ea typeface="+mn-ea"/>
                <a:cs typeface="+mn-cs"/>
              </a:rPr>
              <a:t>• Isolate and identify micro-organisms for study.</a:t>
            </a:r>
          </a:p>
          <a:p>
            <a:r>
              <a:rPr lang="en-US" sz="1200" kern="1200" dirty="0">
                <a:solidFill>
                  <a:schemeClr val="tx1"/>
                </a:solidFill>
                <a:effectLst/>
                <a:latin typeface="+mn-lt"/>
                <a:ea typeface="+mn-ea"/>
                <a:cs typeface="+mn-cs"/>
              </a:rPr>
              <a:t>• Conduct field research and investigative studies.</a:t>
            </a:r>
          </a:p>
          <a:p>
            <a:r>
              <a:rPr lang="en-US" sz="1200" kern="1200" dirty="0">
                <a:solidFill>
                  <a:schemeClr val="tx1"/>
                </a:solidFill>
                <a:effectLst/>
                <a:latin typeface="+mn-lt"/>
                <a:ea typeface="+mn-ea"/>
                <a:cs typeface="+mn-cs"/>
              </a:rPr>
              <a:t>• Develop new products based on research results.</a:t>
            </a:r>
          </a:p>
          <a:p>
            <a:r>
              <a:rPr lang="en-US" sz="1200" kern="1200" dirty="0">
                <a:solidFill>
                  <a:schemeClr val="tx1"/>
                </a:solidFill>
                <a:effectLst/>
                <a:latin typeface="+mn-lt"/>
                <a:ea typeface="+mn-ea"/>
                <a:cs typeface="+mn-cs"/>
              </a:rPr>
              <a:t>• Prepare samples of organisms for laboratory testing.</a:t>
            </a:r>
          </a:p>
          <a:p>
            <a:r>
              <a:rPr lang="en-US" sz="1200" kern="1200" dirty="0">
                <a:solidFill>
                  <a:schemeClr val="tx1"/>
                </a:solidFill>
                <a:effectLst/>
                <a:latin typeface="+mn-lt"/>
                <a:ea typeface="+mn-ea"/>
                <a:cs typeface="+mn-cs"/>
              </a:rPr>
              <a:t>• Develop pollution control techniques.</a:t>
            </a:r>
          </a:p>
          <a:p>
            <a:r>
              <a:rPr lang="en-US" sz="1200" kern="1200" dirty="0">
                <a:solidFill>
                  <a:schemeClr val="tx1"/>
                </a:solidFill>
                <a:effectLst/>
                <a:latin typeface="+mn-lt"/>
                <a:ea typeface="+mn-ea"/>
                <a:cs typeface="+mn-cs"/>
              </a:rPr>
              <a:t>• Research human or animal disease.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 40,540-$129,560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achelor’s</a:t>
            </a:r>
            <a:r>
              <a:rPr lang="en-US" sz="1200" kern="1200" dirty="0">
                <a:solidFill>
                  <a:schemeClr val="tx1"/>
                </a:solidFill>
                <a:effectLst/>
                <a:latin typeface="+mn-lt"/>
                <a:ea typeface="+mn-ea"/>
                <a:cs typeface="+mn-cs"/>
              </a:rPr>
              <a:t>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8.2%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8</a:t>
            </a:fld>
            <a:endParaRPr lang="en-US"/>
          </a:p>
        </p:txBody>
      </p:sp>
    </p:spTree>
    <p:extLst>
      <p:ext uri="{BB962C8B-B14F-4D97-AF65-F5344CB8AC3E}">
        <p14:creationId xmlns:p14="http://schemas.microsoft.com/office/powerpoint/2010/main" val="45967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a:t>
            </a:r>
          </a:p>
          <a:p>
            <a:r>
              <a:rPr lang="en-US" sz="1200" kern="1200" dirty="0">
                <a:solidFill>
                  <a:schemeClr val="tx1"/>
                </a:solidFill>
                <a:effectLst/>
                <a:latin typeface="+mn-lt"/>
                <a:ea typeface="+mn-ea"/>
                <a:cs typeface="+mn-cs"/>
              </a:rPr>
              <a:t>with the internal organs.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282412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Astronomers</a:t>
            </a:r>
          </a:p>
          <a:p>
            <a:r>
              <a:rPr lang="en-US" sz="1200" b="1" i="1" kern="1200" dirty="0">
                <a:solidFill>
                  <a:schemeClr val="tx1"/>
                </a:solidFill>
                <a:effectLst/>
                <a:latin typeface="+mn-lt"/>
                <a:ea typeface="+mn-ea"/>
                <a:cs typeface="+mn-cs"/>
              </a:rPr>
              <a:t>Life, Physical and Social Science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Observe, research and interpret astronomical phenomena to increase basic knowledge or apply such information to practical problems.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stars and planets with telescopes and other equipment.</a:t>
            </a:r>
          </a:p>
          <a:p>
            <a:r>
              <a:rPr lang="en-US" sz="1200" kern="1200" dirty="0">
                <a:solidFill>
                  <a:schemeClr val="tx1"/>
                </a:solidFill>
                <a:effectLst/>
                <a:latin typeface="+mn-lt"/>
                <a:ea typeface="+mn-ea"/>
                <a:cs typeface="+mn-cs"/>
              </a:rPr>
              <a:t>• Present findings at conferences and write articles for science journals.</a:t>
            </a:r>
          </a:p>
          <a:p>
            <a:r>
              <a:rPr lang="en-US" sz="1200" kern="1200" dirty="0">
                <a:solidFill>
                  <a:schemeClr val="tx1"/>
                </a:solidFill>
                <a:effectLst/>
                <a:latin typeface="+mn-lt"/>
                <a:ea typeface="+mn-ea"/>
                <a:cs typeface="+mn-cs"/>
              </a:rPr>
              <a:t>• Use mathematical formulas to determine the orbit of bodies in the sky.</a:t>
            </a:r>
          </a:p>
          <a:p>
            <a:r>
              <a:rPr lang="en-US" sz="1200" kern="1200" dirty="0">
                <a:solidFill>
                  <a:schemeClr val="tx1"/>
                </a:solidFill>
                <a:effectLst/>
                <a:latin typeface="+mn-lt"/>
                <a:ea typeface="+mn-ea"/>
                <a:cs typeface="+mn-cs"/>
              </a:rPr>
              <a:t>• Calculate the size, shape, brightness and motion of new found objects in the sky.</a:t>
            </a:r>
          </a:p>
          <a:p>
            <a:r>
              <a:rPr lang="en-US" sz="1200" kern="1200" dirty="0">
                <a:solidFill>
                  <a:schemeClr val="tx1"/>
                </a:solidFill>
                <a:effectLst/>
                <a:latin typeface="+mn-lt"/>
                <a:ea typeface="+mn-ea"/>
                <a:cs typeface="+mn-cs"/>
              </a:rPr>
              <a:t>• Direct the operations of planetariums.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$54,110-$165,280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10</a:t>
            </a:fld>
            <a:endParaRPr lang="en-US"/>
          </a:p>
        </p:txBody>
      </p:sp>
    </p:spTree>
    <p:extLst>
      <p:ext uri="{BB962C8B-B14F-4D97-AF65-F5344CB8AC3E}">
        <p14:creationId xmlns:p14="http://schemas.microsoft.com/office/powerpoint/2010/main" val="3587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Astronauts/Aerospace Engineers</a:t>
            </a:r>
          </a:p>
          <a:p>
            <a:r>
              <a:rPr lang="en-US" sz="1200" b="1" i="1" kern="1200" dirty="0">
                <a:solidFill>
                  <a:schemeClr val="tx1"/>
                </a:solidFill>
                <a:effectLst/>
                <a:latin typeface="+mn-lt"/>
                <a:ea typeface="+mn-ea"/>
                <a:cs typeface="+mn-cs"/>
              </a:rPr>
              <a:t>Architecture and Engineering</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engineering duties in designing, constructing and testing aircraft, missiles and spacecraft. May conduct basic and applied research to evaluate adaptability of materials and equipment to aircraft design and manufacture. May recommend improvements in testing equipment and techniques.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Design, construct and test aircraft, missiles and spacecraft.</a:t>
            </a:r>
          </a:p>
          <a:p>
            <a:r>
              <a:rPr lang="en-US" sz="1200" kern="1200" dirty="0">
                <a:solidFill>
                  <a:schemeClr val="tx1"/>
                </a:solidFill>
                <a:effectLst/>
                <a:latin typeface="+mn-lt"/>
                <a:ea typeface="+mn-ea"/>
                <a:cs typeface="+mn-cs"/>
              </a:rPr>
              <a:t>• Research and evaluate the use of material for aircraft design and manufacturing.</a:t>
            </a:r>
          </a:p>
          <a:p>
            <a:r>
              <a:rPr lang="en-US" sz="1200" kern="1200" dirty="0">
                <a:solidFill>
                  <a:schemeClr val="tx1"/>
                </a:solidFill>
                <a:effectLst/>
                <a:latin typeface="+mn-lt"/>
                <a:ea typeface="+mn-ea"/>
                <a:cs typeface="+mn-cs"/>
              </a:rPr>
              <a:t>• Test equipment.</a:t>
            </a:r>
          </a:p>
          <a:p>
            <a:r>
              <a:rPr lang="en-US" sz="1200" kern="1200" dirty="0">
                <a:solidFill>
                  <a:schemeClr val="tx1"/>
                </a:solidFill>
                <a:effectLst/>
                <a:latin typeface="+mn-lt"/>
                <a:ea typeface="+mn-ea"/>
                <a:cs typeface="+mn-cs"/>
              </a:rPr>
              <a:t>• Study past performance of used machines to determine need for research and testing.</a:t>
            </a:r>
          </a:p>
          <a:p>
            <a:r>
              <a:rPr lang="en-US" sz="1200" kern="1200" dirty="0">
                <a:solidFill>
                  <a:schemeClr val="tx1"/>
                </a:solidFill>
                <a:effectLst/>
                <a:latin typeface="+mn-lt"/>
                <a:ea typeface="+mn-ea"/>
                <a:cs typeface="+mn-cs"/>
              </a:rPr>
              <a:t>• Make suggestions for improving test equipment and techniques.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 70,840-$162,110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69,600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11</a:t>
            </a:fld>
            <a:endParaRPr lang="en-US"/>
          </a:p>
        </p:txBody>
      </p:sp>
    </p:spTree>
    <p:extLst>
      <p:ext uri="{BB962C8B-B14F-4D97-AF65-F5344CB8AC3E}">
        <p14:creationId xmlns:p14="http://schemas.microsoft.com/office/powerpoint/2010/main" val="124915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Computer Programmers</a:t>
            </a:r>
          </a:p>
          <a:p>
            <a:r>
              <a:rPr lang="en-US" sz="1200" b="1" i="1" kern="1200" dirty="0">
                <a:solidFill>
                  <a:schemeClr val="tx1"/>
                </a:solidFill>
                <a:effectLst/>
                <a:latin typeface="+mn-lt"/>
                <a:ea typeface="+mn-ea"/>
                <a:cs typeface="+mn-cs"/>
              </a:rPr>
              <a:t>Computer and Mathematical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modify and test the code, forms and script that allow computer applications to run. Work from specifications drawn up by software developers or other individuals. May assist software developers by analyzing user needs and designing software solutions. May develop and write computer programs to store, locate and retrieve specific documents, data and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Code information into computer language.</a:t>
            </a:r>
          </a:p>
          <a:p>
            <a:r>
              <a:rPr lang="en-US" sz="1200" kern="1200" dirty="0">
                <a:solidFill>
                  <a:schemeClr val="tx1"/>
                </a:solidFill>
                <a:effectLst/>
                <a:latin typeface="+mn-lt"/>
                <a:ea typeface="+mn-ea"/>
                <a:cs typeface="+mn-cs"/>
              </a:rPr>
              <a:t>• Develop and write computer programs.</a:t>
            </a:r>
          </a:p>
          <a:p>
            <a:r>
              <a:rPr lang="en-US" sz="1200" kern="1200" dirty="0">
                <a:solidFill>
                  <a:schemeClr val="tx1"/>
                </a:solidFill>
                <a:effectLst/>
                <a:latin typeface="+mn-lt"/>
                <a:ea typeface="+mn-ea"/>
                <a:cs typeface="+mn-cs"/>
              </a:rPr>
              <a:t>• Store, locate and retrieve data, documents and information.</a:t>
            </a:r>
          </a:p>
          <a:p>
            <a:r>
              <a:rPr lang="en-US" sz="1200" kern="1200" dirty="0">
                <a:solidFill>
                  <a:schemeClr val="tx1"/>
                </a:solidFill>
                <a:effectLst/>
                <a:latin typeface="+mn-lt"/>
                <a:ea typeface="+mn-ea"/>
                <a:cs typeface="+mn-cs"/>
              </a:rPr>
              <a:t>• Read and analyze project specifications and logical flowcharts to prepare for programming.</a:t>
            </a:r>
          </a:p>
          <a:p>
            <a:r>
              <a:rPr lang="en-US" sz="1200" kern="1200" dirty="0">
                <a:solidFill>
                  <a:schemeClr val="tx1"/>
                </a:solidFill>
                <a:effectLst/>
                <a:latin typeface="+mn-lt"/>
                <a:ea typeface="+mn-ea"/>
                <a:cs typeface="+mn-cs"/>
              </a:rPr>
              <a:t>• Program websites.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 47,090-$132,530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294,900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15,500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-7.2% increase</a:t>
            </a:r>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378648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F1E600-5476-4F60-8828-8B087DC78832}"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257386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E600-5476-4F60-8828-8B087DC78832}"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1577415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E600-5476-4F60-8828-8B087DC78832}"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1113087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71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E600-5476-4F60-8828-8B087DC78832}"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425065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F1E600-5476-4F60-8828-8B087DC78832}"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359494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F1E600-5476-4F60-8828-8B087DC78832}"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201276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F1E600-5476-4F60-8828-8B087DC78832}"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408464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F1E600-5476-4F60-8828-8B087DC78832}"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64661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E600-5476-4F60-8828-8B087DC78832}"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924034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F1E600-5476-4F60-8828-8B087DC78832}"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256110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F1E600-5476-4F60-8828-8B087DC78832}"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0D09E-EC98-4816-B838-ECDD893D3863}" type="slidenum">
              <a:rPr lang="en-US" smtClean="0"/>
              <a:t>‹#›</a:t>
            </a:fld>
            <a:endParaRPr lang="en-US"/>
          </a:p>
        </p:txBody>
      </p:sp>
    </p:spTree>
    <p:extLst>
      <p:ext uri="{BB962C8B-B14F-4D97-AF65-F5344CB8AC3E}">
        <p14:creationId xmlns:p14="http://schemas.microsoft.com/office/powerpoint/2010/main" val="103214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E600-5476-4F60-8828-8B087DC78832}" type="datetimeFigureOut">
              <a:rPr lang="en-US" smtClean="0"/>
              <a:t>7/20/2023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D09E-EC98-4816-B838-ECDD893D3863}" type="slidenum">
              <a:rPr lang="en-US" smtClean="0"/>
              <a:t>‹#›</a:t>
            </a:fld>
            <a:endParaRPr lang="en-US"/>
          </a:p>
        </p:txBody>
      </p:sp>
    </p:spTree>
    <p:extLst>
      <p:ext uri="{BB962C8B-B14F-4D97-AF65-F5344CB8AC3E}">
        <p14:creationId xmlns:p14="http://schemas.microsoft.com/office/powerpoint/2010/main" val="161000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60A5A8-F2DA-4EDD-88BF-D93BD3671C88}"/>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330117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237746C0-198C-F94C-9332-7133AA12AC0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17979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827A8A9B-F75E-E640-B2F5-4A87FB830FC1}"/>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62964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47A883D2-9F48-694D-A770-00B753DC4C81}"/>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74533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73DB8-C9BB-4D1A-B116-A41C2A286C7F}"/>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338314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67473-83E0-5A47-8E2F-C2CA140DBD81}"/>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274373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0E843BE3-C717-024D-8DB7-67871B79AD7E}"/>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92096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B1117595-00D0-494B-A98F-FF1B0B086033}"/>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37174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B12D94C5-B740-3F4B-AD91-784769501E8C}"/>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8843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47AD66E-9221-AB4C-8AA2-3BB34442A69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3766504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B766510A-0A42-364A-8EEE-7DE5AEC8D2F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309265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C935-3FAD-1A45-AF2E-9EBEE6A9EAC7}"/>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65279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6F30D4A3-2CB3-CF49-A62A-6675D1A3A911}"/>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98988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97EE8-4799-442A-B065-BA50FC59BD66}"/>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143765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B08B2-31F6-2348-965D-5BF92B54578C}"/>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55269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815E367-5469-084E-9E09-EFD483F2D70A}"/>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877436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8BA84D06-20BB-AE48-B582-69EF88D0494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93087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329E5C29-9B48-3846-8BCC-11B37D0D9B7E}"/>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372143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5FB288BD-2F2C-0C4D-A7DA-7C6EF05B6F7F}"/>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37992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5B14A7-BB76-4491-92CF-CA627D4AF7C1}"/>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1693267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09F45-314E-FD43-8C7F-B04DCAED319F}"/>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846402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6353" y="1594884"/>
            <a:ext cx="5727405" cy="369332"/>
          </a:xfrm>
          <a:prstGeom prst="rect">
            <a:avLst/>
          </a:prstGeom>
          <a:noFill/>
        </p:spPr>
        <p:txBody>
          <a:bodyPr wrap="square" rtlCol="0">
            <a:spAutoFit/>
          </a:bodyPr>
          <a:lstStyle/>
          <a:p>
            <a:r>
              <a:rPr lang="en-US" dirty="0"/>
              <a:t>Find pictures of Mayor, Governor or building Principal</a:t>
            </a:r>
          </a:p>
        </p:txBody>
      </p:sp>
    </p:spTree>
    <p:extLst>
      <p:ext uri="{BB962C8B-B14F-4D97-AF65-F5344CB8AC3E}">
        <p14:creationId xmlns:p14="http://schemas.microsoft.com/office/powerpoint/2010/main" val="312815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935098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10412E-9C87-4B3A-BA44-41FE402AC382}"/>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139939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F3229-3962-CE48-A534-62C92B8003CC}"/>
              </a:ext>
            </a:extLst>
          </p:cNvPr>
          <p:cNvPicPr>
            <a:picLocks noChangeAspect="1"/>
          </p:cNvPicPr>
          <p:nvPr/>
        </p:nvPicPr>
        <p:blipFill>
          <a:blip r:embed="rId2"/>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3707954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F30AFB25-5D23-AD4C-82E6-D2324E355610}"/>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428761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C5AE434C-13CA-6144-9B34-6A27794A2825}"/>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98398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E724D10-9C04-654C-98A5-09604AAEEE39}"/>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92046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E32297E-39C7-5649-935C-9424ACAB84F7}"/>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40034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0D5D94C8-740F-5B49-BA79-16CA3B9D936C}"/>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55052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E64FDDBA-8C56-3D49-B65F-126010111432}"/>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106108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BE86E-B435-4868-ADEE-CE485D4E315E}"/>
              </a:ext>
            </a:extLst>
          </p:cNvPr>
          <p:cNvPicPr>
            <a:picLocks noChangeAspect="1"/>
          </p:cNvPicPr>
          <p:nvPr/>
        </p:nvPicPr>
        <p:blipFill>
          <a:blip r:embed="rId2"/>
          <a:stretch>
            <a:fillRect/>
          </a:stretch>
        </p:blipFill>
        <p:spPr>
          <a:xfrm>
            <a:off x="800325" y="0"/>
            <a:ext cx="10591350" cy="6858000"/>
          </a:xfrm>
          <a:prstGeom prst="rect">
            <a:avLst/>
          </a:prstGeom>
        </p:spPr>
      </p:pic>
    </p:spTree>
    <p:extLst>
      <p:ext uri="{BB962C8B-B14F-4D97-AF65-F5344CB8AC3E}">
        <p14:creationId xmlns:p14="http://schemas.microsoft.com/office/powerpoint/2010/main" val="418889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05BC0-7AB7-7040-A325-F6B653D0FF4C}"/>
              </a:ext>
            </a:extLst>
          </p:cNvPr>
          <p:cNvSpPr>
            <a:spLocks noGrp="1"/>
          </p:cNvSpPr>
          <p:nvPr>
            <p:ph type="sldNum" sz="quarter" idx="12"/>
          </p:nvPr>
        </p:nvSpPr>
        <p:spPr/>
        <p:txBody>
          <a:bodyPr/>
          <a:lstStyle/>
          <a:p>
            <a:fld id="{9587F177-DCEB-404B-B578-065F87678560}" type="slidenum">
              <a:rPr lang="en-US" smtClean="0"/>
              <a:t>7</a:t>
            </a:fld>
            <a:endParaRPr lang="en-US"/>
          </a:p>
        </p:txBody>
      </p:sp>
      <p:pic>
        <p:nvPicPr>
          <p:cNvPr id="4" name="Picture 3">
            <a:extLst>
              <a:ext uri="{FF2B5EF4-FFF2-40B4-BE49-F238E27FC236}">
                <a16:creationId xmlns:a16="http://schemas.microsoft.com/office/drawing/2014/main" id="{23D94794-D381-BF4A-953D-A892A9B31C3B}"/>
              </a:ext>
            </a:extLst>
          </p:cNvPr>
          <p:cNvPicPr>
            <a:picLocks noChangeAspect="1"/>
          </p:cNvPicPr>
          <p:nvPr/>
        </p:nvPicPr>
        <p:blipFill>
          <a:blip r:embed="rId3"/>
          <a:stretch>
            <a:fillRect/>
          </a:stretch>
        </p:blipFill>
        <p:spPr>
          <a:xfrm>
            <a:off x="1524000" y="228600"/>
            <a:ext cx="9144000" cy="6400800"/>
          </a:xfrm>
          <a:prstGeom prst="rect">
            <a:avLst/>
          </a:prstGeom>
        </p:spPr>
      </p:pic>
    </p:spTree>
    <p:extLst>
      <p:ext uri="{BB962C8B-B14F-4D97-AF65-F5344CB8AC3E}">
        <p14:creationId xmlns:p14="http://schemas.microsoft.com/office/powerpoint/2010/main" val="111963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57228827-F5CA-A244-A1D4-330BEBAB7F96}"/>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40715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DBDEEB4-A90D-3E4D-87B1-F7B3D633430B}"/>
              </a:ext>
            </a:extLst>
          </p:cNvPr>
          <p:cNvPicPr>
            <a:picLocks noChangeAspect="1"/>
          </p:cNvPicPr>
          <p:nvPr/>
        </p:nvPicPr>
        <p:blipFill>
          <a:blip r:embed="rId3"/>
          <a:stretch>
            <a:fillRect/>
          </a:stretch>
        </p:blipFill>
        <p:spPr>
          <a:xfrm>
            <a:off x="2209800" y="914400"/>
            <a:ext cx="7772400" cy="5029200"/>
          </a:xfrm>
          <a:prstGeom prst="rect">
            <a:avLst/>
          </a:prstGeom>
        </p:spPr>
      </p:pic>
    </p:spTree>
    <p:extLst>
      <p:ext uri="{BB962C8B-B14F-4D97-AF65-F5344CB8AC3E}">
        <p14:creationId xmlns:p14="http://schemas.microsoft.com/office/powerpoint/2010/main" val="225366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3441</Words>
  <Application>Microsoft Office PowerPoint</Application>
  <PresentationFormat>Widescreen</PresentationFormat>
  <Paragraphs>425</Paragraphs>
  <Slides>35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Brubaker</dc:creator>
  <cp:lastModifiedBy>Nathan Brubaker</cp:lastModifiedBy>
  <cp:revision>6</cp:revision>
  <dcterms:created xsi:type="dcterms:W3CDTF">2019-09-23T16:29:45Z</dcterms:created>
  <dcterms:modified xsi:type="dcterms:W3CDTF">2023-07-20T20:05:16Z</dcterms:modified>
</cp:coreProperties>
</file>