
<file path=[Content_Types].xml><?xml version="1.0" encoding="utf-8"?>
<Types xmlns="http://schemas.openxmlformats.org/package/2006/content-types">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7" r:id="rId1"/>
  </p:sldMasterIdLst>
  <p:notesMasterIdLst>
    <p:notesMasterId r:id="rId41"/>
  </p:notesMasterIdLst>
  <p:handoutMasterIdLst>
    <p:handoutMasterId r:id="rId42"/>
  </p:handout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92" r:id="rId20"/>
    <p:sldId id="276" r:id="rId21"/>
    <p:sldId id="277" r:id="rId22"/>
    <p:sldId id="278" r:id="rId23"/>
    <p:sldId id="279" r:id="rId24"/>
    <p:sldId id="280" r:id="rId25"/>
    <p:sldId id="293" r:id="rId26"/>
    <p:sldId id="294" r:id="rId27"/>
    <p:sldId id="295" r:id="rId28"/>
    <p:sldId id="296" r:id="rId29"/>
    <p:sldId id="281" r:id="rId30"/>
    <p:sldId id="282" r:id="rId31"/>
    <p:sldId id="283" r:id="rId32"/>
    <p:sldId id="284" r:id="rId33"/>
    <p:sldId id="285" r:id="rId34"/>
    <p:sldId id="286" r:id="rId35"/>
    <p:sldId id="287" r:id="rId36"/>
    <p:sldId id="288" r:id="rId37"/>
    <p:sldId id="289" r:id="rId38"/>
    <p:sldId id="290" r:id="rId39"/>
    <p:sldId id="291" r:id="rId40"/>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60718" autoAdjust="0"/>
  </p:normalViewPr>
  <p:slideViewPr>
    <p:cSldViewPr>
      <p:cViewPr varScale="1">
        <p:scale>
          <a:sx n="56" d="100"/>
          <a:sy n="56" d="100"/>
        </p:scale>
        <p:origin x="2194" y="53"/>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116" d="100"/>
          <a:sy n="116" d="100"/>
        </p:scale>
        <p:origin x="3160"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66627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764506" y="533400"/>
            <a:ext cx="3209748" cy="2408835"/>
          </a:xfrm>
          <a:prstGeom prst="rect">
            <a:avLst/>
          </a:prstGeom>
          <a:noFill/>
          <a:ln w="12700">
            <a:solidFill>
              <a:prstClr val="black"/>
            </a:solidFill>
          </a:ln>
        </p:spPr>
        <p:txBody>
          <a:bodyPr vert="horz" lIns="92437" tIns="46219" rIns="92437" bIns="46219" rtlCol="0" anchor="ctr"/>
          <a:lstStyle/>
          <a:p>
            <a:endParaRPr lang="en-US"/>
          </a:p>
        </p:txBody>
      </p:sp>
      <p:sp>
        <p:nvSpPr>
          <p:cNvPr id="5" name="Notes Placeholder 4"/>
          <p:cNvSpPr>
            <a:spLocks noGrp="1"/>
          </p:cNvSpPr>
          <p:nvPr>
            <p:ph type="body" sz="quarter" idx="3"/>
          </p:nvPr>
        </p:nvSpPr>
        <p:spPr>
          <a:xfrm>
            <a:off x="469106" y="3124200"/>
            <a:ext cx="5943600" cy="5486400"/>
          </a:xfrm>
          <a:prstGeom prst="rect">
            <a:avLst/>
          </a:prstGeom>
        </p:spPr>
        <p:txBody>
          <a:bodyPr vert="horz" lIns="92437" tIns="46219" rIns="92437" bIns="4621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829434"/>
            <a:ext cx="2982119" cy="466971"/>
          </a:xfrm>
          <a:prstGeom prst="rect">
            <a:avLst/>
          </a:prstGeom>
        </p:spPr>
        <p:txBody>
          <a:bodyPr vert="horz" lIns="92437" tIns="46219" rIns="92437" bIns="46219" rtlCol="0" anchor="b"/>
          <a:lstStyle>
            <a:lvl1pPr algn="l">
              <a:defRPr sz="1200"/>
            </a:lvl1pPr>
          </a:lstStyle>
          <a:p>
            <a:r>
              <a:rPr lang="en-US"/>
              <a:t>kuder galaxy®</a:t>
            </a:r>
          </a:p>
        </p:txBody>
      </p:sp>
      <p:sp>
        <p:nvSpPr>
          <p:cNvPr id="7" name="Slide Number Placeholder 6"/>
          <p:cNvSpPr>
            <a:spLocks noGrp="1"/>
          </p:cNvSpPr>
          <p:nvPr>
            <p:ph type="sldNum" sz="quarter" idx="5"/>
          </p:nvPr>
        </p:nvSpPr>
        <p:spPr>
          <a:xfrm>
            <a:off x="3898504" y="8829434"/>
            <a:ext cx="2982119" cy="466971"/>
          </a:xfrm>
          <a:prstGeom prst="rect">
            <a:avLst/>
          </a:prstGeom>
        </p:spPr>
        <p:txBody>
          <a:bodyPr vert="horz" lIns="92437" tIns="46219" rIns="92437" bIns="46219" rtlCol="0" anchor="b"/>
          <a:lstStyle>
            <a:lvl1pPr algn="r">
              <a:defRPr sz="1200"/>
            </a:lvl1pPr>
          </a:lstStyle>
          <a:p>
            <a:fld id="{0DACF3F6-4315-3247-AFD8-E7769127DE12}" type="slidenum">
              <a:rPr lang="en-US" smtClean="0"/>
              <a:t>‹#›</a:t>
            </a:fld>
            <a:endParaRPr lang="en-US"/>
          </a:p>
        </p:txBody>
      </p:sp>
    </p:spTree>
    <p:extLst>
      <p:ext uri="{BB962C8B-B14F-4D97-AF65-F5344CB8AC3E}">
        <p14:creationId xmlns:p14="http://schemas.microsoft.com/office/powerpoint/2010/main" val="1288678271"/>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Automotive Master Mechanics</a:t>
            </a:r>
          </a:p>
          <a:p>
            <a:r>
              <a:rPr lang="en-US" sz="1200" b="1" i="1" kern="1200" dirty="0">
                <a:solidFill>
                  <a:schemeClr val="tx1"/>
                </a:solidFill>
                <a:effectLst/>
                <a:latin typeface="+mn-lt"/>
                <a:ea typeface="+mn-ea"/>
                <a:cs typeface="+mn-cs"/>
              </a:rPr>
              <a:t>Installation, Maintenance and Repair</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Repair automobiles, trucks, buses and other vehicles. Master mechanics repair virtually any part on the vehicle or specialize in the transmission system. Generally, service technicians work indoors in well-ventilated and well-lighted repair shops.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Examine vehicles to determine how much damage was done.</a:t>
            </a:r>
          </a:p>
          <a:p>
            <a:r>
              <a:rPr lang="en-US" sz="1200" kern="1200" dirty="0">
                <a:solidFill>
                  <a:schemeClr val="tx1"/>
                </a:solidFill>
                <a:effectLst/>
                <a:latin typeface="+mn-lt"/>
                <a:ea typeface="+mn-ea"/>
                <a:cs typeface="+mn-cs"/>
              </a:rPr>
              <a:t>• Test drive vehicles to determine what isn’t functioning properly.</a:t>
            </a:r>
          </a:p>
          <a:p>
            <a:r>
              <a:rPr lang="en-US" sz="1200" kern="1200" dirty="0">
                <a:solidFill>
                  <a:schemeClr val="tx1"/>
                </a:solidFill>
                <a:effectLst/>
                <a:latin typeface="+mn-lt"/>
                <a:ea typeface="+mn-ea"/>
                <a:cs typeface="+mn-cs"/>
              </a:rPr>
              <a:t>• Repair, adjust and align breaks.</a:t>
            </a:r>
          </a:p>
          <a:p>
            <a:r>
              <a:rPr lang="en-US" sz="1200" kern="1200" dirty="0">
                <a:solidFill>
                  <a:schemeClr val="tx1"/>
                </a:solidFill>
                <a:effectLst/>
                <a:latin typeface="+mn-lt"/>
                <a:ea typeface="+mn-ea"/>
                <a:cs typeface="+mn-cs"/>
              </a:rPr>
              <a:t>• Perform regular maintenance on vehicles such as oil changes and tune-ups.</a:t>
            </a:r>
          </a:p>
          <a:p>
            <a:r>
              <a:rPr lang="en-US" sz="1200" kern="1200" dirty="0">
                <a:solidFill>
                  <a:schemeClr val="tx1"/>
                </a:solidFill>
                <a:effectLst/>
                <a:latin typeface="+mn-lt"/>
                <a:ea typeface="+mn-ea"/>
                <a:cs typeface="+mn-cs"/>
              </a:rPr>
              <a:t>• Use computerized diagnostic devices to test for needed repair or upkeep.</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 22,610-$65,430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Postsecondary non-degree award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749,900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75,600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6.1%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1</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923202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Laboratory Technologists</a:t>
            </a:r>
          </a:p>
          <a:p>
            <a:r>
              <a:rPr lang="en-US" sz="1200" b="1" i="1" kern="1200" dirty="0">
                <a:solidFill>
                  <a:schemeClr val="tx1"/>
                </a:solidFill>
                <a:effectLst/>
                <a:latin typeface="+mn-lt"/>
                <a:ea typeface="+mn-ea"/>
                <a:cs typeface="+mn-cs"/>
              </a:rPr>
              <a:t>Health Care Practitioner and Technical</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Perform complex medical laboratory tests for diagnosis, treatment and prevention of disease. May train or supervise staff.</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Perform complex medical laboratory tests.</a:t>
            </a:r>
          </a:p>
          <a:p>
            <a:r>
              <a:rPr lang="en-US" sz="1200" kern="1200" dirty="0">
                <a:solidFill>
                  <a:schemeClr val="tx1"/>
                </a:solidFill>
                <a:effectLst/>
                <a:latin typeface="+mn-lt"/>
                <a:ea typeface="+mn-ea"/>
                <a:cs typeface="+mn-cs"/>
              </a:rPr>
              <a:t>• Run test on specimens to diagnose diseases.</a:t>
            </a:r>
          </a:p>
          <a:p>
            <a:r>
              <a:rPr lang="en-US" sz="1200" kern="1200" dirty="0">
                <a:solidFill>
                  <a:schemeClr val="tx1"/>
                </a:solidFill>
                <a:effectLst/>
                <a:latin typeface="+mn-lt"/>
                <a:ea typeface="+mn-ea"/>
                <a:cs typeface="+mn-cs"/>
              </a:rPr>
              <a:t>• Determine the appropriate treatment for diseases.</a:t>
            </a:r>
          </a:p>
          <a:p>
            <a:r>
              <a:rPr lang="en-US" sz="1200" kern="1200" dirty="0">
                <a:solidFill>
                  <a:schemeClr val="tx1"/>
                </a:solidFill>
                <a:effectLst/>
                <a:latin typeface="+mn-lt"/>
                <a:ea typeface="+mn-ea"/>
                <a:cs typeface="+mn-cs"/>
              </a:rPr>
              <a:t>• Work to develop treatment for the prevention of disease.</a:t>
            </a:r>
          </a:p>
          <a:p>
            <a:r>
              <a:rPr lang="en-US" sz="1200" kern="1200" dirty="0">
                <a:solidFill>
                  <a:schemeClr val="tx1"/>
                </a:solidFill>
                <a:effectLst/>
                <a:latin typeface="+mn-lt"/>
                <a:ea typeface="+mn-ea"/>
                <a:cs typeface="+mn-cs"/>
              </a:rPr>
              <a:t>• Supervise or train staff.</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ata</a:t>
            </a:r>
            <a:r>
              <a:rPr lang="en-US" sz="1200" kern="1200" dirty="0">
                <a:solidFill>
                  <a:schemeClr val="tx1"/>
                </a:solidFill>
                <a:effectLst/>
                <a:latin typeface="+mn-lt"/>
                <a:ea typeface="+mn-ea"/>
                <a:cs typeface="+mn-cs"/>
              </a:rPr>
              <a:t> Not Available</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171,400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12,900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11.6%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10</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433742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Archeologists</a:t>
            </a:r>
          </a:p>
          <a:p>
            <a:r>
              <a:rPr lang="en-US" sz="1200" b="1" i="1" kern="1200" dirty="0">
                <a:solidFill>
                  <a:schemeClr val="tx1"/>
                </a:solidFill>
                <a:effectLst/>
                <a:latin typeface="+mn-lt"/>
                <a:ea typeface="+mn-ea"/>
                <a:cs typeface="+mn-cs"/>
              </a:rPr>
              <a:t>Life, Physical and Social Science</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Conduct research to reconstruct record of past human life and culture from human remains, artifacts, architectural features and structures recovered through excavation, underwater recovery or other means of discovery.</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Interpret the age and origin of objects and structures from the past that are found.</a:t>
            </a:r>
          </a:p>
          <a:p>
            <a:r>
              <a:rPr lang="en-US" sz="1200" kern="1200" dirty="0">
                <a:solidFill>
                  <a:schemeClr val="tx1"/>
                </a:solidFill>
                <a:effectLst/>
                <a:latin typeface="+mn-lt"/>
                <a:ea typeface="+mn-ea"/>
                <a:cs typeface="+mn-cs"/>
              </a:rPr>
              <a:t>• Set up work stations to dig in locations where objects have been found.</a:t>
            </a:r>
          </a:p>
          <a:p>
            <a:r>
              <a:rPr lang="en-US" sz="1200" kern="1200" dirty="0">
                <a:solidFill>
                  <a:schemeClr val="tx1"/>
                </a:solidFill>
                <a:effectLst/>
                <a:latin typeface="+mn-lt"/>
                <a:ea typeface="+mn-ea"/>
                <a:cs typeface="+mn-cs"/>
              </a:rPr>
              <a:t>• Clean, restore and preserve items found.</a:t>
            </a:r>
          </a:p>
          <a:p>
            <a:r>
              <a:rPr lang="en-US" sz="1200" kern="1200" dirty="0">
                <a:solidFill>
                  <a:schemeClr val="tx1"/>
                </a:solidFill>
                <a:effectLst/>
                <a:latin typeface="+mn-lt"/>
                <a:ea typeface="+mn-ea"/>
                <a:cs typeface="+mn-cs"/>
              </a:rPr>
              <a:t>• Map and record exact locations where items have been found.</a:t>
            </a:r>
          </a:p>
          <a:p>
            <a:r>
              <a:rPr lang="en-US" sz="1200" kern="1200" dirty="0">
                <a:solidFill>
                  <a:schemeClr val="tx1"/>
                </a:solidFill>
                <a:effectLst/>
                <a:latin typeface="+mn-lt"/>
                <a:ea typeface="+mn-ea"/>
                <a:cs typeface="+mn-cs"/>
              </a:rPr>
              <a:t>• Present findings to the public.</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 36,390-$99,580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Master’s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7,600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700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4.0%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11</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194525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Meteorologists</a:t>
            </a:r>
          </a:p>
          <a:p>
            <a:r>
              <a:rPr lang="en-US" sz="1200" b="1" i="1" kern="1200" dirty="0">
                <a:solidFill>
                  <a:schemeClr val="tx1"/>
                </a:solidFill>
                <a:effectLst/>
                <a:latin typeface="+mn-lt"/>
                <a:ea typeface="+mn-ea"/>
                <a:cs typeface="+mn-cs"/>
              </a:rPr>
              <a:t>Life, Physical and Social Sciences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Investigate atmospheric phenomena and interpret meteorological data, gathered by surface and air stations, satellites and radar to prepare reports and forecasts for public and other uses. Includes weather analysts and forecasters whose functions require the detailed knowledge of meteorology.</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Inform people about what the weather conditions are or will be in the near future.</a:t>
            </a:r>
          </a:p>
          <a:p>
            <a:r>
              <a:rPr lang="en-US" sz="1200" kern="1200" dirty="0">
                <a:solidFill>
                  <a:schemeClr val="tx1"/>
                </a:solidFill>
                <a:effectLst/>
                <a:latin typeface="+mn-lt"/>
                <a:ea typeface="+mn-ea"/>
                <a:cs typeface="+mn-cs"/>
              </a:rPr>
              <a:t>• Measure wind, temperature and humidity to determine the effects of these on the weather.</a:t>
            </a:r>
          </a:p>
          <a:p>
            <a:r>
              <a:rPr lang="en-US" sz="1200" kern="1200" dirty="0">
                <a:solidFill>
                  <a:schemeClr val="tx1"/>
                </a:solidFill>
                <a:effectLst/>
                <a:latin typeface="+mn-lt"/>
                <a:ea typeface="+mn-ea"/>
                <a:cs typeface="+mn-cs"/>
              </a:rPr>
              <a:t>• Use past weather conditions to predict current conditions.</a:t>
            </a:r>
          </a:p>
          <a:p>
            <a:r>
              <a:rPr lang="en-US" sz="1200" kern="1200" dirty="0">
                <a:solidFill>
                  <a:schemeClr val="tx1"/>
                </a:solidFill>
                <a:effectLst/>
                <a:latin typeface="+mn-lt"/>
                <a:ea typeface="+mn-ea"/>
                <a:cs typeface="+mn-cs"/>
              </a:rPr>
              <a:t>• Use weather balloons and other atmospheric equipment to determine conditions in the upper atmosphere.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 50,180-$138,250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10,400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900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12.5%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12</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287633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X-Ray/Radiologic Technicians</a:t>
            </a:r>
          </a:p>
          <a:p>
            <a:r>
              <a:rPr lang="en-US" sz="1200" b="1" i="1" kern="1200" dirty="0">
                <a:solidFill>
                  <a:schemeClr val="tx1"/>
                </a:solidFill>
                <a:effectLst/>
                <a:latin typeface="+mn-lt"/>
                <a:ea typeface="+mn-ea"/>
                <a:cs typeface="+mn-cs"/>
              </a:rPr>
              <a:t>Health Care Practitioner and Technical</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Maintain and use equipment and supplies necessary to demonstrate portions of the human body on X-ray film or fluoroscopic screen for diagnostic purposes.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Take X-rays for patients.</a:t>
            </a:r>
          </a:p>
          <a:p>
            <a:r>
              <a:rPr lang="en-US" sz="1200" kern="1200" dirty="0">
                <a:solidFill>
                  <a:schemeClr val="tx1"/>
                </a:solidFill>
                <a:effectLst/>
                <a:latin typeface="+mn-lt"/>
                <a:ea typeface="+mn-ea"/>
                <a:cs typeface="+mn-cs"/>
              </a:rPr>
              <a:t>• Read physicians’ orders to determine what X-rays to take for patients.</a:t>
            </a:r>
          </a:p>
          <a:p>
            <a:r>
              <a:rPr lang="en-US" sz="1200" kern="1200" dirty="0">
                <a:solidFill>
                  <a:schemeClr val="tx1"/>
                </a:solidFill>
                <a:effectLst/>
                <a:latin typeface="+mn-lt"/>
                <a:ea typeface="+mn-ea"/>
                <a:cs typeface="+mn-cs"/>
              </a:rPr>
              <a:t>• Monitor equipment operation.</a:t>
            </a:r>
          </a:p>
          <a:p>
            <a:r>
              <a:rPr lang="en-US" sz="1200" kern="1200" dirty="0">
                <a:solidFill>
                  <a:schemeClr val="tx1"/>
                </a:solidFill>
                <a:effectLst/>
                <a:latin typeface="+mn-lt"/>
                <a:ea typeface="+mn-ea"/>
                <a:cs typeface="+mn-cs"/>
              </a:rPr>
              <a:t>• Report malfunctioning equipment to supervisor.</a:t>
            </a:r>
          </a:p>
          <a:p>
            <a:r>
              <a:rPr lang="en-US" sz="1200" kern="1200" dirty="0">
                <a:solidFill>
                  <a:schemeClr val="tx1"/>
                </a:solidFill>
                <a:effectLst/>
                <a:latin typeface="+mn-lt"/>
                <a:ea typeface="+mn-ea"/>
                <a:cs typeface="+mn-cs"/>
              </a:rPr>
              <a:t>• Position patients on examining tables.</a:t>
            </a:r>
          </a:p>
          <a:p>
            <a:r>
              <a:rPr lang="en-US" sz="1200" kern="1200" dirty="0">
                <a:solidFill>
                  <a:schemeClr val="tx1"/>
                </a:solidFill>
                <a:effectLst/>
                <a:latin typeface="+mn-lt"/>
                <a:ea typeface="+mn-ea"/>
                <a:cs typeface="+mn-cs"/>
              </a:rPr>
              <a:t>• Explain procedures to patients.</a:t>
            </a:r>
          </a:p>
          <a:p>
            <a:r>
              <a:rPr lang="en-US" sz="1200" kern="1200" dirty="0">
                <a:solidFill>
                  <a:schemeClr val="tx1"/>
                </a:solidFill>
                <a:effectLst/>
                <a:latin typeface="+mn-lt"/>
                <a:ea typeface="+mn-ea"/>
                <a:cs typeface="+mn-cs"/>
              </a:rPr>
              <a:t>• Prepare and set up X-ray room for patient.</a:t>
            </a:r>
          </a:p>
          <a:p>
            <a:r>
              <a:rPr lang="en-US" sz="1200" kern="1200" dirty="0">
                <a:solidFill>
                  <a:schemeClr val="tx1"/>
                </a:solidFill>
                <a:effectLst/>
                <a:latin typeface="+mn-lt"/>
                <a:ea typeface="+mn-ea"/>
                <a:cs typeface="+mn-cs"/>
              </a:rPr>
              <a:t>• Maintain records of patients examined.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 27,560-$72,390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Postsecondary non-degree award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127,800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11,000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19.6%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13</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6645410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Architects, Landscape</a:t>
            </a:r>
          </a:p>
          <a:p>
            <a:r>
              <a:rPr lang="en-US" sz="1200" b="1" i="1" kern="1200" dirty="0">
                <a:solidFill>
                  <a:schemeClr val="tx1"/>
                </a:solidFill>
                <a:effectLst/>
                <a:latin typeface="+mn-lt"/>
                <a:ea typeface="+mn-ea"/>
                <a:cs typeface="+mn-cs"/>
              </a:rPr>
              <a:t>Architecture and Engineering</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Plan and design land areas for projects such as parks and other recreational facilities, airports, highways, hospitals, schools, land subdivisions and commercial, industrial and residential sites.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Plan and design outdoor landscaping.</a:t>
            </a:r>
          </a:p>
          <a:p>
            <a:r>
              <a:rPr lang="en-US" sz="1200" kern="1200" dirty="0">
                <a:solidFill>
                  <a:schemeClr val="tx1"/>
                </a:solidFill>
                <a:effectLst/>
                <a:latin typeface="+mn-lt"/>
                <a:ea typeface="+mn-ea"/>
                <a:cs typeface="+mn-cs"/>
              </a:rPr>
              <a:t>• Meet with clients to discuss their needs and desires.</a:t>
            </a:r>
          </a:p>
          <a:p>
            <a:r>
              <a:rPr lang="en-US" sz="1200" kern="1200" dirty="0">
                <a:solidFill>
                  <a:schemeClr val="tx1"/>
                </a:solidFill>
                <a:effectLst/>
                <a:latin typeface="+mn-lt"/>
                <a:ea typeface="+mn-ea"/>
                <a:cs typeface="+mn-cs"/>
              </a:rPr>
              <a:t>• Draw sketches and diagrams to show clients ideas.</a:t>
            </a:r>
          </a:p>
          <a:p>
            <a:r>
              <a:rPr lang="en-US" sz="1200" kern="1200" dirty="0">
                <a:solidFill>
                  <a:schemeClr val="tx1"/>
                </a:solidFill>
                <a:effectLst/>
                <a:latin typeface="+mn-lt"/>
                <a:ea typeface="+mn-ea"/>
                <a:cs typeface="+mn-cs"/>
              </a:rPr>
              <a:t>• Determine what materials and equipment are needed to do the work.</a:t>
            </a:r>
          </a:p>
          <a:p>
            <a:r>
              <a:rPr lang="en-US" sz="1200" kern="1200" dirty="0">
                <a:solidFill>
                  <a:schemeClr val="tx1"/>
                </a:solidFill>
                <a:effectLst/>
                <a:latin typeface="+mn-lt"/>
                <a:ea typeface="+mn-ea"/>
                <a:cs typeface="+mn-cs"/>
              </a:rPr>
              <a:t>• Visit the site to determine if plans will work out.</a:t>
            </a:r>
          </a:p>
          <a:p>
            <a:r>
              <a:rPr lang="en-US" sz="1200" kern="1200" dirty="0">
                <a:solidFill>
                  <a:schemeClr val="tx1"/>
                </a:solidFill>
                <a:effectLst/>
                <a:latin typeface="+mn-lt"/>
                <a:ea typeface="+mn-ea"/>
                <a:cs typeface="+mn-cs"/>
              </a:rPr>
              <a:t>• Write a contract for the client indicating what work will be done, when it will begin and when it should be finished.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 40,480-$108,470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24,700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1,900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6.5% increase</a:t>
            </a: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14</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1742732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Photographers</a:t>
            </a:r>
          </a:p>
          <a:p>
            <a:r>
              <a:rPr lang="en-US" sz="1200" b="1" i="1" kern="1200" dirty="0">
                <a:solidFill>
                  <a:schemeClr val="tx1"/>
                </a:solidFill>
                <a:effectLst/>
                <a:latin typeface="+mn-lt"/>
                <a:ea typeface="+mn-ea"/>
                <a:cs typeface="+mn-cs"/>
              </a:rPr>
              <a:t>Arts, Design, Entertainment, Sports and Media</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Photograph people, landscapes, merchandise or other subjects using digital or film cameras and equipment. May develop negatives or use computer software to produce finished images and prints. Includes scientific photographers, aerial photographers and photojournalists.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Photograph people, subjects, merchandise and other products.</a:t>
            </a:r>
          </a:p>
          <a:p>
            <a:r>
              <a:rPr lang="en-US" sz="1200" kern="1200" dirty="0">
                <a:solidFill>
                  <a:schemeClr val="tx1"/>
                </a:solidFill>
                <a:effectLst/>
                <a:latin typeface="+mn-lt"/>
                <a:ea typeface="+mn-ea"/>
                <a:cs typeface="+mn-cs"/>
              </a:rPr>
              <a:t>• Develop negatives and produce finished prints.</a:t>
            </a:r>
          </a:p>
          <a:p>
            <a:r>
              <a:rPr lang="en-US" sz="1200" kern="1200" dirty="0">
                <a:solidFill>
                  <a:schemeClr val="tx1"/>
                </a:solidFill>
                <a:effectLst/>
                <a:latin typeface="+mn-lt"/>
                <a:ea typeface="+mn-ea"/>
                <a:cs typeface="+mn-cs"/>
              </a:rPr>
              <a:t>• Adjust equipment, subjects and lighting to achieve desired effects.</a:t>
            </a:r>
          </a:p>
          <a:p>
            <a:r>
              <a:rPr lang="en-US" sz="1200" kern="1200" dirty="0">
                <a:solidFill>
                  <a:schemeClr val="tx1"/>
                </a:solidFill>
                <a:effectLst/>
                <a:latin typeface="+mn-lt"/>
                <a:ea typeface="+mn-ea"/>
                <a:cs typeface="+mn-cs"/>
              </a:rPr>
              <a:t>• Create artificial light using flashes and reflectors.</a:t>
            </a:r>
          </a:p>
          <a:p>
            <a:r>
              <a:rPr lang="en-US" sz="1200" kern="1200" dirty="0">
                <a:solidFill>
                  <a:schemeClr val="tx1"/>
                </a:solidFill>
                <a:effectLst/>
                <a:latin typeface="+mn-lt"/>
                <a:ea typeface="+mn-ea"/>
                <a:cs typeface="+mn-cs"/>
              </a:rPr>
              <a:t>• Review sets of photographs to choose the best shots.</a:t>
            </a:r>
          </a:p>
          <a:p>
            <a:r>
              <a:rPr lang="en-US" sz="1200" kern="1200" dirty="0">
                <a:solidFill>
                  <a:schemeClr val="tx1"/>
                </a:solidFill>
                <a:effectLst/>
                <a:latin typeface="+mn-lt"/>
                <a:ea typeface="+mn-ea"/>
                <a:cs typeface="+mn-cs"/>
              </a:rPr>
              <a:t>• Schedule appointments, keep records and order supplies.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 19,400-$75,080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High school diploma or equivalent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147,300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10,300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-5.6%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15</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87067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Singers</a:t>
            </a:r>
          </a:p>
          <a:p>
            <a:r>
              <a:rPr lang="en-US" sz="1200" b="1" i="1" kern="1200" dirty="0">
                <a:solidFill>
                  <a:schemeClr val="tx1"/>
                </a:solidFill>
                <a:effectLst/>
                <a:latin typeface="+mn-lt"/>
                <a:ea typeface="+mn-ea"/>
                <a:cs typeface="+mn-cs"/>
              </a:rPr>
              <a:t>Arts, Design, Entertainment, Sports and Media</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Sing songs on stage, radio or television or in motion pictures.</a:t>
            </a:r>
          </a:p>
          <a:p>
            <a:r>
              <a:rPr lang="en-US" sz="1200" kern="1200" dirty="0">
                <a:solidFill>
                  <a:schemeClr val="tx1"/>
                </a:solidFill>
                <a:effectLst/>
                <a:latin typeface="+mn-lt"/>
                <a:ea typeface="+mn-ea"/>
                <a:cs typeface="+mn-cs"/>
              </a:rPr>
              <a:t>• Memorize musical selections and routines.</a:t>
            </a:r>
          </a:p>
          <a:p>
            <a:r>
              <a:rPr lang="en-US" sz="1200" kern="1200" dirty="0">
                <a:solidFill>
                  <a:schemeClr val="tx1"/>
                </a:solidFill>
                <a:effectLst/>
                <a:latin typeface="+mn-lt"/>
                <a:ea typeface="+mn-ea"/>
                <a:cs typeface="+mn-cs"/>
              </a:rPr>
              <a:t>• Apply knowledge of harmony, melody, rhythm and voice production to material.</a:t>
            </a:r>
          </a:p>
          <a:p>
            <a:r>
              <a:rPr lang="en-US" sz="1200" kern="1200" dirty="0">
                <a:solidFill>
                  <a:schemeClr val="tx1"/>
                </a:solidFill>
                <a:effectLst/>
                <a:latin typeface="+mn-lt"/>
                <a:ea typeface="+mn-ea"/>
                <a:cs typeface="+mn-cs"/>
              </a:rPr>
              <a:t>• Perform live for audiences.</a:t>
            </a:r>
          </a:p>
          <a:p>
            <a:r>
              <a:rPr lang="en-US" sz="1200" kern="1200" dirty="0">
                <a:solidFill>
                  <a:schemeClr val="tx1"/>
                </a:solidFill>
                <a:effectLst/>
                <a:latin typeface="+mn-lt"/>
                <a:ea typeface="+mn-ea"/>
                <a:cs typeface="+mn-cs"/>
              </a:rPr>
              <a:t>• Find and learn new music.</a:t>
            </a:r>
          </a:p>
          <a:p>
            <a:r>
              <a:rPr lang="en-US" sz="1200" kern="1200" dirty="0">
                <a:solidFill>
                  <a:schemeClr val="tx1"/>
                </a:solidFill>
                <a:effectLst/>
                <a:latin typeface="+mn-lt"/>
                <a:ea typeface="+mn-ea"/>
                <a:cs typeface="+mn-cs"/>
              </a:rPr>
              <a:t>• Sing as a soloist or as a member of a vocal group.</a:t>
            </a:r>
          </a:p>
          <a:p>
            <a:r>
              <a:rPr lang="en-US" sz="1200" kern="1200" dirty="0">
                <a:solidFill>
                  <a:schemeClr val="tx1"/>
                </a:solidFill>
                <a:effectLst/>
                <a:latin typeface="+mn-lt"/>
                <a:ea typeface="+mn-ea"/>
                <a:cs typeface="+mn-cs"/>
              </a:rPr>
              <a:t>• Make or participate in recordings.</a:t>
            </a:r>
          </a:p>
          <a:p>
            <a:r>
              <a:rPr lang="en-US" sz="1200" kern="1200" dirty="0">
                <a:solidFill>
                  <a:schemeClr val="tx1"/>
                </a:solidFill>
                <a:effectLst/>
                <a:latin typeface="+mn-lt"/>
                <a:ea typeface="+mn-ea"/>
                <a:cs typeface="+mn-cs"/>
              </a:rPr>
              <a:t>• Practice singing exercises.</a:t>
            </a:r>
          </a:p>
          <a:p>
            <a:r>
              <a:rPr lang="en-US" sz="1200" kern="1200" dirty="0">
                <a:solidFill>
                  <a:schemeClr val="tx1"/>
                </a:solidFill>
                <a:effectLst/>
                <a:latin typeface="+mn-lt"/>
                <a:ea typeface="+mn-ea"/>
                <a:cs typeface="+mn-cs"/>
              </a:rPr>
              <a:t>• Follow the direction of the conductor or read prompts for cues.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ata</a:t>
            </a:r>
            <a:r>
              <a:rPr lang="en-US" sz="1200" kern="1200" dirty="0">
                <a:solidFill>
                  <a:schemeClr val="tx1"/>
                </a:solidFill>
                <a:effectLst/>
                <a:latin typeface="+mn-lt"/>
                <a:ea typeface="+mn-ea"/>
                <a:cs typeface="+mn-cs"/>
              </a:rPr>
              <a:t> Not Available</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No formal educational credential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172,400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17,800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6.0%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16</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143973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Writers and Authors</a:t>
            </a:r>
          </a:p>
          <a:p>
            <a:r>
              <a:rPr lang="en-US" sz="1200" b="1" i="1" kern="1200" dirty="0">
                <a:solidFill>
                  <a:schemeClr val="tx1"/>
                </a:solidFill>
                <a:effectLst/>
                <a:latin typeface="+mn-lt"/>
                <a:ea typeface="+mn-ea"/>
                <a:cs typeface="+mn-cs"/>
              </a:rPr>
              <a:t>Arts, Design, Entertainment, Sports and Media</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Originate and prepare written material, such as scripts, stories, advertisements </a:t>
            </a:r>
          </a:p>
          <a:p>
            <a:r>
              <a:rPr lang="en-US" sz="1200" kern="1200" dirty="0">
                <a:solidFill>
                  <a:schemeClr val="tx1"/>
                </a:solidFill>
                <a:effectLst/>
                <a:latin typeface="+mn-lt"/>
                <a:ea typeface="+mn-ea"/>
                <a:cs typeface="+mn-cs"/>
              </a:rPr>
              <a:t>and other material.</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Write original materials such as scripts, stories, poems and other materials.</a:t>
            </a:r>
          </a:p>
          <a:p>
            <a:r>
              <a:rPr lang="en-US" sz="1200" kern="1200" dirty="0">
                <a:solidFill>
                  <a:schemeClr val="tx1"/>
                </a:solidFill>
                <a:effectLst/>
                <a:latin typeface="+mn-lt"/>
                <a:ea typeface="+mn-ea"/>
                <a:cs typeface="+mn-cs"/>
              </a:rPr>
              <a:t>• Use libraries, the internet and interviews to gather material for work.</a:t>
            </a:r>
          </a:p>
          <a:p>
            <a:r>
              <a:rPr lang="en-US" sz="1200" kern="1200" dirty="0">
                <a:solidFill>
                  <a:schemeClr val="tx1"/>
                </a:solidFill>
                <a:effectLst/>
                <a:latin typeface="+mn-lt"/>
                <a:ea typeface="+mn-ea"/>
                <a:cs typeface="+mn-cs"/>
              </a:rPr>
              <a:t>• Create rough drafts of work to outline basic ideas.</a:t>
            </a:r>
          </a:p>
          <a:p>
            <a:r>
              <a:rPr lang="en-US" sz="1200" kern="1200" dirty="0">
                <a:solidFill>
                  <a:schemeClr val="tx1"/>
                </a:solidFill>
                <a:effectLst/>
                <a:latin typeface="+mn-lt"/>
                <a:ea typeface="+mn-ea"/>
                <a:cs typeface="+mn-cs"/>
              </a:rPr>
              <a:t>• Revise or rewrite sections.</a:t>
            </a:r>
          </a:p>
          <a:p>
            <a:r>
              <a:rPr lang="en-US" sz="1200" kern="1200" dirty="0">
                <a:solidFill>
                  <a:schemeClr val="tx1"/>
                </a:solidFill>
                <a:effectLst/>
                <a:latin typeface="+mn-lt"/>
                <a:ea typeface="+mn-ea"/>
                <a:cs typeface="+mn-cs"/>
              </a:rPr>
              <a:t>• Create additional copies as changes are made.</a:t>
            </a:r>
          </a:p>
          <a:p>
            <a:r>
              <a:rPr lang="en-US" sz="1200" kern="1200" dirty="0">
                <a:solidFill>
                  <a:schemeClr val="tx1"/>
                </a:solidFill>
                <a:effectLst/>
                <a:latin typeface="+mn-lt"/>
                <a:ea typeface="+mn-ea"/>
                <a:cs typeface="+mn-cs"/>
              </a:rPr>
              <a:t>• Prepare a manuscript for editors.</a:t>
            </a:r>
          </a:p>
          <a:p>
            <a:r>
              <a:rPr lang="en-US" sz="1200" kern="1200" dirty="0">
                <a:solidFill>
                  <a:schemeClr val="tx1"/>
                </a:solidFill>
                <a:effectLst/>
                <a:latin typeface="+mn-lt"/>
                <a:ea typeface="+mn-ea"/>
                <a:cs typeface="+mn-cs"/>
              </a:rPr>
              <a:t>• Arrange for publisher to receive and review manuscripts.</a:t>
            </a:r>
          </a:p>
          <a:p>
            <a:r>
              <a:rPr lang="en-US" sz="1200" kern="1200" dirty="0">
                <a:solidFill>
                  <a:schemeClr val="tx1"/>
                </a:solidFill>
                <a:effectLst/>
                <a:latin typeface="+mn-lt"/>
                <a:ea typeface="+mn-ea"/>
                <a:cs typeface="+mn-cs"/>
              </a:rPr>
              <a:t>• Make suggested changes to finalize the work.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$30,520-$118,760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Bachelor’s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131,200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12,600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7.6%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17</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1529853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Hairdressers, Hairstylists and Cosmetologists</a:t>
            </a:r>
          </a:p>
          <a:p>
            <a:r>
              <a:rPr lang="en-US" sz="1200" b="1" i="1" kern="1200" dirty="0">
                <a:solidFill>
                  <a:schemeClr val="tx1"/>
                </a:solidFill>
                <a:effectLst/>
                <a:latin typeface="+mn-lt"/>
                <a:ea typeface="+mn-ea"/>
                <a:cs typeface="+mn-cs"/>
              </a:rPr>
              <a:t>Personal Care and Service</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Provide beauty services, such as shampooing, cutting, coloring and styling hair and massaging and treating scalp. May apply makeup, dress wigs, perform hair removal and provide nail and skin care services.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Provide beauty services such as shampooing, cutting, coloring and styling hair.</a:t>
            </a:r>
          </a:p>
          <a:p>
            <a:r>
              <a:rPr lang="en-US" sz="1200" kern="1200" dirty="0">
                <a:solidFill>
                  <a:schemeClr val="tx1"/>
                </a:solidFill>
                <a:effectLst/>
                <a:latin typeface="+mn-lt"/>
                <a:ea typeface="+mn-ea"/>
                <a:cs typeface="+mn-cs"/>
              </a:rPr>
              <a:t>• Apply makeup and dress wigs or perform hair removal.</a:t>
            </a:r>
          </a:p>
          <a:p>
            <a:r>
              <a:rPr lang="en-US" sz="1200" kern="1200" dirty="0">
                <a:solidFill>
                  <a:schemeClr val="tx1"/>
                </a:solidFill>
                <a:effectLst/>
                <a:latin typeface="+mn-lt"/>
                <a:ea typeface="+mn-ea"/>
                <a:cs typeface="+mn-cs"/>
              </a:rPr>
              <a:t>• Provide nail and skincare services.</a:t>
            </a:r>
          </a:p>
          <a:p>
            <a:r>
              <a:rPr lang="en-US" sz="1200" kern="1200" dirty="0">
                <a:solidFill>
                  <a:schemeClr val="tx1"/>
                </a:solidFill>
                <a:effectLst/>
                <a:latin typeface="+mn-lt"/>
                <a:ea typeface="+mn-ea"/>
                <a:cs typeface="+mn-cs"/>
              </a:rPr>
              <a:t>• Keep workstations clean and sanitize tools.</a:t>
            </a:r>
          </a:p>
          <a:p>
            <a:r>
              <a:rPr lang="en-US" sz="1200" kern="1200" dirty="0">
                <a:solidFill>
                  <a:schemeClr val="tx1"/>
                </a:solidFill>
                <a:effectLst/>
                <a:latin typeface="+mn-lt"/>
                <a:ea typeface="+mn-ea"/>
                <a:cs typeface="+mn-cs"/>
              </a:rPr>
              <a:t>• Recommend beauty treatment or hairstyles based on customer’s features.</a:t>
            </a:r>
          </a:p>
          <a:p>
            <a:r>
              <a:rPr lang="en-US" sz="1200" kern="1200" dirty="0">
                <a:solidFill>
                  <a:schemeClr val="tx1"/>
                </a:solidFill>
                <a:effectLst/>
                <a:latin typeface="+mn-lt"/>
                <a:ea typeface="+mn-ea"/>
                <a:cs typeface="+mn-cs"/>
              </a:rPr>
              <a:t>• Demonstrate and sell hair care products and cosmetics.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 18,170-$50,670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Postsecondary non-degree award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617,300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84,700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13.0%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18</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816281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mn-lt"/>
                <a:ea typeface="+mn-ea"/>
                <a:cs typeface="+mn-cs"/>
              </a:rPr>
              <a:t>Video and Film Editors</a:t>
            </a:r>
            <a:endParaRPr lang="en-US" sz="1200" b="1" i="1" kern="1200" dirty="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dirty="0" smtClean="0"/>
              <a:t>Edit moving images on film, video, or other media. May edit or synchronize soundtracks with images.</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t>
            </a:r>
            <a:r>
              <a:rPr lang="en-US" dirty="0" smtClean="0"/>
              <a:t>Edit motion picture soundtracks, films, and videos.</a:t>
            </a:r>
          </a:p>
          <a:p>
            <a:pPr marL="171450" indent="-171450">
              <a:buFont typeface="Arial" panose="020B0604020202020204" pitchFamily="34" charset="0"/>
              <a:buChar char="•"/>
            </a:pPr>
            <a:r>
              <a:rPr lang="en-US" dirty="0" smtClean="0"/>
              <a:t>Cut shot sequences to different angles to create even flow.</a:t>
            </a:r>
          </a:p>
          <a:p>
            <a:pPr marL="171450" indent="-171450">
              <a:buFont typeface="Arial" panose="020B0604020202020204" pitchFamily="34" charset="0"/>
              <a:buChar char="•"/>
            </a:pPr>
            <a:r>
              <a:rPr lang="en-US" dirty="0" smtClean="0"/>
              <a:t>Study scripts and become familiar with production concepts and requirements.</a:t>
            </a:r>
          </a:p>
          <a:p>
            <a:pPr marL="171450" indent="-171450">
              <a:buFont typeface="Arial" panose="020B0604020202020204" pitchFamily="34" charset="0"/>
              <a:buChar char="•"/>
            </a:pPr>
            <a:r>
              <a:rPr lang="en-US" dirty="0" smtClean="0"/>
              <a:t>Edit films and videotapes to insert music, dialog, or sound effects.</a:t>
            </a:r>
          </a:p>
          <a:p>
            <a:pPr marL="171450" indent="-171450">
              <a:buFont typeface="Arial" panose="020B0604020202020204" pitchFamily="34" charset="0"/>
              <a:buChar char="•"/>
            </a:pPr>
            <a:r>
              <a:rPr lang="en-US" dirty="0" smtClean="0"/>
              <a:t>Select and coordinate shots for each scene to create logical storyline.</a:t>
            </a:r>
          </a:p>
          <a:p>
            <a:pPr marL="171450" indent="-171450">
              <a:buFont typeface="Arial" panose="020B0604020202020204" pitchFamily="34" charset="0"/>
              <a:buChar char="•"/>
            </a:pPr>
            <a:r>
              <a:rPr lang="en-US" dirty="0" smtClean="0"/>
              <a:t>Mark frames where shots or scenes are to begin or end.</a:t>
            </a:r>
          </a:p>
          <a:p>
            <a:pPr marL="171450" indent="-171450">
              <a:buFont typeface="Arial" panose="020B0604020202020204" pitchFamily="34" charset="0"/>
              <a:buChar char="•"/>
            </a:pPr>
            <a:r>
              <a:rPr lang="en-US" dirty="0" smtClean="0"/>
              <a:t>Determine the specific audio and visual effects and music necessary to complete films.</a:t>
            </a:r>
          </a:p>
          <a:p>
            <a:pPr marL="171450" indent="-171450">
              <a:buFont typeface="Arial" panose="020B0604020202020204" pitchFamily="34" charset="0"/>
              <a:buChar char="•"/>
            </a:pPr>
            <a:r>
              <a:rPr lang="en-US" dirty="0" smtClean="0"/>
              <a:t>Review finished work to determine if correct or if changes are needed.</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National Annual Salary Range 	</a:t>
            </a:r>
            <a:r>
              <a:rPr lang="en-US" sz="1200" b="0" kern="1200" dirty="0" smtClean="0">
                <a:solidFill>
                  <a:schemeClr val="tx1"/>
                </a:solidFill>
                <a:effectLst/>
                <a:latin typeface="+mn-lt"/>
                <a:ea typeface="+mn-ea"/>
                <a:cs typeface="+mn-cs"/>
              </a:rPr>
              <a:t>$30,040 To $163,440</a:t>
            </a:r>
          </a:p>
          <a:p>
            <a:r>
              <a:rPr lang="en-US" sz="1200" b="1" kern="1200" dirty="0" smtClean="0">
                <a:solidFill>
                  <a:schemeClr val="tx1"/>
                </a:solidFill>
                <a:effectLst/>
                <a:latin typeface="+mn-lt"/>
                <a:ea typeface="+mn-ea"/>
                <a:cs typeface="+mn-cs"/>
              </a:rPr>
              <a:t>Entry-Level Education 		</a:t>
            </a:r>
            <a:r>
              <a:rPr lang="en-US" sz="1200" b="0" kern="1200" dirty="0" smtClean="0">
                <a:solidFill>
                  <a:schemeClr val="tx1"/>
                </a:solidFill>
                <a:effectLst/>
                <a:latin typeface="+mn-lt"/>
                <a:ea typeface="+mn-ea"/>
                <a:cs typeface="+mn-cs"/>
              </a:rPr>
              <a:t>Bachelor's degree</a:t>
            </a:r>
          </a:p>
          <a:p>
            <a:r>
              <a:rPr lang="en-US" sz="1200" b="1" kern="1200" dirty="0" smtClean="0">
                <a:solidFill>
                  <a:schemeClr val="tx1"/>
                </a:solidFill>
                <a:effectLst/>
                <a:latin typeface="+mn-lt"/>
                <a:ea typeface="+mn-ea"/>
                <a:cs typeface="+mn-cs"/>
              </a:rPr>
              <a:t>Number of Jobs in 2016 		</a:t>
            </a:r>
            <a:r>
              <a:rPr lang="en-US" sz="1200" b="0" kern="1200" dirty="0" smtClean="0">
                <a:solidFill>
                  <a:schemeClr val="tx1"/>
                </a:solidFill>
                <a:effectLst/>
                <a:latin typeface="+mn-lt"/>
                <a:ea typeface="+mn-ea"/>
                <a:cs typeface="+mn-cs"/>
              </a:rPr>
              <a:t>39,800</a:t>
            </a:r>
          </a:p>
          <a:p>
            <a:r>
              <a:rPr lang="en-US" sz="1200" b="1" kern="1200" dirty="0" smtClean="0">
                <a:solidFill>
                  <a:schemeClr val="tx1"/>
                </a:solidFill>
                <a:effectLst/>
                <a:latin typeface="+mn-lt"/>
                <a:ea typeface="+mn-ea"/>
                <a:cs typeface="+mn-cs"/>
              </a:rPr>
              <a:t>Expected Job Openings (2016 - 2026) 	</a:t>
            </a:r>
            <a:r>
              <a:rPr lang="en-US" sz="1200" b="0" kern="1200" dirty="0" smtClean="0">
                <a:solidFill>
                  <a:schemeClr val="tx1"/>
                </a:solidFill>
                <a:effectLst/>
                <a:latin typeface="+mn-lt"/>
                <a:ea typeface="+mn-ea"/>
                <a:cs typeface="+mn-cs"/>
              </a:rPr>
              <a:t>4,700</a:t>
            </a:r>
          </a:p>
          <a:p>
            <a:r>
              <a:rPr lang="en-US" sz="1200" b="1" kern="1200" dirty="0" smtClean="0">
                <a:solidFill>
                  <a:schemeClr val="tx1"/>
                </a:solidFill>
                <a:effectLst/>
                <a:latin typeface="+mn-lt"/>
                <a:ea typeface="+mn-ea"/>
                <a:cs typeface="+mn-cs"/>
              </a:rPr>
              <a:t>National Outlook (2016 - 2026) 	</a:t>
            </a:r>
            <a:r>
              <a:rPr lang="en-US" sz="1200" b="0" kern="1200" dirty="0" smtClean="0">
                <a:solidFill>
                  <a:schemeClr val="tx1"/>
                </a:solidFill>
                <a:effectLst/>
                <a:latin typeface="+mn-lt"/>
                <a:ea typeface="+mn-ea"/>
                <a:cs typeface="+mn-cs"/>
              </a:rPr>
              <a:t>13.8% increase</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19</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942896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Foresters</a:t>
            </a:r>
          </a:p>
          <a:p>
            <a:r>
              <a:rPr lang="en-US" sz="1200" b="1" i="1" kern="1200" dirty="0">
                <a:solidFill>
                  <a:schemeClr val="tx1"/>
                </a:solidFill>
                <a:effectLst/>
                <a:latin typeface="+mn-lt"/>
                <a:ea typeface="+mn-ea"/>
                <a:cs typeface="+mn-cs"/>
              </a:rPr>
              <a:t>Life, Physical and Social Science</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Manage public and private forested lands for economic, recreational and conservation purposes. May inventory the type, amount and location of standing timber, appraise the timber’s worth, negotiate the purchase and draw up contracts for procurement. May determine how to conserve wildlife habitats, creek beds, water quality and soil stability and how best to comply with environmental regulations. May devise plans for planting and growing new trees, monitor trees for healthy growth and determine optimal harvesting schedules. Workers spend the majority of their time outdoors overseeing or participating in hands-on work.</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Manage and conserve forested land.</a:t>
            </a:r>
          </a:p>
          <a:p>
            <a:r>
              <a:rPr lang="en-US" sz="1200" kern="1200" dirty="0">
                <a:solidFill>
                  <a:schemeClr val="tx1"/>
                </a:solidFill>
                <a:effectLst/>
                <a:latin typeface="+mn-lt"/>
                <a:ea typeface="+mn-ea"/>
                <a:cs typeface="+mn-cs"/>
              </a:rPr>
              <a:t>• Make a count of standing trees and determine their worth.</a:t>
            </a:r>
          </a:p>
          <a:p>
            <a:r>
              <a:rPr lang="en-US" sz="1200" kern="1200" dirty="0">
                <a:solidFill>
                  <a:schemeClr val="tx1"/>
                </a:solidFill>
                <a:effectLst/>
                <a:latin typeface="+mn-lt"/>
                <a:ea typeface="+mn-ea"/>
                <a:cs typeface="+mn-cs"/>
              </a:rPr>
              <a:t>• Develop contracts for the purchase of trees.</a:t>
            </a:r>
          </a:p>
          <a:p>
            <a:r>
              <a:rPr lang="en-US" sz="1200" kern="1200" dirty="0">
                <a:solidFill>
                  <a:schemeClr val="tx1"/>
                </a:solidFill>
                <a:effectLst/>
                <a:latin typeface="+mn-lt"/>
                <a:ea typeface="+mn-ea"/>
                <a:cs typeface="+mn-cs"/>
              </a:rPr>
              <a:t>• Determine how to conserve wildlife habitats, creek beds, water and soil.</a:t>
            </a:r>
          </a:p>
          <a:p>
            <a:r>
              <a:rPr lang="en-US" sz="1200" kern="1200" dirty="0">
                <a:solidFill>
                  <a:schemeClr val="tx1"/>
                </a:solidFill>
                <a:effectLst/>
                <a:latin typeface="+mn-lt"/>
                <a:ea typeface="+mn-ea"/>
                <a:cs typeface="+mn-cs"/>
              </a:rPr>
              <a:t>• Develop plans for planting and growing new trees.</a:t>
            </a:r>
          </a:p>
          <a:p>
            <a:r>
              <a:rPr lang="en-US" sz="1200" kern="1200" dirty="0">
                <a:solidFill>
                  <a:schemeClr val="tx1"/>
                </a:solidFill>
                <a:effectLst/>
                <a:latin typeface="+mn-lt"/>
                <a:ea typeface="+mn-ea"/>
                <a:cs typeface="+mn-cs"/>
              </a:rPr>
              <a:t>• Monitor trees for healthy growth.</a:t>
            </a:r>
          </a:p>
          <a:p>
            <a:r>
              <a:rPr lang="en-US" sz="1200" kern="1200" dirty="0">
                <a:solidFill>
                  <a:schemeClr val="tx1"/>
                </a:solidFill>
                <a:effectLst/>
                <a:latin typeface="+mn-lt"/>
                <a:ea typeface="+mn-ea"/>
                <a:cs typeface="+mn-cs"/>
              </a:rPr>
              <a:t>• Develop forest management plans for public and privately owned forested lands.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 40,480-$84,830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  </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12,300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1,100</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4.9%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482404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Coaches</a:t>
            </a:r>
          </a:p>
          <a:p>
            <a:r>
              <a:rPr lang="en-US" sz="1200" b="1" i="1" kern="1200" dirty="0">
                <a:solidFill>
                  <a:schemeClr val="tx1"/>
                </a:solidFill>
                <a:effectLst/>
                <a:latin typeface="+mn-lt"/>
                <a:ea typeface="+mn-ea"/>
                <a:cs typeface="+mn-cs"/>
              </a:rPr>
              <a:t>Arts, Design, Entertainment, Sports and Media</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Instruct or coach groups or individuals in the fundamentals of sports. Demonstrate techniques and methods of participation. May evaluate athletes’ strengths and weaknesses as possible recruits or to improve the athletes’ technique to prepare them for competition. Those required to hold teaching degrees should be reported in the appropriate teaching category.</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Plan and organize sport practice sessions.</a:t>
            </a:r>
          </a:p>
          <a:p>
            <a:r>
              <a:rPr lang="en-US" sz="1200" kern="1200" dirty="0">
                <a:solidFill>
                  <a:schemeClr val="tx1"/>
                </a:solidFill>
                <a:effectLst/>
                <a:latin typeface="+mn-lt"/>
                <a:ea typeface="+mn-ea"/>
                <a:cs typeface="+mn-cs"/>
              </a:rPr>
              <a:t>• Prepare athletes for competition.</a:t>
            </a:r>
          </a:p>
          <a:p>
            <a:r>
              <a:rPr lang="en-US" sz="1200" kern="1200" dirty="0">
                <a:solidFill>
                  <a:schemeClr val="tx1"/>
                </a:solidFill>
                <a:effectLst/>
                <a:latin typeface="+mn-lt"/>
                <a:ea typeface="+mn-ea"/>
                <a:cs typeface="+mn-cs"/>
              </a:rPr>
              <a:t>• Identify and recruit potential athletes.</a:t>
            </a:r>
          </a:p>
          <a:p>
            <a:r>
              <a:rPr lang="en-US" sz="1200" kern="1200" dirty="0">
                <a:solidFill>
                  <a:schemeClr val="tx1"/>
                </a:solidFill>
                <a:effectLst/>
                <a:latin typeface="+mn-lt"/>
                <a:ea typeface="+mn-ea"/>
                <a:cs typeface="+mn-cs"/>
              </a:rPr>
              <a:t>• Plan strategies for competing with rival teams.</a:t>
            </a:r>
          </a:p>
          <a:p>
            <a:r>
              <a:rPr lang="en-US" sz="1200" kern="1200" dirty="0">
                <a:solidFill>
                  <a:schemeClr val="tx1"/>
                </a:solidFill>
                <a:effectLst/>
                <a:latin typeface="+mn-lt"/>
                <a:ea typeface="+mn-ea"/>
                <a:cs typeface="+mn-cs"/>
              </a:rPr>
              <a:t>• Identify strengths and weaknesses of players.</a:t>
            </a:r>
          </a:p>
          <a:p>
            <a:r>
              <a:rPr lang="en-US" sz="1200" kern="1200" dirty="0">
                <a:solidFill>
                  <a:schemeClr val="tx1"/>
                </a:solidFill>
                <a:effectLst/>
                <a:latin typeface="+mn-lt"/>
                <a:ea typeface="+mn-ea"/>
                <a:cs typeface="+mn-cs"/>
              </a:rPr>
              <a:t>• Observe opposing teams for weaknesses and strengths.</a:t>
            </a:r>
          </a:p>
          <a:p>
            <a:r>
              <a:rPr lang="en-US" sz="1200" kern="1200" dirty="0">
                <a:solidFill>
                  <a:schemeClr val="tx1"/>
                </a:solidFill>
                <a:effectLst/>
                <a:latin typeface="+mn-lt"/>
                <a:ea typeface="+mn-ea"/>
                <a:cs typeface="+mn-cs"/>
              </a:rPr>
              <a:t>• Direct physical conditioning programs to keep athletes in shape.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 18,670-$75,400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276,100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42,100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12.9%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20</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607894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Community Health Workers</a:t>
            </a:r>
          </a:p>
          <a:p>
            <a:r>
              <a:rPr lang="en-US" sz="1200" b="1" i="1" kern="1200" dirty="0">
                <a:solidFill>
                  <a:schemeClr val="tx1"/>
                </a:solidFill>
                <a:effectLst/>
                <a:latin typeface="+mn-lt"/>
                <a:ea typeface="+mn-ea"/>
                <a:cs typeface="+mn-cs"/>
              </a:rPr>
              <a:t>Community and Social Services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Assist individuals and communities to adopt healthy behaviors. Conduct outreach for medical personnel or health organizations to implement programs in the community that promote, maintain and improve individual and community health. May provide information on available resources, provide social support and informal counseling, advocate for individuals and community health needs and provide services such as first aid and blood pressure screening. May collect data to help identify community health needs.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Assist communities to develop and implement plans to improve the health of those who live there.</a:t>
            </a:r>
          </a:p>
          <a:p>
            <a:r>
              <a:rPr lang="en-US" sz="1200" kern="1200" dirty="0">
                <a:solidFill>
                  <a:schemeClr val="tx1"/>
                </a:solidFill>
                <a:effectLst/>
                <a:latin typeface="+mn-lt"/>
                <a:ea typeface="+mn-ea"/>
                <a:cs typeface="+mn-cs"/>
              </a:rPr>
              <a:t>• Work with government officials, medical personnel and other health organizations to develop plans and processes to help people learn how to live healthier lives.</a:t>
            </a:r>
          </a:p>
          <a:p>
            <a:r>
              <a:rPr lang="en-US" sz="1200" kern="1200" dirty="0">
                <a:solidFill>
                  <a:schemeClr val="tx1"/>
                </a:solidFill>
                <a:effectLst/>
                <a:latin typeface="+mn-lt"/>
                <a:ea typeface="+mn-ea"/>
                <a:cs typeface="+mn-cs"/>
              </a:rPr>
              <a:t>• Visit communities to observe health behaviors.</a:t>
            </a:r>
          </a:p>
          <a:p>
            <a:r>
              <a:rPr lang="en-US" sz="1200" kern="1200" dirty="0">
                <a:solidFill>
                  <a:schemeClr val="tx1"/>
                </a:solidFill>
                <a:effectLst/>
                <a:latin typeface="+mn-lt"/>
                <a:ea typeface="+mn-ea"/>
                <a:cs typeface="+mn-cs"/>
              </a:rPr>
              <a:t>• Determine if behaviors they observe are unhealthy.</a:t>
            </a:r>
          </a:p>
          <a:p>
            <a:r>
              <a:rPr lang="en-US" sz="1200" kern="1200" dirty="0">
                <a:solidFill>
                  <a:schemeClr val="tx1"/>
                </a:solidFill>
                <a:effectLst/>
                <a:latin typeface="+mn-lt"/>
                <a:ea typeface="+mn-ea"/>
                <a:cs typeface="+mn-cs"/>
              </a:rPr>
              <a:t>• Create plans to improve unhealthy behaviors.</a:t>
            </a:r>
          </a:p>
          <a:p>
            <a:r>
              <a:rPr lang="en-US" sz="1200" kern="1200" dirty="0">
                <a:solidFill>
                  <a:schemeClr val="tx1"/>
                </a:solidFill>
                <a:effectLst/>
                <a:latin typeface="+mn-lt"/>
                <a:ea typeface="+mn-ea"/>
                <a:cs typeface="+mn-cs"/>
              </a:rPr>
              <a:t>• Provide a list of organizations and services that support healthy lifestyles.</a:t>
            </a:r>
          </a:p>
          <a:p>
            <a:r>
              <a:rPr lang="en-US" sz="1200" kern="1200" dirty="0">
                <a:solidFill>
                  <a:schemeClr val="tx1"/>
                </a:solidFill>
                <a:effectLst/>
                <a:latin typeface="+mn-lt"/>
                <a:ea typeface="+mn-ea"/>
                <a:cs typeface="+mn-cs"/>
              </a:rPr>
              <a:t>• Collect and record health information.</a:t>
            </a: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 25,150-$64,500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High school diploma or equivalent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57,500</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8,500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17.9%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21</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1435353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Tour Guides</a:t>
            </a:r>
          </a:p>
          <a:p>
            <a:r>
              <a:rPr lang="en-US" sz="1200" b="1" i="1" kern="1200" dirty="0">
                <a:solidFill>
                  <a:schemeClr val="tx1"/>
                </a:solidFill>
                <a:effectLst/>
                <a:latin typeface="+mn-lt"/>
                <a:ea typeface="+mn-ea"/>
                <a:cs typeface="+mn-cs"/>
              </a:rPr>
              <a:t>Personal Care and Service</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Escort individuals or groups on sightseeing tours or through places of interest, such as industrial establishments, public buildings and art galleries.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Take people on sightseeing tours.</a:t>
            </a:r>
          </a:p>
          <a:p>
            <a:r>
              <a:rPr lang="en-US" sz="1200" kern="1200" dirty="0">
                <a:solidFill>
                  <a:schemeClr val="tx1"/>
                </a:solidFill>
                <a:effectLst/>
                <a:latin typeface="+mn-lt"/>
                <a:ea typeface="+mn-ea"/>
                <a:cs typeface="+mn-cs"/>
              </a:rPr>
              <a:t>• Greet and register visitors and issue identification tags if needed.</a:t>
            </a:r>
          </a:p>
          <a:p>
            <a:r>
              <a:rPr lang="en-US" sz="1200" kern="1200" dirty="0">
                <a:solidFill>
                  <a:schemeClr val="tx1"/>
                </a:solidFill>
                <a:effectLst/>
                <a:latin typeface="+mn-lt"/>
                <a:ea typeface="+mn-ea"/>
                <a:cs typeface="+mn-cs"/>
              </a:rPr>
              <a:t>• Describe tour points of interest to tour members.</a:t>
            </a:r>
          </a:p>
          <a:p>
            <a:r>
              <a:rPr lang="en-US" sz="1200" kern="1200" dirty="0">
                <a:solidFill>
                  <a:schemeClr val="tx1"/>
                </a:solidFill>
                <a:effectLst/>
                <a:latin typeface="+mn-lt"/>
                <a:ea typeface="+mn-ea"/>
                <a:cs typeface="+mn-cs"/>
              </a:rPr>
              <a:t>• Answer any questions tourists have.</a:t>
            </a:r>
          </a:p>
          <a:p>
            <a:r>
              <a:rPr lang="en-US" sz="1200" kern="1200" dirty="0">
                <a:solidFill>
                  <a:schemeClr val="tx1"/>
                </a:solidFill>
                <a:effectLst/>
                <a:latin typeface="+mn-lt"/>
                <a:ea typeface="+mn-ea"/>
                <a:cs typeface="+mn-cs"/>
              </a:rPr>
              <a:t>• Provide directions and other information to visitors.</a:t>
            </a:r>
          </a:p>
          <a:p>
            <a:r>
              <a:rPr lang="en-US" sz="1200" kern="1200" dirty="0">
                <a:solidFill>
                  <a:schemeClr val="tx1"/>
                </a:solidFill>
                <a:effectLst/>
                <a:latin typeface="+mn-lt"/>
                <a:ea typeface="+mn-ea"/>
                <a:cs typeface="+mn-cs"/>
              </a:rPr>
              <a:t>• Give out brochures and other materials.</a:t>
            </a:r>
          </a:p>
          <a:p>
            <a:r>
              <a:rPr lang="en-US" sz="1200" kern="1200" dirty="0">
                <a:solidFill>
                  <a:schemeClr val="tx1"/>
                </a:solidFill>
                <a:effectLst/>
                <a:latin typeface="+mn-lt"/>
                <a:ea typeface="+mn-ea"/>
                <a:cs typeface="+mn-cs"/>
              </a:rPr>
              <a:t>• Select travel routes and sites to be visited.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ata</a:t>
            </a:r>
            <a:r>
              <a:rPr lang="en-US" sz="1200" kern="1200" dirty="0">
                <a:solidFill>
                  <a:schemeClr val="tx1"/>
                </a:solidFill>
                <a:effectLst/>
                <a:latin typeface="+mn-lt"/>
                <a:ea typeface="+mn-ea"/>
                <a:cs typeface="+mn-cs"/>
              </a:rPr>
              <a:t> Not Available</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High school diploma or equivalent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45,800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8,700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10.5%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22</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7511537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Fitness Instructors</a:t>
            </a:r>
          </a:p>
          <a:p>
            <a:r>
              <a:rPr lang="en-US" sz="1200" b="1" i="1" kern="1200" dirty="0">
                <a:solidFill>
                  <a:schemeClr val="tx1"/>
                </a:solidFill>
                <a:effectLst/>
                <a:latin typeface="+mn-lt"/>
                <a:ea typeface="+mn-ea"/>
                <a:cs typeface="+mn-cs"/>
              </a:rPr>
              <a:t>Personal Care and Service</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Instruct or coach groups or individuals in exercise activities. Demonstrate techniques and form, observe participants and explain to them corrective measures necessary to improve their skills.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Lead groups or individuals in exercise activities.</a:t>
            </a:r>
          </a:p>
          <a:p>
            <a:r>
              <a:rPr lang="en-US" sz="1200" kern="1200" dirty="0">
                <a:solidFill>
                  <a:schemeClr val="tx1"/>
                </a:solidFill>
                <a:effectLst/>
                <a:latin typeface="+mn-lt"/>
                <a:ea typeface="+mn-ea"/>
                <a:cs typeface="+mn-cs"/>
              </a:rPr>
              <a:t>• Demonstrate techniques and methods of preparation.</a:t>
            </a:r>
          </a:p>
          <a:p>
            <a:r>
              <a:rPr lang="en-US" sz="1200" kern="1200" dirty="0">
                <a:solidFill>
                  <a:schemeClr val="tx1"/>
                </a:solidFill>
                <a:effectLst/>
                <a:latin typeface="+mn-lt"/>
                <a:ea typeface="+mn-ea"/>
                <a:cs typeface="+mn-cs"/>
              </a:rPr>
              <a:t>• Watch participants and let them know how they can improve their skills.</a:t>
            </a:r>
          </a:p>
          <a:p>
            <a:r>
              <a:rPr lang="en-US" sz="1200" kern="1200" dirty="0">
                <a:solidFill>
                  <a:schemeClr val="tx1"/>
                </a:solidFill>
                <a:effectLst/>
                <a:latin typeface="+mn-lt"/>
                <a:ea typeface="+mn-ea"/>
                <a:cs typeface="+mn-cs"/>
              </a:rPr>
              <a:t>• May work with individuals who have injuries.</a:t>
            </a:r>
          </a:p>
          <a:p>
            <a:r>
              <a:rPr lang="en-US" sz="1200" kern="1200" dirty="0">
                <a:solidFill>
                  <a:schemeClr val="tx1"/>
                </a:solidFill>
                <a:effectLst/>
                <a:latin typeface="+mn-lt"/>
                <a:ea typeface="+mn-ea"/>
                <a:cs typeface="+mn-cs"/>
              </a:rPr>
              <a:t>• Teach participants how to maintain good health habits such as eating well and regular exercise.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 19,640-$74,520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High school diploma or equivalent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299,200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299,200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10.0%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23</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209410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Physical Therapists</a:t>
            </a:r>
          </a:p>
          <a:p>
            <a:r>
              <a:rPr lang="en-US" sz="1200" b="1" i="1" kern="1200" dirty="0">
                <a:solidFill>
                  <a:schemeClr val="tx1"/>
                </a:solidFill>
                <a:effectLst/>
                <a:latin typeface="+mn-lt"/>
                <a:ea typeface="+mn-ea"/>
                <a:cs typeface="+mn-cs"/>
              </a:rPr>
              <a:t>Health Care Practitioner and Technical</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Assess, plan, organize and participate in rehabilitative programs that improve mobility, relieve pain, increase strength and improve or correct disabling conditions resulting from disease or injury.</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Assess patients for therapy needs.</a:t>
            </a:r>
          </a:p>
          <a:p>
            <a:r>
              <a:rPr lang="en-US" sz="1200" kern="1200" dirty="0">
                <a:solidFill>
                  <a:schemeClr val="tx1"/>
                </a:solidFill>
                <a:effectLst/>
                <a:latin typeface="+mn-lt"/>
                <a:ea typeface="+mn-ea"/>
                <a:cs typeface="+mn-cs"/>
              </a:rPr>
              <a:t>• Identify and document patient goals.</a:t>
            </a:r>
          </a:p>
          <a:p>
            <a:r>
              <a:rPr lang="en-US" sz="1200" kern="1200" dirty="0">
                <a:solidFill>
                  <a:schemeClr val="tx1"/>
                </a:solidFill>
                <a:effectLst/>
                <a:latin typeface="+mn-lt"/>
                <a:ea typeface="+mn-ea"/>
                <a:cs typeface="+mn-cs"/>
              </a:rPr>
              <a:t>• Administer exercises, massages or traction to help relieve pain.</a:t>
            </a:r>
          </a:p>
          <a:p>
            <a:r>
              <a:rPr lang="en-US" sz="1200" kern="1200" dirty="0">
                <a:solidFill>
                  <a:schemeClr val="tx1"/>
                </a:solidFill>
                <a:effectLst/>
                <a:latin typeface="+mn-lt"/>
                <a:ea typeface="+mn-ea"/>
                <a:cs typeface="+mn-cs"/>
              </a:rPr>
              <a:t>• Confer with the patient to develop a treatment plan.</a:t>
            </a:r>
          </a:p>
          <a:p>
            <a:r>
              <a:rPr lang="en-US" sz="1200" kern="1200" dirty="0">
                <a:solidFill>
                  <a:schemeClr val="tx1"/>
                </a:solidFill>
                <a:effectLst/>
                <a:latin typeface="+mn-lt"/>
                <a:ea typeface="+mn-ea"/>
                <a:cs typeface="+mn-cs"/>
              </a:rPr>
              <a:t>• Evaluate effects of therapy and modify goals and treatment according to patient progress.</a:t>
            </a:r>
          </a:p>
          <a:p>
            <a:r>
              <a:rPr lang="en-US" sz="1200" kern="1200" dirty="0">
                <a:solidFill>
                  <a:schemeClr val="tx1"/>
                </a:solidFill>
                <a:effectLst/>
                <a:latin typeface="+mn-lt"/>
                <a:ea typeface="+mn-ea"/>
                <a:cs typeface="+mn-cs"/>
              </a:rPr>
              <a:t>• Keep accurate records and information on patients.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 59,080-$122,650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Doctoral or professional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239,800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17,700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28.0%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24</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0168991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Physical Therapists</a:t>
            </a:r>
          </a:p>
          <a:p>
            <a:r>
              <a:rPr lang="en-US" sz="1200" b="1" i="1" kern="1200" dirty="0">
                <a:solidFill>
                  <a:schemeClr val="tx1"/>
                </a:solidFill>
                <a:effectLst/>
                <a:latin typeface="+mn-lt"/>
                <a:ea typeface="+mn-ea"/>
                <a:cs typeface="+mn-cs"/>
              </a:rPr>
              <a:t>Health Care Practitioner and Technical</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Assess, plan, organize and participate in rehabilitative programs that improve mobility, relieve pain, increase strength and improve or correct disabling conditions resulting from disease or injury.</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Assess patients for therapy needs.</a:t>
            </a:r>
          </a:p>
          <a:p>
            <a:r>
              <a:rPr lang="en-US" sz="1200" kern="1200" dirty="0">
                <a:solidFill>
                  <a:schemeClr val="tx1"/>
                </a:solidFill>
                <a:effectLst/>
                <a:latin typeface="+mn-lt"/>
                <a:ea typeface="+mn-ea"/>
                <a:cs typeface="+mn-cs"/>
              </a:rPr>
              <a:t>• Identify and document patient goals.</a:t>
            </a:r>
          </a:p>
          <a:p>
            <a:r>
              <a:rPr lang="en-US" sz="1200" kern="1200" dirty="0">
                <a:solidFill>
                  <a:schemeClr val="tx1"/>
                </a:solidFill>
                <a:effectLst/>
                <a:latin typeface="+mn-lt"/>
                <a:ea typeface="+mn-ea"/>
                <a:cs typeface="+mn-cs"/>
              </a:rPr>
              <a:t>• Administer exercises, massages or traction to help relieve pain.</a:t>
            </a:r>
          </a:p>
          <a:p>
            <a:r>
              <a:rPr lang="en-US" sz="1200" kern="1200" dirty="0">
                <a:solidFill>
                  <a:schemeClr val="tx1"/>
                </a:solidFill>
                <a:effectLst/>
                <a:latin typeface="+mn-lt"/>
                <a:ea typeface="+mn-ea"/>
                <a:cs typeface="+mn-cs"/>
              </a:rPr>
              <a:t>• Confer with the patient to develop a treatment plan.</a:t>
            </a:r>
          </a:p>
          <a:p>
            <a:r>
              <a:rPr lang="en-US" sz="1200" kern="1200" dirty="0">
                <a:solidFill>
                  <a:schemeClr val="tx1"/>
                </a:solidFill>
                <a:effectLst/>
                <a:latin typeface="+mn-lt"/>
                <a:ea typeface="+mn-ea"/>
                <a:cs typeface="+mn-cs"/>
              </a:rPr>
              <a:t>• Evaluate effects of therapy and modify goals and treatment according to patient progress.</a:t>
            </a:r>
          </a:p>
          <a:p>
            <a:r>
              <a:rPr lang="en-US" sz="1200" kern="1200" dirty="0">
                <a:solidFill>
                  <a:schemeClr val="tx1"/>
                </a:solidFill>
                <a:effectLst/>
                <a:latin typeface="+mn-lt"/>
                <a:ea typeface="+mn-ea"/>
                <a:cs typeface="+mn-cs"/>
              </a:rPr>
              <a:t>• Keep accurate records and information on patients.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 59,080-$122,650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Doctoral or professional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239,800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17,700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28.0%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25</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1578526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mn-lt"/>
                <a:ea typeface="+mn-ea"/>
                <a:cs typeface="+mn-cs"/>
              </a:rPr>
              <a:t>Childcare Worker</a:t>
            </a:r>
            <a:endParaRPr lang="en-US" sz="1200" b="1"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dirty="0" smtClean="0"/>
              <a:t>Attend to children at schools, businesses, private households, and childcare institutions. Perform a variety of tasks, such as dressing, feeding, bathing, and overseeing play.</a:t>
            </a:r>
          </a:p>
          <a:p>
            <a:endParaRPr lang="en-US" dirty="0" smtClean="0"/>
          </a:p>
          <a:p>
            <a:pPr marL="171450" indent="-171450">
              <a:buFont typeface="Arial" panose="020B0604020202020204" pitchFamily="34" charset="0"/>
              <a:buChar char="•"/>
            </a:pPr>
            <a:r>
              <a:rPr lang="en-US" dirty="0" smtClean="0"/>
              <a:t>Help children with social and emotional development.</a:t>
            </a:r>
          </a:p>
          <a:p>
            <a:pPr marL="171450" indent="-171450">
              <a:buFont typeface="Arial" panose="020B0604020202020204" pitchFamily="34" charset="0"/>
              <a:buChar char="•"/>
            </a:pPr>
            <a:r>
              <a:rPr lang="en-US" dirty="0" smtClean="0"/>
              <a:t>Discipline children and take measures to control behavior.</a:t>
            </a:r>
          </a:p>
          <a:p>
            <a:pPr marL="171450" indent="-171450">
              <a:buFont typeface="Arial" panose="020B0604020202020204" pitchFamily="34" charset="0"/>
              <a:buChar char="•"/>
            </a:pPr>
            <a:r>
              <a:rPr lang="en-US" dirty="0" smtClean="0"/>
              <a:t>Identify signs of emotional or developmental problems.</a:t>
            </a:r>
          </a:p>
          <a:p>
            <a:pPr marL="171450" indent="-171450">
              <a:buFont typeface="Arial" panose="020B0604020202020204" pitchFamily="34" charset="0"/>
              <a:buChar char="•"/>
            </a:pPr>
            <a:r>
              <a:rPr lang="en-US" dirty="0" smtClean="0"/>
              <a:t>Observe and monitor play activities.</a:t>
            </a:r>
          </a:p>
          <a:p>
            <a:pPr marL="171450" indent="-171450">
              <a:buFont typeface="Arial" panose="020B0604020202020204" pitchFamily="34" charset="0"/>
              <a:buChar char="•"/>
            </a:pPr>
            <a:r>
              <a:rPr lang="en-US" dirty="0" smtClean="0"/>
              <a:t>Read to children and teach them painting, drawing, and songs.</a:t>
            </a:r>
          </a:p>
          <a:p>
            <a:pPr marL="171450" indent="-171450">
              <a:buFont typeface="Arial" panose="020B0604020202020204" pitchFamily="34" charset="0"/>
              <a:buChar char="•"/>
            </a:pPr>
            <a:r>
              <a:rPr lang="en-US" dirty="0" smtClean="0"/>
              <a:t>Play with children.</a:t>
            </a:r>
          </a:p>
          <a:p>
            <a:pPr marL="171450" indent="-171450">
              <a:buFont typeface="Arial" panose="020B0604020202020204" pitchFamily="34" charset="0"/>
              <a:buChar char="•"/>
            </a:pPr>
            <a:r>
              <a:rPr lang="en-US" dirty="0" smtClean="0"/>
              <a:t>Keep records of daily observations.</a:t>
            </a:r>
          </a:p>
          <a:p>
            <a:pPr marL="171450" indent="-171450">
              <a:buFont typeface="Arial" panose="020B0604020202020204" pitchFamily="34" charset="0"/>
              <a:buChar char="•"/>
            </a:pPr>
            <a:r>
              <a:rPr lang="en-US" dirty="0" smtClean="0"/>
              <a:t>Teach children health and good personal habits.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r>
              <a:rPr lang="en-US" dirty="0" smtClean="0"/>
              <a:t>$17,490 To $32,780</a:t>
            </a:r>
          </a:p>
          <a:p>
            <a:r>
              <a:rPr lang="en-US" sz="1200" b="1" kern="1200" dirty="0" smtClean="0">
                <a:solidFill>
                  <a:schemeClr val="tx1"/>
                </a:solidFill>
                <a:effectLst/>
                <a:latin typeface="+mn-lt"/>
                <a:ea typeface="+mn-ea"/>
                <a:cs typeface="+mn-cs"/>
              </a:rPr>
              <a:t>Entry-Level </a:t>
            </a:r>
            <a:r>
              <a:rPr lang="en-US" sz="1200" b="1" kern="1200" dirty="0">
                <a:solidFill>
                  <a:schemeClr val="tx1"/>
                </a:solidFill>
                <a:effectLst/>
                <a:latin typeface="+mn-lt"/>
                <a:ea typeface="+mn-ea"/>
                <a:cs typeface="+mn-cs"/>
              </a:rPr>
              <a:t>Education</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r>
              <a:rPr lang="en-US" dirty="0" smtClean="0"/>
              <a:t>High school diploma or equivalent</a:t>
            </a: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r>
              <a:rPr lang="en-US" dirty="0" smtClean="0"/>
              <a:t>1,160,000</a:t>
            </a:r>
          </a:p>
          <a:p>
            <a:r>
              <a:rPr lang="en-US" sz="1200" b="1" kern="1200" dirty="0" smtClean="0">
                <a:solidFill>
                  <a:schemeClr val="tx1"/>
                </a:solidFill>
                <a:effectLst/>
                <a:latin typeface="+mn-lt"/>
                <a:ea typeface="+mn-ea"/>
                <a:cs typeface="+mn-cs"/>
              </a:rPr>
              <a:t>Expected </a:t>
            </a:r>
            <a:r>
              <a:rPr lang="en-US" sz="1200" b="1" kern="1200" dirty="0">
                <a:solidFill>
                  <a:schemeClr val="tx1"/>
                </a:solidFill>
                <a:effectLst/>
                <a:latin typeface="+mn-lt"/>
                <a:ea typeface="+mn-ea"/>
                <a:cs typeface="+mn-cs"/>
              </a:rPr>
              <a:t>Job Openings (2016-2026)</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r>
              <a:rPr lang="en-US" dirty="0" smtClean="0"/>
              <a:t>177,900</a:t>
            </a:r>
          </a:p>
          <a:p>
            <a:r>
              <a:rPr lang="en-US" sz="1200" b="1" kern="1200" dirty="0" smtClean="0">
                <a:solidFill>
                  <a:schemeClr val="tx1"/>
                </a:solidFill>
                <a:effectLst/>
                <a:latin typeface="+mn-lt"/>
                <a:ea typeface="+mn-ea"/>
                <a:cs typeface="+mn-cs"/>
              </a:rPr>
              <a:t>National </a:t>
            </a:r>
            <a:r>
              <a:rPr lang="en-US" sz="1200" b="1" kern="1200" dirty="0">
                <a:solidFill>
                  <a:schemeClr val="tx1"/>
                </a:solidFill>
                <a:effectLst/>
                <a:latin typeface="+mn-lt"/>
                <a:ea typeface="+mn-ea"/>
                <a:cs typeface="+mn-cs"/>
              </a:rPr>
              <a:t>Outlook (2016-2026)</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r>
              <a:rPr lang="en-US" dirty="0" smtClean="0"/>
              <a:t>2.4% increase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26</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3101481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mn-lt"/>
                <a:ea typeface="+mn-ea"/>
                <a:cs typeface="+mn-cs"/>
              </a:rPr>
              <a:t>Occupational </a:t>
            </a:r>
            <a:r>
              <a:rPr lang="en-US" sz="1200" b="1" i="1" kern="1200" dirty="0">
                <a:solidFill>
                  <a:schemeClr val="tx1"/>
                </a:solidFill>
                <a:effectLst/>
                <a:latin typeface="+mn-lt"/>
                <a:ea typeface="+mn-ea"/>
                <a:cs typeface="+mn-cs"/>
              </a:rPr>
              <a:t>Therapists</a:t>
            </a:r>
          </a:p>
          <a:p>
            <a:r>
              <a:rPr lang="en-US" sz="1200" b="1" i="1" kern="1200" dirty="0">
                <a:solidFill>
                  <a:schemeClr val="tx1"/>
                </a:solidFill>
                <a:effectLst/>
                <a:latin typeface="+mn-lt"/>
                <a:ea typeface="+mn-ea"/>
                <a:cs typeface="+mn-cs"/>
              </a:rPr>
              <a:t>Health Care Practitioner and Technical</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dirty="0" smtClean="0"/>
              <a:t>Assess, plan, organize, and participate in rehabilitative programs that help build or restore vocational, homemaking, and daily living skills, as well as general independence, to persons with disabilities or developmental delays.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dirty="0" smtClean="0"/>
              <a:t>Provide therapy to patients to restore normal functioning.</a:t>
            </a:r>
          </a:p>
          <a:p>
            <a:pPr marL="171450" indent="-171450">
              <a:buFont typeface="Arial" panose="020B0604020202020204" pitchFamily="34" charset="0"/>
              <a:buChar char="•"/>
            </a:pPr>
            <a:r>
              <a:rPr lang="en-US" dirty="0" smtClean="0"/>
              <a:t>Assess the level of functioning patients have.</a:t>
            </a:r>
          </a:p>
          <a:p>
            <a:pPr marL="171450" indent="-171450">
              <a:buFont typeface="Arial" panose="020B0604020202020204" pitchFamily="34" charset="0"/>
              <a:buChar char="•"/>
            </a:pPr>
            <a:r>
              <a:rPr lang="en-US" dirty="0" smtClean="0"/>
              <a:t>Develop a treatment plan for individuals based on their needs.</a:t>
            </a:r>
          </a:p>
          <a:p>
            <a:pPr marL="171450" indent="-171450">
              <a:buFont typeface="Arial" panose="020B0604020202020204" pitchFamily="34" charset="0"/>
              <a:buChar char="•"/>
            </a:pPr>
            <a:r>
              <a:rPr lang="en-US" dirty="0" smtClean="0"/>
              <a:t>Work with patients so that they understand what their treatment plan is.</a:t>
            </a:r>
          </a:p>
          <a:p>
            <a:pPr marL="171450" indent="-171450">
              <a:buFont typeface="Arial" panose="020B0604020202020204" pitchFamily="34" charset="0"/>
              <a:buChar char="•"/>
            </a:pPr>
            <a:r>
              <a:rPr lang="en-US" dirty="0" smtClean="0"/>
              <a:t>Keep record of treatment provided and progress the patient makes.</a:t>
            </a:r>
          </a:p>
          <a:p>
            <a:pPr marL="171450" indent="-171450">
              <a:buFont typeface="Arial" panose="020B0604020202020204" pitchFamily="34" charset="0"/>
              <a:buChar char="•"/>
            </a:pPr>
            <a:r>
              <a:rPr lang="en-US" dirty="0" smtClean="0"/>
              <a:t>Work with family members to help them understand the patient's needs and what therapy is going to do for the patient.</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r>
              <a:rPr lang="en-US" dirty="0" smtClean="0"/>
              <a:t>$54,560 To $120,440</a:t>
            </a:r>
          </a:p>
          <a:p>
            <a:r>
              <a:rPr lang="en-US" sz="1200" b="1" kern="1200" dirty="0" smtClean="0">
                <a:solidFill>
                  <a:schemeClr val="tx1"/>
                </a:solidFill>
                <a:effectLst/>
                <a:latin typeface="+mn-lt"/>
                <a:ea typeface="+mn-ea"/>
                <a:cs typeface="+mn-cs"/>
              </a:rPr>
              <a:t>Entry-Level </a:t>
            </a:r>
            <a:r>
              <a:rPr lang="en-US" sz="1200" b="1" kern="1200" dirty="0">
                <a:solidFill>
                  <a:schemeClr val="tx1"/>
                </a:solidFill>
                <a:effectLst/>
                <a:latin typeface="+mn-lt"/>
                <a:ea typeface="+mn-ea"/>
                <a:cs typeface="+mn-cs"/>
              </a:rPr>
              <a:t>Education</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r>
              <a:rPr lang="en-US" dirty="0" smtClean="0"/>
              <a:t>Master's degree</a:t>
            </a: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r>
              <a:rPr lang="en-US" dirty="0" smtClean="0"/>
              <a:t>133,000</a:t>
            </a:r>
          </a:p>
          <a:p>
            <a:r>
              <a:rPr lang="en-US" sz="1200" b="1" kern="1200" dirty="0" smtClean="0">
                <a:solidFill>
                  <a:schemeClr val="tx1"/>
                </a:solidFill>
                <a:effectLst/>
                <a:latin typeface="+mn-lt"/>
                <a:ea typeface="+mn-ea"/>
                <a:cs typeface="+mn-cs"/>
              </a:rPr>
              <a:t>Expected </a:t>
            </a:r>
            <a:r>
              <a:rPr lang="en-US" sz="1200" b="1" kern="1200" dirty="0">
                <a:solidFill>
                  <a:schemeClr val="tx1"/>
                </a:solidFill>
                <a:effectLst/>
                <a:latin typeface="+mn-lt"/>
                <a:ea typeface="+mn-ea"/>
                <a:cs typeface="+mn-cs"/>
              </a:rPr>
              <a:t>Job Openings (2016-2026)</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r>
              <a:rPr lang="en-US" dirty="0" smtClean="0"/>
              <a:t>10,500</a:t>
            </a:r>
          </a:p>
          <a:p>
            <a:r>
              <a:rPr lang="en-US" sz="1200" b="1" kern="1200" dirty="0" smtClean="0">
                <a:solidFill>
                  <a:schemeClr val="tx1"/>
                </a:solidFill>
                <a:effectLst/>
                <a:latin typeface="+mn-lt"/>
                <a:ea typeface="+mn-ea"/>
                <a:cs typeface="+mn-cs"/>
              </a:rPr>
              <a:t>National </a:t>
            </a:r>
            <a:r>
              <a:rPr lang="en-US" sz="1200" b="1" kern="1200" dirty="0">
                <a:solidFill>
                  <a:schemeClr val="tx1"/>
                </a:solidFill>
                <a:effectLst/>
                <a:latin typeface="+mn-lt"/>
                <a:ea typeface="+mn-ea"/>
                <a:cs typeface="+mn-cs"/>
              </a:rPr>
              <a:t>Outlook (2016-2026)</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r>
              <a:rPr lang="en-US" dirty="0" smtClean="0"/>
              <a:t>17.9% increase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27</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136776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mn-lt"/>
                <a:ea typeface="+mn-ea"/>
                <a:cs typeface="+mn-cs"/>
              </a:rPr>
              <a:t>Nutritionists</a:t>
            </a:r>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Health Care Practitioner and Technical</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dirty="0" smtClean="0"/>
              <a:t>Plan and conduct food service or nutritional programs to assist in the promotion of health and control of disease. May supervise activities of a department providing quantity food services, counsel individuals, or conduct nutritional research.</a:t>
            </a:r>
          </a:p>
          <a:p>
            <a:endParaRPr lang="en-US" dirty="0" smtClean="0"/>
          </a:p>
          <a:p>
            <a:pPr marL="171450" indent="-171450">
              <a:buFont typeface="Arial" panose="020B0604020202020204" pitchFamily="34" charset="0"/>
              <a:buChar char="•"/>
            </a:pPr>
            <a:r>
              <a:rPr lang="en-US" dirty="0" smtClean="0"/>
              <a:t>Consult with doctors and health care personnel to determine the nutritional needs and restrictions of individuals.</a:t>
            </a:r>
          </a:p>
          <a:p>
            <a:pPr marL="171450" indent="-171450">
              <a:buFont typeface="Arial" panose="020B0604020202020204" pitchFamily="34" charset="0"/>
              <a:buChar char="•"/>
            </a:pPr>
            <a:r>
              <a:rPr lang="en-US" dirty="0" smtClean="0"/>
              <a:t>Prepare specific dietary plans, such as menus, for clients according to their needs.</a:t>
            </a:r>
          </a:p>
          <a:p>
            <a:pPr marL="171450" indent="-171450">
              <a:buFont typeface="Arial" panose="020B0604020202020204" pitchFamily="34" charset="0"/>
              <a:buChar char="•"/>
            </a:pPr>
            <a:r>
              <a:rPr lang="en-US" dirty="0" smtClean="0"/>
              <a:t>Counsel individuals on the principles of nutrition and healthy eating habits.</a:t>
            </a:r>
          </a:p>
          <a:p>
            <a:pPr marL="171450" indent="-171450">
              <a:buFont typeface="Arial" panose="020B0604020202020204" pitchFamily="34" charset="0"/>
              <a:buChar char="•"/>
            </a:pPr>
            <a:r>
              <a:rPr lang="en-US" dirty="0" smtClean="0"/>
              <a:t>Make sure food service operators conform to health and safety standards.</a:t>
            </a:r>
          </a:p>
          <a:p>
            <a:pPr marL="171450" indent="-171450">
              <a:buFont typeface="Arial" panose="020B0604020202020204" pitchFamily="34" charset="0"/>
              <a:buChar char="•"/>
            </a:pPr>
            <a:r>
              <a:rPr lang="en-US" dirty="0" smtClean="0"/>
              <a:t>Prepare manuals, visual aids, coursework, and other materials for teaching.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r>
              <a:rPr lang="en-US" dirty="0" smtClean="0"/>
              <a:t>$36,910 To $83,070</a:t>
            </a:r>
          </a:p>
          <a:p>
            <a:r>
              <a:rPr lang="en-US" sz="1200" b="1" kern="1200" dirty="0" smtClean="0">
                <a:solidFill>
                  <a:schemeClr val="tx1"/>
                </a:solidFill>
                <a:effectLst/>
                <a:latin typeface="+mn-lt"/>
                <a:ea typeface="+mn-ea"/>
                <a:cs typeface="+mn-cs"/>
              </a:rPr>
              <a:t>Entry-Level </a:t>
            </a:r>
            <a:r>
              <a:rPr lang="en-US" sz="1200" b="1" kern="1200" dirty="0">
                <a:solidFill>
                  <a:schemeClr val="tx1"/>
                </a:solidFill>
                <a:effectLst/>
                <a:latin typeface="+mn-lt"/>
                <a:ea typeface="+mn-ea"/>
                <a:cs typeface="+mn-cs"/>
              </a:rPr>
              <a:t>Education</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r>
              <a:rPr lang="en-US" dirty="0" smtClean="0"/>
              <a:t>Bachelor's degree</a:t>
            </a: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r>
              <a:rPr lang="en-US" dirty="0" smtClean="0"/>
              <a:t>70,900</a:t>
            </a:r>
          </a:p>
          <a:p>
            <a:r>
              <a:rPr lang="en-US" sz="1200" b="1" kern="1200" dirty="0" smtClean="0">
                <a:solidFill>
                  <a:schemeClr val="tx1"/>
                </a:solidFill>
                <a:effectLst/>
                <a:latin typeface="+mn-lt"/>
                <a:ea typeface="+mn-ea"/>
                <a:cs typeface="+mn-cs"/>
              </a:rPr>
              <a:t>Expected </a:t>
            </a:r>
            <a:r>
              <a:rPr lang="en-US" sz="1200" b="1" kern="1200" dirty="0">
                <a:solidFill>
                  <a:schemeClr val="tx1"/>
                </a:solidFill>
                <a:effectLst/>
                <a:latin typeface="+mn-lt"/>
                <a:ea typeface="+mn-ea"/>
                <a:cs typeface="+mn-cs"/>
              </a:rPr>
              <a:t>Job Openings (2016-2026)</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r>
              <a:rPr lang="en-US" dirty="0" smtClean="0"/>
              <a:t>5,500</a:t>
            </a:r>
          </a:p>
          <a:p>
            <a:r>
              <a:rPr lang="en-US" sz="1200" b="1" kern="1200" dirty="0" smtClean="0">
                <a:solidFill>
                  <a:schemeClr val="tx1"/>
                </a:solidFill>
                <a:effectLst/>
                <a:latin typeface="+mn-lt"/>
                <a:ea typeface="+mn-ea"/>
                <a:cs typeface="+mn-cs"/>
              </a:rPr>
              <a:t>National </a:t>
            </a:r>
            <a:r>
              <a:rPr lang="en-US" sz="1200" b="1" kern="1200" dirty="0">
                <a:solidFill>
                  <a:schemeClr val="tx1"/>
                </a:solidFill>
                <a:effectLst/>
                <a:latin typeface="+mn-lt"/>
                <a:ea typeface="+mn-ea"/>
                <a:cs typeface="+mn-cs"/>
              </a:rPr>
              <a:t>Outlook (2016-2026)</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r>
              <a:rPr lang="en-US" dirty="0" smtClean="0"/>
              <a:t>11.3% increase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28</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1951715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Telemarketers</a:t>
            </a:r>
          </a:p>
          <a:p>
            <a:r>
              <a:rPr lang="en-US" sz="1200" b="1" i="1" kern="1200" dirty="0">
                <a:solidFill>
                  <a:schemeClr val="tx1"/>
                </a:solidFill>
                <a:effectLst/>
                <a:latin typeface="+mn-lt"/>
                <a:ea typeface="+mn-ea"/>
                <a:cs typeface="+mn-cs"/>
              </a:rPr>
              <a:t>Sales and Related</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Solicit donations or orders for goods or services over the telephone.</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Work to sell merchandise to people over the telephone.</a:t>
            </a:r>
          </a:p>
          <a:p>
            <a:r>
              <a:rPr lang="en-US" sz="1200" kern="1200" dirty="0">
                <a:solidFill>
                  <a:schemeClr val="tx1"/>
                </a:solidFill>
                <a:effectLst/>
                <a:latin typeface="+mn-lt"/>
                <a:ea typeface="+mn-ea"/>
                <a:cs typeface="+mn-cs"/>
              </a:rPr>
              <a:t>• Explain products and services to customers.</a:t>
            </a:r>
          </a:p>
          <a:p>
            <a:r>
              <a:rPr lang="en-US" sz="1200" kern="1200" dirty="0">
                <a:solidFill>
                  <a:schemeClr val="tx1"/>
                </a:solidFill>
                <a:effectLst/>
                <a:latin typeface="+mn-lt"/>
                <a:ea typeface="+mn-ea"/>
                <a:cs typeface="+mn-cs"/>
              </a:rPr>
              <a:t>• Answer questions about cost and other information.</a:t>
            </a:r>
          </a:p>
          <a:p>
            <a:r>
              <a:rPr lang="en-US" sz="1200" kern="1200" dirty="0">
                <a:solidFill>
                  <a:schemeClr val="tx1"/>
                </a:solidFill>
                <a:effectLst/>
                <a:latin typeface="+mn-lt"/>
                <a:ea typeface="+mn-ea"/>
                <a:cs typeface="+mn-cs"/>
              </a:rPr>
              <a:t>• Get customer information such as name and address.</a:t>
            </a:r>
          </a:p>
          <a:p>
            <a:r>
              <a:rPr lang="en-US" sz="1200" kern="1200" dirty="0">
                <a:solidFill>
                  <a:schemeClr val="tx1"/>
                </a:solidFill>
                <a:effectLst/>
                <a:latin typeface="+mn-lt"/>
                <a:ea typeface="+mn-ea"/>
                <a:cs typeface="+mn-cs"/>
              </a:rPr>
              <a:t>• Telephone or write letters to answer letters from customers.</a:t>
            </a:r>
          </a:p>
          <a:p>
            <a:r>
              <a:rPr lang="en-US" sz="1200" kern="1200" dirty="0">
                <a:solidFill>
                  <a:schemeClr val="tx1"/>
                </a:solidFill>
                <a:effectLst/>
                <a:latin typeface="+mn-lt"/>
                <a:ea typeface="+mn-ea"/>
                <a:cs typeface="+mn-cs"/>
              </a:rPr>
              <a:t>• Maintain records of contacts, accounts and orders.</a:t>
            </a:r>
          </a:p>
          <a:p>
            <a:r>
              <a:rPr lang="en-US" sz="1200" kern="1200" dirty="0">
                <a:solidFill>
                  <a:schemeClr val="tx1"/>
                </a:solidFill>
                <a:effectLst/>
                <a:latin typeface="+mn-lt"/>
                <a:ea typeface="+mn-ea"/>
                <a:cs typeface="+mn-cs"/>
              </a:rPr>
              <a:t>• Schedule appointments for sales representatives to meet with customers.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 18,410-$40,260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No formal educational credential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216,600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33,300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0.0%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29</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021160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Power Plant Operators</a:t>
            </a:r>
          </a:p>
          <a:p>
            <a:r>
              <a:rPr lang="en-US" sz="1200" b="1" i="1" kern="1200" dirty="0">
                <a:solidFill>
                  <a:schemeClr val="tx1"/>
                </a:solidFill>
                <a:effectLst/>
                <a:latin typeface="+mn-lt"/>
                <a:ea typeface="+mn-ea"/>
                <a:cs typeface="+mn-cs"/>
              </a:rPr>
              <a:t>Production</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Control, operate or maintain machinery to generate electric power. Includes auxiliary equipment operators. When operators are on rounds or performing other work outside of the control room, they may be exposed to danger from electric shock, falls and burns.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Monitor power plant equipment.</a:t>
            </a:r>
          </a:p>
          <a:p>
            <a:r>
              <a:rPr lang="en-US" sz="1200" kern="1200" dirty="0">
                <a:solidFill>
                  <a:schemeClr val="tx1"/>
                </a:solidFill>
                <a:effectLst/>
                <a:latin typeface="+mn-lt"/>
                <a:ea typeface="+mn-ea"/>
                <a:cs typeface="+mn-cs"/>
              </a:rPr>
              <a:t>• Inspect operating equipment to detect any operating problems.</a:t>
            </a:r>
          </a:p>
          <a:p>
            <a:r>
              <a:rPr lang="en-US" sz="1200" kern="1200" dirty="0">
                <a:solidFill>
                  <a:schemeClr val="tx1"/>
                </a:solidFill>
                <a:effectLst/>
                <a:latin typeface="+mn-lt"/>
                <a:ea typeface="+mn-ea"/>
                <a:cs typeface="+mn-cs"/>
              </a:rPr>
              <a:t>• Control additional equipment such as pumps, fans, heaters and filters.</a:t>
            </a:r>
          </a:p>
          <a:p>
            <a:r>
              <a:rPr lang="en-US" sz="1200" kern="1200" dirty="0">
                <a:solidFill>
                  <a:schemeClr val="tx1"/>
                </a:solidFill>
                <a:effectLst/>
                <a:latin typeface="+mn-lt"/>
                <a:ea typeface="+mn-ea"/>
                <a:cs typeface="+mn-cs"/>
              </a:rPr>
              <a:t>• Take readings from charts, meters and gauges.</a:t>
            </a:r>
          </a:p>
          <a:p>
            <a:r>
              <a:rPr lang="en-US" sz="1200" kern="1200" dirty="0">
                <a:solidFill>
                  <a:schemeClr val="tx1"/>
                </a:solidFill>
                <a:effectLst/>
                <a:latin typeface="+mn-lt"/>
                <a:ea typeface="+mn-ea"/>
                <a:cs typeface="+mn-cs"/>
              </a:rPr>
              <a:t>• Open and close valves and switches as needed.</a:t>
            </a:r>
          </a:p>
          <a:p>
            <a:r>
              <a:rPr lang="en-US" sz="1200" kern="1200" dirty="0">
                <a:solidFill>
                  <a:schemeClr val="tx1"/>
                </a:solidFill>
                <a:effectLst/>
                <a:latin typeface="+mn-lt"/>
                <a:ea typeface="+mn-ea"/>
                <a:cs typeface="+mn-cs"/>
              </a:rPr>
              <a:t>• Inspect records and logbook entries in order to assess operating status.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 45,230-$103,880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High school diploma or equivalent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36,100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3,200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1.1%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3</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6677150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Project Managers</a:t>
            </a:r>
          </a:p>
          <a:p>
            <a:r>
              <a:rPr lang="en-US" sz="1200" b="1" i="1" kern="1200" dirty="0">
                <a:solidFill>
                  <a:schemeClr val="tx1"/>
                </a:solidFill>
                <a:effectLst/>
                <a:latin typeface="+mn-lt"/>
                <a:ea typeface="+mn-ea"/>
                <a:cs typeface="+mn-cs"/>
              </a:rPr>
              <a:t>Computer and Mathematical</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Plan, initiate and manage information technology projects. Lead and guide the work of technical staff. Serve as liaison between business and technical aspects of projects. Plan project stages and assess business implications for each stage. Monitor progress to assure deadlines, standards and cost targets are met.</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Make systems to help people gather information using the computer.</a:t>
            </a:r>
          </a:p>
          <a:p>
            <a:r>
              <a:rPr lang="en-US" sz="1200" kern="1200" dirty="0">
                <a:solidFill>
                  <a:schemeClr val="tx1"/>
                </a:solidFill>
                <a:effectLst/>
                <a:latin typeface="+mn-lt"/>
                <a:ea typeface="+mn-ea"/>
                <a:cs typeface="+mn-cs"/>
              </a:rPr>
              <a:t>• Manage the technical team.</a:t>
            </a:r>
          </a:p>
          <a:p>
            <a:r>
              <a:rPr lang="en-US" sz="1200" kern="1200" dirty="0">
                <a:solidFill>
                  <a:schemeClr val="tx1"/>
                </a:solidFill>
                <a:effectLst/>
                <a:latin typeface="+mn-lt"/>
                <a:ea typeface="+mn-ea"/>
                <a:cs typeface="+mn-cs"/>
              </a:rPr>
              <a:t>• Make work schedules.</a:t>
            </a:r>
          </a:p>
          <a:p>
            <a:r>
              <a:rPr lang="en-US" sz="1200" kern="1200" dirty="0">
                <a:solidFill>
                  <a:schemeClr val="tx1"/>
                </a:solidFill>
                <a:effectLst/>
                <a:latin typeface="+mn-lt"/>
                <a:ea typeface="+mn-ea"/>
                <a:cs typeface="+mn-cs"/>
              </a:rPr>
              <a:t>• Check progress to be sure the schedules are meeting requirements.</a:t>
            </a:r>
          </a:p>
          <a:p>
            <a:r>
              <a:rPr lang="en-US" sz="1200" kern="1200" dirty="0">
                <a:solidFill>
                  <a:schemeClr val="tx1"/>
                </a:solidFill>
                <a:effectLst/>
                <a:latin typeface="+mn-lt"/>
                <a:ea typeface="+mn-ea"/>
                <a:cs typeface="+mn-cs"/>
              </a:rPr>
              <a:t>• Keep clients up to date on projects.</a:t>
            </a:r>
          </a:p>
          <a:p>
            <a:r>
              <a:rPr lang="en-US" sz="1200" kern="1200" dirty="0">
                <a:solidFill>
                  <a:schemeClr val="tx1"/>
                </a:solidFill>
                <a:effectLst/>
                <a:latin typeface="+mn-lt"/>
                <a:ea typeface="+mn-ea"/>
                <a:cs typeface="+mn-cs"/>
              </a:rPr>
              <a:t>• Make budgets for projects.</a:t>
            </a:r>
          </a:p>
          <a:p>
            <a:r>
              <a:rPr lang="en-US" sz="1200" kern="1200" dirty="0">
                <a:solidFill>
                  <a:schemeClr val="tx1"/>
                </a:solidFill>
                <a:effectLst/>
                <a:latin typeface="+mn-lt"/>
                <a:ea typeface="+mn-ea"/>
                <a:cs typeface="+mn-cs"/>
              </a:rPr>
              <a:t>• Lower costs.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 46,240-$139,390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287,200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22,400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9.3%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30</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1538331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Project Managers</a:t>
            </a:r>
          </a:p>
          <a:p>
            <a:r>
              <a:rPr lang="en-US" sz="1200" b="1" i="1" kern="1200" dirty="0">
                <a:solidFill>
                  <a:schemeClr val="tx1"/>
                </a:solidFill>
                <a:effectLst/>
                <a:latin typeface="+mn-lt"/>
                <a:ea typeface="+mn-ea"/>
                <a:cs typeface="+mn-cs"/>
              </a:rPr>
              <a:t>Computer and Mathematical</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Plan, initiate and manage information technology projects. Lead and guide the work of technical staff. Serve as liaison between business and technical aspects of projects. Plan project stages and assess business implications for each stage. Monitor progress to assure deadlines, standards and cost targets are met.</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Make systems to help people gather information using the computer.</a:t>
            </a:r>
          </a:p>
          <a:p>
            <a:r>
              <a:rPr lang="en-US" sz="1200" kern="1200" dirty="0">
                <a:solidFill>
                  <a:schemeClr val="tx1"/>
                </a:solidFill>
                <a:effectLst/>
                <a:latin typeface="+mn-lt"/>
                <a:ea typeface="+mn-ea"/>
                <a:cs typeface="+mn-cs"/>
              </a:rPr>
              <a:t>• Manage the technical team.</a:t>
            </a:r>
          </a:p>
          <a:p>
            <a:r>
              <a:rPr lang="en-US" sz="1200" kern="1200" dirty="0">
                <a:solidFill>
                  <a:schemeClr val="tx1"/>
                </a:solidFill>
                <a:effectLst/>
                <a:latin typeface="+mn-lt"/>
                <a:ea typeface="+mn-ea"/>
                <a:cs typeface="+mn-cs"/>
              </a:rPr>
              <a:t>• Make work schedules.</a:t>
            </a:r>
          </a:p>
          <a:p>
            <a:r>
              <a:rPr lang="en-US" sz="1200" kern="1200" dirty="0">
                <a:solidFill>
                  <a:schemeClr val="tx1"/>
                </a:solidFill>
                <a:effectLst/>
                <a:latin typeface="+mn-lt"/>
                <a:ea typeface="+mn-ea"/>
                <a:cs typeface="+mn-cs"/>
              </a:rPr>
              <a:t>• Check progress to be sure the schedules are meeting requirements.</a:t>
            </a:r>
          </a:p>
          <a:p>
            <a:r>
              <a:rPr lang="en-US" sz="1200" kern="1200" dirty="0">
                <a:solidFill>
                  <a:schemeClr val="tx1"/>
                </a:solidFill>
                <a:effectLst/>
                <a:latin typeface="+mn-lt"/>
                <a:ea typeface="+mn-ea"/>
                <a:cs typeface="+mn-cs"/>
              </a:rPr>
              <a:t>• Keep clients up to date on projects.</a:t>
            </a:r>
          </a:p>
          <a:p>
            <a:r>
              <a:rPr lang="en-US" sz="1200" kern="1200" dirty="0">
                <a:solidFill>
                  <a:schemeClr val="tx1"/>
                </a:solidFill>
                <a:effectLst/>
                <a:latin typeface="+mn-lt"/>
                <a:ea typeface="+mn-ea"/>
                <a:cs typeface="+mn-cs"/>
              </a:rPr>
              <a:t>• Make budgets for projects.</a:t>
            </a:r>
          </a:p>
          <a:p>
            <a:r>
              <a:rPr lang="en-US" sz="1200" kern="1200" dirty="0">
                <a:solidFill>
                  <a:schemeClr val="tx1"/>
                </a:solidFill>
                <a:effectLst/>
                <a:latin typeface="+mn-lt"/>
                <a:ea typeface="+mn-ea"/>
                <a:cs typeface="+mn-cs"/>
              </a:rPr>
              <a:t>• Lower costs.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 46,240-$139,390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287,200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22,400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9.3%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31</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6078304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Hotel Managers</a:t>
            </a:r>
          </a:p>
          <a:p>
            <a:r>
              <a:rPr lang="en-US" sz="1200" b="1" i="1" kern="1200" dirty="0">
                <a:solidFill>
                  <a:schemeClr val="tx1"/>
                </a:solidFill>
                <a:effectLst/>
                <a:latin typeface="+mn-lt"/>
                <a:ea typeface="+mn-ea"/>
                <a:cs typeface="+mn-cs"/>
              </a:rPr>
              <a:t>Management</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Plan, direct or coordinate activities of an organization or department that provides lodging and other accommodations.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Plan and direct activities for places that provide lodging.</a:t>
            </a:r>
          </a:p>
          <a:p>
            <a:r>
              <a:rPr lang="en-US" sz="1200" kern="1200" dirty="0">
                <a:solidFill>
                  <a:schemeClr val="tx1"/>
                </a:solidFill>
                <a:effectLst/>
                <a:latin typeface="+mn-lt"/>
                <a:ea typeface="+mn-ea"/>
                <a:cs typeface="+mn-cs"/>
              </a:rPr>
              <a:t>• Take reservations for patrons wishing to rent rooms.</a:t>
            </a:r>
          </a:p>
          <a:p>
            <a:r>
              <a:rPr lang="en-US" sz="1200" kern="1200" dirty="0">
                <a:solidFill>
                  <a:schemeClr val="tx1"/>
                </a:solidFill>
                <a:effectLst/>
                <a:latin typeface="+mn-lt"/>
                <a:ea typeface="+mn-ea"/>
                <a:cs typeface="+mn-cs"/>
              </a:rPr>
              <a:t>• Answer questions about hotel policies and services.</a:t>
            </a:r>
          </a:p>
          <a:p>
            <a:r>
              <a:rPr lang="en-US" sz="1200" kern="1200" dirty="0">
                <a:solidFill>
                  <a:schemeClr val="tx1"/>
                </a:solidFill>
                <a:effectLst/>
                <a:latin typeface="+mn-lt"/>
                <a:ea typeface="+mn-ea"/>
                <a:cs typeface="+mn-cs"/>
              </a:rPr>
              <a:t>• Assign duties to workers.</a:t>
            </a:r>
          </a:p>
          <a:p>
            <a:r>
              <a:rPr lang="en-US" sz="1200" kern="1200" dirty="0">
                <a:solidFill>
                  <a:schemeClr val="tx1"/>
                </a:solidFill>
                <a:effectLst/>
                <a:latin typeface="+mn-lt"/>
                <a:ea typeface="+mn-ea"/>
                <a:cs typeface="+mn-cs"/>
              </a:rPr>
              <a:t>• Schedule work shifts.</a:t>
            </a:r>
          </a:p>
          <a:p>
            <a:r>
              <a:rPr lang="en-US" sz="1200" kern="1200" dirty="0">
                <a:solidFill>
                  <a:schemeClr val="tx1"/>
                </a:solidFill>
                <a:effectLst/>
                <a:latin typeface="+mn-lt"/>
                <a:ea typeface="+mn-ea"/>
                <a:cs typeface="+mn-cs"/>
              </a:rPr>
              <a:t>• Collect payments and keep records up to date.</a:t>
            </a:r>
          </a:p>
          <a:p>
            <a:r>
              <a:rPr lang="en-US" sz="1200" kern="1200" dirty="0">
                <a:solidFill>
                  <a:schemeClr val="tx1"/>
                </a:solidFill>
                <a:effectLst/>
                <a:latin typeface="+mn-lt"/>
                <a:ea typeface="+mn-ea"/>
                <a:cs typeface="+mn-cs"/>
              </a:rPr>
              <a:t>• Inspect guest rooms, public areas and grounds to make sure they are clean.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 28,930-$98,370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High school diploma or equivalent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47,800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5,000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4.0%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32</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7502102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Directors - Stage, Motion Pictures, Television and Radio</a:t>
            </a:r>
          </a:p>
          <a:p>
            <a:r>
              <a:rPr lang="en-US" sz="1200" b="1" i="1" kern="1200" dirty="0">
                <a:solidFill>
                  <a:schemeClr val="tx1"/>
                </a:solidFill>
                <a:effectLst/>
                <a:latin typeface="+mn-lt"/>
                <a:ea typeface="+mn-ea"/>
                <a:cs typeface="+mn-cs"/>
              </a:rPr>
              <a:t>Arts, Design, Entertainment, Sports and Media</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Interpret scripts, conduct rehearsals and direct activities of cast and technical crew for stage productions, motion pictures or television or radio programs.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Direct live broadcasts, films and recordings for entertainment.</a:t>
            </a:r>
          </a:p>
          <a:p>
            <a:r>
              <a:rPr lang="en-US" sz="1200" kern="1200" dirty="0">
                <a:solidFill>
                  <a:schemeClr val="tx1"/>
                </a:solidFill>
                <a:effectLst/>
                <a:latin typeface="+mn-lt"/>
                <a:ea typeface="+mn-ea"/>
                <a:cs typeface="+mn-cs"/>
              </a:rPr>
              <a:t>• Supervise and coordinate the work of camera, lighting, design and sound crews.</a:t>
            </a:r>
          </a:p>
          <a:p>
            <a:r>
              <a:rPr lang="en-US" sz="1200" kern="1200" dirty="0">
                <a:solidFill>
                  <a:schemeClr val="tx1"/>
                </a:solidFill>
                <a:effectLst/>
                <a:latin typeface="+mn-lt"/>
                <a:ea typeface="+mn-ea"/>
                <a:cs typeface="+mn-cs"/>
              </a:rPr>
              <a:t>• Cut and edit film and soundtracks.</a:t>
            </a:r>
          </a:p>
          <a:p>
            <a:r>
              <a:rPr lang="en-US" sz="1200" kern="1200" dirty="0">
                <a:solidFill>
                  <a:schemeClr val="tx1"/>
                </a:solidFill>
                <a:effectLst/>
                <a:latin typeface="+mn-lt"/>
                <a:ea typeface="+mn-ea"/>
                <a:cs typeface="+mn-cs"/>
              </a:rPr>
              <a:t>• Confer with production managers on photography, script, music, set design and costumes.</a:t>
            </a:r>
          </a:p>
          <a:p>
            <a:r>
              <a:rPr lang="en-US" sz="1200" kern="1200" dirty="0">
                <a:solidFill>
                  <a:schemeClr val="tx1"/>
                </a:solidFill>
                <a:effectLst/>
                <a:latin typeface="+mn-lt"/>
                <a:ea typeface="+mn-ea"/>
                <a:cs typeface="+mn-cs"/>
              </a:rPr>
              <a:t>• Plan details such as framing, camera movement, sound and actor movements for each shot or scene.</a:t>
            </a:r>
          </a:p>
          <a:p>
            <a:r>
              <a:rPr lang="en-US" sz="1200" kern="1200" dirty="0">
                <a:solidFill>
                  <a:schemeClr val="tx1"/>
                </a:solidFill>
                <a:effectLst/>
                <a:latin typeface="+mn-lt"/>
                <a:ea typeface="+mn-ea"/>
                <a:cs typeface="+mn-cs"/>
              </a:rPr>
              <a:t>• Work with actors to minimize the amount of time it takes to rehearse and shoot scenes.</a:t>
            </a:r>
          </a:p>
          <a:p>
            <a:r>
              <a:rPr lang="en-US" sz="1200" kern="1200" dirty="0">
                <a:solidFill>
                  <a:schemeClr val="tx1"/>
                </a:solidFill>
                <a:effectLst/>
                <a:latin typeface="+mn-lt"/>
                <a:ea typeface="+mn-ea"/>
                <a:cs typeface="+mn-cs"/>
              </a:rPr>
              <a:t>• Choose settings and locations for filming.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 33,730-$164,290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134,700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14,100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12.3%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33</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6923156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Accountants</a:t>
            </a:r>
          </a:p>
          <a:p>
            <a:r>
              <a:rPr lang="en-US" sz="1200" b="1" i="1" kern="1200" dirty="0">
                <a:solidFill>
                  <a:schemeClr val="tx1"/>
                </a:solidFill>
                <a:effectLst/>
                <a:latin typeface="+mn-lt"/>
                <a:ea typeface="+mn-ea"/>
                <a:cs typeface="+mn-cs"/>
              </a:rPr>
              <a:t>Business and Financial Operations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Analyze financial information and prepare financial reports to determine or maintain record of assets, liabilities, profit and loss, tax liability or other financial activities within an organization.</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Help people understand how to invest their money.</a:t>
            </a:r>
          </a:p>
          <a:p>
            <a:r>
              <a:rPr lang="en-US" sz="1200" kern="1200" dirty="0">
                <a:solidFill>
                  <a:schemeClr val="tx1"/>
                </a:solidFill>
                <a:effectLst/>
                <a:latin typeface="+mn-lt"/>
                <a:ea typeface="+mn-ea"/>
                <a:cs typeface="+mn-cs"/>
              </a:rPr>
              <a:t>• Help people prepare and submit their yearly tax returns.</a:t>
            </a:r>
          </a:p>
          <a:p>
            <a:r>
              <a:rPr lang="en-US" sz="1200" kern="1200" dirty="0">
                <a:solidFill>
                  <a:schemeClr val="tx1"/>
                </a:solidFill>
                <a:effectLst/>
                <a:latin typeface="+mn-lt"/>
                <a:ea typeface="+mn-ea"/>
                <a:cs typeface="+mn-cs"/>
              </a:rPr>
              <a:t>• Keep records of money in savings accounts and other investments.</a:t>
            </a:r>
          </a:p>
          <a:p>
            <a:r>
              <a:rPr lang="en-US" sz="1200" kern="1200" dirty="0">
                <a:solidFill>
                  <a:schemeClr val="tx1"/>
                </a:solidFill>
                <a:effectLst/>
                <a:latin typeface="+mn-lt"/>
                <a:ea typeface="+mn-ea"/>
                <a:cs typeface="+mn-cs"/>
              </a:rPr>
              <a:t>• Work for corporations such as banks to solve financial problems and ensure they follow</a:t>
            </a:r>
          </a:p>
          <a:p>
            <a:r>
              <a:rPr lang="en-US" sz="1200" kern="1200" dirty="0">
                <a:solidFill>
                  <a:schemeClr val="tx1"/>
                </a:solidFill>
                <a:effectLst/>
                <a:latin typeface="+mn-lt"/>
                <a:ea typeface="+mn-ea"/>
                <a:cs typeface="+mn-cs"/>
              </a:rPr>
              <a:t>tax laws.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 43,020-$122,220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1,397,700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141,800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10.0%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34</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511304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Pharmacy Technicians</a:t>
            </a:r>
          </a:p>
          <a:p>
            <a:r>
              <a:rPr lang="en-US" sz="1200" b="1" i="1" kern="1200" dirty="0">
                <a:solidFill>
                  <a:schemeClr val="tx1"/>
                </a:solidFill>
                <a:effectLst/>
                <a:latin typeface="+mn-lt"/>
                <a:ea typeface="+mn-ea"/>
                <a:cs typeface="+mn-cs"/>
              </a:rPr>
              <a:t>Health Care Practitioner and Technical</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Prepare medications under the direction of a pharmacist. May measure, mix, count out, label and record amounts and dosages of medications according to prescription orders.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Prepare medications under the direction of a pharmacist.</a:t>
            </a:r>
          </a:p>
          <a:p>
            <a:r>
              <a:rPr lang="en-US" sz="1200" kern="1200" dirty="0">
                <a:solidFill>
                  <a:schemeClr val="tx1"/>
                </a:solidFill>
                <a:effectLst/>
                <a:latin typeface="+mn-lt"/>
                <a:ea typeface="+mn-ea"/>
                <a:cs typeface="+mn-cs"/>
              </a:rPr>
              <a:t>• Measure, mix, count out and label dosages of medications.</a:t>
            </a:r>
          </a:p>
          <a:p>
            <a:r>
              <a:rPr lang="en-US" sz="1200" kern="1200" dirty="0">
                <a:solidFill>
                  <a:schemeClr val="tx1"/>
                </a:solidFill>
                <a:effectLst/>
                <a:latin typeface="+mn-lt"/>
                <a:ea typeface="+mn-ea"/>
                <a:cs typeface="+mn-cs"/>
              </a:rPr>
              <a:t>• Answer telephones and respond to questions.</a:t>
            </a:r>
          </a:p>
          <a:p>
            <a:r>
              <a:rPr lang="en-US" sz="1200" kern="1200" dirty="0">
                <a:solidFill>
                  <a:schemeClr val="tx1"/>
                </a:solidFill>
                <a:effectLst/>
                <a:latin typeface="+mn-lt"/>
                <a:ea typeface="+mn-ea"/>
                <a:cs typeface="+mn-cs"/>
              </a:rPr>
              <a:t>• Assist customers by answering simple questions or referring them to the pharmacist.</a:t>
            </a:r>
          </a:p>
          <a:p>
            <a:r>
              <a:rPr lang="en-US" sz="1200" kern="1200" dirty="0">
                <a:solidFill>
                  <a:schemeClr val="tx1"/>
                </a:solidFill>
                <a:effectLst/>
                <a:latin typeface="+mn-lt"/>
                <a:ea typeface="+mn-ea"/>
                <a:cs typeface="+mn-cs"/>
              </a:rPr>
              <a:t>• Fill bottles with prescribed medications and type and place labels on them.</a:t>
            </a:r>
          </a:p>
          <a:p>
            <a:r>
              <a:rPr lang="en-US" sz="1200" kern="1200" dirty="0">
                <a:solidFill>
                  <a:schemeClr val="tx1"/>
                </a:solidFill>
                <a:effectLst/>
                <a:latin typeface="+mn-lt"/>
                <a:ea typeface="+mn-ea"/>
                <a:cs typeface="+mn-cs"/>
              </a:rPr>
              <a:t>• Verify the information on prescriptions or refills.</a:t>
            </a:r>
          </a:p>
          <a:p>
            <a:r>
              <a:rPr lang="en-US" sz="1200" kern="1200" dirty="0">
                <a:solidFill>
                  <a:schemeClr val="tx1"/>
                </a:solidFill>
                <a:effectLst/>
                <a:latin typeface="+mn-lt"/>
                <a:ea typeface="+mn-ea"/>
                <a:cs typeface="+mn-cs"/>
              </a:rPr>
              <a:t>• Price and file prescriptions that have been filled.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 22,000-$46,980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High school diploma or equivalent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402,500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37,500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11.8%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35</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952218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Librarians</a:t>
            </a:r>
          </a:p>
          <a:p>
            <a:r>
              <a:rPr lang="en-US" sz="1200" b="1" i="1" kern="1200" dirty="0">
                <a:solidFill>
                  <a:schemeClr val="tx1"/>
                </a:solidFill>
                <a:effectLst/>
                <a:latin typeface="+mn-lt"/>
                <a:ea typeface="+mn-ea"/>
                <a:cs typeface="+mn-cs"/>
              </a:rPr>
              <a:t>Education, Training and Library</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Administer libraries and perform related library services. Work in a variety of settings, including public libraries, educational institutions, museums, corporations, government agencies, law firms, nonprofit organizations and health care providers. Tasks may include selecting, acquiring, cataloguing, classifying, circulating and maintaining library materials and furnishing reference, bibliographical and readers’ advisory services. May perform in-depth, strategic research and synthesize, analyze, edit and filter information. May set up or work with databases and information systems to catalogue and access information.</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Manage libraries.</a:t>
            </a:r>
          </a:p>
          <a:p>
            <a:r>
              <a:rPr lang="en-US" sz="1200" kern="1200" dirty="0">
                <a:solidFill>
                  <a:schemeClr val="tx1"/>
                </a:solidFill>
                <a:effectLst/>
                <a:latin typeface="+mn-lt"/>
                <a:ea typeface="+mn-ea"/>
                <a:cs typeface="+mn-cs"/>
              </a:rPr>
              <a:t>• Select library materials for circulation.</a:t>
            </a:r>
          </a:p>
          <a:p>
            <a:r>
              <a:rPr lang="en-US" sz="1200" kern="1200" dirty="0">
                <a:solidFill>
                  <a:schemeClr val="tx1"/>
                </a:solidFill>
                <a:effectLst/>
                <a:latin typeface="+mn-lt"/>
                <a:ea typeface="+mn-ea"/>
                <a:cs typeface="+mn-cs"/>
              </a:rPr>
              <a:t>• Classify and catalog materials.</a:t>
            </a:r>
          </a:p>
          <a:p>
            <a:r>
              <a:rPr lang="en-US" sz="1200" kern="1200" dirty="0">
                <a:solidFill>
                  <a:schemeClr val="tx1"/>
                </a:solidFill>
                <a:effectLst/>
                <a:latin typeface="+mn-lt"/>
                <a:ea typeface="+mn-ea"/>
                <a:cs typeface="+mn-cs"/>
              </a:rPr>
              <a:t>• Keep references and files up to date.</a:t>
            </a:r>
          </a:p>
          <a:p>
            <a:r>
              <a:rPr lang="en-US" sz="1200" kern="1200" dirty="0">
                <a:solidFill>
                  <a:schemeClr val="tx1"/>
                </a:solidFill>
                <a:effectLst/>
                <a:latin typeface="+mn-lt"/>
                <a:ea typeface="+mn-ea"/>
                <a:cs typeface="+mn-cs"/>
              </a:rPr>
              <a:t>• Help customers find materials they need.</a:t>
            </a:r>
          </a:p>
          <a:p>
            <a:r>
              <a:rPr lang="en-US" sz="1200" kern="1200" dirty="0">
                <a:solidFill>
                  <a:schemeClr val="tx1"/>
                </a:solidFill>
                <a:effectLst/>
                <a:latin typeface="+mn-lt"/>
                <a:ea typeface="+mn-ea"/>
                <a:cs typeface="+mn-cs"/>
              </a:rPr>
              <a:t>• Check out materials customers want to borrow.</a:t>
            </a:r>
          </a:p>
          <a:p>
            <a:r>
              <a:rPr lang="en-US" sz="1200" kern="1200" dirty="0">
                <a:solidFill>
                  <a:schemeClr val="tx1"/>
                </a:solidFill>
                <a:effectLst/>
                <a:latin typeface="+mn-lt"/>
                <a:ea typeface="+mn-ea"/>
                <a:cs typeface="+mn-cs"/>
              </a:rPr>
              <a:t>• Help customers find materials for research.</a:t>
            </a:r>
          </a:p>
          <a:p>
            <a:r>
              <a:rPr lang="en-US" sz="1200" kern="1200" dirty="0">
                <a:solidFill>
                  <a:schemeClr val="tx1"/>
                </a:solidFill>
                <a:effectLst/>
                <a:latin typeface="+mn-lt"/>
                <a:ea typeface="+mn-ea"/>
                <a:cs typeface="+mn-cs"/>
              </a:rPr>
              <a:t>• Fill out applications for library cards for new customers.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 34,300-$91,620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Master’s degree         </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14,500</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138,200         </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9.0%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36</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2876483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Archivists</a:t>
            </a:r>
          </a:p>
          <a:p>
            <a:r>
              <a:rPr lang="en-US" sz="1200" b="1" i="1" kern="1200" dirty="0">
                <a:solidFill>
                  <a:schemeClr val="tx1"/>
                </a:solidFill>
                <a:effectLst/>
                <a:latin typeface="+mn-lt"/>
                <a:ea typeface="+mn-ea"/>
                <a:cs typeface="+mn-cs"/>
              </a:rPr>
              <a:t>Education, Training and Library</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Appraise, edit and direct safekeeping of permanent records and historically valuable documents. Participate in research activities based on archival materials.</a:t>
            </a:r>
          </a:p>
          <a:p>
            <a:r>
              <a:rPr lang="en-US" sz="1200" kern="1200" dirty="0">
                <a:solidFill>
                  <a:schemeClr val="tx1"/>
                </a:solidFill>
                <a:effectLst/>
                <a:latin typeface="+mn-lt"/>
                <a:ea typeface="+mn-ea"/>
                <a:cs typeface="+mn-cs"/>
              </a:rPr>
              <a:t>• Prepare and place documents in permanent records.</a:t>
            </a:r>
          </a:p>
          <a:p>
            <a:r>
              <a:rPr lang="en-US" sz="1200" kern="1200" dirty="0">
                <a:solidFill>
                  <a:schemeClr val="tx1"/>
                </a:solidFill>
                <a:effectLst/>
                <a:latin typeface="+mn-lt"/>
                <a:ea typeface="+mn-ea"/>
                <a:cs typeface="+mn-cs"/>
              </a:rPr>
              <a:t>• Appraise and authenticate historical documents for archiving.</a:t>
            </a:r>
          </a:p>
          <a:p>
            <a:r>
              <a:rPr lang="en-US" sz="1200" kern="1200" dirty="0">
                <a:solidFill>
                  <a:schemeClr val="tx1"/>
                </a:solidFill>
                <a:effectLst/>
                <a:latin typeface="+mn-lt"/>
                <a:ea typeface="+mn-ea"/>
                <a:cs typeface="+mn-cs"/>
              </a:rPr>
              <a:t>• Preserve records of documents by copying or transferring to film, videotape, audiotape or disks.</a:t>
            </a:r>
          </a:p>
          <a:p>
            <a:r>
              <a:rPr lang="en-US" sz="1200" kern="1200" dirty="0">
                <a:solidFill>
                  <a:schemeClr val="tx1"/>
                </a:solidFill>
                <a:effectLst/>
                <a:latin typeface="+mn-lt"/>
                <a:ea typeface="+mn-ea"/>
                <a:cs typeface="+mn-cs"/>
              </a:rPr>
              <a:t>• Establish policy guidelines for public access to materials.</a:t>
            </a:r>
          </a:p>
          <a:p>
            <a:r>
              <a:rPr lang="en-US" sz="1200" kern="1200" dirty="0">
                <a:solidFill>
                  <a:schemeClr val="tx1"/>
                </a:solidFill>
                <a:effectLst/>
                <a:latin typeface="+mn-lt"/>
                <a:ea typeface="+mn-ea"/>
                <a:cs typeface="+mn-cs"/>
              </a:rPr>
              <a:t>• Prepare documentation of the historical significance of materials.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 31,140-$89,710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Master’s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6,800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800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14.7%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37</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8990802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Postal Delivery Officers</a:t>
            </a:r>
          </a:p>
          <a:p>
            <a:r>
              <a:rPr lang="en-US" sz="1200" b="1" i="1" kern="1200" dirty="0">
                <a:solidFill>
                  <a:schemeClr val="tx1"/>
                </a:solidFill>
                <a:effectLst/>
                <a:latin typeface="+mn-lt"/>
                <a:ea typeface="+mn-ea"/>
                <a:cs typeface="+mn-cs"/>
              </a:rPr>
              <a:t>Office and Administrative Support</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Sort mail for delivery. Deliver mail on established route by vehicle or on foot.</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Sort mail for delivery.</a:t>
            </a:r>
          </a:p>
          <a:p>
            <a:r>
              <a:rPr lang="en-US" sz="1200" kern="1200" dirty="0">
                <a:solidFill>
                  <a:schemeClr val="tx1"/>
                </a:solidFill>
                <a:effectLst/>
                <a:latin typeface="+mn-lt"/>
                <a:ea typeface="+mn-ea"/>
                <a:cs typeface="+mn-cs"/>
              </a:rPr>
              <a:t>• Deliver mail by vehicle or on foot.</a:t>
            </a:r>
          </a:p>
          <a:p>
            <a:r>
              <a:rPr lang="en-US" sz="1200" kern="1200" dirty="0">
                <a:solidFill>
                  <a:schemeClr val="tx1"/>
                </a:solidFill>
                <a:effectLst/>
                <a:latin typeface="+mn-lt"/>
                <a:ea typeface="+mn-ea"/>
                <a:cs typeface="+mn-cs"/>
              </a:rPr>
              <a:t>• Collect mail going out and return to post office for mailing.</a:t>
            </a:r>
          </a:p>
          <a:p>
            <a:r>
              <a:rPr lang="en-US" sz="1200" kern="1200" dirty="0">
                <a:solidFill>
                  <a:schemeClr val="tx1"/>
                </a:solidFill>
                <a:effectLst/>
                <a:latin typeface="+mn-lt"/>
                <a:ea typeface="+mn-ea"/>
                <a:cs typeface="+mn-cs"/>
              </a:rPr>
              <a:t>• Hold mail for customers who are away from home.</a:t>
            </a:r>
          </a:p>
          <a:p>
            <a:r>
              <a:rPr lang="en-US" sz="1200" kern="1200" dirty="0">
                <a:solidFill>
                  <a:schemeClr val="tx1"/>
                </a:solidFill>
                <a:effectLst/>
                <a:latin typeface="+mn-lt"/>
                <a:ea typeface="+mn-ea"/>
                <a:cs typeface="+mn-cs"/>
              </a:rPr>
              <a:t>• Return incorrectly addressed mail to senders.</a:t>
            </a:r>
          </a:p>
          <a:p>
            <a:r>
              <a:rPr lang="en-US" sz="1200" kern="1200" dirty="0">
                <a:solidFill>
                  <a:schemeClr val="tx1"/>
                </a:solidFill>
                <a:effectLst/>
                <a:latin typeface="+mn-lt"/>
                <a:ea typeface="+mn-ea"/>
                <a:cs typeface="+mn-cs"/>
              </a:rPr>
              <a:t>• Provide customers with change of address cards.</a:t>
            </a:r>
          </a:p>
          <a:p>
            <a:r>
              <a:rPr lang="en-US" sz="1200" kern="1200" dirty="0">
                <a:solidFill>
                  <a:schemeClr val="tx1"/>
                </a:solidFill>
                <a:effectLst/>
                <a:latin typeface="+mn-lt"/>
                <a:ea typeface="+mn-ea"/>
                <a:cs typeface="+mn-cs"/>
              </a:rPr>
              <a:t>• Obtain signed receipts for registered mail.</a:t>
            </a:r>
          </a:p>
          <a:p>
            <a:r>
              <a:rPr lang="en-US" sz="1200" kern="1200" dirty="0">
                <a:solidFill>
                  <a:schemeClr val="tx1"/>
                </a:solidFill>
                <a:effectLst/>
                <a:latin typeface="+mn-lt"/>
                <a:ea typeface="+mn-ea"/>
                <a:cs typeface="+mn-cs"/>
              </a:rPr>
              <a:t>• Sell stamps and money orders.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 33,420-$61,110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High school diploma or equivalent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316,700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16,100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-12.1%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38</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7715007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Logistics Managers</a:t>
            </a:r>
          </a:p>
          <a:p>
            <a:r>
              <a:rPr lang="en-US" sz="1200" b="1" i="1" kern="1200" dirty="0">
                <a:solidFill>
                  <a:schemeClr val="tx1"/>
                </a:solidFill>
                <a:effectLst/>
                <a:latin typeface="+mn-lt"/>
                <a:ea typeface="+mn-ea"/>
                <a:cs typeface="+mn-cs"/>
              </a:rPr>
              <a:t>Management</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Plan, direct or coordinate purchasing, warehousing, distribution, forecasting, customer service or planning services. Manage logistics personnel and logistics systems and direct daily operations.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Work with businesses to keep their operations working well and efficiently.</a:t>
            </a:r>
          </a:p>
          <a:p>
            <a:r>
              <a:rPr lang="en-US" sz="1200" kern="1200" dirty="0">
                <a:solidFill>
                  <a:schemeClr val="tx1"/>
                </a:solidFill>
                <a:effectLst/>
                <a:latin typeface="+mn-lt"/>
                <a:ea typeface="+mn-ea"/>
                <a:cs typeface="+mn-cs"/>
              </a:rPr>
              <a:t>• Check operations to make sure they meet standards.</a:t>
            </a:r>
          </a:p>
          <a:p>
            <a:r>
              <a:rPr lang="en-US" sz="1200" kern="1200" dirty="0">
                <a:solidFill>
                  <a:schemeClr val="tx1"/>
                </a:solidFill>
                <a:effectLst/>
                <a:latin typeface="+mn-lt"/>
                <a:ea typeface="+mn-ea"/>
                <a:cs typeface="+mn-cs"/>
              </a:rPr>
              <a:t>• Create operating programs to improve production.</a:t>
            </a:r>
          </a:p>
          <a:p>
            <a:r>
              <a:rPr lang="en-US" sz="1200" kern="1200" dirty="0">
                <a:solidFill>
                  <a:schemeClr val="tx1"/>
                </a:solidFill>
                <a:effectLst/>
                <a:latin typeface="+mn-lt"/>
                <a:ea typeface="+mn-ea"/>
                <a:cs typeface="+mn-cs"/>
              </a:rPr>
              <a:t>• Make operating changes as needed.</a:t>
            </a:r>
          </a:p>
          <a:p>
            <a:r>
              <a:rPr lang="en-US" sz="1200" kern="1200" dirty="0">
                <a:solidFill>
                  <a:schemeClr val="tx1"/>
                </a:solidFill>
                <a:effectLst/>
                <a:latin typeface="+mn-lt"/>
                <a:ea typeface="+mn-ea"/>
                <a:cs typeface="+mn-cs"/>
              </a:rPr>
              <a:t>• Make sure companies follow procedures.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 54,300-$156,710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High school diploma or equivalent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115,500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9,700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6.8%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39</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044438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Construction Managers</a:t>
            </a:r>
          </a:p>
          <a:p>
            <a:r>
              <a:rPr lang="en-US" sz="1200" b="1" i="1" kern="1200" dirty="0">
                <a:solidFill>
                  <a:schemeClr val="tx1"/>
                </a:solidFill>
                <a:effectLst/>
                <a:latin typeface="+mn-lt"/>
                <a:ea typeface="+mn-ea"/>
                <a:cs typeface="+mn-cs"/>
              </a:rPr>
              <a:t>Management</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Plan, direct or coordinate, usually through subordinate supervisory personnel, activities concerned with the construction and maintenance of structures, facilities and systems. Participate in the conceptual development of a construction project and oversee its organization, scheduling, budgeting and implementation. Includes managers in specialized construction fields, such as carpentry or plumbing. Working out of a main office or out of a field office at the construction site, construction managers monitor the overall construction project.</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Plan and direct activities for construction and maintenance of structures.</a:t>
            </a:r>
          </a:p>
          <a:p>
            <a:r>
              <a:rPr lang="en-US" sz="1200" kern="1200" dirty="0">
                <a:solidFill>
                  <a:schemeClr val="tx1"/>
                </a:solidFill>
                <a:effectLst/>
                <a:latin typeface="+mn-lt"/>
                <a:ea typeface="+mn-ea"/>
                <a:cs typeface="+mn-cs"/>
              </a:rPr>
              <a:t>• Help conceptualize projects and oversee organization.</a:t>
            </a:r>
          </a:p>
          <a:p>
            <a:r>
              <a:rPr lang="en-US" sz="1200" kern="1200" dirty="0">
                <a:solidFill>
                  <a:schemeClr val="tx1"/>
                </a:solidFill>
                <a:effectLst/>
                <a:latin typeface="+mn-lt"/>
                <a:ea typeface="+mn-ea"/>
                <a:cs typeface="+mn-cs"/>
              </a:rPr>
              <a:t>• Schedule construction processes and implement work schedules.</a:t>
            </a:r>
          </a:p>
          <a:p>
            <a:r>
              <a:rPr lang="en-US" sz="1200" kern="1200" dirty="0">
                <a:solidFill>
                  <a:schemeClr val="tx1"/>
                </a:solidFill>
                <a:effectLst/>
                <a:latin typeface="+mn-lt"/>
                <a:ea typeface="+mn-ea"/>
                <a:cs typeface="+mn-cs"/>
              </a:rPr>
              <a:t>• Oversee and resolve work procedures, complaints and problems.</a:t>
            </a:r>
          </a:p>
          <a:p>
            <a:r>
              <a:rPr lang="en-US" sz="1200" kern="1200" dirty="0">
                <a:solidFill>
                  <a:schemeClr val="tx1"/>
                </a:solidFill>
                <a:effectLst/>
                <a:latin typeface="+mn-lt"/>
                <a:ea typeface="+mn-ea"/>
                <a:cs typeface="+mn-cs"/>
              </a:rPr>
              <a:t>• Develop and schedule project steps and budgets to meet deadlines.</a:t>
            </a:r>
          </a:p>
          <a:p>
            <a:r>
              <a:rPr lang="en-US" sz="1200" kern="1200" dirty="0">
                <a:solidFill>
                  <a:schemeClr val="tx1"/>
                </a:solidFill>
                <a:effectLst/>
                <a:latin typeface="+mn-lt"/>
                <a:ea typeface="+mn-ea"/>
                <a:cs typeface="+mn-cs"/>
              </a:rPr>
              <a:t>• Inspect projects to make sure they comply with building and safety codes.</a:t>
            </a:r>
          </a:p>
          <a:p>
            <a:r>
              <a:rPr lang="en-US" sz="1200" kern="1200" dirty="0">
                <a:solidFill>
                  <a:schemeClr val="tx1"/>
                </a:solidFill>
                <a:effectLst/>
                <a:latin typeface="+mn-lt"/>
                <a:ea typeface="+mn-ea"/>
                <a:cs typeface="+mn-cs"/>
              </a:rPr>
              <a:t>• Prepare contracts and negotiate revisions, changes and additions.</a:t>
            </a:r>
          </a:p>
          <a:p>
            <a:r>
              <a:rPr lang="en-US" sz="1200" kern="1200" dirty="0">
                <a:solidFill>
                  <a:schemeClr val="tx1"/>
                </a:solidFill>
                <a:effectLst/>
                <a:latin typeface="+mn-lt"/>
                <a:ea typeface="+mn-ea"/>
                <a:cs typeface="+mn-cs"/>
              </a:rPr>
              <a:t>• Obtain all necessary permits and licenses.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 54,810-$159,560</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403,800</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33,200</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11.1%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4</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595794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Doctors, Internists, General</a:t>
            </a:r>
          </a:p>
          <a:p>
            <a:r>
              <a:rPr lang="en-US" sz="1200" b="1" i="1" kern="1200" dirty="0">
                <a:solidFill>
                  <a:schemeClr val="tx1"/>
                </a:solidFill>
                <a:effectLst/>
                <a:latin typeface="+mn-lt"/>
                <a:ea typeface="+mn-ea"/>
                <a:cs typeface="+mn-cs"/>
              </a:rPr>
              <a:t>Health Care Practitioner and Technical</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Diagnose and provide nonsurgical treatment of diseases and injuries of internal organ systems. Provide care mainly for adults who have a wide range of problems associated </a:t>
            </a:r>
          </a:p>
          <a:p>
            <a:r>
              <a:rPr lang="en-US" sz="1200" kern="1200" dirty="0">
                <a:solidFill>
                  <a:schemeClr val="tx1"/>
                </a:solidFill>
                <a:effectLst/>
                <a:latin typeface="+mn-lt"/>
                <a:ea typeface="+mn-ea"/>
                <a:cs typeface="+mn-cs"/>
              </a:rPr>
              <a:t>with the internal organs.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Provide treatment for disease or injury.</a:t>
            </a:r>
          </a:p>
          <a:p>
            <a:r>
              <a:rPr lang="en-US" sz="1200" kern="1200" dirty="0">
                <a:solidFill>
                  <a:schemeClr val="tx1"/>
                </a:solidFill>
                <a:effectLst/>
                <a:latin typeface="+mn-lt"/>
                <a:ea typeface="+mn-ea"/>
                <a:cs typeface="+mn-cs"/>
              </a:rPr>
              <a:t>• Examine patient to determine the nature of the disease or injury.</a:t>
            </a:r>
          </a:p>
          <a:p>
            <a:r>
              <a:rPr lang="en-US" sz="1200" kern="1200" dirty="0">
                <a:solidFill>
                  <a:schemeClr val="tx1"/>
                </a:solidFill>
                <a:effectLst/>
                <a:latin typeface="+mn-lt"/>
                <a:ea typeface="+mn-ea"/>
                <a:cs typeface="+mn-cs"/>
              </a:rPr>
              <a:t>• Diagnose the problem and recommend treatment.</a:t>
            </a:r>
          </a:p>
          <a:p>
            <a:r>
              <a:rPr lang="en-US" sz="1200" kern="1200" dirty="0">
                <a:solidFill>
                  <a:schemeClr val="tx1"/>
                </a:solidFill>
                <a:effectLst/>
                <a:latin typeface="+mn-lt"/>
                <a:ea typeface="+mn-ea"/>
                <a:cs typeface="+mn-cs"/>
              </a:rPr>
              <a:t>• Review treatment options including medications and nonsurgical procedures.</a:t>
            </a:r>
          </a:p>
          <a:p>
            <a:r>
              <a:rPr lang="en-US" sz="1200" kern="1200" dirty="0">
                <a:solidFill>
                  <a:schemeClr val="tx1"/>
                </a:solidFill>
                <a:effectLst/>
                <a:latin typeface="+mn-lt"/>
                <a:ea typeface="+mn-ea"/>
                <a:cs typeface="+mn-cs"/>
              </a:rPr>
              <a:t>• Write prescriptions for medications.</a:t>
            </a:r>
          </a:p>
          <a:p>
            <a:r>
              <a:rPr lang="en-US" sz="1200" kern="1200" dirty="0">
                <a:solidFill>
                  <a:schemeClr val="tx1"/>
                </a:solidFill>
                <a:effectLst/>
                <a:latin typeface="+mn-lt"/>
                <a:ea typeface="+mn-ea"/>
                <a:cs typeface="+mn-cs"/>
              </a:rPr>
              <a:t>• Discuss alternatives for treatment.</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$58,770 to N/A</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Doctoral or professional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49,800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2,100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14.5%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5</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183917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Surgeons</a:t>
            </a:r>
          </a:p>
          <a:p>
            <a:r>
              <a:rPr lang="en-US" sz="1200" b="1" i="1" kern="1200" dirty="0">
                <a:solidFill>
                  <a:schemeClr val="tx1"/>
                </a:solidFill>
                <a:effectLst/>
                <a:latin typeface="+mn-lt"/>
                <a:ea typeface="+mn-ea"/>
                <a:cs typeface="+mn-cs"/>
              </a:rPr>
              <a:t>Health Care Practitioner and Technical</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Physicians who treat diseases, injuries and deformities by invasive, minimally invasive or non-invasive surgical methods, such as using instruments or appliances or by manual manipulation.</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Operate on patients to correct physical problems.</a:t>
            </a:r>
          </a:p>
          <a:p>
            <a:r>
              <a:rPr lang="en-US" sz="1200" kern="1200" dirty="0">
                <a:solidFill>
                  <a:schemeClr val="tx1"/>
                </a:solidFill>
                <a:effectLst/>
                <a:latin typeface="+mn-lt"/>
                <a:ea typeface="+mn-ea"/>
                <a:cs typeface="+mn-cs"/>
              </a:rPr>
              <a:t>• Examine patient to obtain medical information.</a:t>
            </a:r>
          </a:p>
          <a:p>
            <a:r>
              <a:rPr lang="en-US" sz="1200" kern="1200" dirty="0">
                <a:solidFill>
                  <a:schemeClr val="tx1"/>
                </a:solidFill>
                <a:effectLst/>
                <a:latin typeface="+mn-lt"/>
                <a:ea typeface="+mn-ea"/>
                <a:cs typeface="+mn-cs"/>
              </a:rPr>
              <a:t>• Analyze patients’ medical history and examination results to determine if surgery is needed.</a:t>
            </a:r>
          </a:p>
          <a:p>
            <a:r>
              <a:rPr lang="en-US" sz="1200" kern="1200" dirty="0">
                <a:solidFill>
                  <a:schemeClr val="tx1"/>
                </a:solidFill>
                <a:effectLst/>
                <a:latin typeface="+mn-lt"/>
                <a:ea typeface="+mn-ea"/>
                <a:cs typeface="+mn-cs"/>
              </a:rPr>
              <a:t>• Develop treatment plans for before and after surgery.</a:t>
            </a:r>
          </a:p>
          <a:p>
            <a:r>
              <a:rPr lang="en-US" sz="1200" kern="1200" dirty="0">
                <a:solidFill>
                  <a:schemeClr val="tx1"/>
                </a:solidFill>
                <a:effectLst/>
                <a:latin typeface="+mn-lt"/>
                <a:ea typeface="+mn-ea"/>
                <a:cs typeface="+mn-cs"/>
              </a:rPr>
              <a:t>• Follow established surgical techniques during the operation.</a:t>
            </a:r>
          </a:p>
          <a:p>
            <a:r>
              <a:rPr lang="en-US" sz="1200" kern="1200" dirty="0">
                <a:solidFill>
                  <a:schemeClr val="tx1"/>
                </a:solidFill>
                <a:effectLst/>
                <a:latin typeface="+mn-lt"/>
                <a:ea typeface="+mn-ea"/>
                <a:cs typeface="+mn-cs"/>
              </a:rPr>
              <a:t>• Direct the activities of nurses, assistants and specialists.</a:t>
            </a:r>
          </a:p>
          <a:p>
            <a:r>
              <a:rPr lang="en-US" sz="1200" kern="1200" dirty="0">
                <a:solidFill>
                  <a:schemeClr val="tx1"/>
                </a:solidFill>
                <a:effectLst/>
                <a:latin typeface="+mn-lt"/>
                <a:ea typeface="+mn-ea"/>
                <a:cs typeface="+mn-cs"/>
              </a:rPr>
              <a:t>• Make sure the instruments and surgery rooms are sterile.</a:t>
            </a:r>
          </a:p>
          <a:p>
            <a:r>
              <a:rPr lang="en-US" sz="1200" kern="1200" dirty="0">
                <a:solidFill>
                  <a:schemeClr val="tx1"/>
                </a:solidFill>
                <a:effectLst/>
                <a:latin typeface="+mn-lt"/>
                <a:ea typeface="+mn-ea"/>
                <a:cs typeface="+mn-cs"/>
              </a:rPr>
              <a:t>• Discuss the need for surgery with patients and make sure they understand what surgery </a:t>
            </a:r>
          </a:p>
          <a:p>
            <a:r>
              <a:rPr lang="en-US" sz="1200" kern="1200" dirty="0">
                <a:solidFill>
                  <a:schemeClr val="tx1"/>
                </a:solidFill>
                <a:effectLst/>
                <a:latin typeface="+mn-lt"/>
                <a:ea typeface="+mn-ea"/>
                <a:cs typeface="+mn-cs"/>
              </a:rPr>
              <a:t>will be like.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 88,360 to N/A</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Doctoral or professional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45,000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1,900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14.4%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6</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774239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Veterinarians</a:t>
            </a:r>
          </a:p>
          <a:p>
            <a:r>
              <a:rPr lang="en-US" sz="1200" b="1" i="1" kern="1200" dirty="0">
                <a:solidFill>
                  <a:schemeClr val="tx1"/>
                </a:solidFill>
                <a:effectLst/>
                <a:latin typeface="+mn-lt"/>
                <a:ea typeface="+mn-ea"/>
                <a:cs typeface="+mn-cs"/>
              </a:rPr>
              <a:t>Health Care Practitioner and Technical</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Diagnose, treat or research diseases and injuries of animals. Includes veterinarians who conduct research and development, inspect livestock or care for pets and companion animals.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Treat animals for illnesses and injuries.</a:t>
            </a:r>
          </a:p>
          <a:p>
            <a:r>
              <a:rPr lang="en-US" sz="1200" kern="1200" dirty="0">
                <a:solidFill>
                  <a:schemeClr val="tx1"/>
                </a:solidFill>
                <a:effectLst/>
                <a:latin typeface="+mn-lt"/>
                <a:ea typeface="+mn-ea"/>
                <a:cs typeface="+mn-cs"/>
              </a:rPr>
              <a:t>• Examine animals to determine what is wrong.</a:t>
            </a:r>
          </a:p>
          <a:p>
            <a:r>
              <a:rPr lang="en-US" sz="1200" kern="1200" dirty="0">
                <a:solidFill>
                  <a:schemeClr val="tx1"/>
                </a:solidFill>
                <a:effectLst/>
                <a:latin typeface="+mn-lt"/>
                <a:ea typeface="+mn-ea"/>
                <a:cs typeface="+mn-cs"/>
              </a:rPr>
              <a:t>• Teach animal owners how to care for their animals.</a:t>
            </a:r>
          </a:p>
          <a:p>
            <a:r>
              <a:rPr lang="en-US" sz="1200" kern="1200" dirty="0">
                <a:solidFill>
                  <a:schemeClr val="tx1"/>
                </a:solidFill>
                <a:effectLst/>
                <a:latin typeface="+mn-lt"/>
                <a:ea typeface="+mn-ea"/>
                <a:cs typeface="+mn-cs"/>
              </a:rPr>
              <a:t>• Prescribe medication, set broken bones and bandage wounds.</a:t>
            </a:r>
          </a:p>
          <a:p>
            <a:r>
              <a:rPr lang="en-US" sz="1200" kern="1200" dirty="0">
                <a:solidFill>
                  <a:schemeClr val="tx1"/>
                </a:solidFill>
                <a:effectLst/>
                <a:latin typeface="+mn-lt"/>
                <a:ea typeface="+mn-ea"/>
                <a:cs typeface="+mn-cs"/>
              </a:rPr>
              <a:t>• Collect body samples for examination and analysis.</a:t>
            </a:r>
          </a:p>
          <a:p>
            <a:r>
              <a:rPr lang="en-US" sz="1200" kern="1200" dirty="0">
                <a:solidFill>
                  <a:schemeClr val="tx1"/>
                </a:solidFill>
                <a:effectLst/>
                <a:latin typeface="+mn-lt"/>
                <a:ea typeface="+mn-ea"/>
                <a:cs typeface="+mn-cs"/>
              </a:rPr>
              <a:t>• Give animals shots to prevent various diseases.</a:t>
            </a:r>
          </a:p>
          <a:p>
            <a:r>
              <a:rPr lang="en-US" sz="1200" kern="1200" dirty="0">
                <a:solidFill>
                  <a:schemeClr val="tx1"/>
                </a:solidFill>
                <a:effectLst/>
                <a:latin typeface="+mn-lt"/>
                <a:ea typeface="+mn-ea"/>
                <a:cs typeface="+mn-cs"/>
              </a:rPr>
              <a:t>• Train and supervise workers who handle and care for animals.</a:t>
            </a:r>
          </a:p>
          <a:p>
            <a:r>
              <a:rPr lang="en-US" sz="1200" kern="1200" dirty="0">
                <a:solidFill>
                  <a:schemeClr val="tx1"/>
                </a:solidFill>
                <a:effectLst/>
                <a:latin typeface="+mn-lt"/>
                <a:ea typeface="+mn-ea"/>
                <a:cs typeface="+mn-cs"/>
              </a:rPr>
              <a:t>• Study dead animals to determine why they died.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 53,980-$159,320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Doctoral or professional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79,600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4,500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18.8%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7</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745254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Surgical Assistants</a:t>
            </a:r>
          </a:p>
          <a:p>
            <a:r>
              <a:rPr lang="en-US" sz="1200" b="1" i="1" kern="1200" dirty="0">
                <a:solidFill>
                  <a:schemeClr val="tx1"/>
                </a:solidFill>
                <a:effectLst/>
                <a:latin typeface="+mn-lt"/>
                <a:ea typeface="+mn-ea"/>
                <a:cs typeface="+mn-cs"/>
              </a:rPr>
              <a:t>Health Care Practitioner and Technical</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Assist surgeons during surgery by performing duties such as tissue retraction, insertion of tubes and intravenous lines or closure of surgical wounds. Perform preoperative and postoperative duties to facilitate patient care.</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Help surgeons prepare for surgery and operate on people.</a:t>
            </a:r>
          </a:p>
          <a:p>
            <a:r>
              <a:rPr lang="en-US" sz="1200" kern="1200" dirty="0">
                <a:solidFill>
                  <a:schemeClr val="tx1"/>
                </a:solidFill>
                <a:effectLst/>
                <a:latin typeface="+mn-lt"/>
                <a:ea typeface="+mn-ea"/>
                <a:cs typeface="+mn-cs"/>
              </a:rPr>
              <a:t>• Maintain the operating room as instructed by the surgeon.</a:t>
            </a:r>
          </a:p>
          <a:p>
            <a:r>
              <a:rPr lang="en-US" sz="1200" kern="1200" dirty="0">
                <a:solidFill>
                  <a:schemeClr val="tx1"/>
                </a:solidFill>
                <a:effectLst/>
                <a:latin typeface="+mn-lt"/>
                <a:ea typeface="+mn-ea"/>
                <a:cs typeface="+mn-cs"/>
              </a:rPr>
              <a:t>• Sterilize and prepare surgical instruments.</a:t>
            </a:r>
          </a:p>
          <a:p>
            <a:r>
              <a:rPr lang="en-US" sz="1200" kern="1200" dirty="0">
                <a:solidFill>
                  <a:schemeClr val="tx1"/>
                </a:solidFill>
                <a:effectLst/>
                <a:latin typeface="+mn-lt"/>
                <a:ea typeface="+mn-ea"/>
                <a:cs typeface="+mn-cs"/>
              </a:rPr>
              <a:t>• Position patients on operating table as needed for the surgery being performed.</a:t>
            </a:r>
          </a:p>
          <a:p>
            <a:r>
              <a:rPr lang="en-US" sz="1200" kern="1200" dirty="0">
                <a:solidFill>
                  <a:schemeClr val="tx1"/>
                </a:solidFill>
                <a:effectLst/>
                <a:latin typeface="+mn-lt"/>
                <a:ea typeface="+mn-ea"/>
                <a:cs typeface="+mn-cs"/>
              </a:rPr>
              <a:t>• Instruct person administering anesthesia about how much to administer.</a:t>
            </a:r>
          </a:p>
          <a:p>
            <a:r>
              <a:rPr lang="en-US" sz="1200" kern="1200" dirty="0">
                <a:solidFill>
                  <a:schemeClr val="tx1"/>
                </a:solidFill>
                <a:effectLst/>
                <a:latin typeface="+mn-lt"/>
                <a:ea typeface="+mn-ea"/>
                <a:cs typeface="+mn-cs"/>
              </a:rPr>
              <a:t>• Control patient bleeding during surgery.</a:t>
            </a:r>
          </a:p>
          <a:p>
            <a:r>
              <a:rPr lang="en-US" sz="1200" kern="1200" dirty="0">
                <a:solidFill>
                  <a:schemeClr val="tx1"/>
                </a:solidFill>
                <a:effectLst/>
                <a:latin typeface="+mn-lt"/>
                <a:ea typeface="+mn-ea"/>
                <a:cs typeface="+mn-cs"/>
              </a:rPr>
              <a:t>• Monitor patients after surgery to insure proper healing.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 27,560-$72,390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Postsecondary non-degree award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127,800</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11,000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19.6%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8</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69352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Veterinary Technologists and Technicians</a:t>
            </a:r>
          </a:p>
          <a:p>
            <a:r>
              <a:rPr lang="en-US" sz="1200" b="1" kern="1200" dirty="0">
                <a:solidFill>
                  <a:schemeClr val="tx1"/>
                </a:solidFill>
                <a:effectLst/>
                <a:latin typeface="+mn-lt"/>
                <a:ea typeface="+mn-ea"/>
                <a:cs typeface="+mn-cs"/>
              </a:rPr>
              <a:t>Health Care Practitioner and Technical</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Perform medical tests in a laboratory environment for use in the treatment and diagnosis of diseases in animals. Prepare vaccines and serums for prevention of diseases. Prepare tissue samples, take blood samples and execute laboratory tests, such as urinalysis and blood counts. Clean and sterilize instruments and materials and maintain equipment and machines. May assist a veterinarian during surgery.</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Prepare and administer medications, vaccines and treatments prescribed by veterinarians.</a:t>
            </a:r>
          </a:p>
          <a:p>
            <a:r>
              <a:rPr lang="en-US" sz="1200" kern="1200" dirty="0">
                <a:solidFill>
                  <a:schemeClr val="tx1"/>
                </a:solidFill>
                <a:effectLst/>
                <a:latin typeface="+mn-lt"/>
                <a:ea typeface="+mn-ea"/>
                <a:cs typeface="+mn-cs"/>
              </a:rPr>
              <a:t>• Collect, prepare and label samples for laboratory testing.</a:t>
            </a:r>
          </a:p>
          <a:p>
            <a:r>
              <a:rPr lang="en-US" sz="1200" kern="1200" dirty="0">
                <a:solidFill>
                  <a:schemeClr val="tx1"/>
                </a:solidFill>
                <a:effectLst/>
                <a:latin typeface="+mn-lt"/>
                <a:ea typeface="+mn-ea"/>
                <a:cs typeface="+mn-cs"/>
              </a:rPr>
              <a:t>• Care for and monitor the condition of animals recovering from surgery.</a:t>
            </a:r>
          </a:p>
          <a:p>
            <a:r>
              <a:rPr lang="en-US" sz="1200" kern="1200" dirty="0">
                <a:solidFill>
                  <a:schemeClr val="tx1"/>
                </a:solidFill>
                <a:effectLst/>
                <a:latin typeface="+mn-lt"/>
                <a:ea typeface="+mn-ea"/>
                <a:cs typeface="+mn-cs"/>
              </a:rPr>
              <a:t>• Assist veterinarian with physical examinations of animals.</a:t>
            </a:r>
          </a:p>
          <a:p>
            <a:r>
              <a:rPr lang="en-US" sz="1200" kern="1200" dirty="0">
                <a:solidFill>
                  <a:schemeClr val="tx1"/>
                </a:solidFill>
                <a:effectLst/>
                <a:latin typeface="+mn-lt"/>
                <a:ea typeface="+mn-ea"/>
                <a:cs typeface="+mn-cs"/>
              </a:rPr>
              <a:t>• Clean and sterilize instruments, equipment and materials.</a:t>
            </a:r>
          </a:p>
          <a:p>
            <a:r>
              <a:rPr lang="en-US" sz="1200" kern="1200" dirty="0">
                <a:solidFill>
                  <a:schemeClr val="tx1"/>
                </a:solidFill>
                <a:effectLst/>
                <a:latin typeface="+mn-lt"/>
                <a:ea typeface="+mn-ea"/>
                <a:cs typeface="+mn-cs"/>
              </a:rPr>
              <a:t>• Take and develop x-rays of animals.</a:t>
            </a:r>
          </a:p>
          <a:p>
            <a:r>
              <a:rPr lang="en-US" sz="1200" kern="1200" dirty="0">
                <a:solidFill>
                  <a:schemeClr val="tx1"/>
                </a:solidFill>
                <a:effectLst/>
                <a:latin typeface="+mn-lt"/>
                <a:ea typeface="+mn-ea"/>
                <a:cs typeface="+mn-cs"/>
              </a:rPr>
              <a:t>• Do laboratory tests on blood and other bodily fluids to determine what is wrong.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 22,880-$49,350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Associate degree  </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102,000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10,700</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20.0%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9</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001573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kuder galaxy®</a:t>
            </a:r>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148268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kuder galaxy®</a:t>
            </a:r>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912756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kuder galaxy®</a:t>
            </a:r>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2021766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kuder galaxy®</a:t>
            </a:r>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666711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kuder galaxy®</a:t>
            </a:r>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646715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kuder galaxy®</a:t>
            </a:r>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940671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kuder galaxy®</a:t>
            </a:r>
          </a:p>
        </p:txBody>
      </p:sp>
      <p:sp>
        <p:nvSpPr>
          <p:cNvPr id="9" name="Slide Number Placeholder 8"/>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85660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kuder galaxy®</a:t>
            </a:r>
          </a:p>
        </p:txBody>
      </p:sp>
      <p:sp>
        <p:nvSpPr>
          <p:cNvPr id="5" name="Slide Number Placeholder 4"/>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889391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kuder galaxy®</a:t>
            </a:r>
          </a:p>
        </p:txBody>
      </p:sp>
      <p:sp>
        <p:nvSpPr>
          <p:cNvPr id="4" name="Slide Number Placeholder 3"/>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523429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kuder galaxy®</a:t>
            </a:r>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983919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kuder galaxy®</a:t>
            </a:r>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911983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kuder galaxy®</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87F177-DCEB-404B-B578-065F87678560}" type="slidenum">
              <a:rPr lang="en-US" smtClean="0"/>
              <a:t>‹#›</a:t>
            </a:fld>
            <a:endParaRPr lang="en-US"/>
          </a:p>
        </p:txBody>
      </p:sp>
    </p:spTree>
    <p:extLst>
      <p:ext uri="{BB962C8B-B14F-4D97-AF65-F5344CB8AC3E}">
        <p14:creationId xmlns:p14="http://schemas.microsoft.com/office/powerpoint/2010/main" val="156988947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4FE15C-E270-AD48-8C17-F1045937ED62}"/>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843510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D0572B-9AAC-F846-A00E-E93B68E047D4}"/>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213313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20B4F6-CCC2-2840-BAB5-6D2706EBBF61}"/>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552238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EE164A-A133-714E-B42B-75D204D7528B}"/>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60509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9D8960-32B0-4946-AED3-C12396081E42}"/>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2475029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EC585F-8D3E-A248-B34E-6983B15B4676}"/>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37270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EAAF8E-14F8-4D4F-B429-3813EB175A02}"/>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2759482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E1674D-467F-1D41-958D-BEF796D7ECB5}"/>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4280339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D2EC09-5134-3542-A439-CFA724A6FA2A}"/>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655175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55F93D-8E51-3149-9AF9-62AB134FB3C6}"/>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797328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le:Video editor.jpg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Tree>
    <p:extLst>
      <p:ext uri="{BB962C8B-B14F-4D97-AF65-F5344CB8AC3E}">
        <p14:creationId xmlns:p14="http://schemas.microsoft.com/office/powerpoint/2010/main" val="1158026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F0D8D5-0F59-FE43-AFEC-CBB6B591AA95}"/>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881530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CC2468-A203-5D45-AEC5-1BB78658F2A7}"/>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160620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814FA3-3647-1843-B523-C4CCF6BF23B1}"/>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21481708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A44C53-1A96-3340-8D0F-D286ABE7784D}"/>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25559092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6795FC-E8C0-B941-A583-692D985CE107}"/>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9814573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E0B9ED-6E5D-4349-9909-2B256F8337E0}"/>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28773978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E0B9ED-6E5D-4349-9909-2B256F8337E0}"/>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391581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ynn Anne's Meanderings: International Women's Da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066800"/>
            <a:ext cx="7435850" cy="4461510"/>
          </a:xfrm>
          <a:prstGeom prst="rect">
            <a:avLst/>
          </a:prstGeom>
        </p:spPr>
      </p:pic>
    </p:spTree>
    <p:extLst>
      <p:ext uri="{BB962C8B-B14F-4D97-AF65-F5344CB8AC3E}">
        <p14:creationId xmlns:p14="http://schemas.microsoft.com/office/powerpoint/2010/main" val="2674966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y 2 Outpatient PT 022 | Flickr - Photo Shar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81000"/>
            <a:ext cx="8128000" cy="6096000"/>
          </a:xfrm>
          <a:prstGeom prst="rect">
            <a:avLst/>
          </a:prstGeom>
        </p:spPr>
      </p:pic>
    </p:spTree>
    <p:extLst>
      <p:ext uri="{BB962C8B-B14F-4D97-AF65-F5344CB8AC3E}">
        <p14:creationId xmlns:p14="http://schemas.microsoft.com/office/powerpoint/2010/main" val="2675760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2445-1 | Flickr - Photo Shar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717550"/>
            <a:ext cx="8128000" cy="5422900"/>
          </a:xfrm>
          <a:prstGeom prst="rect">
            <a:avLst/>
          </a:prstGeom>
        </p:spPr>
      </p:pic>
    </p:spTree>
    <p:extLst>
      <p:ext uri="{BB962C8B-B14F-4D97-AF65-F5344CB8AC3E}">
        <p14:creationId xmlns:p14="http://schemas.microsoft.com/office/powerpoint/2010/main" val="2188861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096D21-2B71-D241-96FE-6533B6482458}"/>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349068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CCBB2B-B350-ED40-9757-13DCCA6D7C52}"/>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7817729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C6F5F6-51D3-214E-B71D-F15810A61E0B}"/>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6699848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7028E7-78BC-AE4D-BB0D-05B46F2627A9}"/>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6130578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529592-140B-314D-AC49-5152443F462C}"/>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8414711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425ADE-6AF8-FD45-A8AD-4676BA73DDFE}"/>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4650995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6D8241-88C1-E54A-BDC3-8B365E074239}"/>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2533063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51FEB5-355C-914B-A380-D530DDD33344}"/>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9708059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38B93D-0A39-BC4B-B6F5-DF33640BA1B1}"/>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25619545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861713-1912-434E-80BA-CA2E312E4C2E}"/>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1191613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35E928-C7D5-4E44-BAF9-FA3619197462}"/>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4228750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82A5C9-0EEF-C247-BA78-EB6FA5889F7D}"/>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4154625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B07B80-0F5E-684A-9628-D28A6E01E8A4}"/>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097428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00A5A6-AAD8-3C43-8203-6552188D768E}"/>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963131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AB52F3-2E45-0149-AD3A-EE1F917CD10D}"/>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4195928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68ABF3-66B4-1141-AB9D-51E022FA21CF}"/>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44074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4F2E63-091C-354D-BF73-96359D7A1D49}"/>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398273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10DBB7-8920-DD48-8F5D-EA3D20712EA2}"/>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93206196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6317</TotalTime>
  <Words>500</Words>
  <Application>Microsoft Office PowerPoint</Application>
  <PresentationFormat>On-screen Show (4:3)</PresentationFormat>
  <Paragraphs>727</Paragraphs>
  <Slides>39</Slides>
  <Notes>39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Calibri</vt:lpstr>
      <vt:lpstr>Calibri Light</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Becki Foster</dc:creator>
  <cp:keywords/>
  <dc:description/>
  <cp:lastModifiedBy>Nathan Brubaker</cp:lastModifiedBy>
  <cp:revision>203</cp:revision>
  <cp:lastPrinted>2019-09-30T22:40:25Z</cp:lastPrinted>
  <dcterms:created xsi:type="dcterms:W3CDTF">2018-05-31T12:24:33Z</dcterms:created>
  <dcterms:modified xsi:type="dcterms:W3CDTF">2019-10-11T15:00:30Z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2018-05-30T10:00:00Z</vt:filetime>
  </property>
  <property fmtid="{D5CDD505-2E9C-101B-9397-08002B2CF9AE}" pid="3" name="Creator">
    <vt:lpwstr>Adobe InDesign CC 2017 (Macintosh)</vt:lpwstr>
  </property>
  <property fmtid="{D5CDD505-2E9C-101B-9397-08002B2CF9AE}" pid="4" name="LastSaved">
    <vt:filetime>2018-05-30T10:00:00Z</vt:filetime>
  </property>
</Properties>
</file>