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42"/>
  </p:notesMasterIdLst>
  <p:handoutMasterIdLst>
    <p:handoutMasterId r:id="rId43"/>
  </p:handoutMasterIdLst>
  <p:sldIdLst>
    <p:sldId id="382" r:id="rId3"/>
    <p:sldId id="386" r:id="rId4"/>
    <p:sldId id="395" r:id="rId5"/>
    <p:sldId id="396" r:id="rId6"/>
    <p:sldId id="397" r:id="rId7"/>
    <p:sldId id="398" r:id="rId8"/>
    <p:sldId id="399" r:id="rId9"/>
    <p:sldId id="391" r:id="rId10"/>
    <p:sldId id="392" r:id="rId11"/>
    <p:sldId id="393" r:id="rId12"/>
    <p:sldId id="394" r:id="rId13"/>
    <p:sldId id="400" r:id="rId14"/>
    <p:sldId id="390" r:id="rId15"/>
    <p:sldId id="401" r:id="rId16"/>
    <p:sldId id="402" r:id="rId17"/>
    <p:sldId id="403" r:id="rId18"/>
    <p:sldId id="404" r:id="rId19"/>
    <p:sldId id="383" r:id="rId20"/>
    <p:sldId id="405" r:id="rId21"/>
    <p:sldId id="417" r:id="rId22"/>
    <p:sldId id="406" r:id="rId23"/>
    <p:sldId id="407" r:id="rId24"/>
    <p:sldId id="408" r:id="rId25"/>
    <p:sldId id="409" r:id="rId26"/>
    <p:sldId id="410" r:id="rId27"/>
    <p:sldId id="411" r:id="rId28"/>
    <p:sldId id="412" r:id="rId29"/>
    <p:sldId id="413" r:id="rId30"/>
    <p:sldId id="414" r:id="rId31"/>
    <p:sldId id="415" r:id="rId32"/>
    <p:sldId id="384" r:id="rId33"/>
    <p:sldId id="416" r:id="rId34"/>
    <p:sldId id="389" r:id="rId35"/>
    <p:sldId id="418" r:id="rId36"/>
    <p:sldId id="419" r:id="rId37"/>
    <p:sldId id="420" r:id="rId38"/>
    <p:sldId id="421" r:id="rId39"/>
    <p:sldId id="385" r:id="rId40"/>
    <p:sldId id="422" r:id="rId4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486"/>
    <p:restoredTop sz="76327" autoAdjust="0"/>
  </p:normalViewPr>
  <p:slideViewPr>
    <p:cSldViewPr>
      <p:cViewPr varScale="1">
        <p:scale>
          <a:sx n="61" d="100"/>
          <a:sy n="61" d="100"/>
        </p:scale>
        <p:origin x="426" y="66"/>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34" d="100"/>
          <a:sy n="134" d="100"/>
        </p:scale>
        <p:origin x="256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82119" cy="466972"/>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504" y="2"/>
            <a:ext cx="2982119" cy="466972"/>
          </a:xfrm>
          <a:prstGeom prst="rect">
            <a:avLst/>
          </a:prstGeom>
        </p:spPr>
        <p:txBody>
          <a:bodyPr vert="horz" lIns="92437" tIns="46219" rIns="92437" bIns="46219" rtlCol="0"/>
          <a:lstStyle>
            <a:lvl1pPr algn="r">
              <a:defRPr sz="1200"/>
            </a:lvl1pPr>
          </a:lstStyle>
          <a:p>
            <a:fld id="{43A1992A-C048-2848-808A-399F434B9DE0}" type="datetimeFigureOut">
              <a:rPr lang="en-US" smtClean="0"/>
              <a:t>7/21/2023</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901"/>
            <a:ext cx="5505450" cy="3660456"/>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0"/>
            <a:ext cx="2982119" cy="466971"/>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504" y="8829430"/>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Tree>
    <p:extLst>
      <p:ext uri="{BB962C8B-B14F-4D97-AF65-F5344CB8AC3E}">
        <p14:creationId xmlns:p14="http://schemas.microsoft.com/office/powerpoint/2010/main" val="39918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Chefs and Head Cooks</a:t>
            </a:r>
          </a:p>
          <a:p>
            <a:r>
              <a:rPr lang="en-US" sz="1200" b="1" i="1" kern="1200" dirty="0">
                <a:solidFill>
                  <a:schemeClr val="tx1"/>
                </a:solidFill>
                <a:effectLst/>
                <a:latin typeface="+mn-lt"/>
                <a:ea typeface="+mn-ea"/>
                <a:cs typeface="+mn-cs"/>
              </a:rPr>
              <a:t>Food Preparation and Serving Related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Direct and potentially participate in the preparation, seasoning and cooking of salads, soups, fish, meats, vegetables, desserts or other foods. May plan and price menu items, order supplies and keep records and accounts.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cook food.</a:t>
            </a:r>
          </a:p>
          <a:p>
            <a:r>
              <a:rPr lang="en-US" sz="1200" kern="1200" dirty="0">
                <a:solidFill>
                  <a:schemeClr val="tx1"/>
                </a:solidFill>
                <a:effectLst/>
                <a:latin typeface="+mn-lt"/>
                <a:ea typeface="+mn-ea"/>
                <a:cs typeface="+mn-cs"/>
              </a:rPr>
              <a:t>• Instruct cooks and other workers in preparing, cooking and presentation of food.</a:t>
            </a:r>
          </a:p>
          <a:p>
            <a:r>
              <a:rPr lang="en-US" sz="1200" kern="1200" dirty="0">
                <a:solidFill>
                  <a:schemeClr val="tx1"/>
                </a:solidFill>
                <a:effectLst/>
                <a:latin typeface="+mn-lt"/>
                <a:ea typeface="+mn-ea"/>
                <a:cs typeface="+mn-cs"/>
              </a:rPr>
              <a:t>• Supervise and coordinate cooks and other workers.</a:t>
            </a:r>
          </a:p>
          <a:p>
            <a:r>
              <a:rPr lang="en-US" sz="1200" kern="1200" dirty="0">
                <a:solidFill>
                  <a:schemeClr val="tx1"/>
                </a:solidFill>
                <a:effectLst/>
                <a:latin typeface="+mn-lt"/>
                <a:ea typeface="+mn-ea"/>
                <a:cs typeface="+mn-cs"/>
              </a:rPr>
              <a:t>• Check quality of raw food products for freshness.</a:t>
            </a:r>
          </a:p>
          <a:p>
            <a:r>
              <a:rPr lang="en-US" sz="1200" kern="1200" dirty="0">
                <a:solidFill>
                  <a:schemeClr val="tx1"/>
                </a:solidFill>
                <a:effectLst/>
                <a:latin typeface="+mn-lt"/>
                <a:ea typeface="+mn-ea"/>
                <a:cs typeface="+mn-cs"/>
              </a:rPr>
              <a:t>• Check the quantity and quality of received products.</a:t>
            </a:r>
          </a:p>
          <a:p>
            <a:r>
              <a:rPr lang="en-US" sz="1200" kern="1200" dirty="0">
                <a:solidFill>
                  <a:schemeClr val="tx1"/>
                </a:solidFill>
                <a:effectLst/>
                <a:latin typeface="+mn-lt"/>
                <a:ea typeface="+mn-ea"/>
                <a:cs typeface="+mn-cs"/>
              </a:rPr>
              <a:t>• Estimate the amount and cost of required supplies.</a:t>
            </a:r>
          </a:p>
          <a:p>
            <a:r>
              <a:rPr lang="en-US" sz="1200" kern="1200" dirty="0">
                <a:solidFill>
                  <a:schemeClr val="tx1"/>
                </a:solidFill>
                <a:effectLst/>
                <a:latin typeface="+mn-lt"/>
                <a:ea typeface="+mn-ea"/>
                <a:cs typeface="+mn-cs"/>
              </a:rPr>
              <a:t>• Determine the price of menu items.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 25,020 To $78,570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 High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146,500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9.6%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2993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Bank Tellers</a:t>
            </a:r>
          </a:p>
          <a:p>
            <a:r>
              <a:rPr lang="en-US" sz="1200" b="1" i="1" kern="1200" dirty="0">
                <a:solidFill>
                  <a:schemeClr val="tx1"/>
                </a:solidFill>
                <a:effectLst/>
                <a:latin typeface="+mn-lt"/>
                <a:ea typeface="+mn-ea"/>
                <a:cs typeface="+mn-cs"/>
              </a:rPr>
              <a:t>Office and Administrative Support Workers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Receive and pay out money. Keep records of money and negotiable instruments involved in a financial institution’s various transactions.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deposits, pay bills and cash checks for bank customers.</a:t>
            </a:r>
          </a:p>
          <a:p>
            <a:r>
              <a:rPr lang="en-US" sz="1200" kern="1200" dirty="0">
                <a:solidFill>
                  <a:schemeClr val="tx1"/>
                </a:solidFill>
                <a:effectLst/>
                <a:latin typeface="+mn-lt"/>
                <a:ea typeface="+mn-ea"/>
                <a:cs typeface="+mn-cs"/>
              </a:rPr>
              <a:t>• Keep records of money paid out or received.</a:t>
            </a:r>
          </a:p>
          <a:p>
            <a:r>
              <a:rPr lang="en-US" sz="1200" kern="1200" dirty="0">
                <a:solidFill>
                  <a:schemeClr val="tx1"/>
                </a:solidFill>
                <a:effectLst/>
                <a:latin typeface="+mn-lt"/>
                <a:ea typeface="+mn-ea"/>
                <a:cs typeface="+mn-cs"/>
              </a:rPr>
              <a:t>• Inventory cash drawer at the end of the day to make sure no mistakes were made while taking in or giving cash.</a:t>
            </a:r>
          </a:p>
          <a:p>
            <a:r>
              <a:rPr lang="en-US" sz="1200" kern="1200" dirty="0">
                <a:solidFill>
                  <a:schemeClr val="tx1"/>
                </a:solidFill>
                <a:effectLst/>
                <a:latin typeface="+mn-lt"/>
                <a:ea typeface="+mn-ea"/>
                <a:cs typeface="+mn-cs"/>
              </a:rPr>
              <a:t>• Answer customer questions regarding banking services and products.</a:t>
            </a:r>
          </a:p>
          <a:p>
            <a:r>
              <a:rPr lang="en-US" sz="1200" kern="1200" dirty="0">
                <a:solidFill>
                  <a:schemeClr val="tx1"/>
                </a:solidFill>
                <a:effectLst/>
                <a:latin typeface="+mn-lt"/>
                <a:ea typeface="+mn-ea"/>
                <a:cs typeface="+mn-cs"/>
              </a:rPr>
              <a:t>• May open new accounts.</a:t>
            </a:r>
          </a:p>
          <a:p>
            <a:r>
              <a:rPr lang="en-US" sz="1200" kern="1200" dirty="0">
                <a:solidFill>
                  <a:schemeClr val="tx1"/>
                </a:solidFill>
                <a:effectLst/>
                <a:latin typeface="+mn-lt"/>
                <a:ea typeface="+mn-ea"/>
                <a:cs typeface="+mn-cs"/>
              </a:rPr>
              <a:t>• Resolve customer complaints.</a:t>
            </a:r>
          </a:p>
          <a:p>
            <a:r>
              <a:rPr lang="en-US" sz="1200" kern="1200" dirty="0">
                <a:solidFill>
                  <a:schemeClr val="tx1"/>
                </a:solidFill>
                <a:effectLst/>
                <a:latin typeface="+mn-lt"/>
                <a:ea typeface="+mn-ea"/>
                <a:cs typeface="+mn-cs"/>
              </a:rPr>
              <a:t>• Help customers use their safe deposit boxes.</a:t>
            </a:r>
          </a:p>
          <a:p>
            <a:r>
              <a:rPr lang="en-US" sz="1200" kern="1200" dirty="0">
                <a:solidFill>
                  <a:schemeClr val="tx1"/>
                </a:solidFill>
                <a:effectLst/>
                <a:latin typeface="+mn-lt"/>
                <a:ea typeface="+mn-ea"/>
                <a:cs typeface="+mn-cs"/>
              </a:rPr>
              <a:t>• Sell travelers checks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 21,360-$38,330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502,700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51,500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8.3%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28916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Plumbers</a:t>
            </a:r>
          </a:p>
          <a:p>
            <a:r>
              <a:rPr lang="en-US" sz="1200" b="1" i="1" kern="1200" dirty="0">
                <a:solidFill>
                  <a:schemeClr val="tx1"/>
                </a:solidFill>
                <a:effectLst/>
                <a:latin typeface="+mn-lt"/>
                <a:ea typeface="+mn-ea"/>
                <a:cs typeface="+mn-cs"/>
              </a:rPr>
              <a:t>Construction and Extraction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Assemble, install or repair pipes, fittings or fixtures of heating, water or drainage systems, according to specifications or plumbing codes.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Assemble pipe sections, tubing and fittings.</a:t>
            </a:r>
          </a:p>
          <a:p>
            <a:r>
              <a:rPr lang="en-US" sz="1200" kern="1200" dirty="0">
                <a:solidFill>
                  <a:schemeClr val="tx1"/>
                </a:solidFill>
                <a:effectLst/>
                <a:latin typeface="+mn-lt"/>
                <a:ea typeface="+mn-ea"/>
                <a:cs typeface="+mn-cs"/>
              </a:rPr>
              <a:t>• Cut openings in structures to fit pipes in.</a:t>
            </a:r>
          </a:p>
          <a:p>
            <a:r>
              <a:rPr lang="en-US" sz="1200" kern="1200" dirty="0">
                <a:solidFill>
                  <a:schemeClr val="tx1"/>
                </a:solidFill>
                <a:effectLst/>
                <a:latin typeface="+mn-lt"/>
                <a:ea typeface="+mn-ea"/>
                <a:cs typeface="+mn-cs"/>
              </a:rPr>
              <a:t>• Measure, cut, thread and bend pipe to required sizes and angles.</a:t>
            </a:r>
          </a:p>
          <a:p>
            <a:r>
              <a:rPr lang="en-US" sz="1200" kern="1200" dirty="0">
                <a:solidFill>
                  <a:schemeClr val="tx1"/>
                </a:solidFill>
                <a:effectLst/>
                <a:latin typeface="+mn-lt"/>
                <a:ea typeface="+mn-ea"/>
                <a:cs typeface="+mn-cs"/>
              </a:rPr>
              <a:t>• Repair and maintain plumbing.</a:t>
            </a:r>
          </a:p>
          <a:p>
            <a:r>
              <a:rPr lang="en-US" sz="1200" kern="1200" dirty="0">
                <a:solidFill>
                  <a:schemeClr val="tx1"/>
                </a:solidFill>
                <a:effectLst/>
                <a:latin typeface="+mn-lt"/>
                <a:ea typeface="+mn-ea"/>
                <a:cs typeface="+mn-cs"/>
              </a:rPr>
              <a:t>• Replace defective washers, broken pipes and clogged drains.</a:t>
            </a:r>
          </a:p>
          <a:p>
            <a:r>
              <a:rPr lang="en-US" sz="1200" kern="1200" dirty="0">
                <a:solidFill>
                  <a:schemeClr val="tx1"/>
                </a:solidFill>
                <a:effectLst/>
                <a:latin typeface="+mn-lt"/>
                <a:ea typeface="+mn-ea"/>
                <a:cs typeface="+mn-cs"/>
              </a:rPr>
              <a:t>• Connect fixtures to plumbing pipes and systems.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 31,470 To $91,810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480,600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15.7%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7660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13</a:t>
            </a:fld>
            <a:endParaRPr lang="en-US"/>
          </a:p>
        </p:txBody>
      </p:sp>
    </p:spTree>
    <p:extLst>
      <p:ext uri="{BB962C8B-B14F-4D97-AF65-F5344CB8AC3E}">
        <p14:creationId xmlns:p14="http://schemas.microsoft.com/office/powerpoint/2010/main" val="71302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University Professors</a:t>
            </a:r>
          </a:p>
          <a:p>
            <a:r>
              <a:rPr lang="en-US" sz="1200" b="1" i="1" kern="1200" dirty="0">
                <a:solidFill>
                  <a:schemeClr val="tx1"/>
                </a:solidFill>
                <a:effectLst/>
                <a:latin typeface="+mn-lt"/>
                <a:ea typeface="+mn-ea"/>
                <a:cs typeface="+mn-cs"/>
              </a:rPr>
              <a:t>Education, Training and Library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in one or more subjects, such as English, mathematics or social studies at the postsecondary level in public or private schools. May be designated according to subject matter specialty.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Instruct students in postsecondary public or private schools in a number of subjects.</a:t>
            </a:r>
          </a:p>
          <a:p>
            <a:r>
              <a:rPr lang="en-US" sz="1200" kern="1200" dirty="0">
                <a:solidFill>
                  <a:schemeClr val="tx1"/>
                </a:solidFill>
                <a:effectLst/>
                <a:latin typeface="+mn-lt"/>
                <a:ea typeface="+mn-ea"/>
                <a:cs typeface="+mn-cs"/>
              </a:rPr>
              <a:t>• Prepare coursework such as syllabi, homework and handout.</a:t>
            </a:r>
          </a:p>
          <a:p>
            <a:r>
              <a:rPr lang="en-US" sz="1200" kern="1200" dirty="0">
                <a:solidFill>
                  <a:schemeClr val="tx1"/>
                </a:solidFill>
                <a:effectLst/>
                <a:latin typeface="+mn-lt"/>
                <a:ea typeface="+mn-ea"/>
                <a:cs typeface="+mn-cs"/>
              </a:rPr>
              <a:t>• Plan course content, course materials and methods of instruction.</a:t>
            </a:r>
          </a:p>
          <a:p>
            <a:r>
              <a:rPr lang="en-US" sz="1200" kern="1200" dirty="0">
                <a:solidFill>
                  <a:schemeClr val="tx1"/>
                </a:solidFill>
                <a:effectLst/>
                <a:latin typeface="+mn-lt"/>
                <a:ea typeface="+mn-ea"/>
                <a:cs typeface="+mn-cs"/>
              </a:rPr>
              <a:t>• Supervise student fieldwork and research.</a:t>
            </a:r>
          </a:p>
          <a:p>
            <a:r>
              <a:rPr lang="en-US" sz="1200" kern="1200" dirty="0">
                <a:solidFill>
                  <a:schemeClr val="tx1"/>
                </a:solidFill>
                <a:effectLst/>
                <a:latin typeface="+mn-lt"/>
                <a:ea typeface="+mn-ea"/>
                <a:cs typeface="+mn-cs"/>
              </a:rPr>
              <a:t>• Lead students in classroom discussions.</a:t>
            </a:r>
          </a:p>
          <a:p>
            <a:r>
              <a:rPr lang="en-US" sz="1200" kern="1200" dirty="0">
                <a:solidFill>
                  <a:schemeClr val="tx1"/>
                </a:solidFill>
                <a:effectLst/>
                <a:latin typeface="+mn-lt"/>
                <a:ea typeface="+mn-ea"/>
                <a:cs typeface="+mn-cs"/>
              </a:rPr>
              <a:t>• Prepare, administer and grade exams.</a:t>
            </a:r>
          </a:p>
          <a:p>
            <a:r>
              <a:rPr lang="en-US" sz="1200" kern="1200" dirty="0">
                <a:solidFill>
                  <a:schemeClr val="tx1"/>
                </a:solidFill>
                <a:effectLst/>
                <a:latin typeface="+mn-lt"/>
                <a:ea typeface="+mn-ea"/>
                <a:cs typeface="+mn-cs"/>
              </a:rPr>
              <a:t>• Keep up with developments in the field by reading, talking to other professionals and participating in professional conferences.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 21,020 To $131,390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236,500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9.4%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6667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Lawyers</a:t>
            </a:r>
          </a:p>
          <a:p>
            <a:r>
              <a:rPr lang="en-US" sz="1200" b="1" i="1" kern="1200" dirty="0">
                <a:solidFill>
                  <a:schemeClr val="tx1"/>
                </a:solidFill>
                <a:effectLst/>
                <a:latin typeface="+mn-lt"/>
                <a:ea typeface="+mn-ea"/>
                <a:cs typeface="+mn-cs"/>
              </a:rPr>
              <a:t>Legal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Represent clients in criminal and civil litigation and other legal proceedings, draw up legal documents or manage or advise clients on legal transactions. May specialize in a single area or may practice broadly in many areas of law.</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Represent people in legal proceedings.</a:t>
            </a:r>
          </a:p>
          <a:p>
            <a:r>
              <a:rPr lang="en-US" sz="1200" kern="1200" dirty="0">
                <a:solidFill>
                  <a:schemeClr val="tx1"/>
                </a:solidFill>
                <a:effectLst/>
                <a:latin typeface="+mn-lt"/>
                <a:ea typeface="+mn-ea"/>
                <a:cs typeface="+mn-cs"/>
              </a:rPr>
              <a:t>• Prepare legal documents.</a:t>
            </a:r>
          </a:p>
          <a:p>
            <a:r>
              <a:rPr lang="en-US" sz="1200" kern="1200" dirty="0">
                <a:solidFill>
                  <a:schemeClr val="tx1"/>
                </a:solidFill>
                <a:effectLst/>
                <a:latin typeface="+mn-lt"/>
                <a:ea typeface="+mn-ea"/>
                <a:cs typeface="+mn-cs"/>
              </a:rPr>
              <a:t>• Manage and advise clients of legal transactions.</a:t>
            </a:r>
          </a:p>
          <a:p>
            <a:r>
              <a:rPr lang="en-US" sz="1200" kern="1200" dirty="0">
                <a:solidFill>
                  <a:schemeClr val="tx1"/>
                </a:solidFill>
                <a:effectLst/>
                <a:latin typeface="+mn-lt"/>
                <a:ea typeface="+mn-ea"/>
                <a:cs typeface="+mn-cs"/>
              </a:rPr>
              <a:t>• Draw up estate plans, personal wills and power of attorney for clients.</a:t>
            </a:r>
          </a:p>
          <a:p>
            <a:r>
              <a:rPr lang="en-US" sz="1200" kern="1200" dirty="0">
                <a:solidFill>
                  <a:schemeClr val="tx1"/>
                </a:solidFill>
                <a:effectLst/>
                <a:latin typeface="+mn-lt"/>
                <a:ea typeface="+mn-ea"/>
                <a:cs typeface="+mn-cs"/>
              </a:rPr>
              <a:t>• Represent clients in courts of law.</a:t>
            </a:r>
          </a:p>
          <a:p>
            <a:r>
              <a:rPr lang="en-US" sz="1200" kern="1200" dirty="0">
                <a:solidFill>
                  <a:schemeClr val="tx1"/>
                </a:solidFill>
                <a:effectLst/>
                <a:latin typeface="+mn-lt"/>
                <a:ea typeface="+mn-ea"/>
                <a:cs typeface="+mn-cs"/>
              </a:rPr>
              <a:t>• Research law and apply principles to cases when necessary.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 57,430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792,500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40,700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8.2%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56818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Doctors, Internists, General</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provide nonsurgical treatment of diseases and injuries of internal organ systems. Provide care mainly for adults who have a wide range of problems associated with the internal organs.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treatment for disease or injury.</a:t>
            </a:r>
          </a:p>
          <a:p>
            <a:r>
              <a:rPr lang="en-US" sz="1200" kern="1200" dirty="0">
                <a:solidFill>
                  <a:schemeClr val="tx1"/>
                </a:solidFill>
                <a:effectLst/>
                <a:latin typeface="+mn-lt"/>
                <a:ea typeface="+mn-ea"/>
                <a:cs typeface="+mn-cs"/>
              </a:rPr>
              <a:t>• Examine patient to determine the nature of the disease or injury.</a:t>
            </a:r>
          </a:p>
          <a:p>
            <a:r>
              <a:rPr lang="en-US" sz="1200" kern="1200" dirty="0">
                <a:solidFill>
                  <a:schemeClr val="tx1"/>
                </a:solidFill>
                <a:effectLst/>
                <a:latin typeface="+mn-lt"/>
                <a:ea typeface="+mn-ea"/>
                <a:cs typeface="+mn-cs"/>
              </a:rPr>
              <a:t>• Diagnose the problem and recommend treatment.</a:t>
            </a:r>
          </a:p>
          <a:p>
            <a:r>
              <a:rPr lang="en-US" sz="1200" kern="1200" dirty="0">
                <a:solidFill>
                  <a:schemeClr val="tx1"/>
                </a:solidFill>
                <a:effectLst/>
                <a:latin typeface="+mn-lt"/>
                <a:ea typeface="+mn-ea"/>
                <a:cs typeface="+mn-cs"/>
              </a:rPr>
              <a:t>• Review treatment options including medications and nonsurgical procedures.</a:t>
            </a:r>
          </a:p>
          <a:p>
            <a:r>
              <a:rPr lang="en-US" sz="1200" kern="1200" dirty="0">
                <a:solidFill>
                  <a:schemeClr val="tx1"/>
                </a:solidFill>
                <a:effectLst/>
                <a:latin typeface="+mn-lt"/>
                <a:ea typeface="+mn-ea"/>
                <a:cs typeface="+mn-cs"/>
              </a:rPr>
              <a:t>• Write prescriptions for medications.</a:t>
            </a:r>
          </a:p>
          <a:p>
            <a:r>
              <a:rPr lang="en-US" sz="1200" kern="1200" dirty="0">
                <a:solidFill>
                  <a:schemeClr val="tx1"/>
                </a:solidFill>
                <a:effectLst/>
                <a:latin typeface="+mn-lt"/>
                <a:ea typeface="+mn-ea"/>
                <a:cs typeface="+mn-cs"/>
              </a:rPr>
              <a:t>• Discuss alternatives for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$58,770 to N/A</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49,800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14.5%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643226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47499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Tree>
    <p:extLst>
      <p:ext uri="{BB962C8B-B14F-4D97-AF65-F5344CB8AC3E}">
        <p14:creationId xmlns:p14="http://schemas.microsoft.com/office/powerpoint/2010/main" val="2812834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Dental Hygienists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dirty="0"/>
              <a:t>Clean teeth and examine oral areas, head, and neck for signs of oral disease. May educate patients on oral hygiene, take and develop x rays, or apply fluoride or sealants.</a:t>
            </a:r>
          </a:p>
          <a:p>
            <a:endParaRPr lang="en-US" dirty="0"/>
          </a:p>
          <a:p>
            <a:pPr marL="171450" indent="-171450">
              <a:buFont typeface="Arial" panose="020B0604020202020204" pitchFamily="34" charset="0"/>
              <a:buChar char="•"/>
            </a:pPr>
            <a:r>
              <a:rPr lang="en-US" dirty="0"/>
              <a:t>Clean patient teeth.</a:t>
            </a:r>
          </a:p>
          <a:p>
            <a:pPr marL="171450" indent="-171450">
              <a:buFont typeface="Arial" panose="020B0604020202020204" pitchFamily="34" charset="0"/>
              <a:buChar char="•"/>
            </a:pPr>
            <a:r>
              <a:rPr lang="en-US" dirty="0"/>
              <a:t>Examine oral areas, head, and neck for signs of disease.</a:t>
            </a:r>
          </a:p>
          <a:p>
            <a:pPr marL="171450" indent="-171450">
              <a:buFont typeface="Arial" panose="020B0604020202020204" pitchFamily="34" charset="0"/>
              <a:buChar char="•"/>
            </a:pPr>
            <a:r>
              <a:rPr lang="en-US" dirty="0"/>
              <a:t>Educate patients on oral hygiene.</a:t>
            </a:r>
          </a:p>
          <a:p>
            <a:pPr marL="171450" indent="-171450">
              <a:buFont typeface="Arial" panose="020B0604020202020204" pitchFamily="34" charset="0"/>
              <a:buChar char="•"/>
            </a:pPr>
            <a:r>
              <a:rPr lang="en-US" dirty="0"/>
              <a:t>Take and develop X-rays.</a:t>
            </a:r>
          </a:p>
          <a:p>
            <a:pPr marL="171450" indent="-171450">
              <a:buFont typeface="Arial" panose="020B0604020202020204" pitchFamily="34" charset="0"/>
              <a:buChar char="•"/>
            </a:pPr>
            <a:r>
              <a:rPr lang="en-US" dirty="0"/>
              <a:t>Sterilize and disinfect instruments.</a:t>
            </a:r>
          </a:p>
          <a:p>
            <a:pPr marL="171450" indent="-171450">
              <a:buFont typeface="Arial" panose="020B0604020202020204" pitchFamily="34" charset="0"/>
              <a:buChar char="•"/>
            </a:pPr>
            <a:r>
              <a:rPr lang="en-US" dirty="0"/>
              <a:t>Apply fluoride and cavity-preventing agents to patients' teeth.</a:t>
            </a:r>
          </a:p>
          <a:p>
            <a:pPr marL="171450" indent="-171450">
              <a:buFont typeface="Arial" panose="020B0604020202020204" pitchFamily="34" charset="0"/>
              <a:buChar char="•"/>
            </a:pPr>
            <a:r>
              <a:rPr lang="en-US" dirty="0"/>
              <a:t>Examine gums for signs of gum disease.</a:t>
            </a:r>
          </a:p>
          <a:p>
            <a:pPr marL="171450" indent="-171450">
              <a:buFont typeface="Arial" panose="020B0604020202020204" pitchFamily="34" charset="0"/>
              <a:buChar char="•"/>
            </a:pPr>
            <a:r>
              <a:rPr lang="en-US" dirty="0"/>
              <a:t>Take dental diagnostic X-rays.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b="0" kern="1200" dirty="0">
                <a:solidFill>
                  <a:schemeClr val="tx1"/>
                </a:solidFill>
                <a:effectLst/>
                <a:latin typeface="+mn-lt"/>
                <a:ea typeface="+mn-ea"/>
                <a:cs typeface="+mn-cs"/>
              </a:rPr>
              <a:t>$51,180 To $101,330</a:t>
            </a:r>
          </a:p>
          <a:p>
            <a:r>
              <a:rPr lang="en-US" sz="1200" b="1" kern="1200" dirty="0">
                <a:solidFill>
                  <a:schemeClr val="tx1"/>
                </a:solidFill>
                <a:effectLst/>
                <a:latin typeface="+mn-lt"/>
                <a:ea typeface="+mn-ea"/>
                <a:cs typeface="+mn-cs"/>
              </a:rPr>
              <a:t>Entry-Level Education 		</a:t>
            </a:r>
            <a:r>
              <a:rPr lang="en-US" sz="1200" b="0" kern="1200" dirty="0">
                <a:solidFill>
                  <a:schemeClr val="tx1"/>
                </a:solidFill>
                <a:effectLst/>
                <a:latin typeface="+mn-lt"/>
                <a:ea typeface="+mn-ea"/>
                <a:cs typeface="+mn-cs"/>
              </a:rPr>
              <a:t>Associate's degree</a:t>
            </a:r>
          </a:p>
          <a:p>
            <a:r>
              <a:rPr lang="en-US" sz="1200" b="1" kern="1200" dirty="0">
                <a:solidFill>
                  <a:schemeClr val="tx1"/>
                </a:solidFill>
                <a:effectLst/>
                <a:latin typeface="+mn-lt"/>
                <a:ea typeface="+mn-ea"/>
                <a:cs typeface="+mn-cs"/>
              </a:rPr>
              <a:t>Number of Jobs in 2016 		</a:t>
            </a:r>
            <a:r>
              <a:rPr lang="en-US" sz="1200" b="0" kern="1200" dirty="0">
                <a:solidFill>
                  <a:schemeClr val="tx1"/>
                </a:solidFill>
                <a:effectLst/>
                <a:latin typeface="+mn-lt"/>
                <a:ea typeface="+mn-ea"/>
                <a:cs typeface="+mn-cs"/>
              </a:rPr>
              <a:t>219,800</a:t>
            </a:r>
          </a:p>
          <a:p>
            <a:r>
              <a:rPr lang="en-US" sz="1200" b="1" kern="1200" dirty="0">
                <a:solidFill>
                  <a:schemeClr val="tx1"/>
                </a:solidFill>
                <a:effectLst/>
                <a:latin typeface="+mn-lt"/>
                <a:ea typeface="+mn-ea"/>
                <a:cs typeface="+mn-cs"/>
              </a:rPr>
              <a:t>Expected Job Openings (2016 - 2026) 	</a:t>
            </a:r>
            <a:r>
              <a:rPr lang="en-US" sz="1200" b="0" kern="1200" dirty="0">
                <a:solidFill>
                  <a:schemeClr val="tx1"/>
                </a:solidFill>
                <a:effectLst/>
                <a:latin typeface="+mn-lt"/>
                <a:ea typeface="+mn-ea"/>
                <a:cs typeface="+mn-cs"/>
              </a:rPr>
              <a:t>17,900</a:t>
            </a:r>
          </a:p>
          <a:p>
            <a:r>
              <a:rPr lang="en-US" sz="1200" b="1" kern="1200" dirty="0">
                <a:solidFill>
                  <a:schemeClr val="tx1"/>
                </a:solidFill>
                <a:effectLst/>
                <a:latin typeface="+mn-lt"/>
                <a:ea typeface="+mn-ea"/>
                <a:cs typeface="+mn-cs"/>
              </a:rPr>
              <a:t>National Outlook (2016 - 2026) 	</a:t>
            </a:r>
            <a:r>
              <a:rPr lang="en-US" sz="1200" b="0" kern="1200" dirty="0">
                <a:solidFill>
                  <a:schemeClr val="tx1"/>
                </a:solidFill>
                <a:effectLst/>
                <a:latin typeface="+mn-lt"/>
                <a:ea typeface="+mn-ea"/>
                <a:cs typeface="+mn-cs"/>
              </a:rPr>
              <a:t>10.8%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67843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Tree>
    <p:extLst>
      <p:ext uri="{BB962C8B-B14F-4D97-AF65-F5344CB8AC3E}">
        <p14:creationId xmlns:p14="http://schemas.microsoft.com/office/powerpoint/2010/main" val="299827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Veterinary Technologists and Technicians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medical tests in a laboratory environment for use in the treatment and diagnosis of diseases in animals. Prepare vaccines and serums for prevention of diseases. Prepare tissue samples, take blood samples and execute laboratory tests, such as urinalysis and blood counts. Clean and sterilize instruments and materials and maintain equipment and machines. May assist a veterinarian during surgery.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administer medications, vaccines and treatments prescribed by veterinarians.</a:t>
            </a:r>
          </a:p>
          <a:p>
            <a:r>
              <a:rPr lang="en-US" sz="1200" kern="1200" dirty="0">
                <a:solidFill>
                  <a:schemeClr val="tx1"/>
                </a:solidFill>
                <a:effectLst/>
                <a:latin typeface="+mn-lt"/>
                <a:ea typeface="+mn-ea"/>
                <a:cs typeface="+mn-cs"/>
              </a:rPr>
              <a:t>• Collect, prepare and label samples for laboratory testing.</a:t>
            </a:r>
          </a:p>
          <a:p>
            <a:r>
              <a:rPr lang="en-US" sz="1200" kern="1200" dirty="0">
                <a:solidFill>
                  <a:schemeClr val="tx1"/>
                </a:solidFill>
                <a:effectLst/>
                <a:latin typeface="+mn-lt"/>
                <a:ea typeface="+mn-ea"/>
                <a:cs typeface="+mn-cs"/>
              </a:rPr>
              <a:t>• Care for and monitor the condition of animals recovering from surgery.</a:t>
            </a:r>
          </a:p>
          <a:p>
            <a:r>
              <a:rPr lang="en-US" sz="1200" kern="1200" dirty="0">
                <a:solidFill>
                  <a:schemeClr val="tx1"/>
                </a:solidFill>
                <a:effectLst/>
                <a:latin typeface="+mn-lt"/>
                <a:ea typeface="+mn-ea"/>
                <a:cs typeface="+mn-cs"/>
              </a:rPr>
              <a:t>• Assist veterinarian with physical examinations of animals.</a:t>
            </a:r>
          </a:p>
          <a:p>
            <a:r>
              <a:rPr lang="en-US" sz="1200" kern="1200" dirty="0">
                <a:solidFill>
                  <a:schemeClr val="tx1"/>
                </a:solidFill>
                <a:effectLst/>
                <a:latin typeface="+mn-lt"/>
                <a:ea typeface="+mn-ea"/>
                <a:cs typeface="+mn-cs"/>
              </a:rPr>
              <a:t>• Clean and sterilize instruments, equipment and materials.</a:t>
            </a:r>
          </a:p>
          <a:p>
            <a:r>
              <a:rPr lang="en-US" sz="1200" kern="1200" dirty="0">
                <a:solidFill>
                  <a:schemeClr val="tx1"/>
                </a:solidFill>
                <a:effectLst/>
                <a:latin typeface="+mn-lt"/>
                <a:ea typeface="+mn-ea"/>
                <a:cs typeface="+mn-cs"/>
              </a:rPr>
              <a:t>• Take and develop x-rays of animals.</a:t>
            </a:r>
          </a:p>
          <a:p>
            <a:r>
              <a:rPr lang="en-US" sz="1200" kern="1200" dirty="0">
                <a:solidFill>
                  <a:schemeClr val="tx1"/>
                </a:solidFill>
                <a:effectLst/>
                <a:latin typeface="+mn-lt"/>
                <a:ea typeface="+mn-ea"/>
                <a:cs typeface="+mn-cs"/>
              </a:rPr>
              <a:t>• Do laboratory tests on blood and other bodily fluids to determine what is wrong.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 22,880-$49,350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 degree  </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102,000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20.0%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904254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Preschool Teachers</a:t>
            </a:r>
          </a:p>
          <a:p>
            <a:r>
              <a:rPr lang="en-US" sz="1200" b="1" i="1" kern="1200" dirty="0">
                <a:solidFill>
                  <a:schemeClr val="tx1"/>
                </a:solidFill>
                <a:effectLst/>
                <a:latin typeface="+mn-lt"/>
                <a:ea typeface="+mn-ea"/>
                <a:cs typeface="+mn-cs"/>
              </a:rPr>
              <a:t>Education, Training</a:t>
            </a:r>
            <a:r>
              <a:rPr lang="en-US" sz="1200" b="1" i="1" kern="1200" baseline="0" dirty="0">
                <a:solidFill>
                  <a:schemeClr val="tx1"/>
                </a:solidFill>
                <a:effectLst/>
                <a:latin typeface="+mn-lt"/>
                <a:ea typeface="+mn-ea"/>
                <a:cs typeface="+mn-cs"/>
              </a:rPr>
              <a:t> and Library</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Instruct preschool-aged children in activities designed to promote social, physical, and intellectual growth needed for primary school in preschool, day care center, or other child development facility. May be required to hold State certification.</a:t>
            </a:r>
            <a:br>
              <a:rPr lang="en-US" sz="1200" kern="1200" dirty="0">
                <a:solidFill>
                  <a:schemeClr val="tx1"/>
                </a:solidFill>
                <a:effectLst/>
                <a:latin typeface="+mn-lt"/>
                <a:ea typeface="+mn-ea"/>
                <a:cs typeface="+mn-cs"/>
              </a:rPr>
            </a:br>
            <a:endParaRPr lang="en-US" dirty="0"/>
          </a:p>
          <a:p>
            <a:endParaRPr lang="en-US" dirty="0"/>
          </a:p>
          <a:p>
            <a:pPr marL="171450" indent="-171450">
              <a:buFont typeface="Arial" panose="020B0604020202020204" pitchFamily="34" charset="0"/>
              <a:buChar char="•"/>
            </a:pPr>
            <a:r>
              <a:rPr lang="en-US" dirty="0"/>
              <a:t>Teach children up to five years of age.</a:t>
            </a:r>
          </a:p>
          <a:p>
            <a:pPr marL="171450" indent="-171450">
              <a:buFont typeface="Arial" panose="020B0604020202020204" pitchFamily="34" charset="0"/>
              <a:buChar char="•"/>
            </a:pPr>
            <a:r>
              <a:rPr lang="en-US" dirty="0"/>
              <a:t>Provide materials and resources for children to explore.</a:t>
            </a:r>
          </a:p>
          <a:p>
            <a:pPr marL="171450" indent="-171450">
              <a:buFont typeface="Arial" panose="020B0604020202020204" pitchFamily="34" charset="0"/>
              <a:buChar char="•"/>
            </a:pPr>
            <a:r>
              <a:rPr lang="en-US" dirty="0"/>
              <a:t>Demonstrate activities for the children.</a:t>
            </a:r>
          </a:p>
          <a:p>
            <a:pPr marL="171450" indent="-171450">
              <a:buFont typeface="Arial" panose="020B0604020202020204" pitchFamily="34" charset="0"/>
              <a:buChar char="•"/>
            </a:pPr>
            <a:r>
              <a:rPr lang="en-US" dirty="0"/>
              <a:t>Prepare class activities.</a:t>
            </a:r>
          </a:p>
          <a:p>
            <a:pPr marL="171450" indent="-171450">
              <a:buFont typeface="Arial" panose="020B0604020202020204" pitchFamily="34" charset="0"/>
              <a:buChar char="•"/>
            </a:pPr>
            <a:r>
              <a:rPr lang="en-US" dirty="0"/>
              <a:t>Observe and evaluate children's performances.</a:t>
            </a:r>
          </a:p>
          <a:p>
            <a:pPr marL="171450" indent="-171450">
              <a:buFont typeface="Arial" panose="020B0604020202020204" pitchFamily="34" charset="0"/>
              <a:buChar char="•"/>
            </a:pPr>
            <a:r>
              <a:rPr lang="en-US" dirty="0"/>
              <a:t>Read books to entire classes or small groups.</a:t>
            </a:r>
          </a:p>
          <a:p>
            <a:pPr marL="171450" indent="-171450">
              <a:buFont typeface="Arial" panose="020B0604020202020204" pitchFamily="34" charset="0"/>
              <a:buChar char="•"/>
            </a:pPr>
            <a:r>
              <a:rPr lang="en-US" dirty="0"/>
              <a:t>Teach basic skills such as health, social development, personal hygiene, and good behavior.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$19,970 To $54,780</a:t>
            </a:r>
          </a:p>
          <a:p>
            <a:r>
              <a:rPr lang="en-US" sz="1200" b="1" kern="1200" dirty="0">
                <a:solidFill>
                  <a:schemeClr val="tx1"/>
                </a:solidFill>
                <a:effectLst/>
                <a:latin typeface="+mn-lt"/>
                <a:ea typeface="+mn-ea"/>
                <a:cs typeface="+mn-cs"/>
              </a:rPr>
              <a:t>Entry-Level Education 		Associate's degree</a:t>
            </a:r>
          </a:p>
          <a:p>
            <a:r>
              <a:rPr lang="en-US" sz="1200" b="1" kern="1200" dirty="0">
                <a:solidFill>
                  <a:schemeClr val="tx1"/>
                </a:solidFill>
                <a:effectLst/>
                <a:latin typeface="+mn-lt"/>
                <a:ea typeface="+mn-ea"/>
                <a:cs typeface="+mn-cs"/>
              </a:rPr>
              <a:t>Number of Jobs in 2016 		523,600</a:t>
            </a:r>
          </a:p>
          <a:p>
            <a:r>
              <a:rPr lang="en-US" sz="1200" b="1" kern="1200" dirty="0">
                <a:solidFill>
                  <a:schemeClr val="tx1"/>
                </a:solidFill>
                <a:effectLst/>
                <a:latin typeface="+mn-lt"/>
                <a:ea typeface="+mn-ea"/>
                <a:cs typeface="+mn-cs"/>
              </a:rPr>
              <a:t>Expected Job Openings (2016 - 2026) 	58,100</a:t>
            </a:r>
          </a:p>
          <a:p>
            <a:r>
              <a:rPr lang="en-US" sz="1200" b="1" kern="1200" dirty="0">
                <a:solidFill>
                  <a:schemeClr val="tx1"/>
                </a:solidFill>
                <a:effectLst/>
                <a:latin typeface="+mn-lt"/>
                <a:ea typeface="+mn-ea"/>
                <a:cs typeface="+mn-cs"/>
              </a:rPr>
              <a:t>National Outlook (2016 - 2026) 	7.0%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92808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Automotive Body Repairers</a:t>
            </a:r>
          </a:p>
          <a:p>
            <a:r>
              <a:rPr lang="en-US" sz="1200" b="1" i="1" kern="1200" dirty="0">
                <a:solidFill>
                  <a:schemeClr val="tx1"/>
                </a:solidFill>
                <a:effectLst/>
                <a:latin typeface="+mn-lt"/>
                <a:ea typeface="+mn-ea"/>
                <a:cs typeface="+mn-cs"/>
              </a:rPr>
              <a:t>Installation, Maintenance, and Repair</a:t>
            </a:r>
          </a:p>
          <a:p>
            <a:br>
              <a:rPr lang="en-US" sz="1200" kern="1200" dirty="0">
                <a:solidFill>
                  <a:schemeClr val="tx1"/>
                </a:solidFill>
                <a:effectLst/>
                <a:latin typeface="+mn-lt"/>
                <a:ea typeface="+mn-ea"/>
                <a:cs typeface="+mn-cs"/>
              </a:rPr>
            </a:br>
            <a:r>
              <a:rPr lang="en-US" dirty="0"/>
              <a:t>Repair and refinish automotive vehicle bodies and straighten vehicle frames.</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Repair cars and other vehicles that are not working.</a:t>
            </a:r>
          </a:p>
          <a:p>
            <a:pPr marL="171450" indent="-171450">
              <a:buFont typeface="Arial" panose="020B0604020202020204" pitchFamily="34" charset="0"/>
              <a:buChar char="•"/>
            </a:pPr>
            <a:r>
              <a:rPr lang="en-US" dirty="0"/>
              <a:t>Test drive vehicles to determine what is wrong.</a:t>
            </a:r>
          </a:p>
          <a:p>
            <a:pPr marL="171450" indent="-171450">
              <a:buFont typeface="Arial" panose="020B0604020202020204" pitchFamily="34" charset="0"/>
              <a:buChar char="•"/>
            </a:pPr>
            <a:r>
              <a:rPr lang="en-US" dirty="0"/>
              <a:t>Use power tools and hand tools to fix broken machines and parts.</a:t>
            </a:r>
          </a:p>
          <a:p>
            <a:pPr marL="171450" indent="-171450">
              <a:buFont typeface="Arial" panose="020B0604020202020204" pitchFamily="34" charset="0"/>
              <a:buChar char="•"/>
            </a:pPr>
            <a:r>
              <a:rPr lang="en-US" dirty="0"/>
              <a:t>Use chemicals such as spray paint, primers, and lubricants as needed.</a:t>
            </a:r>
          </a:p>
          <a:p>
            <a:pPr marL="171450" indent="-171450">
              <a:buFont typeface="Arial" panose="020B0604020202020204" pitchFamily="34" charset="0"/>
              <a:buChar char="•"/>
            </a:pPr>
            <a:r>
              <a:rPr lang="en-US" dirty="0"/>
              <a:t>Test drive vehicles when work is completed to make sure repair was done correctly.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dirty="0"/>
              <a:t>$25,470 To $70,670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dirty="0"/>
              <a:t>High school diploma or equivalent</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dirty="0"/>
              <a:t>156,800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a:t>
            </a:r>
            <a:r>
              <a:rPr lang="en-US" dirty="0"/>
              <a:t>16,000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a:t>
            </a:r>
            <a:r>
              <a:rPr lang="en-US" dirty="0"/>
              <a:t>4.1%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8336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Photographers</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Photograph people, landscapes, merchandise, or other subjects, using digital or film cameras and equipment. May develop negatives or use computer software to produce finished images and prints. Includes scientific photographers, aerial photographers, and photojournalists.</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Photograph persons, subjects, merchandise, and other products.</a:t>
            </a:r>
          </a:p>
          <a:p>
            <a:pPr marL="171450" indent="-171450">
              <a:buFont typeface="Arial" panose="020B0604020202020204" pitchFamily="34" charset="0"/>
              <a:buChar char="•"/>
            </a:pPr>
            <a:r>
              <a:rPr lang="en-US" dirty="0"/>
              <a:t>Develop negatives and produce finished prints.</a:t>
            </a:r>
          </a:p>
          <a:p>
            <a:pPr marL="171450" indent="-171450">
              <a:buFont typeface="Arial" panose="020B0604020202020204" pitchFamily="34" charset="0"/>
              <a:buChar char="•"/>
            </a:pPr>
            <a:r>
              <a:rPr lang="en-US" dirty="0"/>
              <a:t>Adjust equipment, subjects, and lighting to achieve desired effects.</a:t>
            </a:r>
          </a:p>
          <a:p>
            <a:pPr marL="171450" indent="-171450">
              <a:buFont typeface="Arial" panose="020B0604020202020204" pitchFamily="34" charset="0"/>
              <a:buChar char="•"/>
            </a:pPr>
            <a:r>
              <a:rPr lang="en-US" dirty="0"/>
              <a:t>Create artificial light using flashes and reflectors.</a:t>
            </a:r>
          </a:p>
          <a:p>
            <a:pPr marL="171450" indent="-171450">
              <a:buFont typeface="Arial" panose="020B0604020202020204" pitchFamily="34" charset="0"/>
              <a:buChar char="•"/>
            </a:pPr>
            <a:r>
              <a:rPr lang="en-US" dirty="0"/>
              <a:t>Review sets of photographs to choose the best shots.</a:t>
            </a:r>
          </a:p>
          <a:p>
            <a:pPr marL="171450" indent="-171450">
              <a:buFont typeface="Arial" panose="020B0604020202020204" pitchFamily="34" charset="0"/>
              <a:buChar char="•"/>
            </a:pPr>
            <a:r>
              <a:rPr lang="en-US" dirty="0"/>
              <a:t>Schedule appointments, keep records, and order supplies.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$19,400 To $75,080</a:t>
            </a:r>
          </a:p>
          <a:p>
            <a:r>
              <a:rPr lang="en-US" sz="1200" b="1" kern="1200" dirty="0">
                <a:solidFill>
                  <a:schemeClr val="tx1"/>
                </a:solidFill>
                <a:effectLst/>
                <a:latin typeface="+mn-lt"/>
                <a:ea typeface="+mn-ea"/>
                <a:cs typeface="+mn-cs"/>
              </a:rPr>
              <a:t>Entry-Level Education 		High school diploma or equivalent</a:t>
            </a:r>
          </a:p>
          <a:p>
            <a:r>
              <a:rPr lang="en-US" sz="1200" b="1" kern="1200" dirty="0">
                <a:solidFill>
                  <a:schemeClr val="tx1"/>
                </a:solidFill>
                <a:effectLst/>
                <a:latin typeface="+mn-lt"/>
                <a:ea typeface="+mn-ea"/>
                <a:cs typeface="+mn-cs"/>
              </a:rPr>
              <a:t>Number of Jobs in 2016 		132,100</a:t>
            </a:r>
          </a:p>
          <a:p>
            <a:r>
              <a:rPr lang="en-US" sz="1200" b="1" kern="1200" dirty="0">
                <a:solidFill>
                  <a:schemeClr val="tx1"/>
                </a:solidFill>
                <a:effectLst/>
                <a:latin typeface="+mn-lt"/>
                <a:ea typeface="+mn-ea"/>
                <a:cs typeface="+mn-cs"/>
              </a:rPr>
              <a:t>Expected Job Openings (2016 - 2026) 	11,800</a:t>
            </a:r>
          </a:p>
          <a:p>
            <a:r>
              <a:rPr lang="en-US" sz="1200" b="1" kern="1200" dirty="0">
                <a:solidFill>
                  <a:schemeClr val="tx1"/>
                </a:solidFill>
                <a:effectLst/>
                <a:latin typeface="+mn-lt"/>
                <a:ea typeface="+mn-ea"/>
                <a:cs typeface="+mn-cs"/>
              </a:rPr>
              <a:t>National Outlook (2016 - 2026) 	-6.3%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40520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Graphic Designers</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Design or create graphics to meet specific commercial or promotional needs, such as packaging, displays, or logos. May use a variety of mediums to achieve artistic or decorative effects.</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Design the overall layout of magazines, newspapers, journals, and other publications.</a:t>
            </a:r>
          </a:p>
          <a:p>
            <a:pPr marL="171450" indent="-171450">
              <a:buFont typeface="Arial" panose="020B0604020202020204" pitchFamily="34" charset="0"/>
              <a:buChar char="•"/>
            </a:pPr>
            <a:r>
              <a:rPr lang="en-US" dirty="0"/>
              <a:t>Gather important information by talking with customers.</a:t>
            </a:r>
          </a:p>
          <a:p>
            <a:pPr marL="171450" indent="-171450">
              <a:buFont typeface="Arial" panose="020B0604020202020204" pitchFamily="34" charset="0"/>
              <a:buChar char="•"/>
            </a:pPr>
            <a:r>
              <a:rPr lang="en-US" dirty="0"/>
              <a:t>Produce displays, packaging, and marketing brochures.</a:t>
            </a:r>
          </a:p>
          <a:p>
            <a:pPr marL="171450" indent="-171450">
              <a:buFont typeface="Arial" panose="020B0604020202020204" pitchFamily="34" charset="0"/>
              <a:buChar char="•"/>
            </a:pPr>
            <a:r>
              <a:rPr lang="en-US" dirty="0"/>
              <a:t>Design logos for businesses and products.</a:t>
            </a:r>
          </a:p>
          <a:p>
            <a:pPr marL="171450" indent="-171450">
              <a:buFont typeface="Arial" panose="020B0604020202020204" pitchFamily="34" charset="0"/>
              <a:buChar char="•"/>
            </a:pPr>
            <a:r>
              <a:rPr lang="en-US" dirty="0"/>
              <a:t>Develop samples using sketches by hand or computer.</a:t>
            </a:r>
          </a:p>
          <a:p>
            <a:pPr marL="171450" indent="-171450">
              <a:buFont typeface="Arial" panose="020B0604020202020204" pitchFamily="34" charset="0"/>
              <a:buChar char="•"/>
            </a:pPr>
            <a:r>
              <a:rPr lang="en-US" dirty="0"/>
              <a:t>Select the size and color of elements to fit the page or screen.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$28,560 To $83,140</a:t>
            </a:r>
          </a:p>
          <a:p>
            <a:r>
              <a:rPr lang="en-US" sz="1200" b="1" kern="1200" dirty="0">
                <a:solidFill>
                  <a:schemeClr val="tx1"/>
                </a:solidFill>
                <a:effectLst/>
                <a:latin typeface="+mn-lt"/>
                <a:ea typeface="+mn-ea"/>
                <a:cs typeface="+mn-cs"/>
              </a:rPr>
              <a:t>Entry-Level Education 		Bachelor's degree</a:t>
            </a:r>
          </a:p>
          <a:p>
            <a:r>
              <a:rPr lang="en-US" sz="1200" b="1" kern="1200" dirty="0">
                <a:solidFill>
                  <a:schemeClr val="tx1"/>
                </a:solidFill>
                <a:effectLst/>
                <a:latin typeface="+mn-lt"/>
                <a:ea typeface="+mn-ea"/>
                <a:cs typeface="+mn-cs"/>
              </a:rPr>
              <a:t>Number of Jobs in 2016 		290,100</a:t>
            </a:r>
          </a:p>
          <a:p>
            <a:r>
              <a:rPr lang="en-US" sz="1200" b="1" kern="1200" dirty="0">
                <a:solidFill>
                  <a:schemeClr val="tx1"/>
                </a:solidFill>
                <a:effectLst/>
                <a:latin typeface="+mn-lt"/>
                <a:ea typeface="+mn-ea"/>
                <a:cs typeface="+mn-cs"/>
              </a:rPr>
              <a:t>Expected Job Openings (2016 - 2026) 	30,300</a:t>
            </a:r>
          </a:p>
          <a:p>
            <a:r>
              <a:rPr lang="en-US" sz="1200" b="1" kern="1200" dirty="0">
                <a:solidFill>
                  <a:schemeClr val="tx1"/>
                </a:solidFill>
                <a:effectLst/>
                <a:latin typeface="+mn-lt"/>
                <a:ea typeface="+mn-ea"/>
                <a:cs typeface="+mn-cs"/>
              </a:rPr>
              <a:t>National Outlook (2016 - 2026) 	3.1%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144577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Actors</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Play parts in stage, television, radio, video, motion picture productions, or other settings for entertainment, information, or instruction. Interpret serious or comic role by speech, gesture, and body movement to entertain or inform audience. May dance and sing.</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Play parts in stage productions, television shows, music videos, and motion pictures.</a:t>
            </a:r>
          </a:p>
          <a:p>
            <a:pPr marL="171450" indent="-171450">
              <a:buFont typeface="Arial" panose="020B0604020202020204" pitchFamily="34" charset="0"/>
              <a:buChar char="•"/>
            </a:pPr>
            <a:r>
              <a:rPr lang="en-US" dirty="0"/>
              <a:t>Tell stories through music, visual, or dramatic art.</a:t>
            </a:r>
          </a:p>
          <a:p>
            <a:pPr marL="171450" indent="-171450">
              <a:buFont typeface="Arial" panose="020B0604020202020204" pitchFamily="34" charset="0"/>
              <a:buChar char="•"/>
            </a:pPr>
            <a:r>
              <a:rPr lang="en-US" dirty="0"/>
              <a:t>Express creativity by dancing.</a:t>
            </a:r>
          </a:p>
          <a:p>
            <a:pPr marL="171450" indent="-171450">
              <a:buFont typeface="Arial" panose="020B0604020202020204" pitchFamily="34" charset="0"/>
              <a:buChar char="•"/>
            </a:pPr>
            <a:r>
              <a:rPr lang="en-US" dirty="0"/>
              <a:t>Apply makeup and other costume clothes.</a:t>
            </a:r>
          </a:p>
          <a:p>
            <a:pPr marL="171450" indent="-171450">
              <a:buFont typeface="Arial" panose="020B0604020202020204" pitchFamily="34" charset="0"/>
              <a:buChar char="•"/>
            </a:pPr>
            <a:r>
              <a:rPr lang="en-US" dirty="0"/>
              <a:t>Work with props and stage settings.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Data Not Available</a:t>
            </a:r>
          </a:p>
          <a:p>
            <a:r>
              <a:rPr lang="en-US" sz="1200" b="1" kern="1200" dirty="0">
                <a:solidFill>
                  <a:schemeClr val="tx1"/>
                </a:solidFill>
                <a:effectLst/>
                <a:latin typeface="+mn-lt"/>
                <a:ea typeface="+mn-ea"/>
                <a:cs typeface="+mn-cs"/>
              </a:rPr>
              <a:t>Entry-Level Education 		Some college, no degree</a:t>
            </a:r>
          </a:p>
          <a:p>
            <a:r>
              <a:rPr lang="en-US" sz="1200" b="1" kern="1200" dirty="0">
                <a:solidFill>
                  <a:schemeClr val="tx1"/>
                </a:solidFill>
                <a:effectLst/>
                <a:latin typeface="+mn-lt"/>
                <a:ea typeface="+mn-ea"/>
                <a:cs typeface="+mn-cs"/>
              </a:rPr>
              <a:t>Number of Jobs in 2016 		64,500</a:t>
            </a:r>
          </a:p>
          <a:p>
            <a:r>
              <a:rPr lang="en-US" sz="1200" b="1" kern="1200" dirty="0">
                <a:solidFill>
                  <a:schemeClr val="tx1"/>
                </a:solidFill>
                <a:effectLst/>
                <a:latin typeface="+mn-lt"/>
                <a:ea typeface="+mn-ea"/>
                <a:cs typeface="+mn-cs"/>
              </a:rPr>
              <a:t>Expected Job Openings (2016 - 2026) 	7,700</a:t>
            </a:r>
          </a:p>
          <a:p>
            <a:r>
              <a:rPr lang="en-US" sz="1200" b="1" kern="1200" dirty="0">
                <a:solidFill>
                  <a:schemeClr val="tx1"/>
                </a:solidFill>
                <a:effectLst/>
                <a:latin typeface="+mn-lt"/>
                <a:ea typeface="+mn-ea"/>
                <a:cs typeface="+mn-cs"/>
              </a:rPr>
              <a:t>National Outlook (2016 - 2026) 	0.9%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8871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Directors</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Interpret script, conduct rehearsals, and direct activities of cast and technical crew for stage, motion pictures, television, or radio programs.</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Direct live broadcasts, films, and recordings for entertainment.</a:t>
            </a:r>
          </a:p>
          <a:p>
            <a:pPr marL="171450" indent="-171450">
              <a:buFont typeface="Arial" panose="020B0604020202020204" pitchFamily="34" charset="0"/>
              <a:buChar char="•"/>
            </a:pPr>
            <a:r>
              <a:rPr lang="en-US" dirty="0"/>
              <a:t>Supervise and coordinate the work of camera, lighting, design, and sound crews.</a:t>
            </a:r>
          </a:p>
          <a:p>
            <a:pPr marL="171450" indent="-171450">
              <a:buFont typeface="Arial" panose="020B0604020202020204" pitchFamily="34" charset="0"/>
              <a:buChar char="•"/>
            </a:pPr>
            <a:r>
              <a:rPr lang="en-US" dirty="0"/>
              <a:t>Cut and edit film and soundtracks.</a:t>
            </a:r>
          </a:p>
          <a:p>
            <a:pPr marL="171450" indent="-171450">
              <a:buFont typeface="Arial" panose="020B0604020202020204" pitchFamily="34" charset="0"/>
              <a:buChar char="•"/>
            </a:pPr>
            <a:r>
              <a:rPr lang="en-US" dirty="0"/>
              <a:t>Confer with production managers on photography, script, music, set design, and costumes.</a:t>
            </a:r>
          </a:p>
          <a:p>
            <a:pPr marL="171450" indent="-171450">
              <a:buFont typeface="Arial" panose="020B0604020202020204" pitchFamily="34" charset="0"/>
              <a:buChar char="•"/>
            </a:pPr>
            <a:r>
              <a:rPr lang="en-US" dirty="0"/>
              <a:t>Plan details such as framing, camera movement, sound, and actor movements for each shot or scene.</a:t>
            </a:r>
          </a:p>
          <a:p>
            <a:pPr marL="171450" indent="-171450">
              <a:buFont typeface="Arial" panose="020B0604020202020204" pitchFamily="34" charset="0"/>
              <a:buChar char="•"/>
            </a:pPr>
            <a:r>
              <a:rPr lang="en-US" dirty="0"/>
              <a:t>Work with actors to minimize the amount of time it takes to rehearse and shoot scenes.</a:t>
            </a:r>
          </a:p>
          <a:p>
            <a:pPr marL="171450" indent="-171450">
              <a:buFont typeface="Arial" panose="020B0604020202020204" pitchFamily="34" charset="0"/>
              <a:buChar char="•"/>
            </a:pPr>
            <a:r>
              <a:rPr lang="en-US" dirty="0"/>
              <a:t>Choose settings and locations for filming.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$33,730 To $164,290</a:t>
            </a:r>
          </a:p>
          <a:p>
            <a:r>
              <a:rPr lang="en-US" sz="1200" b="1" kern="1200" dirty="0">
                <a:solidFill>
                  <a:schemeClr val="tx1"/>
                </a:solidFill>
                <a:effectLst/>
                <a:latin typeface="+mn-lt"/>
                <a:ea typeface="+mn-ea"/>
                <a:cs typeface="+mn-cs"/>
              </a:rPr>
              <a:t>Entry-Level Education 		Bachelor's degree</a:t>
            </a:r>
          </a:p>
          <a:p>
            <a:r>
              <a:rPr lang="en-US" sz="1200" b="1" kern="1200" dirty="0">
                <a:solidFill>
                  <a:schemeClr val="tx1"/>
                </a:solidFill>
                <a:effectLst/>
                <a:latin typeface="+mn-lt"/>
                <a:ea typeface="+mn-ea"/>
                <a:cs typeface="+mn-cs"/>
              </a:rPr>
              <a:t>Number of Jobs in 2016 		152,400</a:t>
            </a:r>
          </a:p>
          <a:p>
            <a:r>
              <a:rPr lang="en-US" sz="1200" b="1" kern="1200" dirty="0">
                <a:solidFill>
                  <a:schemeClr val="tx1"/>
                </a:solidFill>
                <a:effectLst/>
                <a:latin typeface="+mn-lt"/>
                <a:ea typeface="+mn-ea"/>
                <a:cs typeface="+mn-cs"/>
              </a:rPr>
              <a:t>Expected Job Openings (2016 - 2026) 	16,000</a:t>
            </a:r>
          </a:p>
          <a:p>
            <a:r>
              <a:rPr lang="en-US" sz="1200" b="1" kern="1200" dirty="0">
                <a:solidFill>
                  <a:schemeClr val="tx1"/>
                </a:solidFill>
                <a:effectLst/>
                <a:latin typeface="+mn-lt"/>
                <a:ea typeface="+mn-ea"/>
                <a:cs typeface="+mn-cs"/>
              </a:rPr>
              <a:t>National Outlook (2016 - 2026) 	4.7%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60606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Camera Operators</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Operate television, video, or motion picture camera to record images or scenes for various purposes, such as TV broadcasts, advertising, video production, or motion pictures.</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Operate television and motion picture cameras.</a:t>
            </a:r>
          </a:p>
          <a:p>
            <a:pPr marL="171450" indent="-171450">
              <a:buFont typeface="Arial" panose="020B0604020202020204" pitchFamily="34" charset="0"/>
              <a:buChar char="•"/>
            </a:pPr>
            <a:r>
              <a:rPr lang="en-US" dirty="0"/>
              <a:t>Record scenes for television broadcasts, advertising, and motion pictures.</a:t>
            </a:r>
          </a:p>
          <a:p>
            <a:pPr marL="171450" indent="-171450">
              <a:buFont typeface="Arial" panose="020B0604020202020204" pitchFamily="34" charset="0"/>
              <a:buChar char="•"/>
            </a:pPr>
            <a:r>
              <a:rPr lang="en-US" dirty="0"/>
              <a:t>Compose and frame each image.</a:t>
            </a:r>
          </a:p>
          <a:p>
            <a:pPr marL="171450" indent="-171450">
              <a:buFont typeface="Arial" panose="020B0604020202020204" pitchFamily="34" charset="0"/>
              <a:buChar char="•"/>
            </a:pPr>
            <a:r>
              <a:rPr lang="en-US" dirty="0"/>
              <a:t>Apply technical enhancements such as light, lenses, film, and filters to improve images.</a:t>
            </a:r>
          </a:p>
          <a:p>
            <a:pPr marL="171450" indent="-171450">
              <a:buFont typeface="Arial" panose="020B0604020202020204" pitchFamily="34" charset="0"/>
              <a:buChar char="•"/>
            </a:pPr>
            <a:r>
              <a:rPr lang="en-US" dirty="0"/>
              <a:t>Test, clean, and maintain equipment.</a:t>
            </a:r>
          </a:p>
          <a:p>
            <a:pPr marL="171450" indent="-171450">
              <a:buFont typeface="Arial" panose="020B0604020202020204" pitchFamily="34" charset="0"/>
              <a:buChar char="•"/>
            </a:pPr>
            <a:r>
              <a:rPr lang="en-US" dirty="0"/>
              <a:t>Gather and edit raw footage.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$25,580 To $102,980</a:t>
            </a:r>
          </a:p>
          <a:p>
            <a:r>
              <a:rPr lang="en-US" sz="1200" b="1" kern="1200" dirty="0">
                <a:solidFill>
                  <a:schemeClr val="tx1"/>
                </a:solidFill>
                <a:effectLst/>
                <a:latin typeface="+mn-lt"/>
                <a:ea typeface="+mn-ea"/>
                <a:cs typeface="+mn-cs"/>
              </a:rPr>
              <a:t>Entry-Level Education 		Bachelor's degree</a:t>
            </a:r>
          </a:p>
          <a:p>
            <a:r>
              <a:rPr lang="en-US" sz="1200" b="1" kern="1200" dirty="0">
                <a:solidFill>
                  <a:schemeClr val="tx1"/>
                </a:solidFill>
                <a:effectLst/>
                <a:latin typeface="+mn-lt"/>
                <a:ea typeface="+mn-ea"/>
                <a:cs typeface="+mn-cs"/>
              </a:rPr>
              <a:t>Number of Jobs in 2016 		29,400</a:t>
            </a:r>
          </a:p>
          <a:p>
            <a:r>
              <a:rPr lang="en-US" sz="1200" b="1" kern="1200" dirty="0">
                <a:solidFill>
                  <a:schemeClr val="tx1"/>
                </a:solidFill>
                <a:effectLst/>
                <a:latin typeface="+mn-lt"/>
                <a:ea typeface="+mn-ea"/>
                <a:cs typeface="+mn-cs"/>
              </a:rPr>
              <a:t>Expected Job Openings (2016 - 2026) 	3,200</a:t>
            </a:r>
          </a:p>
          <a:p>
            <a:r>
              <a:rPr lang="en-US" sz="1200" b="1" kern="1200" dirty="0">
                <a:solidFill>
                  <a:schemeClr val="tx1"/>
                </a:solidFill>
                <a:effectLst/>
                <a:latin typeface="+mn-lt"/>
                <a:ea typeface="+mn-ea"/>
                <a:cs typeface="+mn-cs"/>
              </a:rPr>
              <a:t>National Outlook (2016 - 2026) 	8.2%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680026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Producers</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Plan and coordinate various aspects of radio, television, stage, or motion picture production, such as selecting script, coordinating writing, directing and editing, and arranging financing.</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Plan and coordinate radio, television, stage, and motion picture productions.</a:t>
            </a:r>
          </a:p>
          <a:p>
            <a:pPr marL="171450" indent="-171450">
              <a:buFont typeface="Arial" panose="020B0604020202020204" pitchFamily="34" charset="0"/>
              <a:buChar char="•"/>
            </a:pPr>
            <a:r>
              <a:rPr lang="en-US" dirty="0"/>
              <a:t>Select scripts for actors.</a:t>
            </a:r>
          </a:p>
          <a:p>
            <a:pPr marL="171450" indent="-171450">
              <a:buFont typeface="Arial" panose="020B0604020202020204" pitchFamily="34" charset="0"/>
              <a:buChar char="•"/>
            </a:pPr>
            <a:r>
              <a:rPr lang="en-US" dirty="0"/>
              <a:t>Approve suggested scripts and story lines.</a:t>
            </a:r>
          </a:p>
          <a:p>
            <a:pPr marL="171450" indent="-171450">
              <a:buFont typeface="Arial" panose="020B0604020202020204" pitchFamily="34" charset="0"/>
              <a:buChar char="•"/>
            </a:pPr>
            <a:r>
              <a:rPr lang="en-US" dirty="0"/>
              <a:t>Arrange for financing of productions.</a:t>
            </a:r>
          </a:p>
          <a:p>
            <a:pPr marL="171450" indent="-171450">
              <a:buFont typeface="Arial" panose="020B0604020202020204" pitchFamily="34" charset="0"/>
              <a:buChar char="•"/>
            </a:pPr>
            <a:r>
              <a:rPr lang="en-US" dirty="0"/>
              <a:t>Hire directors.</a:t>
            </a:r>
          </a:p>
          <a:p>
            <a:pPr marL="171450" indent="-171450">
              <a:buFont typeface="Arial" panose="020B0604020202020204" pitchFamily="34" charset="0"/>
              <a:buChar char="•"/>
            </a:pPr>
            <a:r>
              <a:rPr lang="en-US" dirty="0"/>
              <a:t>Hire and fire staff.</a:t>
            </a:r>
          </a:p>
          <a:p>
            <a:pPr marL="171450" indent="-171450">
              <a:buFont typeface="Arial" panose="020B0604020202020204" pitchFamily="34" charset="0"/>
              <a:buChar char="•"/>
            </a:pPr>
            <a:r>
              <a:rPr lang="en-US" dirty="0"/>
              <a:t>Negotiate contracts for productions.</a:t>
            </a:r>
          </a:p>
          <a:p>
            <a:pPr marL="171450" indent="-171450">
              <a:buFont typeface="Arial" panose="020B0604020202020204" pitchFamily="34" charset="0"/>
              <a:buChar char="•"/>
            </a:pPr>
            <a:r>
              <a:rPr lang="en-US" dirty="0"/>
              <a:t>Control payroll and other financial matters.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$33,730 To $164,290</a:t>
            </a:r>
          </a:p>
          <a:p>
            <a:r>
              <a:rPr lang="en-US" sz="1200" b="1" kern="1200" dirty="0">
                <a:solidFill>
                  <a:schemeClr val="tx1"/>
                </a:solidFill>
                <a:effectLst/>
                <a:latin typeface="+mn-lt"/>
                <a:ea typeface="+mn-ea"/>
                <a:cs typeface="+mn-cs"/>
              </a:rPr>
              <a:t>Entry-Level Education 		Bachelor's degree</a:t>
            </a:r>
          </a:p>
          <a:p>
            <a:r>
              <a:rPr lang="en-US" sz="1200" b="1" kern="1200" dirty="0">
                <a:solidFill>
                  <a:schemeClr val="tx1"/>
                </a:solidFill>
                <a:effectLst/>
                <a:latin typeface="+mn-lt"/>
                <a:ea typeface="+mn-ea"/>
                <a:cs typeface="+mn-cs"/>
              </a:rPr>
              <a:t>Number of Jobs in 2016 		152,400</a:t>
            </a:r>
          </a:p>
          <a:p>
            <a:r>
              <a:rPr lang="en-US" sz="1200" b="1" kern="1200" dirty="0">
                <a:solidFill>
                  <a:schemeClr val="tx1"/>
                </a:solidFill>
                <a:effectLst/>
                <a:latin typeface="+mn-lt"/>
                <a:ea typeface="+mn-ea"/>
                <a:cs typeface="+mn-cs"/>
              </a:rPr>
              <a:t>Expected Job Openings (2016 - 2026) 	16,000</a:t>
            </a:r>
          </a:p>
          <a:p>
            <a:r>
              <a:rPr lang="en-US" sz="1200" b="1" kern="1200" dirty="0">
                <a:solidFill>
                  <a:schemeClr val="tx1"/>
                </a:solidFill>
                <a:effectLst/>
                <a:latin typeface="+mn-lt"/>
                <a:ea typeface="+mn-ea"/>
                <a:cs typeface="+mn-cs"/>
              </a:rPr>
              <a:t>National Outlook (2016 - 2026) 	4.7%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32175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Script Writer</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Write advertising copy for use by publication or broadcast media to promote sale of goods and services.</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Write advertising for publication or broadcast media to promote sales of goods and services.</a:t>
            </a:r>
          </a:p>
          <a:p>
            <a:pPr marL="171450" indent="-171450">
              <a:buFont typeface="Arial" panose="020B0604020202020204" pitchFamily="34" charset="0"/>
              <a:buChar char="•"/>
            </a:pPr>
            <a:r>
              <a:rPr lang="en-US" dirty="0"/>
              <a:t>Present drafts and ideas to clients.</a:t>
            </a:r>
          </a:p>
          <a:p>
            <a:pPr marL="171450" indent="-171450">
              <a:buFont typeface="Arial" panose="020B0604020202020204" pitchFamily="34" charset="0"/>
              <a:buChar char="•"/>
            </a:pPr>
            <a:r>
              <a:rPr lang="en-US" dirty="0"/>
              <a:t>Discuss with clients the products, advertising themes, and methods of promoting.</a:t>
            </a:r>
          </a:p>
          <a:p>
            <a:pPr marL="171450" indent="-171450">
              <a:buFont typeface="Arial" panose="020B0604020202020204" pitchFamily="34" charset="0"/>
              <a:buChar char="•"/>
            </a:pPr>
            <a:r>
              <a:rPr lang="en-US" dirty="0"/>
              <a:t>Edit and rewrite existing copy if necessary.</a:t>
            </a:r>
          </a:p>
          <a:p>
            <a:pPr marL="171450" indent="-171450">
              <a:buFont typeface="Arial" panose="020B0604020202020204" pitchFamily="34" charset="0"/>
              <a:buChar char="•"/>
            </a:pPr>
            <a:r>
              <a:rPr lang="en-US" dirty="0"/>
              <a:t>Write articles, bulletins, sales letters, speeches, and other marketing and promotional materials.</a:t>
            </a:r>
          </a:p>
          <a:p>
            <a:pPr marL="171450" indent="-171450">
              <a:buFont typeface="Arial" panose="020B0604020202020204" pitchFamily="34" charset="0"/>
              <a:buChar char="•"/>
            </a:pPr>
            <a:r>
              <a:rPr lang="en-US" dirty="0"/>
              <a:t>Review advertising trends and consumer surveys to determine the best way to promote products.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$30,520 To $118,760</a:t>
            </a:r>
          </a:p>
          <a:p>
            <a:r>
              <a:rPr lang="en-US" sz="1200" b="1" kern="1200" dirty="0">
                <a:solidFill>
                  <a:schemeClr val="tx1"/>
                </a:solidFill>
                <a:effectLst/>
                <a:latin typeface="+mn-lt"/>
                <a:ea typeface="+mn-ea"/>
                <a:cs typeface="+mn-cs"/>
              </a:rPr>
              <a:t>Entry-Level Education 		Bachelor's degree</a:t>
            </a:r>
          </a:p>
          <a:p>
            <a:r>
              <a:rPr lang="en-US" sz="1200" b="1" kern="1200" dirty="0">
                <a:solidFill>
                  <a:schemeClr val="tx1"/>
                </a:solidFill>
                <a:effectLst/>
                <a:latin typeface="+mn-lt"/>
                <a:ea typeface="+mn-ea"/>
                <a:cs typeface="+mn-cs"/>
              </a:rPr>
              <a:t>Number of Jobs in 2016 		123,200</a:t>
            </a:r>
          </a:p>
          <a:p>
            <a:r>
              <a:rPr lang="en-US" sz="1200" b="1" kern="1200" dirty="0">
                <a:solidFill>
                  <a:schemeClr val="tx1"/>
                </a:solidFill>
                <a:effectLst/>
                <a:latin typeface="+mn-lt"/>
                <a:ea typeface="+mn-ea"/>
                <a:cs typeface="+mn-cs"/>
              </a:rPr>
              <a:t>Expected Job Openings (2016 - 2026) 	12,800</a:t>
            </a:r>
          </a:p>
          <a:p>
            <a:r>
              <a:rPr lang="en-US" sz="1200" b="1" kern="1200" dirty="0">
                <a:solidFill>
                  <a:schemeClr val="tx1"/>
                </a:solidFill>
                <a:effectLst/>
                <a:latin typeface="+mn-lt"/>
                <a:ea typeface="+mn-ea"/>
                <a:cs typeface="+mn-cs"/>
              </a:rPr>
              <a:t>National Outlook (2016 - 2026) 	-0.2%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387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Automotive Master Mechanics</a:t>
            </a:r>
          </a:p>
          <a:p>
            <a:r>
              <a:rPr lang="en-US" sz="1200" b="1" i="1" kern="1200" dirty="0">
                <a:solidFill>
                  <a:schemeClr val="tx1"/>
                </a:solidFill>
                <a:effectLst/>
                <a:latin typeface="+mn-lt"/>
                <a:ea typeface="+mn-ea"/>
                <a:cs typeface="+mn-cs"/>
              </a:rPr>
              <a:t>Installation, Maintenance and Repair</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Repair automobiles, trucks, buses and other vehicles. Master mechanics repair virtually any part on the vehicle or specialize in the transmission system. Generally, service technicians work indoors in well-ventilated and well-lighted repair shops.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Examine vehicles to determine how much damage was done.</a:t>
            </a:r>
          </a:p>
          <a:p>
            <a:r>
              <a:rPr lang="en-US" sz="1200" kern="1200" dirty="0">
                <a:solidFill>
                  <a:schemeClr val="tx1"/>
                </a:solidFill>
                <a:effectLst/>
                <a:latin typeface="+mn-lt"/>
                <a:ea typeface="+mn-ea"/>
                <a:cs typeface="+mn-cs"/>
              </a:rPr>
              <a:t>• Test drive vehicles to determine what isn’t functioning properly.</a:t>
            </a:r>
          </a:p>
          <a:p>
            <a:r>
              <a:rPr lang="en-US" sz="1200" kern="1200" dirty="0">
                <a:solidFill>
                  <a:schemeClr val="tx1"/>
                </a:solidFill>
                <a:effectLst/>
                <a:latin typeface="+mn-lt"/>
                <a:ea typeface="+mn-ea"/>
                <a:cs typeface="+mn-cs"/>
              </a:rPr>
              <a:t>• Repair, adjust and align breaks.</a:t>
            </a:r>
          </a:p>
          <a:p>
            <a:r>
              <a:rPr lang="en-US" sz="1200" kern="1200" dirty="0">
                <a:solidFill>
                  <a:schemeClr val="tx1"/>
                </a:solidFill>
                <a:effectLst/>
                <a:latin typeface="+mn-lt"/>
                <a:ea typeface="+mn-ea"/>
                <a:cs typeface="+mn-cs"/>
              </a:rPr>
              <a:t>• Perform regular maintenance on vehicles such as oil changes and tune-ups.</a:t>
            </a:r>
          </a:p>
          <a:p>
            <a:r>
              <a:rPr lang="en-US" sz="1200" kern="1200" dirty="0">
                <a:solidFill>
                  <a:schemeClr val="tx1"/>
                </a:solidFill>
                <a:effectLst/>
                <a:latin typeface="+mn-lt"/>
                <a:ea typeface="+mn-ea"/>
                <a:cs typeface="+mn-cs"/>
              </a:rPr>
              <a:t>• Use computerized diagnostic devices to test for needed repair or upkeep.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 22,610-$65,430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749,900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840169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Editors</a:t>
            </a:r>
          </a:p>
          <a:p>
            <a:r>
              <a:rPr lang="en-US" sz="1200" b="1" i="1" kern="1200" dirty="0">
                <a:solidFill>
                  <a:schemeClr val="tx1"/>
                </a:solidFill>
                <a:effectLst/>
                <a:latin typeface="+mn-lt"/>
                <a:ea typeface="+mn-ea"/>
                <a:cs typeface="+mn-cs"/>
              </a:rPr>
              <a:t>Arts,</a:t>
            </a:r>
            <a:r>
              <a:rPr lang="en-US" sz="1200" b="1" i="1" kern="1200" baseline="0" dirty="0">
                <a:solidFill>
                  <a:schemeClr val="tx1"/>
                </a:solidFill>
                <a:effectLst/>
                <a:latin typeface="+mn-lt"/>
                <a:ea typeface="+mn-ea"/>
                <a:cs typeface="+mn-cs"/>
              </a:rPr>
              <a:t> Design, Entertainment, Sports and Media</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dirty="0"/>
              <a:t>Plan, coordinate, or edit content of material for publication. May review proposals and drafts for possible publication. Includes technical editors.</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Prepare, rewrite, and edit written material to improve ease of reading.</a:t>
            </a:r>
          </a:p>
          <a:p>
            <a:pPr marL="171450" indent="-171450">
              <a:buFont typeface="Arial" panose="020B0604020202020204" pitchFamily="34" charset="0"/>
              <a:buChar char="•"/>
            </a:pPr>
            <a:r>
              <a:rPr lang="en-US" dirty="0"/>
              <a:t>Look for errors in spelling, punctuation, and grammar.</a:t>
            </a:r>
          </a:p>
          <a:p>
            <a:pPr marL="171450" indent="-171450">
              <a:buFont typeface="Arial" panose="020B0604020202020204" pitchFamily="34" charset="0"/>
              <a:buChar char="•"/>
            </a:pPr>
            <a:r>
              <a:rPr lang="en-US" dirty="0"/>
              <a:t>Plan content of publications according to publication style and editorial policies.</a:t>
            </a:r>
          </a:p>
          <a:p>
            <a:pPr marL="171450" indent="-171450">
              <a:buFont typeface="Arial" panose="020B0604020202020204" pitchFamily="34" charset="0"/>
              <a:buChar char="•"/>
            </a:pPr>
            <a:r>
              <a:rPr lang="en-US" dirty="0"/>
              <a:t>Verify facts, dates, and statistics.</a:t>
            </a:r>
          </a:p>
          <a:p>
            <a:pPr marL="171450" indent="-171450">
              <a:buFont typeface="Arial" panose="020B0604020202020204" pitchFamily="34" charset="0"/>
              <a:buChar char="•"/>
            </a:pPr>
            <a:r>
              <a:rPr lang="en-US" dirty="0"/>
              <a:t>Develop story and content ideas while considering reader appeal.</a:t>
            </a:r>
          </a:p>
          <a:p>
            <a:pPr marL="171450" indent="-171450">
              <a:buFont typeface="Arial" panose="020B0604020202020204" pitchFamily="34" charset="0"/>
              <a:buChar char="•"/>
            </a:pPr>
            <a:r>
              <a:rPr lang="en-US" dirty="0"/>
              <a:t>Monitor the production of artwork, layout, typesetting, and printing to make sure they meet requirements.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$30,830 To $114,460</a:t>
            </a:r>
          </a:p>
          <a:p>
            <a:r>
              <a:rPr lang="en-US" sz="1200" b="1" kern="1200" dirty="0">
                <a:solidFill>
                  <a:schemeClr val="tx1"/>
                </a:solidFill>
                <a:effectLst/>
                <a:latin typeface="+mn-lt"/>
                <a:ea typeface="+mn-ea"/>
                <a:cs typeface="+mn-cs"/>
              </a:rPr>
              <a:t>Entry-Level Education 		Bachelor's degree</a:t>
            </a:r>
          </a:p>
          <a:p>
            <a:r>
              <a:rPr lang="en-US" sz="1200" b="1" kern="1200" dirty="0">
                <a:solidFill>
                  <a:schemeClr val="tx1"/>
                </a:solidFill>
                <a:effectLst/>
                <a:latin typeface="+mn-lt"/>
                <a:ea typeface="+mn-ea"/>
                <a:cs typeface="+mn-cs"/>
              </a:rPr>
              <a:t>Number of Jobs in 2016 		118,300</a:t>
            </a:r>
          </a:p>
          <a:p>
            <a:r>
              <a:rPr lang="en-US" sz="1200" b="1" kern="1200" dirty="0">
                <a:solidFill>
                  <a:schemeClr val="tx1"/>
                </a:solidFill>
                <a:effectLst/>
                <a:latin typeface="+mn-lt"/>
                <a:ea typeface="+mn-ea"/>
                <a:cs typeface="+mn-cs"/>
              </a:rPr>
              <a:t>Expected Job Openings (2016 - 2026) 	12,400</a:t>
            </a:r>
          </a:p>
          <a:p>
            <a:r>
              <a:rPr lang="en-US" sz="1200" b="1" kern="1200" dirty="0">
                <a:solidFill>
                  <a:schemeClr val="tx1"/>
                </a:solidFill>
                <a:effectLst/>
                <a:latin typeface="+mn-lt"/>
                <a:ea typeface="+mn-ea"/>
                <a:cs typeface="+mn-cs"/>
              </a:rPr>
              <a:t>National Outlook (2016 - 2026) 	-2.9%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634806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31</a:t>
            </a:fld>
            <a:endParaRPr lang="en-US"/>
          </a:p>
        </p:txBody>
      </p:sp>
    </p:spTree>
    <p:extLst>
      <p:ext uri="{BB962C8B-B14F-4D97-AF65-F5344CB8AC3E}">
        <p14:creationId xmlns:p14="http://schemas.microsoft.com/office/powerpoint/2010/main" val="2034349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Waiters</a:t>
            </a:r>
          </a:p>
          <a:p>
            <a:r>
              <a:rPr lang="en-US" sz="1200" b="1" i="1" kern="1200" dirty="0">
                <a:solidFill>
                  <a:schemeClr val="tx1"/>
                </a:solidFill>
                <a:effectLst/>
                <a:latin typeface="+mn-lt"/>
                <a:ea typeface="+mn-ea"/>
                <a:cs typeface="+mn-cs"/>
              </a:rPr>
              <a:t>Food Preparation and Serving Related</a:t>
            </a:r>
          </a:p>
          <a:p>
            <a:br>
              <a:rPr lang="en-US" sz="1200" kern="1200" dirty="0">
                <a:solidFill>
                  <a:schemeClr val="tx1"/>
                </a:solidFill>
                <a:effectLst/>
                <a:latin typeface="+mn-lt"/>
                <a:ea typeface="+mn-ea"/>
                <a:cs typeface="+mn-cs"/>
              </a:rPr>
            </a:br>
            <a:r>
              <a:rPr lang="en-US" dirty="0"/>
              <a:t>Take orders and serve food and beverages to patrons at tables in dining establishment.</a:t>
            </a:r>
            <a:br>
              <a:rPr lang="en-US" sz="1200" kern="1200" dirty="0">
                <a:solidFill>
                  <a:schemeClr val="tx1"/>
                </a:solidFill>
                <a:effectLst/>
                <a:latin typeface="+mn-lt"/>
                <a:ea typeface="+mn-ea"/>
                <a:cs typeface="+mn-cs"/>
              </a:rPr>
            </a:br>
            <a:endParaRPr lang="en-US" dirty="0"/>
          </a:p>
          <a:p>
            <a:pPr marL="171450" indent="-171450">
              <a:buFont typeface="Arial" panose="020B0604020202020204" pitchFamily="34" charset="0"/>
              <a:buChar char="•"/>
            </a:pPr>
            <a:r>
              <a:rPr lang="en-US" dirty="0"/>
              <a:t>Make sure food is delivered to the correct people.</a:t>
            </a:r>
          </a:p>
          <a:p>
            <a:pPr marL="171450" indent="-171450">
              <a:buFont typeface="Arial" panose="020B0604020202020204" pitchFamily="34" charset="0"/>
              <a:buChar char="•"/>
            </a:pPr>
            <a:r>
              <a:rPr lang="en-US" dirty="0"/>
              <a:t>Clean and sterilize dishes and equipment.</a:t>
            </a:r>
          </a:p>
          <a:p>
            <a:pPr marL="171450" indent="-171450">
              <a:buFont typeface="Arial" panose="020B0604020202020204" pitchFamily="34" charset="0"/>
              <a:buChar char="•"/>
            </a:pPr>
            <a:r>
              <a:rPr lang="en-US" dirty="0"/>
              <a:t>Examine trays to make sure they contain the required items.</a:t>
            </a:r>
          </a:p>
          <a:p>
            <a:pPr marL="171450" indent="-171450">
              <a:buFont typeface="Arial" panose="020B0604020202020204" pitchFamily="34" charset="0"/>
              <a:buChar char="•"/>
            </a:pPr>
            <a:r>
              <a:rPr lang="en-US" dirty="0"/>
              <a:t>Load trays with utensils, napkins, and condiments.</a:t>
            </a:r>
          </a:p>
          <a:p>
            <a:pPr marL="171450" indent="-171450">
              <a:buFont typeface="Arial" panose="020B0604020202020204" pitchFamily="34" charset="0"/>
              <a:buChar char="•"/>
            </a:pPr>
            <a:r>
              <a:rPr lang="en-US" dirty="0"/>
              <a:t>Take food orders and relay information to kitchen.</a:t>
            </a:r>
          </a:p>
          <a:p>
            <a:pPr marL="171450" indent="-171450">
              <a:buFont typeface="Arial" panose="020B0604020202020204" pitchFamily="34" charset="0"/>
              <a:buChar char="•"/>
            </a:pPr>
            <a:r>
              <a:rPr lang="en-US" dirty="0"/>
              <a:t>Prepare food items such as sandwiches, salads, soups, and drinks.</a:t>
            </a:r>
          </a:p>
          <a:p>
            <a:pPr marL="171450" indent="-171450">
              <a:buFont typeface="Arial" panose="020B0604020202020204" pitchFamily="34" charset="0"/>
              <a:buChar char="•"/>
            </a:pPr>
            <a:r>
              <a:rPr lang="en-US" dirty="0"/>
              <a: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$17,200 To $40,210</a:t>
            </a:r>
          </a:p>
          <a:p>
            <a:r>
              <a:rPr lang="en-US" sz="1200" b="1" kern="1200" dirty="0">
                <a:solidFill>
                  <a:schemeClr val="tx1"/>
                </a:solidFill>
                <a:effectLst/>
                <a:latin typeface="+mn-lt"/>
                <a:ea typeface="+mn-ea"/>
                <a:cs typeface="+mn-cs"/>
              </a:rPr>
              <a:t>Entry-Level Education 		No formal educational credential</a:t>
            </a:r>
          </a:p>
          <a:p>
            <a:r>
              <a:rPr lang="en-US" sz="1200" b="1" kern="1200" dirty="0">
                <a:solidFill>
                  <a:schemeClr val="tx1"/>
                </a:solidFill>
                <a:effectLst/>
                <a:latin typeface="+mn-lt"/>
                <a:ea typeface="+mn-ea"/>
                <a:cs typeface="+mn-cs"/>
              </a:rPr>
              <a:t>Number of Jobs in 2016 		2,634,600</a:t>
            </a:r>
          </a:p>
          <a:p>
            <a:r>
              <a:rPr lang="en-US" sz="1200" b="1" kern="1200" dirty="0">
                <a:solidFill>
                  <a:schemeClr val="tx1"/>
                </a:solidFill>
                <a:effectLst/>
                <a:latin typeface="+mn-lt"/>
                <a:ea typeface="+mn-ea"/>
                <a:cs typeface="+mn-cs"/>
              </a:rPr>
              <a:t>Expected Job Openings (2016 - 2026) 	539,000</a:t>
            </a:r>
          </a:p>
          <a:p>
            <a:r>
              <a:rPr lang="en-US" sz="1200" b="1" kern="1200" dirty="0">
                <a:solidFill>
                  <a:schemeClr val="tx1"/>
                </a:solidFill>
                <a:effectLst/>
                <a:latin typeface="+mn-lt"/>
                <a:ea typeface="+mn-ea"/>
                <a:cs typeface="+mn-cs"/>
              </a:rPr>
              <a:t>National Outlook (2016 - 2026) 	6.5% increase</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r>
              <a:rPr lang="en-US"/>
              <a:t>kuder galaxy®</a:t>
            </a:r>
          </a:p>
        </p:txBody>
      </p:sp>
      <p:sp>
        <p:nvSpPr>
          <p:cNvPr id="5" name="Slide Number Placeholder 4"/>
          <p:cNvSpPr>
            <a:spLocks noGrp="1"/>
          </p:cNvSpPr>
          <p:nvPr>
            <p:ph type="sldNum" sz="quarter" idx="11"/>
          </p:nvPr>
        </p:nvSpPr>
        <p:spPr/>
        <p:txBody>
          <a:bodyPr/>
          <a:lstStyle/>
          <a:p>
            <a:fld id="{0DACF3F6-4315-3247-AFD8-E7769127DE12}" type="slidenum">
              <a:rPr lang="en-US" smtClean="0"/>
              <a:t>32</a:t>
            </a:fld>
            <a:endParaRPr lang="en-US"/>
          </a:p>
        </p:txBody>
      </p:sp>
    </p:spTree>
    <p:extLst>
      <p:ext uri="{BB962C8B-B14F-4D97-AF65-F5344CB8AC3E}">
        <p14:creationId xmlns:p14="http://schemas.microsoft.com/office/powerpoint/2010/main" val="2801518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33</a:t>
            </a:fld>
            <a:endParaRPr lang="en-US"/>
          </a:p>
        </p:txBody>
      </p:sp>
    </p:spTree>
    <p:extLst>
      <p:ext uri="{BB962C8B-B14F-4D97-AF65-F5344CB8AC3E}">
        <p14:creationId xmlns:p14="http://schemas.microsoft.com/office/powerpoint/2010/main" val="4173382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Telemarketers</a:t>
            </a:r>
          </a:p>
          <a:p>
            <a:r>
              <a:rPr lang="en-US" sz="1200" b="1" i="1" kern="1200" dirty="0">
                <a:solidFill>
                  <a:schemeClr val="tx1"/>
                </a:solidFill>
                <a:effectLst/>
                <a:latin typeface="+mn-lt"/>
                <a:ea typeface="+mn-ea"/>
                <a:cs typeface="+mn-cs"/>
              </a:rPr>
              <a:t>Sales and Related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Solicit donations or orders for goods or services over the telephone.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Work to sell merchandise to people over the telephone.</a:t>
            </a:r>
          </a:p>
          <a:p>
            <a:r>
              <a:rPr lang="en-US" sz="1200" kern="1200" dirty="0">
                <a:solidFill>
                  <a:schemeClr val="tx1"/>
                </a:solidFill>
                <a:effectLst/>
                <a:latin typeface="+mn-lt"/>
                <a:ea typeface="+mn-ea"/>
                <a:cs typeface="+mn-cs"/>
              </a:rPr>
              <a:t>• Explain products and services to customers.</a:t>
            </a:r>
          </a:p>
          <a:p>
            <a:r>
              <a:rPr lang="en-US" sz="1200" kern="1200" dirty="0">
                <a:solidFill>
                  <a:schemeClr val="tx1"/>
                </a:solidFill>
                <a:effectLst/>
                <a:latin typeface="+mn-lt"/>
                <a:ea typeface="+mn-ea"/>
                <a:cs typeface="+mn-cs"/>
              </a:rPr>
              <a:t>• Answer questions about cost and other information.</a:t>
            </a:r>
          </a:p>
          <a:p>
            <a:r>
              <a:rPr lang="en-US" sz="1200" kern="1200" dirty="0">
                <a:solidFill>
                  <a:schemeClr val="tx1"/>
                </a:solidFill>
                <a:effectLst/>
                <a:latin typeface="+mn-lt"/>
                <a:ea typeface="+mn-ea"/>
                <a:cs typeface="+mn-cs"/>
              </a:rPr>
              <a:t>• Get customer information such as name and address.</a:t>
            </a:r>
          </a:p>
          <a:p>
            <a:r>
              <a:rPr lang="en-US" sz="1200" kern="1200" dirty="0">
                <a:solidFill>
                  <a:schemeClr val="tx1"/>
                </a:solidFill>
                <a:effectLst/>
                <a:latin typeface="+mn-lt"/>
                <a:ea typeface="+mn-ea"/>
                <a:cs typeface="+mn-cs"/>
              </a:rPr>
              <a:t>• Telephone or write letters to answer letters from customers.</a:t>
            </a:r>
          </a:p>
          <a:p>
            <a:r>
              <a:rPr lang="en-US" sz="1200" kern="1200" dirty="0">
                <a:solidFill>
                  <a:schemeClr val="tx1"/>
                </a:solidFill>
                <a:effectLst/>
                <a:latin typeface="+mn-lt"/>
                <a:ea typeface="+mn-ea"/>
                <a:cs typeface="+mn-cs"/>
              </a:rPr>
              <a:t>• Maintain records of contacts, accounts and orders.</a:t>
            </a:r>
          </a:p>
          <a:p>
            <a:r>
              <a:rPr lang="en-US" sz="1200" kern="1200" dirty="0">
                <a:solidFill>
                  <a:schemeClr val="tx1"/>
                </a:solidFill>
                <a:effectLst/>
                <a:latin typeface="+mn-lt"/>
                <a:ea typeface="+mn-ea"/>
                <a:cs typeface="+mn-cs"/>
              </a:rPr>
              <a:t>• Schedule appointments for sales representatives to meet with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 18,410-$40,260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216,600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0.0%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21668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Information Technology Project Managers</a:t>
            </a:r>
          </a:p>
          <a:p>
            <a:r>
              <a:rPr lang="en-US" sz="1200" b="1" i="1" kern="1200" dirty="0">
                <a:solidFill>
                  <a:schemeClr val="tx1"/>
                </a:solidFill>
                <a:effectLst/>
                <a:latin typeface="+mn-lt"/>
                <a:ea typeface="+mn-ea"/>
                <a:cs typeface="+mn-cs"/>
              </a:rPr>
              <a:t>Computer and Mathematical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initiate and manage information technology projects. Lead and guide the work of technical staff. Serve as liaison between business and technical aspects of projects. Plan project stages and assess business implications for each stage. Monitor progress to assure deadlines, standards and cost targets are met.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systems to help people gather information using the computer.</a:t>
            </a:r>
          </a:p>
          <a:p>
            <a:r>
              <a:rPr lang="en-US" sz="1200" kern="1200" dirty="0">
                <a:solidFill>
                  <a:schemeClr val="tx1"/>
                </a:solidFill>
                <a:effectLst/>
                <a:latin typeface="+mn-lt"/>
                <a:ea typeface="+mn-ea"/>
                <a:cs typeface="+mn-cs"/>
              </a:rPr>
              <a:t>• Manage the technical team.</a:t>
            </a:r>
          </a:p>
          <a:p>
            <a:r>
              <a:rPr lang="en-US" sz="1200" kern="1200" dirty="0">
                <a:solidFill>
                  <a:schemeClr val="tx1"/>
                </a:solidFill>
                <a:effectLst/>
                <a:latin typeface="+mn-lt"/>
                <a:ea typeface="+mn-ea"/>
                <a:cs typeface="+mn-cs"/>
              </a:rPr>
              <a:t>• Make work schedules.</a:t>
            </a:r>
          </a:p>
          <a:p>
            <a:r>
              <a:rPr lang="en-US" sz="1200" kern="1200" dirty="0">
                <a:solidFill>
                  <a:schemeClr val="tx1"/>
                </a:solidFill>
                <a:effectLst/>
                <a:latin typeface="+mn-lt"/>
                <a:ea typeface="+mn-ea"/>
                <a:cs typeface="+mn-cs"/>
              </a:rPr>
              <a:t>• Check progress to be sure the schedules are meeting requirements.</a:t>
            </a:r>
          </a:p>
          <a:p>
            <a:r>
              <a:rPr lang="en-US" sz="1200" kern="1200" dirty="0">
                <a:solidFill>
                  <a:schemeClr val="tx1"/>
                </a:solidFill>
                <a:effectLst/>
                <a:latin typeface="+mn-lt"/>
                <a:ea typeface="+mn-ea"/>
                <a:cs typeface="+mn-cs"/>
              </a:rPr>
              <a:t>• Keep clients up to date on projects.</a:t>
            </a:r>
          </a:p>
          <a:p>
            <a:r>
              <a:rPr lang="en-US" sz="1200" kern="1200" dirty="0">
                <a:solidFill>
                  <a:schemeClr val="tx1"/>
                </a:solidFill>
                <a:effectLst/>
                <a:latin typeface="+mn-lt"/>
                <a:ea typeface="+mn-ea"/>
                <a:cs typeface="+mn-cs"/>
              </a:rPr>
              <a:t>• Make budgets for projects.</a:t>
            </a:r>
          </a:p>
          <a:p>
            <a:r>
              <a:rPr lang="en-US" sz="1200" kern="1200" dirty="0">
                <a:solidFill>
                  <a:schemeClr val="tx1"/>
                </a:solidFill>
                <a:effectLst/>
                <a:latin typeface="+mn-lt"/>
                <a:ea typeface="+mn-ea"/>
                <a:cs typeface="+mn-cs"/>
              </a:rPr>
              <a:t>• Lower costs.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 46,240-$139,390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287,200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22,400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9.3%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9434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Construction Managers</a:t>
            </a:r>
          </a:p>
          <a:p>
            <a:r>
              <a:rPr lang="en-US" sz="1200" b="1" i="1" kern="1200" dirty="0">
                <a:solidFill>
                  <a:schemeClr val="tx1"/>
                </a:solidFill>
                <a:effectLst/>
                <a:latin typeface="+mn-lt"/>
                <a:ea typeface="+mn-ea"/>
                <a:cs typeface="+mn-cs"/>
              </a:rPr>
              <a:t>Management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direct or coordinate, usually through subordinate supervisory personnel, activities concerned with the construction and maintenance of structures, facilities and systems. Participate in the conceptual development of a construction project and oversee its organization, scheduling, budgeting and implementation. Includes managers in specialized construction fields, such as carpentry or plumbing. Working out of a main office or out of a field office at the construction site, construction managers monitor the overall construction project.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direct activities for construction and maintenance of structures.</a:t>
            </a:r>
          </a:p>
          <a:p>
            <a:r>
              <a:rPr lang="en-US" sz="1200" kern="1200" dirty="0">
                <a:solidFill>
                  <a:schemeClr val="tx1"/>
                </a:solidFill>
                <a:effectLst/>
                <a:latin typeface="+mn-lt"/>
                <a:ea typeface="+mn-ea"/>
                <a:cs typeface="+mn-cs"/>
              </a:rPr>
              <a:t>• Help conceptualize projects and oversee organization.</a:t>
            </a:r>
          </a:p>
          <a:p>
            <a:r>
              <a:rPr lang="en-US" sz="1200" kern="1200" dirty="0">
                <a:solidFill>
                  <a:schemeClr val="tx1"/>
                </a:solidFill>
                <a:effectLst/>
                <a:latin typeface="+mn-lt"/>
                <a:ea typeface="+mn-ea"/>
                <a:cs typeface="+mn-cs"/>
              </a:rPr>
              <a:t>• Schedule construction processes and implement work schedules.</a:t>
            </a:r>
          </a:p>
          <a:p>
            <a:r>
              <a:rPr lang="en-US" sz="1200" kern="1200" dirty="0">
                <a:solidFill>
                  <a:schemeClr val="tx1"/>
                </a:solidFill>
                <a:effectLst/>
                <a:latin typeface="+mn-lt"/>
                <a:ea typeface="+mn-ea"/>
                <a:cs typeface="+mn-cs"/>
              </a:rPr>
              <a:t>• Oversee and resolve work procedures, complaints and problems.</a:t>
            </a:r>
          </a:p>
          <a:p>
            <a:r>
              <a:rPr lang="en-US" sz="1200" kern="1200" dirty="0">
                <a:solidFill>
                  <a:schemeClr val="tx1"/>
                </a:solidFill>
                <a:effectLst/>
                <a:latin typeface="+mn-lt"/>
                <a:ea typeface="+mn-ea"/>
                <a:cs typeface="+mn-cs"/>
              </a:rPr>
              <a:t>• Develop and schedule project steps and budgets to meet deadlines.</a:t>
            </a:r>
          </a:p>
          <a:p>
            <a:r>
              <a:rPr lang="en-US" sz="1200" kern="1200" dirty="0">
                <a:solidFill>
                  <a:schemeClr val="tx1"/>
                </a:solidFill>
                <a:effectLst/>
                <a:latin typeface="+mn-lt"/>
                <a:ea typeface="+mn-ea"/>
                <a:cs typeface="+mn-cs"/>
              </a:rPr>
              <a:t>• Inspect projects to make sure they comply with building and safety codes.</a:t>
            </a:r>
          </a:p>
          <a:p>
            <a:r>
              <a:rPr lang="en-US" sz="1200" kern="1200" dirty="0">
                <a:solidFill>
                  <a:schemeClr val="tx1"/>
                </a:solidFill>
                <a:effectLst/>
                <a:latin typeface="+mn-lt"/>
                <a:ea typeface="+mn-ea"/>
                <a:cs typeface="+mn-cs"/>
              </a:rPr>
              <a:t>• Prepare contracts and negotiate revisions, changes and additions.</a:t>
            </a:r>
          </a:p>
          <a:p>
            <a:r>
              <a:rPr lang="en-US" sz="1200" kern="1200" dirty="0">
                <a:solidFill>
                  <a:schemeClr val="tx1"/>
                </a:solidFill>
                <a:effectLst/>
                <a:latin typeface="+mn-lt"/>
                <a:ea typeface="+mn-ea"/>
                <a:cs typeface="+mn-cs"/>
              </a:rPr>
              <a:t>• Obtain all necessary permits and licenses.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 54,810-$159,560</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403,800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11.1%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92811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Public Relations</a:t>
            </a:r>
            <a:r>
              <a:rPr lang="en-US" sz="1200" b="1" i="1" kern="1200" baseline="0" dirty="0">
                <a:solidFill>
                  <a:schemeClr val="tx1"/>
                </a:solidFill>
                <a:effectLst/>
                <a:latin typeface="+mn-lt"/>
                <a:ea typeface="+mn-ea"/>
                <a:cs typeface="+mn-cs"/>
              </a:rPr>
              <a:t> Managers</a:t>
            </a:r>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Management</a:t>
            </a:r>
          </a:p>
          <a:p>
            <a:endParaRPr lang="en-US" sz="1200" kern="1200" dirty="0">
              <a:solidFill>
                <a:schemeClr val="tx1"/>
              </a:solidFill>
              <a:effectLst/>
              <a:latin typeface="+mn-lt"/>
              <a:ea typeface="+mn-ea"/>
              <a:cs typeface="+mn-cs"/>
            </a:endParaRPr>
          </a:p>
          <a:p>
            <a:r>
              <a:rPr lang="en-US" b="1" dirty="0"/>
              <a:t>Management</a:t>
            </a:r>
          </a:p>
          <a:p>
            <a:r>
              <a:rPr lang="en-US" dirty="0"/>
              <a:t>Plan, direct, or coordinate activities designed to create or maintain a favorable public image or raise issue awareness for their organization or client; or if engaged in fundraising, plan, direct, or coordinate activities to solicit and maintain funds for special projects or nonprofit organizations.</a:t>
            </a:r>
          </a:p>
          <a:p>
            <a:endParaRPr lang="en-US" dirty="0"/>
          </a:p>
          <a:p>
            <a:pPr marL="171450" indent="-171450">
              <a:buFont typeface="Arial" panose="020B0604020202020204" pitchFamily="34" charset="0"/>
              <a:buChar char="•"/>
            </a:pPr>
            <a:r>
              <a:rPr lang="en-US" dirty="0"/>
              <a:t>Plan and direct public relations programs.</a:t>
            </a:r>
          </a:p>
          <a:p>
            <a:pPr marL="171450" indent="-171450">
              <a:buFont typeface="Arial" panose="020B0604020202020204" pitchFamily="34" charset="0"/>
              <a:buChar char="•"/>
            </a:pPr>
            <a:r>
              <a:rPr lang="en-US" dirty="0"/>
              <a:t>Promote and maintain a favorable public image for employers or clients.</a:t>
            </a:r>
          </a:p>
          <a:p>
            <a:pPr marL="171450" indent="-171450">
              <a:buFont typeface="Arial" panose="020B0604020202020204" pitchFamily="34" charset="0"/>
              <a:buChar char="•"/>
            </a:pPr>
            <a:r>
              <a:rPr lang="en-US" dirty="0"/>
              <a:t>Provide fundraising support.</a:t>
            </a:r>
          </a:p>
          <a:p>
            <a:pPr marL="171450" indent="-171450">
              <a:buFont typeface="Arial" panose="020B0604020202020204" pitchFamily="34" charset="0"/>
              <a:buChar char="•"/>
            </a:pPr>
            <a:r>
              <a:rPr lang="en-US" dirty="0"/>
              <a:t>Plan and direct programs to bring in financial support for events, programs, and nonprofit organizations.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$61,130 To N/A</a:t>
            </a:r>
          </a:p>
          <a:p>
            <a:r>
              <a:rPr lang="en-US" sz="1200" b="1" kern="1200" dirty="0">
                <a:solidFill>
                  <a:schemeClr val="tx1"/>
                </a:solidFill>
                <a:effectLst/>
                <a:latin typeface="+mn-lt"/>
                <a:ea typeface="+mn-ea"/>
                <a:cs typeface="+mn-cs"/>
              </a:rPr>
              <a:t>Entry-Level Education 		Bachelor's degree</a:t>
            </a:r>
          </a:p>
          <a:p>
            <a:r>
              <a:rPr lang="en-US" sz="1200" b="1" kern="1200" dirty="0">
                <a:solidFill>
                  <a:schemeClr val="tx1"/>
                </a:solidFill>
                <a:effectLst/>
                <a:latin typeface="+mn-lt"/>
                <a:ea typeface="+mn-ea"/>
                <a:cs typeface="+mn-cs"/>
              </a:rPr>
              <a:t>Number of Jobs in 2016 		81,200</a:t>
            </a:r>
          </a:p>
          <a:p>
            <a:r>
              <a:rPr lang="en-US" sz="1200" b="1" kern="1200" dirty="0">
                <a:solidFill>
                  <a:schemeClr val="tx1"/>
                </a:solidFill>
                <a:effectLst/>
                <a:latin typeface="+mn-lt"/>
                <a:ea typeface="+mn-ea"/>
                <a:cs typeface="+mn-cs"/>
              </a:rPr>
              <a:t>Expected Job Openings (2016 - 2026) 	7,800</a:t>
            </a:r>
          </a:p>
          <a:p>
            <a:r>
              <a:rPr lang="en-US" sz="1200" b="1" kern="1200" dirty="0">
                <a:solidFill>
                  <a:schemeClr val="tx1"/>
                </a:solidFill>
                <a:effectLst/>
                <a:latin typeface="+mn-lt"/>
                <a:ea typeface="+mn-ea"/>
                <a:cs typeface="+mn-cs"/>
              </a:rPr>
              <a:t>National Outlook (2016 - 2026) 	7.9% increase</a:t>
            </a:r>
            <a:endParaRPr lang="en-US" dirty="0"/>
          </a:p>
        </p:txBody>
      </p:sp>
      <p:sp>
        <p:nvSpPr>
          <p:cNvPr id="4" name="Footer Placeholder 3"/>
          <p:cNvSpPr>
            <a:spLocks noGrp="1"/>
          </p:cNvSpPr>
          <p:nvPr>
            <p:ph type="ftr" sz="quarter" idx="10"/>
          </p:nvPr>
        </p:nvSpPr>
        <p:spPr/>
        <p:txBody>
          <a:bodyPr/>
          <a:lstStyle/>
          <a:p>
            <a:r>
              <a:rPr lang="en-US"/>
              <a:t>kuder galaxy®</a:t>
            </a:r>
          </a:p>
        </p:txBody>
      </p:sp>
      <p:sp>
        <p:nvSpPr>
          <p:cNvPr id="5" name="Slide Number Placeholder 4"/>
          <p:cNvSpPr>
            <a:spLocks noGrp="1"/>
          </p:cNvSpPr>
          <p:nvPr>
            <p:ph type="sldNum" sz="quarter" idx="11"/>
          </p:nvPr>
        </p:nvSpPr>
        <p:spPr/>
        <p:txBody>
          <a:bodyPr/>
          <a:lstStyle/>
          <a:p>
            <a:fld id="{0DACF3F6-4315-3247-AFD8-E7769127DE12}" type="slidenum">
              <a:rPr lang="en-US" smtClean="0"/>
              <a:t>37</a:t>
            </a:fld>
            <a:endParaRPr lang="en-US"/>
          </a:p>
        </p:txBody>
      </p:sp>
    </p:spTree>
    <p:extLst>
      <p:ext uri="{BB962C8B-B14F-4D97-AF65-F5344CB8AC3E}">
        <p14:creationId xmlns:p14="http://schemas.microsoft.com/office/powerpoint/2010/main" val="2886918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Records and Health Information Technicians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Compile, process and maintain medical records of hospital and clinic patients in a manner consistent with medical, administrative, ethical, legal and regulatory requirements of the health care system. Process, maintain, compile and report patient information for health requirements and standards in a manner consistent with the health care industry’s numerical coding system.</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Maintain medical records of patients.</a:t>
            </a:r>
          </a:p>
          <a:p>
            <a:r>
              <a:rPr lang="en-US" sz="1200" kern="1200" dirty="0">
                <a:solidFill>
                  <a:schemeClr val="tx1"/>
                </a:solidFill>
                <a:effectLst/>
                <a:latin typeface="+mn-lt"/>
                <a:ea typeface="+mn-ea"/>
                <a:cs typeface="+mn-cs"/>
              </a:rPr>
              <a:t>• Follow security procedures in the filing and storing of records.</a:t>
            </a:r>
          </a:p>
          <a:p>
            <a:r>
              <a:rPr lang="en-US" sz="1200" kern="1200" dirty="0">
                <a:solidFill>
                  <a:schemeClr val="tx1"/>
                </a:solidFill>
                <a:effectLst/>
                <a:latin typeface="+mn-lt"/>
                <a:ea typeface="+mn-ea"/>
                <a:cs typeface="+mn-cs"/>
              </a:rPr>
              <a:t>• Report patient information for health requirements and standards.</a:t>
            </a:r>
          </a:p>
          <a:p>
            <a:r>
              <a:rPr lang="en-US" sz="1200" kern="1200" dirty="0">
                <a:solidFill>
                  <a:schemeClr val="tx1"/>
                </a:solidFill>
                <a:effectLst/>
                <a:latin typeface="+mn-lt"/>
                <a:ea typeface="+mn-ea"/>
                <a:cs typeface="+mn-cs"/>
              </a:rPr>
              <a:t>• Contact patients to retrieve missing or required information.</a:t>
            </a:r>
          </a:p>
          <a:p>
            <a:r>
              <a:rPr lang="en-US" sz="1200" kern="1200" dirty="0">
                <a:solidFill>
                  <a:schemeClr val="tx1"/>
                </a:solidFill>
                <a:effectLst/>
                <a:latin typeface="+mn-lt"/>
                <a:ea typeface="+mn-ea"/>
                <a:cs typeface="+mn-cs"/>
              </a:rPr>
              <a:t>• Contact other professionals to obtain information or authorization.</a:t>
            </a:r>
          </a:p>
          <a:p>
            <a:r>
              <a:rPr lang="en-US" sz="1200" kern="1200" dirty="0">
                <a:solidFill>
                  <a:schemeClr val="tx1"/>
                </a:solidFill>
                <a:effectLst/>
                <a:latin typeface="+mn-lt"/>
                <a:ea typeface="+mn-ea"/>
                <a:cs typeface="+mn-cs"/>
              </a:rPr>
              <a:t>• Respond to patient questions and inquiries regarding their health records.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 25,810 To $64,610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 206,300  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15,800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13.5% increase</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Education and training:</a:t>
            </a:r>
            <a:r>
              <a:rPr lang="en-US" sz="1200" kern="1200" dirty="0">
                <a:solidFill>
                  <a:schemeClr val="tx1"/>
                </a:solidFill>
                <a:effectLst/>
                <a:latin typeface="+mn-lt"/>
                <a:ea typeface="+mn-ea"/>
                <a:cs typeface="+mn-cs"/>
              </a:rPr>
              <a:t>   Entry-level medical records and health information technicians usually have an associate degree. Many employers favor technicians who have a registered health information technicians credential.</a:t>
            </a:r>
          </a:p>
        </p:txBody>
      </p:sp>
      <p:sp>
        <p:nvSpPr>
          <p:cNvPr id="4" name="Slide Number Placeholder 3"/>
          <p:cNvSpPr>
            <a:spLocks noGrp="1"/>
          </p:cNvSpPr>
          <p:nvPr>
            <p:ph type="sldNum" sz="quarter" idx="5"/>
          </p:nvPr>
        </p:nvSpPr>
        <p:spPr/>
        <p:txBody>
          <a:bodyPr/>
          <a:lstStyle/>
          <a:p>
            <a:fld id="{0DACF3F6-4315-3247-AFD8-E7769127DE12}" type="slidenum">
              <a:rPr lang="en-US" smtClean="0"/>
              <a:t>39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42082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Electricians</a:t>
            </a:r>
          </a:p>
          <a:p>
            <a:r>
              <a:rPr lang="en-US" sz="1200" b="1" i="1" kern="1200" dirty="0">
                <a:solidFill>
                  <a:schemeClr val="tx1"/>
                </a:solidFill>
                <a:effectLst/>
                <a:latin typeface="+mn-lt"/>
                <a:ea typeface="+mn-ea"/>
                <a:cs typeface="+mn-cs"/>
              </a:rPr>
              <a:t>Construction and Extraction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Install, maintain and repair electrical wiring, equipment and fixtures. Ensure that work is in accordance with relevant codes. May install or service street lights, intercom systems or electrical control systems.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Install, maintain and repair electrical wiring, equipment and fixtures.</a:t>
            </a:r>
          </a:p>
          <a:p>
            <a:r>
              <a:rPr lang="en-US" sz="1200" kern="1200" dirty="0">
                <a:solidFill>
                  <a:schemeClr val="tx1"/>
                </a:solidFill>
                <a:effectLst/>
                <a:latin typeface="+mn-lt"/>
                <a:ea typeface="+mn-ea"/>
                <a:cs typeface="+mn-cs"/>
              </a:rPr>
              <a:t>• Check completed work to make sure it meets code.</a:t>
            </a:r>
          </a:p>
          <a:p>
            <a:r>
              <a:rPr lang="en-US" sz="1200" kern="1200" dirty="0">
                <a:solidFill>
                  <a:schemeClr val="tx1"/>
                </a:solidFill>
                <a:effectLst/>
                <a:latin typeface="+mn-lt"/>
                <a:ea typeface="+mn-ea"/>
                <a:cs typeface="+mn-cs"/>
              </a:rPr>
              <a:t>• Install or service street lights, intercom systems or electrical control systems.</a:t>
            </a:r>
          </a:p>
          <a:p>
            <a:r>
              <a:rPr lang="en-US" sz="1200" kern="1200" dirty="0">
                <a:solidFill>
                  <a:schemeClr val="tx1"/>
                </a:solidFill>
                <a:effectLst/>
                <a:latin typeface="+mn-lt"/>
                <a:ea typeface="+mn-ea"/>
                <a:cs typeface="+mn-cs"/>
              </a:rPr>
              <a:t>• Diagnose problems with systems that are not working properly.</a:t>
            </a:r>
          </a:p>
          <a:p>
            <a:r>
              <a:rPr lang="en-US" sz="1200" kern="1200" dirty="0">
                <a:solidFill>
                  <a:schemeClr val="tx1"/>
                </a:solidFill>
                <a:effectLst/>
                <a:latin typeface="+mn-lt"/>
                <a:ea typeface="+mn-ea"/>
                <a:cs typeface="+mn-cs"/>
              </a:rPr>
              <a:t>• Connect wires to circuit breakers and transformers.</a:t>
            </a:r>
          </a:p>
          <a:p>
            <a:r>
              <a:rPr lang="en-US" sz="1200" kern="1200" dirty="0">
                <a:solidFill>
                  <a:schemeClr val="tx1"/>
                </a:solidFill>
                <a:effectLst/>
                <a:latin typeface="+mn-lt"/>
                <a:ea typeface="+mn-ea"/>
                <a:cs typeface="+mn-cs"/>
              </a:rPr>
              <a:t>• Maintain current electrician license and identification card.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 32,180 To $92,690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666,900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82,000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8.9%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3932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Wallpaper/Paperhangers</a:t>
            </a:r>
          </a:p>
          <a:p>
            <a:r>
              <a:rPr lang="en-US" sz="1200" b="1" i="1" kern="1200" dirty="0">
                <a:solidFill>
                  <a:schemeClr val="tx1"/>
                </a:solidFill>
                <a:effectLst/>
                <a:latin typeface="+mn-lt"/>
                <a:ea typeface="+mn-ea"/>
                <a:cs typeface="+mn-cs"/>
              </a:rPr>
              <a:t>Construction and Extraction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Cover interior walls or ceilings of rooms with decorative wallpaper or fabric or attach advertising posters on surfaces such as walls and billboards. May remove old materials or prepare surfaces to be papered.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Cover interior walls and ceilings of rooms with wallpaper.</a:t>
            </a:r>
          </a:p>
          <a:p>
            <a:r>
              <a:rPr lang="en-US" sz="1200" kern="1200" dirty="0">
                <a:solidFill>
                  <a:schemeClr val="tx1"/>
                </a:solidFill>
                <a:effectLst/>
                <a:latin typeface="+mn-lt"/>
                <a:ea typeface="+mn-ea"/>
                <a:cs typeface="+mn-cs"/>
              </a:rPr>
              <a:t>• Remove old wallpaper using chemicals and scrappers.</a:t>
            </a:r>
          </a:p>
          <a:p>
            <a:r>
              <a:rPr lang="en-US" sz="1200" kern="1200" dirty="0">
                <a:solidFill>
                  <a:schemeClr val="tx1"/>
                </a:solidFill>
                <a:effectLst/>
                <a:latin typeface="+mn-lt"/>
                <a:ea typeface="+mn-ea"/>
                <a:cs typeface="+mn-cs"/>
              </a:rPr>
              <a:t>• Clean and smooth surface to be wallpapered.</a:t>
            </a:r>
          </a:p>
          <a:p>
            <a:r>
              <a:rPr lang="en-US" sz="1200" kern="1200" dirty="0">
                <a:solidFill>
                  <a:schemeClr val="tx1"/>
                </a:solidFill>
                <a:effectLst/>
                <a:latin typeface="+mn-lt"/>
                <a:ea typeface="+mn-ea"/>
                <a:cs typeface="+mn-cs"/>
              </a:rPr>
              <a:t>• Lay out and cut wallpaper pieces.</a:t>
            </a:r>
          </a:p>
          <a:p>
            <a:r>
              <a:rPr lang="en-US" sz="1200" kern="1200" dirty="0">
                <a:solidFill>
                  <a:schemeClr val="tx1"/>
                </a:solidFill>
                <a:effectLst/>
                <a:latin typeface="+mn-lt"/>
                <a:ea typeface="+mn-ea"/>
                <a:cs typeface="+mn-cs"/>
              </a:rPr>
              <a:t>• Match wallpaper design to pieces already hung.</a:t>
            </a:r>
          </a:p>
          <a:p>
            <a:r>
              <a:rPr lang="en-US" sz="1200" kern="1200" dirty="0">
                <a:solidFill>
                  <a:schemeClr val="tx1"/>
                </a:solidFill>
                <a:effectLst/>
                <a:latin typeface="+mn-lt"/>
                <a:ea typeface="+mn-ea"/>
                <a:cs typeface="+mn-cs"/>
              </a:rPr>
              <a:t>• Smooth hung pieces of paper to remove wrinkles and air bubbles.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 25,630 To $62,500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 5,700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271782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Computer Programmers</a:t>
            </a:r>
          </a:p>
          <a:p>
            <a:r>
              <a:rPr lang="en-US" sz="1200" b="1" i="1" kern="1200" dirty="0">
                <a:solidFill>
                  <a:schemeClr val="tx1"/>
                </a:solidFill>
                <a:effectLst/>
                <a:latin typeface="+mn-lt"/>
                <a:ea typeface="+mn-ea"/>
                <a:cs typeface="+mn-cs"/>
              </a:rPr>
              <a:t>Computer and Mathematical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modify and test the code, forms and script that allow computer applications to run. Work from specifications drawn up by software developers or other individuals. May assist software developers by analyzing user needs and designing software solutions. May develop and write computer programs to store, locate and retrieve specific documents, data and information.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Code information into computer language.</a:t>
            </a:r>
          </a:p>
          <a:p>
            <a:r>
              <a:rPr lang="en-US" sz="1200" kern="1200" dirty="0">
                <a:solidFill>
                  <a:schemeClr val="tx1"/>
                </a:solidFill>
                <a:effectLst/>
                <a:latin typeface="+mn-lt"/>
                <a:ea typeface="+mn-ea"/>
                <a:cs typeface="+mn-cs"/>
              </a:rPr>
              <a:t>• Develop and write computer programs.</a:t>
            </a:r>
          </a:p>
          <a:p>
            <a:r>
              <a:rPr lang="en-US" sz="1200" kern="1200" dirty="0">
                <a:solidFill>
                  <a:schemeClr val="tx1"/>
                </a:solidFill>
                <a:effectLst/>
                <a:latin typeface="+mn-lt"/>
                <a:ea typeface="+mn-ea"/>
                <a:cs typeface="+mn-cs"/>
              </a:rPr>
              <a:t>• Store, locate and retrieve data, documents and information.</a:t>
            </a:r>
          </a:p>
          <a:p>
            <a:r>
              <a:rPr lang="en-US" sz="1200" kern="1200" dirty="0">
                <a:solidFill>
                  <a:schemeClr val="tx1"/>
                </a:solidFill>
                <a:effectLst/>
                <a:latin typeface="+mn-lt"/>
                <a:ea typeface="+mn-ea"/>
                <a:cs typeface="+mn-cs"/>
              </a:rPr>
              <a:t>• Read and analyze project specifications and logical flowcharts to prepare for programming.</a:t>
            </a:r>
          </a:p>
          <a:p>
            <a:r>
              <a:rPr lang="en-US" sz="1200" kern="1200" dirty="0">
                <a:solidFill>
                  <a:schemeClr val="tx1"/>
                </a:solidFill>
                <a:effectLst/>
                <a:latin typeface="+mn-lt"/>
                <a:ea typeface="+mn-ea"/>
                <a:cs typeface="+mn-cs"/>
              </a:rPr>
              <a:t>• Program websites.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 47,090-$132,530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294,900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15,500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3218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Craft Artists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or reproduce handmade objects for sale and exhibition using a variety of techniques, such as welding, weaving, pottery and needlecraft.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Create handmade objects for sale or exhibit.</a:t>
            </a:r>
          </a:p>
          <a:p>
            <a:r>
              <a:rPr lang="en-US" sz="1200" kern="1200" dirty="0">
                <a:solidFill>
                  <a:schemeClr val="tx1"/>
                </a:solidFill>
                <a:effectLst/>
                <a:latin typeface="+mn-lt"/>
                <a:ea typeface="+mn-ea"/>
                <a:cs typeface="+mn-cs"/>
              </a:rPr>
              <a:t>• Cut, shape, fit, join and mold materials to create objects.</a:t>
            </a:r>
          </a:p>
          <a:p>
            <a:r>
              <a:rPr lang="en-US" sz="1200" kern="1200" dirty="0">
                <a:solidFill>
                  <a:schemeClr val="tx1"/>
                </a:solidFill>
                <a:effectLst/>
                <a:latin typeface="+mn-lt"/>
                <a:ea typeface="+mn-ea"/>
                <a:cs typeface="+mn-cs"/>
              </a:rPr>
              <a:t>• Attend craft shows to market products.</a:t>
            </a:r>
          </a:p>
          <a:p>
            <a:r>
              <a:rPr lang="en-US" sz="1200" kern="1200" dirty="0">
                <a:solidFill>
                  <a:schemeClr val="tx1"/>
                </a:solidFill>
                <a:effectLst/>
                <a:latin typeface="+mn-lt"/>
                <a:ea typeface="+mn-ea"/>
                <a:cs typeface="+mn-cs"/>
              </a:rPr>
              <a:t>• Select materials for use.</a:t>
            </a:r>
          </a:p>
          <a:p>
            <a:r>
              <a:rPr lang="en-US" sz="1200" kern="1200" dirty="0">
                <a:solidFill>
                  <a:schemeClr val="tx1"/>
                </a:solidFill>
                <a:effectLst/>
                <a:latin typeface="+mn-lt"/>
                <a:ea typeface="+mn-ea"/>
                <a:cs typeface="+mn-cs"/>
              </a:rPr>
              <a:t>• Apply finishes to objects.</a:t>
            </a:r>
          </a:p>
          <a:p>
            <a:r>
              <a:rPr lang="en-US" sz="1200" kern="1200" dirty="0">
                <a:solidFill>
                  <a:schemeClr val="tx1"/>
                </a:solidFill>
                <a:effectLst/>
                <a:latin typeface="+mn-lt"/>
                <a:ea typeface="+mn-ea"/>
                <a:cs typeface="+mn-cs"/>
              </a:rPr>
              <a:t>• Develop concepts and creative ideas.</a:t>
            </a:r>
          </a:p>
          <a:p>
            <a:r>
              <a:rPr lang="en-US" sz="1200" kern="1200" dirty="0">
                <a:solidFill>
                  <a:schemeClr val="tx1"/>
                </a:solidFill>
                <a:effectLst/>
                <a:latin typeface="+mn-lt"/>
                <a:ea typeface="+mn-ea"/>
                <a:cs typeface="+mn-cs"/>
              </a:rPr>
              <a:t>• Develop patterns and templates to guide production.</a:t>
            </a:r>
          </a:p>
          <a:p>
            <a:r>
              <a:rPr lang="en-US" sz="1200" kern="1200" dirty="0">
                <a:solidFill>
                  <a:schemeClr val="tx1"/>
                </a:solidFill>
                <a:effectLst/>
                <a:latin typeface="+mn-lt"/>
                <a:ea typeface="+mn-ea"/>
                <a:cs typeface="+mn-cs"/>
              </a:rPr>
              <a:t>• Create prototypes or models of objects.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 20,300 To $71,650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51221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Emergency Medical Technicians and Paramedics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injuries, administer emergency medical care and extricate trapped individuals. Transport injured or sick persons to medical facilities.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injuries and administer emergency medical care to people.</a:t>
            </a:r>
          </a:p>
          <a:p>
            <a:r>
              <a:rPr lang="en-US" sz="1200" kern="1200" dirty="0">
                <a:solidFill>
                  <a:schemeClr val="tx1"/>
                </a:solidFill>
                <a:effectLst/>
                <a:latin typeface="+mn-lt"/>
                <a:ea typeface="+mn-ea"/>
                <a:cs typeface="+mn-cs"/>
              </a:rPr>
              <a:t>• Free trapped individuals.</a:t>
            </a:r>
          </a:p>
          <a:p>
            <a:r>
              <a:rPr lang="en-US" sz="1200" kern="1200" dirty="0">
                <a:solidFill>
                  <a:schemeClr val="tx1"/>
                </a:solidFill>
                <a:effectLst/>
                <a:latin typeface="+mn-lt"/>
                <a:ea typeface="+mn-ea"/>
                <a:cs typeface="+mn-cs"/>
              </a:rPr>
              <a:t>• Transport injured or sick people to medical facilities.</a:t>
            </a:r>
          </a:p>
          <a:p>
            <a:r>
              <a:rPr lang="en-US" sz="1200" kern="1200" dirty="0">
                <a:solidFill>
                  <a:schemeClr val="tx1"/>
                </a:solidFill>
                <a:effectLst/>
                <a:latin typeface="+mn-lt"/>
                <a:ea typeface="+mn-ea"/>
                <a:cs typeface="+mn-cs"/>
              </a:rPr>
              <a:t>• Operate equipment such as electrocardiograms, external defibrillators and air masks.</a:t>
            </a:r>
          </a:p>
          <a:p>
            <a:r>
              <a:rPr lang="en-US" sz="1200" kern="1200" dirty="0">
                <a:solidFill>
                  <a:schemeClr val="tx1"/>
                </a:solidFill>
                <a:effectLst/>
                <a:latin typeface="+mn-lt"/>
                <a:ea typeface="+mn-ea"/>
                <a:cs typeface="+mn-cs"/>
              </a:rPr>
              <a:t>• Evaluate the extent of illness or injury to determine the best way to treat it.</a:t>
            </a:r>
          </a:p>
          <a:p>
            <a:r>
              <a:rPr lang="en-US" sz="1200" kern="1200" dirty="0">
                <a:solidFill>
                  <a:schemeClr val="tx1"/>
                </a:solidFill>
                <a:effectLst/>
                <a:latin typeface="+mn-lt"/>
                <a:ea typeface="+mn-ea"/>
                <a:cs typeface="+mn-cs"/>
              </a:rPr>
              <a:t>• Report treatment given and condition of the person to doctors or hospital staff.</a:t>
            </a:r>
          </a:p>
          <a:p>
            <a:r>
              <a:rPr lang="en-US" sz="1200" kern="1200" dirty="0">
                <a:solidFill>
                  <a:schemeClr val="tx1"/>
                </a:solidFill>
                <a:effectLst/>
                <a:latin typeface="+mn-lt"/>
                <a:ea typeface="+mn-ea"/>
                <a:cs typeface="+mn-cs"/>
              </a:rPr>
              <a:t>• Administer drugs and perform intravenous procedures if directed by a doctor.</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 21,880 To $56,990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training, non-degree award</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248,000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19,400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15.1%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8796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Bakers</a:t>
            </a:r>
          </a:p>
          <a:p>
            <a:r>
              <a:rPr lang="en-US" sz="1200" b="1" i="1" kern="1200" dirty="0">
                <a:solidFill>
                  <a:schemeClr val="tx1"/>
                </a:solidFill>
                <a:effectLst/>
                <a:latin typeface="+mn-lt"/>
                <a:ea typeface="+mn-ea"/>
                <a:cs typeface="+mn-cs"/>
              </a:rPr>
              <a:t>Production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Mix and bake ingredients to produce breads, rolls, cookies, cakes, pies, pastries or other baked goods.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Set oven temperature and place items in oven for baking.</a:t>
            </a:r>
          </a:p>
          <a:p>
            <a:r>
              <a:rPr lang="en-US" sz="1200" kern="1200" dirty="0">
                <a:solidFill>
                  <a:schemeClr val="tx1"/>
                </a:solidFill>
                <a:effectLst/>
                <a:latin typeface="+mn-lt"/>
                <a:ea typeface="+mn-ea"/>
                <a:cs typeface="+mn-cs"/>
              </a:rPr>
              <a:t>• Measure, mix and blend ingredients.</a:t>
            </a:r>
          </a:p>
          <a:p>
            <a:r>
              <a:rPr lang="en-US" sz="1200" kern="1200" dirty="0">
                <a:solidFill>
                  <a:schemeClr val="tx1"/>
                </a:solidFill>
                <a:effectLst/>
                <a:latin typeface="+mn-lt"/>
                <a:ea typeface="+mn-ea"/>
                <a:cs typeface="+mn-cs"/>
              </a:rPr>
              <a:t>• Prepare batters, dough, fillings and icings as needed.</a:t>
            </a:r>
          </a:p>
          <a:p>
            <a:r>
              <a:rPr lang="en-US" sz="1200" kern="1200" dirty="0">
                <a:solidFill>
                  <a:schemeClr val="tx1"/>
                </a:solidFill>
                <a:effectLst/>
                <a:latin typeface="+mn-lt"/>
                <a:ea typeface="+mn-ea"/>
                <a:cs typeface="+mn-cs"/>
              </a:rPr>
              <a:t>• Check the quality of raw materials to see that they meet standards.</a:t>
            </a:r>
          </a:p>
          <a:p>
            <a:r>
              <a:rPr lang="en-US" sz="1200" kern="1200" dirty="0">
                <a:solidFill>
                  <a:schemeClr val="tx1"/>
                </a:solidFill>
                <a:effectLst/>
                <a:latin typeface="+mn-lt"/>
                <a:ea typeface="+mn-ea"/>
                <a:cs typeface="+mn-cs"/>
              </a:rPr>
              <a:t>• Apply glazes, icing and other toppings to baked goods.</a:t>
            </a:r>
          </a:p>
          <a:p>
            <a:r>
              <a:rPr lang="en-US" sz="1200" kern="1200" dirty="0">
                <a:solidFill>
                  <a:schemeClr val="tx1"/>
                </a:solidFill>
                <a:effectLst/>
                <a:latin typeface="+mn-lt"/>
                <a:ea typeface="+mn-ea"/>
                <a:cs typeface="+mn-cs"/>
              </a:rPr>
              <a:t>• Check equipment to make sure it meets health and safety regulations.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 19,230-$39,830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191,000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29,100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7.6%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8730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84865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8894F4-62CB-8143-BB77-54F2FE4957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Holder 2"/>
          <p:cNvSpPr>
            <a:spLocks noGrp="1"/>
          </p:cNvSpPr>
          <p:nvPr>
            <p:ph type="title"/>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pic>
        <p:nvPicPr>
          <p:cNvPr id="5" name="Picture 4">
            <a:extLst>
              <a:ext uri="{FF2B5EF4-FFF2-40B4-BE49-F238E27FC236}">
                <a16:creationId xmlns:a16="http://schemas.microsoft.com/office/drawing/2014/main" id="{C42EA046-EA29-C948-9F28-453F3B9AEA3E}"/>
              </a:ext>
            </a:extLst>
          </p:cNvPr>
          <p:cNvPicPr>
            <a:picLocks noChangeAspect="1"/>
          </p:cNvPicPr>
          <p:nvPr userDrawn="1"/>
        </p:nvPicPr>
        <p:blipFill rotWithShape="1">
          <a:blip r:embed="rId2"/>
          <a:srcRect r="61667"/>
          <a:stretch/>
        </p:blipFill>
        <p:spPr>
          <a:xfrm>
            <a:off x="0" y="0"/>
            <a:ext cx="3505200" cy="6858000"/>
          </a:xfrm>
          <a:prstGeom prst="rect">
            <a:avLst/>
          </a:prstGeom>
        </p:spPr>
      </p:pic>
    </p:spTree>
    <p:extLst>
      <p:ext uri="{BB962C8B-B14F-4D97-AF65-F5344CB8AC3E}">
        <p14:creationId xmlns:p14="http://schemas.microsoft.com/office/powerpoint/2010/main" val="226361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A0FE3-4121-7D48-862E-0FF10B6DD29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Holder 2"/>
          <p:cNvSpPr>
            <a:spLocks noGrp="1"/>
          </p:cNvSpPr>
          <p:nvPr>
            <p:ph type="title"/>
          </p:nvPr>
        </p:nvSpPr>
        <p:spPr>
          <a:xfrm>
            <a:off x="533400" y="1981200"/>
            <a:ext cx="8077200"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533400" y="3048000"/>
            <a:ext cx="8077200" cy="213360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spTree>
    <p:extLst>
      <p:ext uri="{BB962C8B-B14F-4D97-AF65-F5344CB8AC3E}">
        <p14:creationId xmlns:p14="http://schemas.microsoft.com/office/powerpoint/2010/main" val="108691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3400" y="685800"/>
            <a:ext cx="8077200"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533400" y="1752600"/>
            <a:ext cx="8077200" cy="342900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pic>
        <p:nvPicPr>
          <p:cNvPr id="6" name="Picture 5">
            <a:extLst>
              <a:ext uri="{FF2B5EF4-FFF2-40B4-BE49-F238E27FC236}">
                <a16:creationId xmlns:a16="http://schemas.microsoft.com/office/drawing/2014/main" id="{61FE5F27-F046-1646-9C0B-4AFF782EFE71}"/>
              </a:ext>
            </a:extLst>
          </p:cNvPr>
          <p:cNvPicPr>
            <a:picLocks noChangeAspect="1"/>
          </p:cNvPicPr>
          <p:nvPr userDrawn="1"/>
        </p:nvPicPr>
        <p:blipFill rotWithShape="1">
          <a:blip r:embed="rId2"/>
          <a:srcRect t="80000"/>
          <a:stretch/>
        </p:blipFill>
        <p:spPr>
          <a:xfrm>
            <a:off x="0" y="5486400"/>
            <a:ext cx="9144000" cy="1371600"/>
          </a:xfrm>
          <a:prstGeom prst="rect">
            <a:avLst/>
          </a:prstGeom>
        </p:spPr>
      </p:pic>
    </p:spTree>
    <p:extLst>
      <p:ext uri="{BB962C8B-B14F-4D97-AF65-F5344CB8AC3E}">
        <p14:creationId xmlns:p14="http://schemas.microsoft.com/office/powerpoint/2010/main" val="155663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0487-27AF-CB4A-811F-2C7E05E2F0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696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spc="90" dirty="0">
              <a:solidFill>
                <a:srgbClr val="D20930"/>
              </a:solidFill>
              <a:latin typeface="DIN-Medium"/>
              <a:cs typeface="DIN-Medium"/>
            </a:endParaRPr>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endParaRPr/>
          </a:p>
        </p:txBody>
      </p:sp>
      <p:sp>
        <p:nvSpPr>
          <p:cNvPr id="3" name="Holder 3"/>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spc="90" dirty="0">
              <a:solidFill>
                <a:srgbClr val="D20930"/>
              </a:solidFill>
              <a:latin typeface="DIN-Medium"/>
              <a:cs typeface="DIN-Medium"/>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47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81" r:id="rId4"/>
    <p:sldLayoutId id="2147483683" r:id="rId5"/>
    <p:sldLayoutId id="2147483679" r:id="rId6"/>
    <p:sldLayoutId id="2147483663" r:id="rId7"/>
    <p:sldLayoutId id="2147483664" r:id="rId8"/>
    <p:sldLayoutId id="2147483666" r:id="rId9"/>
    <p:sldLayoutId id="2147483684" r:id="rId10"/>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88BA3B-C8E4-4D32-B230-C9AAF942426A}"/>
              </a:ext>
            </a:extLst>
          </p:cNvPr>
          <p:cNvPicPr>
            <a:picLocks noChangeAspect="1"/>
          </p:cNvPicPr>
          <p:nvPr/>
        </p:nvPicPr>
        <p:blipFill>
          <a:blip r:embed="rId3"/>
          <a:stretch>
            <a:fillRect/>
          </a:stretch>
        </p:blipFill>
        <p:spPr>
          <a:xfrm>
            <a:off x="0" y="463851"/>
            <a:ext cx="9144000" cy="5930297"/>
          </a:xfrm>
          <a:prstGeom prst="rect">
            <a:avLst/>
          </a:prstGeom>
        </p:spPr>
      </p:pic>
    </p:spTree>
    <p:extLst>
      <p:ext uri="{BB962C8B-B14F-4D97-AF65-F5344CB8AC3E}">
        <p14:creationId xmlns:p14="http://schemas.microsoft.com/office/powerpoint/2010/main" val="2452718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41C94-A3DA-7443-8C20-4D28DFF2621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29409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03016-3AD8-DB42-9D3D-4FCAC8DE555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5793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8E591-35DA-194D-9815-DC145FF7280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386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05BC0-7AB7-7040-A325-F6B653D0FF4C}"/>
              </a:ext>
            </a:extLst>
          </p:cNvPr>
          <p:cNvSpPr>
            <a:spLocks noGrp="1"/>
          </p:cNvSpPr>
          <p:nvPr>
            <p:ph type="sldNum" sz="quarter" idx="12"/>
          </p:nvPr>
        </p:nvSpPr>
        <p:spPr/>
        <p:txBody>
          <a:bodyPr/>
          <a:lstStyle/>
          <a:p>
            <a:fld id="{9587F177-DCEB-404B-B578-065F87678560}" type="slidenum">
              <a:rPr lang="en-US" smtClean="0"/>
              <a:t>13</a:t>
            </a:fld>
            <a:endParaRPr lang="en-US"/>
          </a:p>
        </p:txBody>
      </p:sp>
      <p:pic>
        <p:nvPicPr>
          <p:cNvPr id="5" name="Picture 4">
            <a:extLst>
              <a:ext uri="{FF2B5EF4-FFF2-40B4-BE49-F238E27FC236}">
                <a16:creationId xmlns:a16="http://schemas.microsoft.com/office/drawing/2014/main" id="{5AB832E1-9A59-304A-8DF7-FE5BA823716B}"/>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65715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8F579-F2DC-B245-A4A7-6FC11DB38D5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029922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8305C5-E8AD-A540-B8E3-9CF92BA0A5D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8938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B19F6C-2447-EF45-8E90-8C350026E1A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83866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AF897-271F-9D4E-84B1-840AB574B82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96418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4F3555-8919-2D43-A2E3-68EF7E0BA774}"/>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01122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ntist vacuum cleaner | locomomo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533400"/>
            <a:ext cx="7721600" cy="5791200"/>
          </a:xfrm>
          <a:prstGeom prst="rect">
            <a:avLst/>
          </a:prstGeom>
        </p:spPr>
      </p:pic>
    </p:spTree>
    <p:extLst>
      <p:ext uri="{BB962C8B-B14F-4D97-AF65-F5344CB8AC3E}">
        <p14:creationId xmlns:p14="http://schemas.microsoft.com/office/powerpoint/2010/main" val="268361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51FE30-42D5-2E4E-A349-9F10A69D6233}"/>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184607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C3BD1-0D01-A148-B320-DE6942BFE0A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849596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ynn Anne's Meanderings: International Women's D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7112000" cy="4267200"/>
          </a:xfrm>
          <a:prstGeom prst="rect">
            <a:avLst/>
          </a:prstGeom>
        </p:spPr>
      </p:pic>
    </p:spTree>
    <p:extLst>
      <p:ext uri="{BB962C8B-B14F-4D97-AF65-F5344CB8AC3E}">
        <p14:creationId xmlns:p14="http://schemas.microsoft.com/office/powerpoint/2010/main" val="1070736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asurit 90 Line | Mercedes-Benz Repair Open Hou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90600"/>
            <a:ext cx="7200900" cy="4800600"/>
          </a:xfrm>
          <a:prstGeom prst="rect">
            <a:avLst/>
          </a:prstGeom>
        </p:spPr>
      </p:pic>
    </p:spTree>
    <p:extLst>
      <p:ext uri="{BB962C8B-B14F-4D97-AF65-F5344CB8AC3E}">
        <p14:creationId xmlns:p14="http://schemas.microsoft.com/office/powerpoint/2010/main" val="1470453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grapher Free Stock Photo - Public Domain Pict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062" y="1476375"/>
            <a:ext cx="5857875" cy="3905250"/>
          </a:xfrm>
          <a:prstGeom prst="rect">
            <a:avLst/>
          </a:prstGeom>
        </p:spPr>
      </p:pic>
    </p:spTree>
    <p:extLst>
      <p:ext uri="{BB962C8B-B14F-4D97-AF65-F5344CB8AC3E}">
        <p14:creationId xmlns:p14="http://schemas.microsoft.com/office/powerpoint/2010/main" val="1877985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6728032 | Graphic designer at work. Color swatch sampl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36934"/>
            <a:ext cx="7770504" cy="5182866"/>
          </a:xfrm>
          <a:prstGeom prst="rect">
            <a:avLst/>
          </a:prstGeom>
        </p:spPr>
      </p:pic>
    </p:spTree>
    <p:extLst>
      <p:ext uri="{BB962C8B-B14F-4D97-AF65-F5344CB8AC3E}">
        <p14:creationId xmlns:p14="http://schemas.microsoft.com/office/powerpoint/2010/main" val="154950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Shylock icon.pn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809" y="552809"/>
            <a:ext cx="4952381" cy="5752381"/>
          </a:xfrm>
          <a:prstGeom prst="rect">
            <a:avLst/>
          </a:prstGeom>
        </p:spPr>
      </p:pic>
    </p:spTree>
    <p:extLst>
      <p:ext uri="{BB962C8B-B14F-4D97-AF65-F5344CB8AC3E}">
        <p14:creationId xmlns:p14="http://schemas.microsoft.com/office/powerpoint/2010/main" val="3326830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新導演之空群而出 | 講。鏟。片"/>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814512"/>
            <a:ext cx="3810000" cy="3228975"/>
          </a:xfrm>
          <a:prstGeom prst="rect">
            <a:avLst/>
          </a:prstGeom>
        </p:spPr>
      </p:pic>
    </p:spTree>
    <p:extLst>
      <p:ext uri="{BB962C8B-B14F-4D97-AF65-F5344CB8AC3E}">
        <p14:creationId xmlns:p14="http://schemas.microsoft.com/office/powerpoint/2010/main" val="1630751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ep-by-step guide to creating a media strateg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308100"/>
            <a:ext cx="6350000" cy="4241800"/>
          </a:xfrm>
          <a:prstGeom prst="rect">
            <a:avLst/>
          </a:prstGeom>
        </p:spPr>
      </p:pic>
    </p:spTree>
    <p:extLst>
      <p:ext uri="{BB962C8B-B14F-4D97-AF65-F5344CB8AC3E}">
        <p14:creationId xmlns:p14="http://schemas.microsoft.com/office/powerpoint/2010/main" val="2649289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gel Wright (record producer)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94208"/>
            <a:ext cx="6629400" cy="4900598"/>
          </a:xfrm>
          <a:prstGeom prst="rect">
            <a:avLst/>
          </a:prstGeom>
        </p:spPr>
      </p:pic>
    </p:spTree>
    <p:extLst>
      <p:ext uri="{BB962C8B-B14F-4D97-AF65-F5344CB8AC3E}">
        <p14:creationId xmlns:p14="http://schemas.microsoft.com/office/powerpoint/2010/main" val="443934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Screenwriting.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14400"/>
            <a:ext cx="6705600" cy="5029200"/>
          </a:xfrm>
          <a:prstGeom prst="rect">
            <a:avLst/>
          </a:prstGeom>
        </p:spPr>
      </p:pic>
    </p:spTree>
    <p:extLst>
      <p:ext uri="{BB962C8B-B14F-4D97-AF65-F5344CB8AC3E}">
        <p14:creationId xmlns:p14="http://schemas.microsoft.com/office/powerpoint/2010/main" val="13714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FE15C-E270-AD48-8C17-F1045937ED6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36390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gSci Editors Meeting - LingPh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015365"/>
            <a:ext cx="7239000" cy="4827270"/>
          </a:xfrm>
          <a:prstGeom prst="rect">
            <a:avLst/>
          </a:prstGeom>
        </p:spPr>
      </p:pic>
    </p:spTree>
    <p:extLst>
      <p:ext uri="{BB962C8B-B14F-4D97-AF65-F5344CB8AC3E}">
        <p14:creationId xmlns:p14="http://schemas.microsoft.com/office/powerpoint/2010/main" val="1537048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4BD412-B9F2-5F4C-A062-C847707D3DE4}"/>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3296426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kuder galaxy®</a:t>
            </a:r>
          </a:p>
        </p:txBody>
      </p:sp>
      <p:pic>
        <p:nvPicPr>
          <p:cNvPr id="3" name="Picture 2" descr="Life After SPM? You Wouldn’t Want To Miss Thes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874395"/>
            <a:ext cx="7585072" cy="4551043"/>
          </a:xfrm>
          <a:prstGeom prst="rect">
            <a:avLst/>
          </a:prstGeom>
        </p:spPr>
      </p:pic>
    </p:spTree>
    <p:extLst>
      <p:ext uri="{BB962C8B-B14F-4D97-AF65-F5344CB8AC3E}">
        <p14:creationId xmlns:p14="http://schemas.microsoft.com/office/powerpoint/2010/main" val="1626657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313259-9643-5243-BFED-BD68E2C1AAFD}"/>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776092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E002E-1CC2-9543-AE57-0517151460A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68313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20831-1BA7-9B4B-8F72-C0C54596801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375367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88D4A-978E-7643-8F81-35B38AB76CC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864262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kuder galaxy®</a:t>
            </a:r>
          </a:p>
        </p:txBody>
      </p:sp>
      <p:pic>
        <p:nvPicPr>
          <p:cNvPr id="3" name="Picture 2" descr="Free Images : technology, communication, professiona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1" y="914400"/>
            <a:ext cx="7315199" cy="4876800"/>
          </a:xfrm>
          <a:prstGeom prst="rect">
            <a:avLst/>
          </a:prstGeom>
        </p:spPr>
      </p:pic>
    </p:spTree>
    <p:extLst>
      <p:ext uri="{BB962C8B-B14F-4D97-AF65-F5344CB8AC3E}">
        <p14:creationId xmlns:p14="http://schemas.microsoft.com/office/powerpoint/2010/main" val="2629336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7691A-457E-4741-AF8F-36CE3E0AB97F}"/>
              </a:ext>
            </a:extLst>
          </p:cNvPr>
          <p:cNvPicPr>
            <a:picLocks noChangeAspect="1"/>
          </p:cNvPicPr>
          <p:nvPr/>
        </p:nvPicPr>
        <p:blipFill>
          <a:blip r:embed="rId2"/>
          <a:stretch>
            <a:fillRect/>
          </a:stretch>
        </p:blipFill>
        <p:spPr>
          <a:xfrm>
            <a:off x="0" y="228600"/>
            <a:ext cx="9144000" cy="6400800"/>
          </a:xfrm>
          <a:prstGeom prst="rect">
            <a:avLst/>
          </a:prstGeom>
        </p:spPr>
      </p:pic>
    </p:spTree>
    <p:extLst>
      <p:ext uri="{BB962C8B-B14F-4D97-AF65-F5344CB8AC3E}">
        <p14:creationId xmlns:p14="http://schemas.microsoft.com/office/powerpoint/2010/main" val="1395020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4F580-48A5-9142-99D1-03828159E98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28451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375D4-57DD-0749-87C8-AA5DDDB33EB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19968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56597-C651-AD4B-B865-548D646C871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4124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798B9-C139-E842-9965-3419D5CD5B7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947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83B1F-5329-364A-842B-C3E5527E608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3385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B3ECE-0378-2B4D-9C7D-A01F9A8F9E8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649034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9235D-3B38-2144-89C0-0C80C6AC8B4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43199533"/>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5582</TotalTime>
  <Words>5080</Words>
  <Application>Microsoft Office PowerPoint</Application>
  <PresentationFormat>On-screen Show (4:3)</PresentationFormat>
  <Paragraphs>601</Paragraphs>
  <Slides>39</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Calibri</vt:lpstr>
      <vt:lpstr>Calibri Light</vt:lpstr>
      <vt:lpstr>Calibri-Light</vt:lpstr>
      <vt:lpstr>D-DIN-Bold</vt:lpstr>
      <vt:lpstr>DIN-Medium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188</cp:revision>
  <cp:lastPrinted>2019-07-05T14:36:04Z</cp:lastPrinted>
  <dcterms:created xsi:type="dcterms:W3CDTF">2018-05-31T12:24:33Z</dcterms:created>
  <dcterms:modified xsi:type="dcterms:W3CDTF">2023-07-21T18:01:22Z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