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7" r:id="rId1"/>
  </p:sldMasterIdLst>
  <p:notesMasterIdLst>
    <p:notesMasterId r:id="rId39"/>
  </p:notesMasterIdLst>
  <p:handoutMasterIdLst>
    <p:handoutMasterId r:id="rId40"/>
  </p:handoutMasterIdLst>
  <p:sldIdLst>
    <p:sldId id="258"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80" r:id="rId20"/>
    <p:sldId id="276" r:id="rId21"/>
    <p:sldId id="279" r:id="rId22"/>
    <p:sldId id="278" r:id="rId23"/>
    <p:sldId id="294" r:id="rId24"/>
    <p:sldId id="285" r:id="rId25"/>
    <p:sldId id="277" r:id="rId26"/>
    <p:sldId id="281" r:id="rId27"/>
    <p:sldId id="282" r:id="rId28"/>
    <p:sldId id="283" r:id="rId29"/>
    <p:sldId id="284" r:id="rId30"/>
    <p:sldId id="287" r:id="rId31"/>
    <p:sldId id="286" r:id="rId32"/>
    <p:sldId id="288" r:id="rId33"/>
    <p:sldId id="289" r:id="rId34"/>
    <p:sldId id="290" r:id="rId35"/>
    <p:sldId id="291" r:id="rId36"/>
    <p:sldId id="292" r:id="rId37"/>
    <p:sldId id="293" r:id="rId38"/>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422"/>
    <p:restoredTop sz="63847" autoAdjust="0"/>
  </p:normalViewPr>
  <p:slideViewPr>
    <p:cSldViewPr>
      <p:cViewPr varScale="1">
        <p:scale>
          <a:sx n="59" d="100"/>
          <a:sy n="59" d="100"/>
        </p:scale>
        <p:origin x="1589" y="6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p:cViewPr varScale="1">
        <p:scale>
          <a:sx n="116" d="100"/>
          <a:sy n="116" d="100"/>
        </p:scale>
        <p:origin x="3160"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6627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764506" y="533400"/>
            <a:ext cx="3209748" cy="2408835"/>
          </a:xfrm>
          <a:prstGeom prst="rect">
            <a:avLst/>
          </a:prstGeom>
          <a:noFill/>
          <a:ln w="12700">
            <a:solidFill>
              <a:prstClr val="black"/>
            </a:solidFill>
          </a:ln>
        </p:spPr>
        <p:txBody>
          <a:bodyPr vert="horz" lIns="92437" tIns="46219" rIns="92437" bIns="46219" rtlCol="0" anchor="ctr"/>
          <a:lstStyle/>
          <a:p>
            <a:endParaRPr lang="en-US"/>
          </a:p>
        </p:txBody>
      </p:sp>
      <p:sp>
        <p:nvSpPr>
          <p:cNvPr id="5" name="Notes Placeholder 4"/>
          <p:cNvSpPr>
            <a:spLocks noGrp="1"/>
          </p:cNvSpPr>
          <p:nvPr>
            <p:ph type="body" sz="quarter" idx="3"/>
          </p:nvPr>
        </p:nvSpPr>
        <p:spPr>
          <a:xfrm>
            <a:off x="469106" y="3124200"/>
            <a:ext cx="5943600" cy="5486400"/>
          </a:xfrm>
          <a:prstGeom prst="rect">
            <a:avLst/>
          </a:prstGeom>
        </p:spPr>
        <p:txBody>
          <a:bodyPr vert="horz" lIns="92437" tIns="46219" rIns="92437" bIns="4621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4" y="8829434"/>
            <a:ext cx="2982119" cy="466971"/>
          </a:xfrm>
          <a:prstGeom prst="rect">
            <a:avLst/>
          </a:prstGeom>
        </p:spPr>
        <p:txBody>
          <a:bodyPr vert="horz" lIns="92437" tIns="46219" rIns="92437" bIns="46219" rtlCol="0" anchor="b"/>
          <a:lstStyle>
            <a:lvl1pPr algn="l">
              <a:defRPr sz="1200"/>
            </a:lvl1pPr>
          </a:lstStyle>
          <a:p>
            <a:r>
              <a:rPr lang="en-US"/>
              <a:t>kuder galaxy®</a:t>
            </a:r>
          </a:p>
        </p:txBody>
      </p:sp>
      <p:sp>
        <p:nvSpPr>
          <p:cNvPr id="7" name="Slide Number Placeholder 6"/>
          <p:cNvSpPr>
            <a:spLocks noGrp="1"/>
          </p:cNvSpPr>
          <p:nvPr>
            <p:ph type="sldNum" sz="quarter" idx="5"/>
          </p:nvPr>
        </p:nvSpPr>
        <p:spPr>
          <a:xfrm>
            <a:off x="3898504" y="8829434"/>
            <a:ext cx="2982119" cy="466971"/>
          </a:xfrm>
          <a:prstGeom prst="rect">
            <a:avLst/>
          </a:prstGeom>
        </p:spPr>
        <p:txBody>
          <a:bodyPr vert="horz" lIns="92437" tIns="46219" rIns="92437" bIns="46219" rtlCol="0" anchor="b"/>
          <a:lstStyle>
            <a:lvl1pPr algn="r">
              <a:defRPr sz="1200"/>
            </a:lvl1pPr>
          </a:lstStyle>
          <a:p>
            <a:fld id="{0DACF3F6-4315-3247-AFD8-E7769127DE12}" type="slidenum">
              <a:rPr lang="en-US" smtClean="0"/>
              <a:t>‹#›</a:t>
            </a:fld>
            <a:endParaRPr lang="en-US"/>
          </a:p>
        </p:txBody>
      </p:sp>
    </p:spTree>
    <p:extLst>
      <p:ext uri="{BB962C8B-B14F-4D97-AF65-F5344CB8AC3E}">
        <p14:creationId xmlns:p14="http://schemas.microsoft.com/office/powerpoint/2010/main" val="128867827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Surveyors</a:t>
            </a:r>
          </a:p>
          <a:p>
            <a:r>
              <a:rPr lang="en-US" sz="1200" b="1" i="1" kern="1200" dirty="0">
                <a:solidFill>
                  <a:schemeClr val="tx1"/>
                </a:solidFill>
                <a:effectLst/>
                <a:latin typeface="+mn-lt"/>
                <a:ea typeface="+mn-ea"/>
                <a:cs typeface="+mn-cs"/>
              </a:rPr>
              <a:t>Architecture and Engineering</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Make exact measurements and determine property boundaries. Provide data relevant to the shape, contour, gravitation, location, elevation or dimension of land or land features on or near the earth’s surface for engineering, mapmaking, mining, land evaluation, construction and other purposes.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exact measurements to determine property boundaries.</a:t>
            </a:r>
          </a:p>
          <a:p>
            <a:r>
              <a:rPr lang="en-US" sz="1200" kern="1200" dirty="0">
                <a:solidFill>
                  <a:schemeClr val="tx1"/>
                </a:solidFill>
                <a:effectLst/>
                <a:latin typeface="+mn-lt"/>
                <a:ea typeface="+mn-ea"/>
                <a:cs typeface="+mn-cs"/>
              </a:rPr>
              <a:t>• Gather information about the earth’s surface for engineers, mapmaking, mining, land evaluation and other purposes.</a:t>
            </a:r>
          </a:p>
          <a:p>
            <a:r>
              <a:rPr lang="en-US" sz="1200" kern="1200" dirty="0">
                <a:solidFill>
                  <a:schemeClr val="tx1"/>
                </a:solidFill>
                <a:effectLst/>
                <a:latin typeface="+mn-lt"/>
                <a:ea typeface="+mn-ea"/>
                <a:cs typeface="+mn-cs"/>
              </a:rPr>
              <a:t>• Determine how surveys will be done.</a:t>
            </a:r>
          </a:p>
          <a:p>
            <a:r>
              <a:rPr lang="en-US" sz="1200" kern="1200" dirty="0">
                <a:solidFill>
                  <a:schemeClr val="tx1"/>
                </a:solidFill>
                <a:effectLst/>
                <a:latin typeface="+mn-lt"/>
                <a:ea typeface="+mn-ea"/>
                <a:cs typeface="+mn-cs"/>
              </a:rPr>
              <a:t>• Determine boundaries for mapmaking.</a:t>
            </a:r>
          </a:p>
          <a:p>
            <a:r>
              <a:rPr lang="en-US" sz="1200" kern="1200" dirty="0">
                <a:solidFill>
                  <a:schemeClr val="tx1"/>
                </a:solidFill>
                <a:effectLst/>
                <a:latin typeface="+mn-lt"/>
                <a:ea typeface="+mn-ea"/>
                <a:cs typeface="+mn-cs"/>
              </a:rPr>
              <a:t>• Prepare and maintain sketches, maps, reports and legal descriptions of surveys.</a:t>
            </a:r>
          </a:p>
          <a:p>
            <a:r>
              <a:rPr lang="en-US" sz="1200" kern="1200" dirty="0">
                <a:solidFill>
                  <a:schemeClr val="tx1"/>
                </a:solidFill>
                <a:effectLst/>
                <a:latin typeface="+mn-lt"/>
                <a:ea typeface="+mn-ea"/>
                <a:cs typeface="+mn-cs"/>
              </a:rPr>
              <a:t>• Search legal records, survey records and land titles to get information about property boundaries.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 34,470-$100,420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44,800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11.2%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23202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Writers and Authors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Originate and prepare written material, such as scripts, stories, advertisements and other material.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Write original materials such as scripts, stories, poems and other materials.</a:t>
            </a:r>
          </a:p>
          <a:p>
            <a:r>
              <a:rPr lang="en-US" sz="1200" kern="1200" dirty="0">
                <a:solidFill>
                  <a:schemeClr val="tx1"/>
                </a:solidFill>
                <a:effectLst/>
                <a:latin typeface="+mn-lt"/>
                <a:ea typeface="+mn-ea"/>
                <a:cs typeface="+mn-cs"/>
              </a:rPr>
              <a:t>• Use libraries, the internet and interviews to gather material for work.</a:t>
            </a:r>
          </a:p>
          <a:p>
            <a:r>
              <a:rPr lang="en-US" sz="1200" kern="1200" dirty="0">
                <a:solidFill>
                  <a:schemeClr val="tx1"/>
                </a:solidFill>
                <a:effectLst/>
                <a:latin typeface="+mn-lt"/>
                <a:ea typeface="+mn-ea"/>
                <a:cs typeface="+mn-cs"/>
              </a:rPr>
              <a:t>• Create rough drafts of work to outline basic ideas.</a:t>
            </a:r>
          </a:p>
          <a:p>
            <a:r>
              <a:rPr lang="en-US" sz="1200" kern="1200" dirty="0">
                <a:solidFill>
                  <a:schemeClr val="tx1"/>
                </a:solidFill>
                <a:effectLst/>
                <a:latin typeface="+mn-lt"/>
                <a:ea typeface="+mn-ea"/>
                <a:cs typeface="+mn-cs"/>
              </a:rPr>
              <a:t>• Revise or rewrite sections.</a:t>
            </a:r>
          </a:p>
          <a:p>
            <a:r>
              <a:rPr lang="en-US" sz="1200" kern="1200" dirty="0">
                <a:solidFill>
                  <a:schemeClr val="tx1"/>
                </a:solidFill>
                <a:effectLst/>
                <a:latin typeface="+mn-lt"/>
                <a:ea typeface="+mn-ea"/>
                <a:cs typeface="+mn-cs"/>
              </a:rPr>
              <a:t>• Create additional copies as changes are made.</a:t>
            </a:r>
          </a:p>
          <a:p>
            <a:r>
              <a:rPr lang="en-US" sz="1200" kern="1200" dirty="0">
                <a:solidFill>
                  <a:schemeClr val="tx1"/>
                </a:solidFill>
                <a:effectLst/>
                <a:latin typeface="+mn-lt"/>
                <a:ea typeface="+mn-ea"/>
                <a:cs typeface="+mn-cs"/>
              </a:rPr>
              <a:t>• Prepare a manuscript for editors.</a:t>
            </a:r>
          </a:p>
          <a:p>
            <a:r>
              <a:rPr lang="en-US" sz="1200" kern="1200" dirty="0">
                <a:solidFill>
                  <a:schemeClr val="tx1"/>
                </a:solidFill>
                <a:effectLst/>
                <a:latin typeface="+mn-lt"/>
                <a:ea typeface="+mn-ea"/>
                <a:cs typeface="+mn-cs"/>
              </a:rPr>
              <a:t>• Arrange for publisher to receive and review manuscripts.</a:t>
            </a:r>
          </a:p>
          <a:p>
            <a:r>
              <a:rPr lang="en-US" sz="1200" kern="1200" dirty="0">
                <a:solidFill>
                  <a:schemeClr val="tx1"/>
                </a:solidFill>
                <a:effectLst/>
                <a:latin typeface="+mn-lt"/>
                <a:ea typeface="+mn-ea"/>
                <a:cs typeface="+mn-cs"/>
              </a:rPr>
              <a:t>• Make suggested changes to finalize the work.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$30,520-$118,760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131,200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12,600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200696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Painters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Create original artwork using any of a wide variety of media and techniques.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Create original artwork.</a:t>
            </a:r>
          </a:p>
          <a:p>
            <a:r>
              <a:rPr lang="en-US" sz="1200" kern="1200" dirty="0">
                <a:solidFill>
                  <a:schemeClr val="tx1"/>
                </a:solidFill>
                <a:effectLst/>
                <a:latin typeface="+mn-lt"/>
                <a:ea typeface="+mn-ea"/>
                <a:cs typeface="+mn-cs"/>
              </a:rPr>
              <a:t>• Use pens, ink, watercolors, cloth, charcoal, oil paint or computer software to create designs.</a:t>
            </a:r>
          </a:p>
          <a:p>
            <a:r>
              <a:rPr lang="en-US" sz="1200" kern="1200" dirty="0">
                <a:solidFill>
                  <a:schemeClr val="tx1"/>
                </a:solidFill>
                <a:effectLst/>
                <a:latin typeface="+mn-lt"/>
                <a:ea typeface="+mn-ea"/>
                <a:cs typeface="+mn-cs"/>
              </a:rPr>
              <a:t>• Develop visual elements such as line, space, mass and color to illustrate ideas.</a:t>
            </a:r>
          </a:p>
          <a:p>
            <a:r>
              <a:rPr lang="en-US" sz="1200" kern="1200" dirty="0">
                <a:solidFill>
                  <a:schemeClr val="tx1"/>
                </a:solidFill>
                <a:effectLst/>
                <a:latin typeface="+mn-lt"/>
                <a:ea typeface="+mn-ea"/>
                <a:cs typeface="+mn-cs"/>
              </a:rPr>
              <a:t>• Talk with clients to determine what artwork they want.</a:t>
            </a:r>
          </a:p>
          <a:p>
            <a:r>
              <a:rPr lang="en-US" sz="1200" kern="1200" dirty="0">
                <a:solidFill>
                  <a:schemeClr val="tx1"/>
                </a:solidFill>
                <a:effectLst/>
                <a:latin typeface="+mn-lt"/>
                <a:ea typeface="+mn-ea"/>
                <a:cs typeface="+mn-cs"/>
              </a:rPr>
              <a:t>• Keep a portfolio of finished artwork highlighting personal style and abilities to show people.</a:t>
            </a:r>
          </a:p>
          <a:p>
            <a:r>
              <a:rPr lang="en-US" sz="1200" kern="1200" dirty="0">
                <a:solidFill>
                  <a:schemeClr val="tx1"/>
                </a:solidFill>
                <a:effectLst/>
                <a:latin typeface="+mn-lt"/>
                <a:ea typeface="+mn-ea"/>
                <a:cs typeface="+mn-cs"/>
              </a:rPr>
              <a:t>• Submit preliminary or finished artwork to clients for approval.</a:t>
            </a:r>
          </a:p>
          <a:p>
            <a:r>
              <a:rPr lang="en-US" sz="1200" kern="1200" dirty="0">
                <a:solidFill>
                  <a:schemeClr val="tx1"/>
                </a:solidFill>
                <a:effectLst/>
                <a:latin typeface="+mn-lt"/>
                <a:ea typeface="+mn-ea"/>
                <a:cs typeface="+mn-cs"/>
              </a:rPr>
              <a:t>• Study different techniques to learn how to apply them to artwork.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$21,590-$102,540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28,000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0371160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Dancers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dances. May perform on stage, for on-air broadcasting or for video recording.</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Study and practice dance moves.</a:t>
            </a:r>
          </a:p>
          <a:p>
            <a:r>
              <a:rPr lang="en-US" sz="1200" kern="1200" dirty="0">
                <a:solidFill>
                  <a:schemeClr val="tx1"/>
                </a:solidFill>
                <a:effectLst/>
                <a:latin typeface="+mn-lt"/>
                <a:ea typeface="+mn-ea"/>
                <a:cs typeface="+mn-cs"/>
              </a:rPr>
              <a:t>• Harmonize body movements to dance rhythms.</a:t>
            </a:r>
          </a:p>
          <a:p>
            <a:r>
              <a:rPr lang="en-US" sz="1200" kern="1200" dirty="0">
                <a:solidFill>
                  <a:schemeClr val="tx1"/>
                </a:solidFill>
                <a:effectLst/>
                <a:latin typeface="+mn-lt"/>
                <a:ea typeface="+mn-ea"/>
                <a:cs typeface="+mn-cs"/>
              </a:rPr>
              <a:t>• Train, exercise and attend dance classes.</a:t>
            </a:r>
          </a:p>
          <a:p>
            <a:r>
              <a:rPr lang="en-US" sz="1200" kern="1200" dirty="0">
                <a:solidFill>
                  <a:schemeClr val="tx1"/>
                </a:solidFill>
                <a:effectLst/>
                <a:latin typeface="+mn-lt"/>
                <a:ea typeface="+mn-ea"/>
                <a:cs typeface="+mn-cs"/>
              </a:rPr>
              <a:t>• Perform classical, modern and acrobatic dance productions.</a:t>
            </a:r>
          </a:p>
          <a:p>
            <a:r>
              <a:rPr lang="en-US" sz="1200" kern="1200" dirty="0">
                <a:solidFill>
                  <a:schemeClr val="tx1"/>
                </a:solidFill>
                <a:effectLst/>
                <a:latin typeface="+mn-lt"/>
                <a:ea typeface="+mn-ea"/>
                <a:cs typeface="+mn-cs"/>
              </a:rPr>
              <a:t>• Collaborate with choreographers to refine and modify dance steps.</a:t>
            </a:r>
          </a:p>
          <a:p>
            <a:r>
              <a:rPr lang="en-US" sz="1200" kern="1200" dirty="0">
                <a:solidFill>
                  <a:schemeClr val="tx1"/>
                </a:solidFill>
                <a:effectLst/>
                <a:latin typeface="+mn-lt"/>
                <a:ea typeface="+mn-ea"/>
                <a:cs typeface="+mn-cs"/>
              </a:rPr>
              <a:t>• Attend costume fittings, photography sessions and makeup calls.</a:t>
            </a:r>
          </a:p>
          <a:p>
            <a:r>
              <a:rPr lang="en-US" sz="1200" kern="1200" dirty="0">
                <a:solidFill>
                  <a:schemeClr val="tx1"/>
                </a:solidFill>
                <a:effectLst/>
                <a:latin typeface="+mn-lt"/>
                <a:ea typeface="+mn-ea"/>
                <a:cs typeface="+mn-cs"/>
              </a:rPr>
              <a:t>• Audition for dance roles.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Data Not Available</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No formal educational credential</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13,500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1,900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4.4%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862635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Singers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Sing songs on stage, radio or television or in motion pictures.</a:t>
            </a:r>
          </a:p>
          <a:p>
            <a:r>
              <a:rPr lang="en-US" sz="1200" kern="1200" dirty="0">
                <a:solidFill>
                  <a:schemeClr val="tx1"/>
                </a:solidFill>
                <a:effectLst/>
                <a:latin typeface="+mn-lt"/>
                <a:ea typeface="+mn-ea"/>
                <a:cs typeface="+mn-cs"/>
              </a:rPr>
              <a:t>• Memorize musical selections and routines.</a:t>
            </a:r>
          </a:p>
          <a:p>
            <a:r>
              <a:rPr lang="en-US" sz="1200" kern="1200" dirty="0">
                <a:solidFill>
                  <a:schemeClr val="tx1"/>
                </a:solidFill>
                <a:effectLst/>
                <a:latin typeface="+mn-lt"/>
                <a:ea typeface="+mn-ea"/>
                <a:cs typeface="+mn-cs"/>
              </a:rPr>
              <a:t>• Apply knowledge of harmony, melody, rhythm and voice production to material.</a:t>
            </a:r>
          </a:p>
          <a:p>
            <a:r>
              <a:rPr lang="en-US" sz="1200" kern="1200" dirty="0">
                <a:solidFill>
                  <a:schemeClr val="tx1"/>
                </a:solidFill>
                <a:effectLst/>
                <a:latin typeface="+mn-lt"/>
                <a:ea typeface="+mn-ea"/>
                <a:cs typeface="+mn-cs"/>
              </a:rPr>
              <a:t>• Perform live for audiences.</a:t>
            </a:r>
          </a:p>
          <a:p>
            <a:r>
              <a:rPr lang="en-US" sz="1200" kern="1200" dirty="0">
                <a:solidFill>
                  <a:schemeClr val="tx1"/>
                </a:solidFill>
                <a:effectLst/>
                <a:latin typeface="+mn-lt"/>
                <a:ea typeface="+mn-ea"/>
                <a:cs typeface="+mn-cs"/>
              </a:rPr>
              <a:t>• Find and learn new music.</a:t>
            </a:r>
          </a:p>
          <a:p>
            <a:r>
              <a:rPr lang="en-US" sz="1200" kern="1200" dirty="0">
                <a:solidFill>
                  <a:schemeClr val="tx1"/>
                </a:solidFill>
                <a:effectLst/>
                <a:latin typeface="+mn-lt"/>
                <a:ea typeface="+mn-ea"/>
                <a:cs typeface="+mn-cs"/>
              </a:rPr>
              <a:t>• Sing as a soloist or as a member of a vocal group.</a:t>
            </a:r>
          </a:p>
          <a:p>
            <a:r>
              <a:rPr lang="en-US" sz="1200" kern="1200" dirty="0">
                <a:solidFill>
                  <a:schemeClr val="tx1"/>
                </a:solidFill>
                <a:effectLst/>
                <a:latin typeface="+mn-lt"/>
                <a:ea typeface="+mn-ea"/>
                <a:cs typeface="+mn-cs"/>
              </a:rPr>
              <a:t>• Make or participate in recordings.</a:t>
            </a:r>
          </a:p>
          <a:p>
            <a:r>
              <a:rPr lang="en-US" sz="1200" kern="1200" dirty="0">
                <a:solidFill>
                  <a:schemeClr val="tx1"/>
                </a:solidFill>
                <a:effectLst/>
                <a:latin typeface="+mn-lt"/>
                <a:ea typeface="+mn-ea"/>
                <a:cs typeface="+mn-cs"/>
              </a:rPr>
              <a:t>• Practice singing exercises.</a:t>
            </a:r>
          </a:p>
          <a:p>
            <a:r>
              <a:rPr lang="en-US" sz="1200" kern="1200" dirty="0">
                <a:solidFill>
                  <a:schemeClr val="tx1"/>
                </a:solidFill>
                <a:effectLst/>
                <a:latin typeface="+mn-lt"/>
                <a:ea typeface="+mn-ea"/>
                <a:cs typeface="+mn-cs"/>
              </a:rPr>
              <a:t>• Follow the direction of the conductor or read prompts for cues.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 Data Not Available</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172,400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17,800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6.0%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069465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Editors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coordinate or edit content of material for publication. May review proposals and drafts for possible publication. Includes technical editors.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rewrite and edit written material to improve ease of reading.</a:t>
            </a:r>
          </a:p>
          <a:p>
            <a:r>
              <a:rPr lang="en-US" sz="1200" kern="1200" dirty="0">
                <a:solidFill>
                  <a:schemeClr val="tx1"/>
                </a:solidFill>
                <a:effectLst/>
                <a:latin typeface="+mn-lt"/>
                <a:ea typeface="+mn-ea"/>
                <a:cs typeface="+mn-cs"/>
              </a:rPr>
              <a:t>• Look for errors in spelling, punctuation and grammar.</a:t>
            </a:r>
          </a:p>
          <a:p>
            <a:r>
              <a:rPr lang="en-US" sz="1200" kern="1200" dirty="0">
                <a:solidFill>
                  <a:schemeClr val="tx1"/>
                </a:solidFill>
                <a:effectLst/>
                <a:latin typeface="+mn-lt"/>
                <a:ea typeface="+mn-ea"/>
                <a:cs typeface="+mn-cs"/>
              </a:rPr>
              <a:t>• Plan content of publications according to publication style and editorial policies.</a:t>
            </a:r>
          </a:p>
          <a:p>
            <a:r>
              <a:rPr lang="en-US" sz="1200" kern="1200" dirty="0">
                <a:solidFill>
                  <a:schemeClr val="tx1"/>
                </a:solidFill>
                <a:effectLst/>
                <a:latin typeface="+mn-lt"/>
                <a:ea typeface="+mn-ea"/>
                <a:cs typeface="+mn-cs"/>
              </a:rPr>
              <a:t>• Verify facts, dates and statistics.</a:t>
            </a:r>
          </a:p>
          <a:p>
            <a:r>
              <a:rPr lang="en-US" sz="1200" kern="1200" dirty="0">
                <a:solidFill>
                  <a:schemeClr val="tx1"/>
                </a:solidFill>
                <a:effectLst/>
                <a:latin typeface="+mn-lt"/>
                <a:ea typeface="+mn-ea"/>
                <a:cs typeface="+mn-cs"/>
              </a:rPr>
              <a:t>• Develop story and content ideas while considering reader appeal.</a:t>
            </a:r>
          </a:p>
          <a:p>
            <a:r>
              <a:rPr lang="en-US" sz="1200" kern="1200" dirty="0">
                <a:solidFill>
                  <a:schemeClr val="tx1"/>
                </a:solidFill>
                <a:effectLst/>
                <a:latin typeface="+mn-lt"/>
                <a:ea typeface="+mn-ea"/>
                <a:cs typeface="+mn-cs"/>
              </a:rPr>
              <a:t>• Monitor the production of artwork, layout, typesetting and printing to make sure they meet requirements.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$30,830-$114,460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127,400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12,000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1367159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TV Reporters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Collect and analyze facts about newsworthy events by interview, investigation or observation. Report and write stories for newspaper, news magazine, radio or television.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Collect facts about newsworthy events.</a:t>
            </a:r>
          </a:p>
          <a:p>
            <a:r>
              <a:rPr lang="en-US" sz="1200" kern="1200" dirty="0">
                <a:solidFill>
                  <a:schemeClr val="tx1"/>
                </a:solidFill>
                <a:effectLst/>
                <a:latin typeface="+mn-lt"/>
                <a:ea typeface="+mn-ea"/>
                <a:cs typeface="+mn-cs"/>
              </a:rPr>
              <a:t>• Review and evaluate notes taken.</a:t>
            </a:r>
          </a:p>
          <a:p>
            <a:r>
              <a:rPr lang="en-US" sz="1200" kern="1200" dirty="0">
                <a:solidFill>
                  <a:schemeClr val="tx1"/>
                </a:solidFill>
                <a:effectLst/>
                <a:latin typeface="+mn-lt"/>
                <a:ea typeface="+mn-ea"/>
                <a:cs typeface="+mn-cs"/>
              </a:rPr>
              <a:t>• Determine a story’s meaning, length and format.</a:t>
            </a:r>
          </a:p>
          <a:p>
            <a:r>
              <a:rPr lang="en-US" sz="1200" kern="1200" dirty="0">
                <a:solidFill>
                  <a:schemeClr val="tx1"/>
                </a:solidFill>
                <a:effectLst/>
                <a:latin typeface="+mn-lt"/>
                <a:ea typeface="+mn-ea"/>
                <a:cs typeface="+mn-cs"/>
              </a:rPr>
              <a:t>• Research and analyze background information.</a:t>
            </a:r>
          </a:p>
          <a:p>
            <a:r>
              <a:rPr lang="en-US" sz="1200" kern="1200" dirty="0">
                <a:solidFill>
                  <a:schemeClr val="tx1"/>
                </a:solidFill>
                <a:effectLst/>
                <a:latin typeface="+mn-lt"/>
                <a:ea typeface="+mn-ea"/>
                <a:cs typeface="+mn-cs"/>
              </a:rPr>
              <a:t>• Check reference materials.</a:t>
            </a:r>
          </a:p>
          <a:p>
            <a:r>
              <a:rPr lang="en-US" sz="1200" kern="1200" dirty="0">
                <a:solidFill>
                  <a:schemeClr val="tx1"/>
                </a:solidFill>
                <a:effectLst/>
                <a:latin typeface="+mn-lt"/>
                <a:ea typeface="+mn-ea"/>
                <a:cs typeface="+mn-cs"/>
              </a:rPr>
              <a:t>• Investigate breaking news.</a:t>
            </a:r>
          </a:p>
          <a:p>
            <a:r>
              <a:rPr lang="en-US" sz="1200" kern="1200" dirty="0">
                <a:solidFill>
                  <a:schemeClr val="tx1"/>
                </a:solidFill>
                <a:effectLst/>
                <a:latin typeface="+mn-lt"/>
                <a:ea typeface="+mn-ea"/>
                <a:cs typeface="+mn-cs"/>
              </a:rPr>
              <a:t>• Revise work to fit time and space requirements.</a:t>
            </a:r>
          </a:p>
          <a:p>
            <a:r>
              <a:rPr lang="en-US" sz="1200" kern="1200" dirty="0">
                <a:solidFill>
                  <a:schemeClr val="tx1"/>
                </a:solidFill>
                <a:effectLst/>
                <a:latin typeface="+mn-lt"/>
                <a:ea typeface="+mn-ea"/>
                <a:cs typeface="+mn-cs"/>
              </a:rPr>
              <a:t>• Report and write news stories for publication.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$22,970-$90,540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44,700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3,700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-10.1%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755214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Architects</a:t>
            </a:r>
          </a:p>
          <a:p>
            <a:r>
              <a:rPr lang="en-US" sz="1200" b="1" i="1" kern="1200" dirty="0">
                <a:solidFill>
                  <a:schemeClr val="tx1"/>
                </a:solidFill>
                <a:effectLst/>
                <a:latin typeface="+mn-lt"/>
                <a:ea typeface="+mn-ea"/>
                <a:cs typeface="+mn-cs"/>
              </a:rPr>
              <a:t>Architecture and Engineering</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Plan and design structures, such as private residences, office buildings, theaters, factories and other structural property.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Use graphic art techniques to design offices, homes and other buildings.</a:t>
            </a:r>
          </a:p>
          <a:p>
            <a:r>
              <a:rPr lang="en-US" sz="1200" kern="1200" dirty="0">
                <a:solidFill>
                  <a:schemeClr val="tx1"/>
                </a:solidFill>
                <a:effectLst/>
                <a:latin typeface="+mn-lt"/>
                <a:ea typeface="+mn-ea"/>
                <a:cs typeface="+mn-cs"/>
              </a:rPr>
              <a:t>• Use mathematics and engineering information to develop building plans.</a:t>
            </a:r>
          </a:p>
          <a:p>
            <a:r>
              <a:rPr lang="en-US" sz="1200" kern="1200" dirty="0">
                <a:solidFill>
                  <a:schemeClr val="tx1"/>
                </a:solidFill>
                <a:effectLst/>
                <a:latin typeface="+mn-lt"/>
                <a:ea typeface="+mn-ea"/>
                <a:cs typeface="+mn-cs"/>
              </a:rPr>
              <a:t>• Use technical drawing and blueprints to determine space and layout of buildings.</a:t>
            </a:r>
          </a:p>
          <a:p>
            <a:r>
              <a:rPr lang="en-US" sz="1200" kern="1200" dirty="0">
                <a:solidFill>
                  <a:schemeClr val="tx1"/>
                </a:solidFill>
                <a:effectLst/>
                <a:latin typeface="+mn-lt"/>
                <a:ea typeface="+mn-ea"/>
                <a:cs typeface="+mn-cs"/>
              </a:rPr>
              <a:t>• Research government regulations and codes to ensure accuracy in following the law for new or renovated buildings.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$47,480-$134,610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128,800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9,700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4.2%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684751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Interior Designers</a:t>
            </a:r>
          </a:p>
          <a:p>
            <a:r>
              <a:rPr lang="en-US" sz="1200" b="1" i="1" kern="1200" dirty="0">
                <a:solidFill>
                  <a:schemeClr val="tx1"/>
                </a:solidFill>
                <a:effectLst/>
                <a:latin typeface="+mn-lt"/>
                <a:ea typeface="+mn-ea"/>
                <a:cs typeface="+mn-cs"/>
              </a:rPr>
              <a:t>Arts, Design, Entertainment, Sports and Media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Plan, design and furnish interiors of residential, commercial or industrial buildings. Formulate designs that are practical, aesthetic and conducive to intended purposes, such as raising productivity, selling merchandise or improving life style. May specialize in a particular field, style or phase of interior design.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Plan the interior design of places.</a:t>
            </a:r>
          </a:p>
          <a:p>
            <a:r>
              <a:rPr lang="en-US" sz="1200" kern="1200" dirty="0">
                <a:solidFill>
                  <a:schemeClr val="tx1"/>
                </a:solidFill>
                <a:effectLst/>
                <a:latin typeface="+mn-lt"/>
                <a:ea typeface="+mn-ea"/>
                <a:cs typeface="+mn-cs"/>
              </a:rPr>
              <a:t>• Talk with clients to determine what they want or need.</a:t>
            </a:r>
          </a:p>
          <a:p>
            <a:r>
              <a:rPr lang="en-US" sz="1200" kern="1200" dirty="0">
                <a:solidFill>
                  <a:schemeClr val="tx1"/>
                </a:solidFill>
                <a:effectLst/>
                <a:latin typeface="+mn-lt"/>
                <a:ea typeface="+mn-ea"/>
                <a:cs typeface="+mn-cs"/>
              </a:rPr>
              <a:t>• Develop plans that meet client needs effectively.</a:t>
            </a:r>
          </a:p>
          <a:p>
            <a:r>
              <a:rPr lang="en-US" sz="1200" kern="1200" dirty="0">
                <a:solidFill>
                  <a:schemeClr val="tx1"/>
                </a:solidFill>
                <a:effectLst/>
                <a:latin typeface="+mn-lt"/>
                <a:ea typeface="+mn-ea"/>
                <a:cs typeface="+mn-cs"/>
              </a:rPr>
              <a:t>• Draw sketches and designs to show client.</a:t>
            </a:r>
          </a:p>
          <a:p>
            <a:r>
              <a:rPr lang="en-US" sz="1200" kern="1200" dirty="0">
                <a:solidFill>
                  <a:schemeClr val="tx1"/>
                </a:solidFill>
                <a:effectLst/>
                <a:latin typeface="+mn-lt"/>
                <a:ea typeface="+mn-ea"/>
                <a:cs typeface="+mn-cs"/>
              </a:rPr>
              <a:t>• Determine materials needed and purchase them.</a:t>
            </a:r>
          </a:p>
          <a:p>
            <a:r>
              <a:rPr lang="en-US" sz="1200" kern="1200" dirty="0">
                <a:solidFill>
                  <a:schemeClr val="tx1"/>
                </a:solidFill>
                <a:effectLst/>
                <a:latin typeface="+mn-lt"/>
                <a:ea typeface="+mn-ea"/>
                <a:cs typeface="+mn-cs"/>
              </a:rPr>
              <a:t>• Work with client to develop a schedule for work – i.e., when to begin and how long it should take to complete.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$27,240-$93,780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66,500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6,500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4.5%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462086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Hairdressers</a:t>
            </a:r>
          </a:p>
          <a:p>
            <a:r>
              <a:rPr lang="en-US" sz="1200" b="1" i="1" kern="1200" dirty="0">
                <a:solidFill>
                  <a:schemeClr val="tx1"/>
                </a:solidFill>
                <a:effectLst/>
                <a:latin typeface="+mn-lt"/>
                <a:ea typeface="+mn-ea"/>
                <a:cs typeface="+mn-cs"/>
              </a:rPr>
              <a:t>Personal Care and Service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Provide beauty services, such as shampooing, cutting, coloring and styling hair and massaging and treating scalp. May apply makeup, dress wigs, perform hair removal and provide nail and skin care services.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beauty services such as shampooing, cutting, coloring and styling hair.</a:t>
            </a:r>
          </a:p>
          <a:p>
            <a:r>
              <a:rPr lang="en-US" sz="1200" kern="1200" dirty="0">
                <a:solidFill>
                  <a:schemeClr val="tx1"/>
                </a:solidFill>
                <a:effectLst/>
                <a:latin typeface="+mn-lt"/>
                <a:ea typeface="+mn-ea"/>
                <a:cs typeface="+mn-cs"/>
              </a:rPr>
              <a:t>• Apply makeup and dress wigs or perform hair removal.</a:t>
            </a:r>
          </a:p>
          <a:p>
            <a:r>
              <a:rPr lang="en-US" sz="1200" kern="1200" dirty="0">
                <a:solidFill>
                  <a:schemeClr val="tx1"/>
                </a:solidFill>
                <a:effectLst/>
                <a:latin typeface="+mn-lt"/>
                <a:ea typeface="+mn-ea"/>
                <a:cs typeface="+mn-cs"/>
              </a:rPr>
              <a:t>• Provide nail and skincare services.</a:t>
            </a:r>
          </a:p>
          <a:p>
            <a:r>
              <a:rPr lang="en-US" sz="1200" kern="1200" dirty="0">
                <a:solidFill>
                  <a:schemeClr val="tx1"/>
                </a:solidFill>
                <a:effectLst/>
                <a:latin typeface="+mn-lt"/>
                <a:ea typeface="+mn-ea"/>
                <a:cs typeface="+mn-cs"/>
              </a:rPr>
              <a:t>• Keep workstations clean and sanitize tools.</a:t>
            </a:r>
          </a:p>
          <a:p>
            <a:r>
              <a:rPr lang="en-US" sz="1200" kern="1200" dirty="0">
                <a:solidFill>
                  <a:schemeClr val="tx1"/>
                </a:solidFill>
                <a:effectLst/>
                <a:latin typeface="+mn-lt"/>
                <a:ea typeface="+mn-ea"/>
                <a:cs typeface="+mn-cs"/>
              </a:rPr>
              <a:t>• Recommend beauty treatment or hairstyles based on customer’s features.</a:t>
            </a:r>
          </a:p>
          <a:p>
            <a:r>
              <a:rPr lang="en-US" sz="1200" kern="1200" dirty="0">
                <a:solidFill>
                  <a:schemeClr val="tx1"/>
                </a:solidFill>
                <a:effectLst/>
                <a:latin typeface="+mn-lt"/>
                <a:ea typeface="+mn-ea"/>
                <a:cs typeface="+mn-cs"/>
              </a:rPr>
              <a:t>• Demonstrate and sell hair care products and cosmetics.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 18,170-$50,670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Postsecondary non-degree award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617,300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84,700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13.0%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036035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Elementary School Teachers</a:t>
            </a:r>
          </a:p>
          <a:p>
            <a:r>
              <a:rPr lang="en-US" sz="1200" b="1" i="1" kern="1200" dirty="0">
                <a:solidFill>
                  <a:schemeClr val="tx1"/>
                </a:solidFill>
                <a:effectLst/>
                <a:latin typeface="+mn-lt"/>
                <a:ea typeface="+mn-ea"/>
                <a:cs typeface="+mn-cs"/>
              </a:rPr>
              <a:t>Education, Training and Library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Teach students basic academic, social and other formative skills in public or private schools at the elementary level.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Teach pupils in public or private schools at the elementary level.</a:t>
            </a:r>
          </a:p>
          <a:p>
            <a:r>
              <a:rPr lang="en-US" sz="1200" kern="1200" dirty="0">
                <a:solidFill>
                  <a:schemeClr val="tx1"/>
                </a:solidFill>
                <a:effectLst/>
                <a:latin typeface="+mn-lt"/>
                <a:ea typeface="+mn-ea"/>
                <a:cs typeface="+mn-cs"/>
              </a:rPr>
              <a:t>• Establish and enforce rules for behavior and procedures.</a:t>
            </a:r>
          </a:p>
          <a:p>
            <a:r>
              <a:rPr lang="en-US" sz="1200" kern="1200" dirty="0">
                <a:solidFill>
                  <a:schemeClr val="tx1"/>
                </a:solidFill>
                <a:effectLst/>
                <a:latin typeface="+mn-lt"/>
                <a:ea typeface="+mn-ea"/>
                <a:cs typeface="+mn-cs"/>
              </a:rPr>
              <a:t>• Observe and evaluate student performance, behavior, social development and physical health.</a:t>
            </a:r>
          </a:p>
          <a:p>
            <a:r>
              <a:rPr lang="en-US" sz="1200" kern="1200" dirty="0">
                <a:solidFill>
                  <a:schemeClr val="tx1"/>
                </a:solidFill>
                <a:effectLst/>
                <a:latin typeface="+mn-lt"/>
                <a:ea typeface="+mn-ea"/>
                <a:cs typeface="+mn-cs"/>
              </a:rPr>
              <a:t>• Prepare materials and classroom activities.</a:t>
            </a:r>
          </a:p>
          <a:p>
            <a:r>
              <a:rPr lang="en-US" sz="1200" kern="1200" dirty="0">
                <a:solidFill>
                  <a:schemeClr val="tx1"/>
                </a:solidFill>
                <a:effectLst/>
                <a:latin typeface="+mn-lt"/>
                <a:ea typeface="+mn-ea"/>
                <a:cs typeface="+mn-cs"/>
              </a:rPr>
              <a:t>• Encourage students to observe and investigate.</a:t>
            </a:r>
          </a:p>
          <a:p>
            <a:r>
              <a:rPr lang="en-US" sz="1200" kern="1200" dirty="0">
                <a:solidFill>
                  <a:schemeClr val="tx1"/>
                </a:solidFill>
                <a:effectLst/>
                <a:latin typeface="+mn-lt"/>
                <a:ea typeface="+mn-ea"/>
                <a:cs typeface="+mn-cs"/>
              </a:rPr>
              <a:t>• Establish clear goals for learning and make sure students understand them.</a:t>
            </a:r>
          </a:p>
          <a:p>
            <a:r>
              <a:rPr lang="en-US" sz="1200" kern="1200" dirty="0">
                <a:solidFill>
                  <a:schemeClr val="tx1"/>
                </a:solidFill>
                <a:effectLst/>
                <a:latin typeface="+mn-lt"/>
                <a:ea typeface="+mn-ea"/>
                <a:cs typeface="+mn-cs"/>
              </a:rPr>
              <a:t>• Prepare, administer and grade tests and assignments.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$37,340-$92,770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1,410,900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112,800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7.4%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19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56361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Cabinetmakers and Bench Carpenters</a:t>
            </a:r>
          </a:p>
          <a:p>
            <a:r>
              <a:rPr lang="en-US" sz="1200" b="1" i="1" kern="1200" dirty="0">
                <a:solidFill>
                  <a:schemeClr val="tx1"/>
                </a:solidFill>
                <a:effectLst/>
                <a:latin typeface="+mn-lt"/>
                <a:ea typeface="+mn-ea"/>
                <a:cs typeface="+mn-cs"/>
              </a:rPr>
              <a:t>Production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Cut, shape and assemble wooden articles or set up and operate a variety of woodworking machines, such as power saws, jointers and </a:t>
            </a:r>
            <a:r>
              <a:rPr lang="en-US" sz="1200" kern="1200" dirty="0" err="1">
                <a:solidFill>
                  <a:schemeClr val="tx1"/>
                </a:solidFill>
                <a:effectLst/>
                <a:latin typeface="+mn-lt"/>
                <a:ea typeface="+mn-ea"/>
                <a:cs typeface="+mn-cs"/>
              </a:rPr>
              <a:t>mortisers</a:t>
            </a:r>
            <a:r>
              <a:rPr lang="en-US" sz="1200" kern="1200" dirty="0">
                <a:solidFill>
                  <a:schemeClr val="tx1"/>
                </a:solidFill>
                <a:effectLst/>
                <a:latin typeface="+mn-lt"/>
                <a:ea typeface="+mn-ea"/>
                <a:cs typeface="+mn-cs"/>
              </a:rPr>
              <a:t> to surface, cut or shape lumber or to fabricate parts for wood products.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Construct objects such as store fixtures, office equipment, cabinets and furniture.</a:t>
            </a:r>
          </a:p>
          <a:p>
            <a:r>
              <a:rPr lang="en-US" sz="1200" kern="1200" dirty="0">
                <a:solidFill>
                  <a:schemeClr val="tx1"/>
                </a:solidFill>
                <a:effectLst/>
                <a:latin typeface="+mn-lt"/>
                <a:ea typeface="+mn-ea"/>
                <a:cs typeface="+mn-cs"/>
              </a:rPr>
              <a:t>• Produce and assemble parts.</a:t>
            </a:r>
          </a:p>
          <a:p>
            <a:r>
              <a:rPr lang="en-US" sz="1200" kern="1200" dirty="0">
                <a:solidFill>
                  <a:schemeClr val="tx1"/>
                </a:solidFill>
                <a:effectLst/>
                <a:latin typeface="+mn-lt"/>
                <a:ea typeface="+mn-ea"/>
                <a:cs typeface="+mn-cs"/>
              </a:rPr>
              <a:t>• Set up and operate machines such as power saws, jointers, toners, molders and shapers.</a:t>
            </a:r>
          </a:p>
          <a:p>
            <a:r>
              <a:rPr lang="en-US" sz="1200" kern="1200" dirty="0">
                <a:solidFill>
                  <a:schemeClr val="tx1"/>
                </a:solidFill>
                <a:effectLst/>
                <a:latin typeface="+mn-lt"/>
                <a:ea typeface="+mn-ea"/>
                <a:cs typeface="+mn-cs"/>
              </a:rPr>
              <a:t>• Reinforce joints with nails or other fasteners.</a:t>
            </a:r>
          </a:p>
          <a:p>
            <a:r>
              <a:rPr lang="en-US" sz="1200" kern="1200" dirty="0">
                <a:solidFill>
                  <a:schemeClr val="tx1"/>
                </a:solidFill>
                <a:effectLst/>
                <a:latin typeface="+mn-lt"/>
                <a:ea typeface="+mn-ea"/>
                <a:cs typeface="+mn-cs"/>
              </a:rPr>
              <a:t>• Match materials for grain, texture, color and size.</a:t>
            </a:r>
          </a:p>
          <a:p>
            <a:r>
              <a:rPr lang="en-US" sz="1200" kern="1200" dirty="0">
                <a:solidFill>
                  <a:schemeClr val="tx1"/>
                </a:solidFill>
                <a:effectLst/>
                <a:latin typeface="+mn-lt"/>
                <a:ea typeface="+mn-ea"/>
                <a:cs typeface="+mn-cs"/>
              </a:rPr>
              <a:t>• Trim, sand and scrape surfaces to prepare them for finishing.</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 22,020-$52,580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109,300</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11,500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263697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Career/Vocational Counselors</a:t>
            </a:r>
          </a:p>
          <a:p>
            <a:r>
              <a:rPr lang="en-US" sz="1200" b="1" i="1" kern="1200" dirty="0">
                <a:solidFill>
                  <a:schemeClr val="tx1"/>
                </a:solidFill>
                <a:effectLst/>
                <a:latin typeface="+mn-lt"/>
                <a:ea typeface="+mn-ea"/>
                <a:cs typeface="+mn-cs"/>
              </a:rPr>
              <a:t>Community and Social Services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Counsel individuals and provide group educational and vocational guidance services.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Counsel students regarding educational issues such as choosing courses, scheduling classes, study habits and career planning.</a:t>
            </a:r>
          </a:p>
          <a:p>
            <a:r>
              <a:rPr lang="en-US" sz="1200" kern="1200" dirty="0">
                <a:solidFill>
                  <a:schemeClr val="tx1"/>
                </a:solidFill>
                <a:effectLst/>
                <a:latin typeface="+mn-lt"/>
                <a:ea typeface="+mn-ea"/>
                <a:cs typeface="+mn-cs"/>
              </a:rPr>
              <a:t>• Counsel individuals to overcome personal, social and behavior problems.</a:t>
            </a:r>
          </a:p>
          <a:p>
            <a:r>
              <a:rPr lang="en-US" sz="1200" kern="1200" dirty="0">
                <a:solidFill>
                  <a:schemeClr val="tx1"/>
                </a:solidFill>
                <a:effectLst/>
                <a:latin typeface="+mn-lt"/>
                <a:ea typeface="+mn-ea"/>
                <a:cs typeface="+mn-cs"/>
              </a:rPr>
              <a:t>• Maintain student records.</a:t>
            </a:r>
          </a:p>
          <a:p>
            <a:r>
              <a:rPr lang="en-US" sz="1200" kern="1200" dirty="0">
                <a:solidFill>
                  <a:schemeClr val="tx1"/>
                </a:solidFill>
                <a:effectLst/>
                <a:latin typeface="+mn-lt"/>
                <a:ea typeface="+mn-ea"/>
                <a:cs typeface="+mn-cs"/>
              </a:rPr>
              <a:t>• Talk with parents or guardians and teachers to resolve student behavior and academic problems.</a:t>
            </a:r>
          </a:p>
          <a:p>
            <a:r>
              <a:rPr lang="en-US" sz="1200" kern="1200" dirty="0">
                <a:solidFill>
                  <a:schemeClr val="tx1"/>
                </a:solidFill>
                <a:effectLst/>
                <a:latin typeface="+mn-lt"/>
                <a:ea typeface="+mn-ea"/>
                <a:cs typeface="+mn-cs"/>
              </a:rPr>
              <a:t>• Meet with parents or guardians to review student progress.</a:t>
            </a:r>
          </a:p>
          <a:p>
            <a:r>
              <a:rPr lang="en-US" sz="1200" kern="1200" dirty="0">
                <a:solidFill>
                  <a:schemeClr val="tx1"/>
                </a:solidFill>
                <a:effectLst/>
                <a:latin typeface="+mn-lt"/>
                <a:ea typeface="+mn-ea"/>
                <a:cs typeface="+mn-cs"/>
              </a:rPr>
              <a:t>• Refer students to other mental health counseling if necessary.</a:t>
            </a:r>
          </a:p>
          <a:p>
            <a:r>
              <a:rPr lang="en-US" sz="1200" kern="1200" dirty="0">
                <a:solidFill>
                  <a:schemeClr val="tx1"/>
                </a:solidFill>
                <a:effectLst/>
                <a:latin typeface="+mn-lt"/>
                <a:ea typeface="+mn-ea"/>
                <a:cs typeface="+mn-cs"/>
              </a:rPr>
              <a:t>• Evaluate student performances, behavior, social development and physical health.</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 32,660-$91,960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291,700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35,300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12.6%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222866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Nurses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patient health problems and needs, develop and implement nursing care plans and maintain medical records. Administer nursing care to ill, injured, convalescent or disabled patients. May advise patients on health maintenance and disease prevention or provide case management. Licensing or registration required.</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patient health problems and needs.</a:t>
            </a:r>
          </a:p>
          <a:p>
            <a:r>
              <a:rPr lang="en-US" sz="1200" kern="1200" dirty="0">
                <a:solidFill>
                  <a:schemeClr val="tx1"/>
                </a:solidFill>
                <a:effectLst/>
                <a:latin typeface="+mn-lt"/>
                <a:ea typeface="+mn-ea"/>
                <a:cs typeface="+mn-cs"/>
              </a:rPr>
              <a:t>• Monitor, record and report symptoms and changes in patients.</a:t>
            </a:r>
          </a:p>
          <a:p>
            <a:r>
              <a:rPr lang="en-US" sz="1200" kern="1200" dirty="0">
                <a:solidFill>
                  <a:schemeClr val="tx1"/>
                </a:solidFill>
                <a:effectLst/>
                <a:latin typeface="+mn-lt"/>
                <a:ea typeface="+mn-ea"/>
                <a:cs typeface="+mn-cs"/>
              </a:rPr>
              <a:t>• Record patients’ medical information and vital signs.</a:t>
            </a:r>
          </a:p>
          <a:p>
            <a:r>
              <a:rPr lang="en-US" sz="1200" kern="1200" dirty="0">
                <a:solidFill>
                  <a:schemeClr val="tx1"/>
                </a:solidFill>
                <a:effectLst/>
                <a:latin typeface="+mn-lt"/>
                <a:ea typeface="+mn-ea"/>
                <a:cs typeface="+mn-cs"/>
              </a:rPr>
              <a:t>• Assess, plan and implement patient care plans.</a:t>
            </a:r>
          </a:p>
          <a:p>
            <a:r>
              <a:rPr lang="en-US" sz="1200" kern="1200" dirty="0">
                <a:solidFill>
                  <a:schemeClr val="tx1"/>
                </a:solidFill>
                <a:effectLst/>
                <a:latin typeface="+mn-lt"/>
                <a:ea typeface="+mn-ea"/>
                <a:cs typeface="+mn-cs"/>
              </a:rPr>
              <a:t>• Modify patient treatment plans as indicated.</a:t>
            </a:r>
          </a:p>
          <a:p>
            <a:r>
              <a:rPr lang="en-US" sz="1200" kern="1200" dirty="0">
                <a:solidFill>
                  <a:schemeClr val="tx1"/>
                </a:solidFill>
                <a:effectLst/>
                <a:latin typeface="+mn-lt"/>
                <a:ea typeface="+mn-ea"/>
                <a:cs typeface="+mn-cs"/>
              </a:rPr>
              <a:t>• Monitor all aspects of patient care.</a:t>
            </a:r>
          </a:p>
          <a:p>
            <a:r>
              <a:rPr lang="en-US" sz="1200" kern="1200" dirty="0">
                <a:solidFill>
                  <a:schemeClr val="tx1"/>
                </a:solidFill>
                <a:effectLst/>
                <a:latin typeface="+mn-lt"/>
                <a:ea typeface="+mn-ea"/>
                <a:cs typeface="+mn-cs"/>
              </a:rPr>
              <a:t>• Order, interpret and evaluate diagnostic tests.</a:t>
            </a:r>
          </a:p>
          <a:p>
            <a:r>
              <a:rPr lang="en-US" sz="1200" kern="1200" dirty="0">
                <a:solidFill>
                  <a:schemeClr val="tx1"/>
                </a:solidFill>
                <a:effectLst/>
                <a:latin typeface="+mn-lt"/>
                <a:ea typeface="+mn-ea"/>
                <a:cs typeface="+mn-cs"/>
              </a:rPr>
              <a:t>• Prescribe and recommend drugs and other forms of treatment.</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$48,690-$104,100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Bachelor’s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2,955,200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203,700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14.8%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101121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Nannies</a:t>
            </a:r>
          </a:p>
          <a:p>
            <a:r>
              <a:rPr lang="en-US" sz="1200" b="1" i="1" kern="1200" dirty="0">
                <a:solidFill>
                  <a:schemeClr val="tx1"/>
                </a:solidFill>
                <a:effectLst/>
                <a:latin typeface="+mn-lt"/>
                <a:ea typeface="+mn-ea"/>
                <a:cs typeface="+mn-cs"/>
              </a:rPr>
              <a:t>Personal Care and Service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Care for children in private households and provide support and expertise to parents in satisfying children’s physical, emotional, intellectual and social needs. Duties may include meal planning and preparation, laundry and clothing care, organization of play activities and outings, discipline, intellectual stimulation, language activities and transportation.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Care for children in private homes or other facilities.</a:t>
            </a:r>
          </a:p>
          <a:p>
            <a:r>
              <a:rPr lang="en-US" sz="1200" kern="1200" dirty="0">
                <a:solidFill>
                  <a:schemeClr val="tx1"/>
                </a:solidFill>
                <a:effectLst/>
                <a:latin typeface="+mn-lt"/>
                <a:ea typeface="+mn-ea"/>
                <a:cs typeface="+mn-cs"/>
              </a:rPr>
              <a:t>• Help children develop social skills.</a:t>
            </a:r>
          </a:p>
          <a:p>
            <a:r>
              <a:rPr lang="en-US" sz="1200" kern="1200" dirty="0">
                <a:solidFill>
                  <a:schemeClr val="tx1"/>
                </a:solidFill>
                <a:effectLst/>
                <a:latin typeface="+mn-lt"/>
                <a:ea typeface="+mn-ea"/>
                <a:cs typeface="+mn-cs"/>
              </a:rPr>
              <a:t>• Provide guidance with physical, emotional and intellectual needs.</a:t>
            </a:r>
          </a:p>
          <a:p>
            <a:r>
              <a:rPr lang="en-US" sz="1200" kern="1200" dirty="0">
                <a:solidFill>
                  <a:schemeClr val="tx1"/>
                </a:solidFill>
                <a:effectLst/>
                <a:latin typeface="+mn-lt"/>
                <a:ea typeface="+mn-ea"/>
                <a:cs typeface="+mn-cs"/>
              </a:rPr>
              <a:t>• Plan and prepare meals.</a:t>
            </a:r>
          </a:p>
          <a:p>
            <a:r>
              <a:rPr lang="en-US" sz="1200" kern="1200" dirty="0">
                <a:solidFill>
                  <a:schemeClr val="tx1"/>
                </a:solidFill>
                <a:effectLst/>
                <a:latin typeface="+mn-lt"/>
                <a:ea typeface="+mn-ea"/>
                <a:cs typeface="+mn-cs"/>
              </a:rPr>
              <a:t>• Wash and take care of clothes.</a:t>
            </a:r>
          </a:p>
          <a:p>
            <a:r>
              <a:rPr lang="en-US" sz="1200" kern="1200" dirty="0">
                <a:solidFill>
                  <a:schemeClr val="tx1"/>
                </a:solidFill>
                <a:effectLst/>
                <a:latin typeface="+mn-lt"/>
                <a:ea typeface="+mn-ea"/>
                <a:cs typeface="+mn-cs"/>
              </a:rPr>
              <a:t>• Organize play activities and outings.</a:t>
            </a:r>
          </a:p>
          <a:p>
            <a:r>
              <a:rPr lang="en-US" sz="1200" kern="1200" dirty="0">
                <a:solidFill>
                  <a:schemeClr val="tx1"/>
                </a:solidFill>
                <a:effectLst/>
                <a:latin typeface="+mn-lt"/>
                <a:ea typeface="+mn-ea"/>
                <a:cs typeface="+mn-cs"/>
              </a:rPr>
              <a:t>• Discipline children when necessary.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$17,490-$32,780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1,216,600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189,100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6.9%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886658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Tour Guides and Escorts</a:t>
            </a:r>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Personal Care and Service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dirty="0" smtClean="0"/>
              <a:t>Escort individuals or groups on sightseeing tours or through places of interest, such as industrial establishments, public buildings, and art galleries.</a:t>
            </a:r>
          </a:p>
          <a:p>
            <a:endParaRPr lang="en-US" dirty="0" smtClean="0"/>
          </a:p>
          <a:p>
            <a:pPr marL="171450" indent="-171450">
              <a:buFont typeface="Arial" panose="020B0604020202020204" pitchFamily="34" charset="0"/>
              <a:buChar char="•"/>
            </a:pPr>
            <a:r>
              <a:rPr lang="en-US" dirty="0" smtClean="0"/>
              <a:t>Take people on sightseeing tours.</a:t>
            </a:r>
          </a:p>
          <a:p>
            <a:pPr marL="171450" indent="-171450">
              <a:buFont typeface="Arial" panose="020B0604020202020204" pitchFamily="34" charset="0"/>
              <a:buChar char="•"/>
            </a:pPr>
            <a:r>
              <a:rPr lang="en-US" dirty="0" smtClean="0"/>
              <a:t>Greet and register visitors and issue identification tags if needed.</a:t>
            </a:r>
          </a:p>
          <a:p>
            <a:pPr marL="171450" indent="-171450">
              <a:buFont typeface="Arial" panose="020B0604020202020204" pitchFamily="34" charset="0"/>
              <a:buChar char="•"/>
            </a:pPr>
            <a:r>
              <a:rPr lang="en-US" dirty="0" smtClean="0"/>
              <a:t>Describe tour points of interest to tour members.</a:t>
            </a:r>
          </a:p>
          <a:p>
            <a:pPr marL="171450" indent="-171450">
              <a:buFont typeface="Arial" panose="020B0604020202020204" pitchFamily="34" charset="0"/>
              <a:buChar char="•"/>
            </a:pPr>
            <a:r>
              <a:rPr lang="en-US" dirty="0" smtClean="0"/>
              <a:t>Answer any questions tourists have.</a:t>
            </a:r>
          </a:p>
          <a:p>
            <a:pPr marL="171450" indent="-171450">
              <a:buFont typeface="Arial" panose="020B0604020202020204" pitchFamily="34" charset="0"/>
              <a:buChar char="•"/>
            </a:pPr>
            <a:r>
              <a:rPr lang="en-US" dirty="0" smtClean="0"/>
              <a:t>Provide directions and other information to visitors.</a:t>
            </a:r>
          </a:p>
          <a:p>
            <a:pPr marL="171450" indent="-171450">
              <a:buFont typeface="Arial" panose="020B0604020202020204" pitchFamily="34" charset="0"/>
              <a:buChar char="•"/>
            </a:pPr>
            <a:r>
              <a:rPr lang="en-US" dirty="0" smtClean="0"/>
              <a:t>Give out brochures and other materials.</a:t>
            </a:r>
          </a:p>
          <a:p>
            <a:pPr marL="171450" indent="-171450">
              <a:buFont typeface="Arial" panose="020B0604020202020204" pitchFamily="34" charset="0"/>
              <a:buChar char="•"/>
            </a:pPr>
            <a:r>
              <a:rPr lang="en-US" dirty="0" smtClean="0"/>
              <a:t>Select travel routes and sites to be visited.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smtClean="0">
                <a:solidFill>
                  <a:schemeClr val="tx1"/>
                </a:solidFill>
                <a:effectLst/>
                <a:latin typeface="+mn-lt"/>
                <a:ea typeface="+mn-ea"/>
                <a:cs typeface="+mn-cs"/>
              </a:rPr>
              <a:t>National Annual Salary Range 	Data Not Available</a:t>
            </a:r>
          </a:p>
          <a:p>
            <a:r>
              <a:rPr lang="en-US" sz="1200" b="1" kern="1200" dirty="0" smtClean="0">
                <a:solidFill>
                  <a:schemeClr val="tx1"/>
                </a:solidFill>
                <a:effectLst/>
                <a:latin typeface="+mn-lt"/>
                <a:ea typeface="+mn-ea"/>
                <a:cs typeface="+mn-cs"/>
              </a:rPr>
              <a:t>Entry-Level Education 		High school diploma or equivalent</a:t>
            </a:r>
          </a:p>
          <a:p>
            <a:r>
              <a:rPr lang="en-US" sz="1200" b="1" kern="1200" dirty="0" smtClean="0">
                <a:solidFill>
                  <a:schemeClr val="tx1"/>
                </a:solidFill>
                <a:effectLst/>
                <a:latin typeface="+mn-lt"/>
                <a:ea typeface="+mn-ea"/>
                <a:cs typeface="+mn-cs"/>
              </a:rPr>
              <a:t>Number of Jobs in 2016 		61,900</a:t>
            </a:r>
          </a:p>
          <a:p>
            <a:r>
              <a:rPr lang="en-US" sz="1200" b="1" kern="1200" dirty="0" smtClean="0">
                <a:solidFill>
                  <a:schemeClr val="tx1"/>
                </a:solidFill>
                <a:effectLst/>
                <a:latin typeface="+mn-lt"/>
                <a:ea typeface="+mn-ea"/>
                <a:cs typeface="+mn-cs"/>
              </a:rPr>
              <a:t>Expected Job Openings (2016 - 2026) 	11,600</a:t>
            </a:r>
          </a:p>
          <a:p>
            <a:r>
              <a:rPr lang="en-US" sz="1200" b="1" kern="1200" dirty="0" smtClean="0">
                <a:solidFill>
                  <a:schemeClr val="tx1"/>
                </a:solidFill>
                <a:effectLst/>
                <a:latin typeface="+mn-lt"/>
                <a:ea typeface="+mn-ea"/>
                <a:cs typeface="+mn-cs"/>
              </a:rPr>
              <a:t>National Outlook (2016 - 2026) 	6.8% increase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939348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Waiters and Waitresses</a:t>
            </a:r>
          </a:p>
          <a:p>
            <a:r>
              <a:rPr lang="en-US" sz="1200" b="1" i="1" kern="1200" dirty="0">
                <a:solidFill>
                  <a:schemeClr val="tx1"/>
                </a:solidFill>
                <a:effectLst/>
                <a:latin typeface="+mn-lt"/>
                <a:ea typeface="+mn-ea"/>
                <a:cs typeface="+mn-cs"/>
              </a:rPr>
              <a:t>Food Preparation and Serving Related</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Take orders and serve food and beverages to patrons at tables in dining establishments.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Make sure food is delivered to the correct people.</a:t>
            </a:r>
          </a:p>
          <a:p>
            <a:r>
              <a:rPr lang="en-US" sz="1200" kern="1200" dirty="0">
                <a:solidFill>
                  <a:schemeClr val="tx1"/>
                </a:solidFill>
                <a:effectLst/>
                <a:latin typeface="+mn-lt"/>
                <a:ea typeface="+mn-ea"/>
                <a:cs typeface="+mn-cs"/>
              </a:rPr>
              <a:t>• Clean and sterilize dishes and equipment.</a:t>
            </a:r>
          </a:p>
          <a:p>
            <a:r>
              <a:rPr lang="en-US" sz="1200" kern="1200" dirty="0">
                <a:solidFill>
                  <a:schemeClr val="tx1"/>
                </a:solidFill>
                <a:effectLst/>
                <a:latin typeface="+mn-lt"/>
                <a:ea typeface="+mn-ea"/>
                <a:cs typeface="+mn-cs"/>
              </a:rPr>
              <a:t>• Examine trays to make sure they contain the required items.</a:t>
            </a:r>
          </a:p>
          <a:p>
            <a:r>
              <a:rPr lang="en-US" sz="1200" kern="1200" dirty="0">
                <a:solidFill>
                  <a:schemeClr val="tx1"/>
                </a:solidFill>
                <a:effectLst/>
                <a:latin typeface="+mn-lt"/>
                <a:ea typeface="+mn-ea"/>
                <a:cs typeface="+mn-cs"/>
              </a:rPr>
              <a:t>• Load trays with utensils, napkins and condiments.</a:t>
            </a:r>
          </a:p>
          <a:p>
            <a:r>
              <a:rPr lang="en-US" sz="1200" kern="1200" dirty="0">
                <a:solidFill>
                  <a:schemeClr val="tx1"/>
                </a:solidFill>
                <a:effectLst/>
                <a:latin typeface="+mn-lt"/>
                <a:ea typeface="+mn-ea"/>
                <a:cs typeface="+mn-cs"/>
              </a:rPr>
              <a:t>• Take food orders and relay information to kitchen.</a:t>
            </a:r>
          </a:p>
          <a:p>
            <a:r>
              <a:rPr lang="en-US" sz="1200" kern="1200" dirty="0">
                <a:solidFill>
                  <a:schemeClr val="tx1"/>
                </a:solidFill>
                <a:effectLst/>
                <a:latin typeface="+mn-lt"/>
                <a:ea typeface="+mn-ea"/>
                <a:cs typeface="+mn-cs"/>
              </a:rPr>
              <a:t>• Prepare food items such as sandwiches, salads, soups and drinks.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 17,200-$40,210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2,600,500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522,700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7.0%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0619312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Child Care Workers</a:t>
            </a:r>
          </a:p>
          <a:p>
            <a:r>
              <a:rPr lang="en-US" sz="1200" b="1" i="1" kern="1200" dirty="0">
                <a:solidFill>
                  <a:schemeClr val="tx1"/>
                </a:solidFill>
                <a:effectLst/>
                <a:latin typeface="+mn-lt"/>
                <a:ea typeface="+mn-ea"/>
                <a:cs typeface="+mn-cs"/>
              </a:rPr>
              <a:t>Personal Care and Service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Attend to children at schools, businesses, private households and child care institutions. Perform a variety of tasks, such as dressing, feeding, bathing and overseeing play.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children with social and emotional development.</a:t>
            </a:r>
          </a:p>
          <a:p>
            <a:r>
              <a:rPr lang="en-US" sz="1200" kern="1200" dirty="0">
                <a:solidFill>
                  <a:schemeClr val="tx1"/>
                </a:solidFill>
                <a:effectLst/>
                <a:latin typeface="+mn-lt"/>
                <a:ea typeface="+mn-ea"/>
                <a:cs typeface="+mn-cs"/>
              </a:rPr>
              <a:t>• Discipline children and take measures to control behavior.</a:t>
            </a:r>
          </a:p>
          <a:p>
            <a:r>
              <a:rPr lang="en-US" sz="1200" kern="1200" dirty="0">
                <a:solidFill>
                  <a:schemeClr val="tx1"/>
                </a:solidFill>
                <a:effectLst/>
                <a:latin typeface="+mn-lt"/>
                <a:ea typeface="+mn-ea"/>
                <a:cs typeface="+mn-cs"/>
              </a:rPr>
              <a:t>• Identify signs of emotional or developmental problems.</a:t>
            </a:r>
          </a:p>
          <a:p>
            <a:r>
              <a:rPr lang="en-US" sz="1200" kern="1200" dirty="0">
                <a:solidFill>
                  <a:schemeClr val="tx1"/>
                </a:solidFill>
                <a:effectLst/>
                <a:latin typeface="+mn-lt"/>
                <a:ea typeface="+mn-ea"/>
                <a:cs typeface="+mn-cs"/>
              </a:rPr>
              <a:t>• Observe and monitor play activities.</a:t>
            </a:r>
          </a:p>
          <a:p>
            <a:r>
              <a:rPr lang="en-US" sz="1200" kern="1200" dirty="0">
                <a:solidFill>
                  <a:schemeClr val="tx1"/>
                </a:solidFill>
                <a:effectLst/>
                <a:latin typeface="+mn-lt"/>
                <a:ea typeface="+mn-ea"/>
                <a:cs typeface="+mn-cs"/>
              </a:rPr>
              <a:t>• Read to children and teach them painting, drawing and songs.</a:t>
            </a:r>
          </a:p>
          <a:p>
            <a:r>
              <a:rPr lang="en-US" sz="1200" kern="1200" dirty="0">
                <a:solidFill>
                  <a:schemeClr val="tx1"/>
                </a:solidFill>
                <a:effectLst/>
                <a:latin typeface="+mn-lt"/>
                <a:ea typeface="+mn-ea"/>
                <a:cs typeface="+mn-cs"/>
              </a:rPr>
              <a:t>• Play with children.</a:t>
            </a:r>
          </a:p>
          <a:p>
            <a:r>
              <a:rPr lang="en-US" sz="1200" kern="1200" dirty="0">
                <a:solidFill>
                  <a:schemeClr val="tx1"/>
                </a:solidFill>
                <a:effectLst/>
                <a:latin typeface="+mn-lt"/>
                <a:ea typeface="+mn-ea"/>
                <a:cs typeface="+mn-cs"/>
              </a:rPr>
              <a:t>• Keep records of daily observations.</a:t>
            </a:r>
          </a:p>
          <a:p>
            <a:r>
              <a:rPr lang="en-US" sz="1200" kern="1200" dirty="0">
                <a:solidFill>
                  <a:schemeClr val="tx1"/>
                </a:solidFill>
                <a:effectLst/>
                <a:latin typeface="+mn-lt"/>
                <a:ea typeface="+mn-ea"/>
                <a:cs typeface="+mn-cs"/>
              </a:rPr>
              <a:t>• Teach children health and good personal habits.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$17,490-$32,780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High school diploma or equivalent</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1,216,600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189,100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6.9%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6955166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Physical Therapists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plan, organize and participate in rehabilitative programs that improve mobility, relieve pain, increase strength and improve or correct disabling conditions resulting from disease or injury.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patients for therapy needs.</a:t>
            </a:r>
          </a:p>
          <a:p>
            <a:r>
              <a:rPr lang="en-US" sz="1200" kern="1200" dirty="0">
                <a:solidFill>
                  <a:schemeClr val="tx1"/>
                </a:solidFill>
                <a:effectLst/>
                <a:latin typeface="+mn-lt"/>
                <a:ea typeface="+mn-ea"/>
                <a:cs typeface="+mn-cs"/>
              </a:rPr>
              <a:t>• Identify and document patient goals.</a:t>
            </a:r>
          </a:p>
          <a:p>
            <a:r>
              <a:rPr lang="en-US" sz="1200" kern="1200" dirty="0">
                <a:solidFill>
                  <a:schemeClr val="tx1"/>
                </a:solidFill>
                <a:effectLst/>
                <a:latin typeface="+mn-lt"/>
                <a:ea typeface="+mn-ea"/>
                <a:cs typeface="+mn-cs"/>
              </a:rPr>
              <a:t>• Administer exercises, massages or traction to help relieve pain.</a:t>
            </a:r>
          </a:p>
          <a:p>
            <a:r>
              <a:rPr lang="en-US" sz="1200" kern="1200" dirty="0">
                <a:solidFill>
                  <a:schemeClr val="tx1"/>
                </a:solidFill>
                <a:effectLst/>
                <a:latin typeface="+mn-lt"/>
                <a:ea typeface="+mn-ea"/>
                <a:cs typeface="+mn-cs"/>
              </a:rPr>
              <a:t>• Confer with the patient to develop a treatment plan.</a:t>
            </a:r>
          </a:p>
          <a:p>
            <a:r>
              <a:rPr lang="en-US" sz="1200" kern="1200" dirty="0">
                <a:solidFill>
                  <a:schemeClr val="tx1"/>
                </a:solidFill>
                <a:effectLst/>
                <a:latin typeface="+mn-lt"/>
                <a:ea typeface="+mn-ea"/>
                <a:cs typeface="+mn-cs"/>
              </a:rPr>
              <a:t>• Evaluate effects of therapy and modify goals and treatment according to patient progress.</a:t>
            </a:r>
          </a:p>
          <a:p>
            <a:r>
              <a:rPr lang="en-US" sz="1200" kern="1200" dirty="0">
                <a:solidFill>
                  <a:schemeClr val="tx1"/>
                </a:solidFill>
                <a:effectLst/>
                <a:latin typeface="+mn-lt"/>
                <a:ea typeface="+mn-ea"/>
                <a:cs typeface="+mn-cs"/>
              </a:rPr>
              <a:t>• Keep accurate records and information on patients.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 59,080-$122,650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239,800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17,700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28.0%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621897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Nurse Practitioners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and treat acute, episodic or chronic illness independently or as part of a health care team. May focus on health promotion and disease prevention. May order, perform or interpret diagnostic tests such as lab work and X-rays. May prescribe medication. Must be registered nurses who have specialized graduate education.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Provide nursing care for people.</a:t>
            </a:r>
          </a:p>
          <a:p>
            <a:r>
              <a:rPr lang="en-US" sz="1200" kern="1200" dirty="0">
                <a:solidFill>
                  <a:schemeClr val="tx1"/>
                </a:solidFill>
                <a:effectLst/>
                <a:latin typeface="+mn-lt"/>
                <a:ea typeface="+mn-ea"/>
                <a:cs typeface="+mn-cs"/>
              </a:rPr>
              <a:t>• Prescribe medicine when it is needed.</a:t>
            </a:r>
          </a:p>
          <a:p>
            <a:r>
              <a:rPr lang="en-US" sz="1200" kern="1200" dirty="0">
                <a:solidFill>
                  <a:schemeClr val="tx1"/>
                </a:solidFill>
                <a:effectLst/>
                <a:latin typeface="+mn-lt"/>
                <a:ea typeface="+mn-ea"/>
                <a:cs typeface="+mn-cs"/>
              </a:rPr>
              <a:t>• Order medical tests.</a:t>
            </a:r>
          </a:p>
          <a:p>
            <a:r>
              <a:rPr lang="en-US" sz="1200" kern="1200" dirty="0">
                <a:solidFill>
                  <a:schemeClr val="tx1"/>
                </a:solidFill>
                <a:effectLst/>
                <a:latin typeface="+mn-lt"/>
                <a:ea typeface="+mn-ea"/>
                <a:cs typeface="+mn-cs"/>
              </a:rPr>
              <a:t>• Use test data to make treatment plans.</a:t>
            </a:r>
          </a:p>
          <a:p>
            <a:r>
              <a:rPr lang="en-US" sz="1200" kern="1200" dirty="0">
                <a:solidFill>
                  <a:schemeClr val="tx1"/>
                </a:solidFill>
                <a:effectLst/>
                <a:latin typeface="+mn-lt"/>
                <a:ea typeface="+mn-ea"/>
                <a:cs typeface="+mn-cs"/>
              </a:rPr>
              <a:t>• Teach people better health habits.</a:t>
            </a:r>
          </a:p>
          <a:p>
            <a:r>
              <a:rPr lang="en-US" sz="1200" kern="1200" dirty="0">
                <a:solidFill>
                  <a:schemeClr val="tx1"/>
                </a:solidFill>
                <a:effectLst/>
                <a:latin typeface="+mn-lt"/>
                <a:ea typeface="+mn-ea"/>
                <a:cs typeface="+mn-cs"/>
              </a:rPr>
              <a:t>• Keep records of progress.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Range </a:t>
            </a:r>
            <a:r>
              <a:rPr lang="en-US" sz="1200" kern="1200" dirty="0">
                <a:solidFill>
                  <a:schemeClr val="tx1"/>
                </a:solidFill>
                <a:effectLst/>
                <a:latin typeface="+mn-lt"/>
                <a:ea typeface="+mn-ea"/>
                <a:cs typeface="+mn-cs"/>
              </a:rPr>
              <a:t>$74,840-$145,630</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Master’s degree</a:t>
            </a:r>
          </a:p>
          <a:p>
            <a:r>
              <a:rPr lang="en-US" sz="1200" b="1" kern="1200" dirty="0">
                <a:solidFill>
                  <a:schemeClr val="tx1"/>
                </a:solidFill>
                <a:effectLst/>
                <a:latin typeface="+mn-lt"/>
                <a:ea typeface="+mn-ea"/>
                <a:cs typeface="+mn-cs"/>
              </a:rPr>
              <a:t>Number of Jobs in 2016 </a:t>
            </a:r>
            <a:r>
              <a:rPr lang="en-US" sz="1200" kern="1200" dirty="0">
                <a:solidFill>
                  <a:schemeClr val="tx1"/>
                </a:solidFill>
                <a:effectLst/>
                <a:latin typeface="+mn-lt"/>
                <a:ea typeface="+mn-ea"/>
                <a:cs typeface="+mn-cs"/>
              </a:rPr>
              <a:t>155,500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14,400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36.1%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7262454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Speech-Language Pathologists/Speech Therapists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Assess and treat people with speech, language, voice and fluency disorders. May select alternative communication systems and teach their use. May perform research related to speech and language problems.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Assess and treat people with speech, language and voice disorders.</a:t>
            </a:r>
          </a:p>
          <a:p>
            <a:r>
              <a:rPr lang="en-US" sz="1200" kern="1200" dirty="0">
                <a:solidFill>
                  <a:schemeClr val="tx1"/>
                </a:solidFill>
                <a:effectLst/>
                <a:latin typeface="+mn-lt"/>
                <a:ea typeface="+mn-ea"/>
                <a:cs typeface="+mn-cs"/>
              </a:rPr>
              <a:t>• Keep client records of the initial evaluation, treatment, progress and discharge.</a:t>
            </a:r>
          </a:p>
          <a:p>
            <a:r>
              <a:rPr lang="en-US" sz="1200" kern="1200" dirty="0">
                <a:solidFill>
                  <a:schemeClr val="tx1"/>
                </a:solidFill>
                <a:effectLst/>
                <a:latin typeface="+mn-lt"/>
                <a:ea typeface="+mn-ea"/>
                <a:cs typeface="+mn-cs"/>
              </a:rPr>
              <a:t>• Monitor clients’ progress and adjust treatments when necessary.</a:t>
            </a:r>
          </a:p>
          <a:p>
            <a:r>
              <a:rPr lang="en-US" sz="1200" kern="1200" dirty="0">
                <a:solidFill>
                  <a:schemeClr val="tx1"/>
                </a:solidFill>
                <a:effectLst/>
                <a:latin typeface="+mn-lt"/>
                <a:ea typeface="+mn-ea"/>
                <a:cs typeface="+mn-cs"/>
              </a:rPr>
              <a:t>• Evaluate test results to determine the appropriate treatment.</a:t>
            </a:r>
          </a:p>
          <a:p>
            <a:r>
              <a:rPr lang="en-US" sz="1200" kern="1200" dirty="0">
                <a:solidFill>
                  <a:schemeClr val="tx1"/>
                </a:solidFill>
                <a:effectLst/>
                <a:latin typeface="+mn-lt"/>
                <a:ea typeface="+mn-ea"/>
                <a:cs typeface="+mn-cs"/>
              </a:rPr>
              <a:t>• Develop treatment plans for problems such as stuttering, delayed language, swallowing disorders and other voice problems.</a:t>
            </a:r>
          </a:p>
          <a:p>
            <a:r>
              <a:rPr lang="en-US" sz="1200" kern="1200" dirty="0">
                <a:solidFill>
                  <a:schemeClr val="tx1"/>
                </a:solidFill>
                <a:effectLst/>
                <a:latin typeface="+mn-lt"/>
                <a:ea typeface="+mn-ea"/>
                <a:cs typeface="+mn-cs"/>
              </a:rPr>
              <a:t>• Teach clients to control or strengthen tongue, jaw, face muscles and breathing muscles.</a:t>
            </a:r>
          </a:p>
          <a:p>
            <a:r>
              <a:rPr lang="en-US" sz="1200" kern="1200" dirty="0">
                <a:solidFill>
                  <a:schemeClr val="tx1"/>
                </a:solidFill>
                <a:effectLst/>
                <a:latin typeface="+mn-lt"/>
                <a:ea typeface="+mn-ea"/>
                <a:cs typeface="+mn-cs"/>
              </a:rPr>
              <a:t>• Develop individual or group programs for schools.</a:t>
            </a:r>
          </a:p>
          <a:p>
            <a:r>
              <a:rPr lang="en-US" sz="1200" kern="1200" dirty="0">
                <a:solidFill>
                  <a:schemeClr val="tx1"/>
                </a:solidFill>
                <a:effectLst/>
                <a:latin typeface="+mn-lt"/>
                <a:ea typeface="+mn-ea"/>
                <a:cs typeface="+mn-cs"/>
              </a:rPr>
              <a:t>• Communicate with nonspeaking clients using sign language or computer technology.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 48,830-$118,910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145,100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10,400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17.8% increase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6248092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Dental Hygienists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Clean teeth and examine oral areas, head and neck for signs of oral disease. May educate patients on oral hygiene, take and develop X-rays or apply fluoride or sealants.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Clean patient teeth.</a:t>
            </a:r>
          </a:p>
          <a:p>
            <a:r>
              <a:rPr lang="en-US" sz="1200" kern="1200" dirty="0">
                <a:solidFill>
                  <a:schemeClr val="tx1"/>
                </a:solidFill>
                <a:effectLst/>
                <a:latin typeface="+mn-lt"/>
                <a:ea typeface="+mn-ea"/>
                <a:cs typeface="+mn-cs"/>
              </a:rPr>
              <a:t>• Examine oral areas, head and neck for signs of disease.</a:t>
            </a:r>
          </a:p>
          <a:p>
            <a:r>
              <a:rPr lang="en-US" sz="1200" kern="1200" dirty="0">
                <a:solidFill>
                  <a:schemeClr val="tx1"/>
                </a:solidFill>
                <a:effectLst/>
                <a:latin typeface="+mn-lt"/>
                <a:ea typeface="+mn-ea"/>
                <a:cs typeface="+mn-cs"/>
              </a:rPr>
              <a:t>• Educate patients on oral hygiene.</a:t>
            </a:r>
          </a:p>
          <a:p>
            <a:r>
              <a:rPr lang="en-US" sz="1200" kern="1200" dirty="0">
                <a:solidFill>
                  <a:schemeClr val="tx1"/>
                </a:solidFill>
                <a:effectLst/>
                <a:latin typeface="+mn-lt"/>
                <a:ea typeface="+mn-ea"/>
                <a:cs typeface="+mn-cs"/>
              </a:rPr>
              <a:t>• Take and develop X-rays.</a:t>
            </a:r>
          </a:p>
          <a:p>
            <a:r>
              <a:rPr lang="en-US" sz="1200" kern="1200" dirty="0">
                <a:solidFill>
                  <a:schemeClr val="tx1"/>
                </a:solidFill>
                <a:effectLst/>
                <a:latin typeface="+mn-lt"/>
                <a:ea typeface="+mn-ea"/>
                <a:cs typeface="+mn-cs"/>
              </a:rPr>
              <a:t>• Sterilize and disinfect instruments.</a:t>
            </a:r>
          </a:p>
          <a:p>
            <a:r>
              <a:rPr lang="en-US" sz="1200" kern="1200" dirty="0">
                <a:solidFill>
                  <a:schemeClr val="tx1"/>
                </a:solidFill>
                <a:effectLst/>
                <a:latin typeface="+mn-lt"/>
                <a:ea typeface="+mn-ea"/>
                <a:cs typeface="+mn-cs"/>
              </a:rPr>
              <a:t>• Apply fluoride and cavity-preventing agents to patients’ teeth.</a:t>
            </a:r>
          </a:p>
          <a:p>
            <a:r>
              <a:rPr lang="en-US" sz="1200" kern="1200" dirty="0">
                <a:solidFill>
                  <a:schemeClr val="tx1"/>
                </a:solidFill>
                <a:effectLst/>
                <a:latin typeface="+mn-lt"/>
                <a:ea typeface="+mn-ea"/>
                <a:cs typeface="+mn-cs"/>
              </a:rPr>
              <a:t>• Examine gums for signs of gum disease.</a:t>
            </a:r>
          </a:p>
          <a:p>
            <a:r>
              <a:rPr lang="en-US" sz="1200" kern="1200" dirty="0">
                <a:solidFill>
                  <a:schemeClr val="tx1"/>
                </a:solidFill>
                <a:effectLst/>
                <a:latin typeface="+mn-lt"/>
                <a:ea typeface="+mn-ea"/>
                <a:cs typeface="+mn-cs"/>
              </a:rPr>
              <a:t>• Take dental diagnostic X-rays.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 51,180-$101,330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Associate’s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207,900</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17,500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19.7%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29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6615070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Landscape Gardeners</a:t>
            </a:r>
          </a:p>
          <a:p>
            <a:r>
              <a:rPr lang="en-US" sz="1200" b="1" i="1" kern="1200" dirty="0">
                <a:solidFill>
                  <a:schemeClr val="tx1"/>
                </a:solidFill>
                <a:effectLst/>
                <a:latin typeface="+mn-lt"/>
                <a:ea typeface="+mn-ea"/>
                <a:cs typeface="+mn-cs"/>
              </a:rPr>
              <a:t>Building and Grounds Cleaning and Maintenance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Landscape or maintain grounds of property using hand or power tools or equipment. Workers typically perform a variety of tasks, which may include any combination of the following: sod laying, mowing, trimming, planting, watering, fertilizing, digging, raking, sprinkler installation and installation of </a:t>
            </a:r>
            <a:r>
              <a:rPr lang="en-US" sz="1200" kern="1200" dirty="0" err="1">
                <a:solidFill>
                  <a:schemeClr val="tx1"/>
                </a:solidFill>
                <a:effectLst/>
                <a:latin typeface="+mn-lt"/>
                <a:ea typeface="+mn-ea"/>
                <a:cs typeface="+mn-cs"/>
              </a:rPr>
              <a:t>mortarless</a:t>
            </a:r>
            <a:r>
              <a:rPr lang="en-US" sz="1200" kern="1200" dirty="0">
                <a:solidFill>
                  <a:schemeClr val="tx1"/>
                </a:solidFill>
                <a:effectLst/>
                <a:latin typeface="+mn-lt"/>
                <a:ea typeface="+mn-ea"/>
                <a:cs typeface="+mn-cs"/>
              </a:rPr>
              <a:t> segmental concrete masonry wall units.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Landscape or maintain grounds.</a:t>
            </a:r>
          </a:p>
          <a:p>
            <a:r>
              <a:rPr lang="en-US" sz="1200" kern="1200" dirty="0">
                <a:solidFill>
                  <a:schemeClr val="tx1"/>
                </a:solidFill>
                <a:effectLst/>
                <a:latin typeface="+mn-lt"/>
                <a:ea typeface="+mn-ea"/>
                <a:cs typeface="+mn-cs"/>
              </a:rPr>
              <a:t>• Keep grass mowed and lay sod where grass is needed.</a:t>
            </a:r>
          </a:p>
          <a:p>
            <a:r>
              <a:rPr lang="en-US" sz="1200" kern="1200" dirty="0">
                <a:solidFill>
                  <a:schemeClr val="tx1"/>
                </a:solidFill>
                <a:effectLst/>
                <a:latin typeface="+mn-lt"/>
                <a:ea typeface="+mn-ea"/>
                <a:cs typeface="+mn-cs"/>
              </a:rPr>
              <a:t>• Plant, trim and fertilize plants and trees.</a:t>
            </a:r>
          </a:p>
          <a:p>
            <a:r>
              <a:rPr lang="en-US" sz="1200" kern="1200" dirty="0">
                <a:solidFill>
                  <a:schemeClr val="tx1"/>
                </a:solidFill>
                <a:effectLst/>
                <a:latin typeface="+mn-lt"/>
                <a:ea typeface="+mn-ea"/>
                <a:cs typeface="+mn-cs"/>
              </a:rPr>
              <a:t>• Rake and remove fallen leaves.</a:t>
            </a:r>
          </a:p>
          <a:p>
            <a:r>
              <a:rPr lang="en-US" sz="1200" kern="1200" dirty="0">
                <a:solidFill>
                  <a:schemeClr val="tx1"/>
                </a:solidFill>
                <a:effectLst/>
                <a:latin typeface="+mn-lt"/>
                <a:ea typeface="+mn-ea"/>
                <a:cs typeface="+mn-cs"/>
              </a:rPr>
              <a:t>• Set up sprinklers and water lawns and plants when necessary.</a:t>
            </a:r>
          </a:p>
          <a:p>
            <a:r>
              <a:rPr lang="en-US" sz="1200" kern="1200" dirty="0">
                <a:solidFill>
                  <a:schemeClr val="tx1"/>
                </a:solidFill>
                <a:effectLst/>
                <a:latin typeface="+mn-lt"/>
                <a:ea typeface="+mn-ea"/>
                <a:cs typeface="+mn-cs"/>
              </a:rPr>
              <a:t>• Spread mulch where needed.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 19,960-$42,870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No formal educational credential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1,197,900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163,000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11.3%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685417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Librarians</a:t>
            </a:r>
          </a:p>
          <a:p>
            <a:r>
              <a:rPr lang="en-US" sz="1200" b="1" i="1" kern="1200" dirty="0">
                <a:solidFill>
                  <a:schemeClr val="tx1"/>
                </a:solidFill>
                <a:effectLst/>
                <a:latin typeface="+mn-lt"/>
                <a:ea typeface="+mn-ea"/>
                <a:cs typeface="+mn-cs"/>
              </a:rPr>
              <a:t>Education, Training and Library</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Administer libraries and perform related library services. Work in a variety of settings, including public libraries, educational institutions, museums, corporations, government agencies, law firms, nonprofit organizations and health care providers. Tasks may include selecting, acquiring, cataloguing, classifying, circulating and maintaining library materials and furnishing reference, bibliographical and readers’ advisory services. May perform in-depth, strategic research and synthesize, analyze, edit and filter information. May set up or work with databases and information systems to catalogue and access information.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Manage libraries.</a:t>
            </a:r>
          </a:p>
          <a:p>
            <a:r>
              <a:rPr lang="en-US" sz="1200" kern="1200" dirty="0">
                <a:solidFill>
                  <a:schemeClr val="tx1"/>
                </a:solidFill>
                <a:effectLst/>
                <a:latin typeface="+mn-lt"/>
                <a:ea typeface="+mn-ea"/>
                <a:cs typeface="+mn-cs"/>
              </a:rPr>
              <a:t>• Select library materials for circulation.</a:t>
            </a:r>
          </a:p>
          <a:p>
            <a:r>
              <a:rPr lang="en-US" sz="1200" kern="1200" dirty="0">
                <a:solidFill>
                  <a:schemeClr val="tx1"/>
                </a:solidFill>
                <a:effectLst/>
                <a:latin typeface="+mn-lt"/>
                <a:ea typeface="+mn-ea"/>
                <a:cs typeface="+mn-cs"/>
              </a:rPr>
              <a:t>• Classify and catalog materials.</a:t>
            </a:r>
          </a:p>
          <a:p>
            <a:r>
              <a:rPr lang="en-US" sz="1200" kern="1200" dirty="0">
                <a:solidFill>
                  <a:schemeClr val="tx1"/>
                </a:solidFill>
                <a:effectLst/>
                <a:latin typeface="+mn-lt"/>
                <a:ea typeface="+mn-ea"/>
                <a:cs typeface="+mn-cs"/>
              </a:rPr>
              <a:t>• Keep references and files up to date.</a:t>
            </a:r>
          </a:p>
          <a:p>
            <a:r>
              <a:rPr lang="en-US" sz="1200" kern="1200" dirty="0">
                <a:solidFill>
                  <a:schemeClr val="tx1"/>
                </a:solidFill>
                <a:effectLst/>
                <a:latin typeface="+mn-lt"/>
                <a:ea typeface="+mn-ea"/>
                <a:cs typeface="+mn-cs"/>
              </a:rPr>
              <a:t>• Help customers find materials they need.</a:t>
            </a:r>
          </a:p>
          <a:p>
            <a:r>
              <a:rPr lang="en-US" sz="1200" kern="1200" dirty="0">
                <a:solidFill>
                  <a:schemeClr val="tx1"/>
                </a:solidFill>
                <a:effectLst/>
                <a:latin typeface="+mn-lt"/>
                <a:ea typeface="+mn-ea"/>
                <a:cs typeface="+mn-cs"/>
              </a:rPr>
              <a:t>• Check out materials customers want to borrow.</a:t>
            </a:r>
          </a:p>
          <a:p>
            <a:r>
              <a:rPr lang="en-US" sz="1200" kern="1200" dirty="0">
                <a:solidFill>
                  <a:schemeClr val="tx1"/>
                </a:solidFill>
                <a:effectLst/>
                <a:latin typeface="+mn-lt"/>
                <a:ea typeface="+mn-ea"/>
                <a:cs typeface="+mn-cs"/>
              </a:rPr>
              <a:t>• Help customers find materials for research.</a:t>
            </a:r>
          </a:p>
          <a:p>
            <a:r>
              <a:rPr lang="en-US" sz="1200" kern="1200" dirty="0">
                <a:solidFill>
                  <a:schemeClr val="tx1"/>
                </a:solidFill>
                <a:effectLst/>
                <a:latin typeface="+mn-lt"/>
                <a:ea typeface="+mn-ea"/>
                <a:cs typeface="+mn-cs"/>
              </a:rPr>
              <a:t>• Fill out applications for library cards for new customers.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 34,300-$91,620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Master’s degree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14,500</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138,200         </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30</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546040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smtClean="0">
                <a:solidFill>
                  <a:schemeClr val="tx1"/>
                </a:solidFill>
                <a:effectLst/>
                <a:latin typeface="+mn-lt"/>
                <a:ea typeface="+mn-ea"/>
                <a:cs typeface="+mn-cs"/>
              </a:rPr>
              <a:t>Bookkeeping, Accountants and Auditing Clerks</a:t>
            </a:r>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Business and Financial Operations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Analyze financial information and prepare financial reports to determine or maintain record of assets, liabilities, profit and loss, tax liability or other financial activities within an organization.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Help people understand how to invest their money.</a:t>
            </a:r>
          </a:p>
          <a:p>
            <a:r>
              <a:rPr lang="en-US" sz="1200" kern="1200" dirty="0">
                <a:solidFill>
                  <a:schemeClr val="tx1"/>
                </a:solidFill>
                <a:effectLst/>
                <a:latin typeface="+mn-lt"/>
                <a:ea typeface="+mn-ea"/>
                <a:cs typeface="+mn-cs"/>
              </a:rPr>
              <a:t>• Help people prepare and submit their yearly tax returns.</a:t>
            </a:r>
          </a:p>
          <a:p>
            <a:r>
              <a:rPr lang="en-US" sz="1200" kern="1200" dirty="0">
                <a:solidFill>
                  <a:schemeClr val="tx1"/>
                </a:solidFill>
                <a:effectLst/>
                <a:latin typeface="+mn-lt"/>
                <a:ea typeface="+mn-ea"/>
                <a:cs typeface="+mn-cs"/>
              </a:rPr>
              <a:t>• Keep records of money in savings accounts and other investments.</a:t>
            </a:r>
          </a:p>
          <a:p>
            <a:r>
              <a:rPr lang="en-US" sz="1200" kern="1200" dirty="0">
                <a:solidFill>
                  <a:schemeClr val="tx1"/>
                </a:solidFill>
                <a:effectLst/>
                <a:latin typeface="+mn-lt"/>
                <a:ea typeface="+mn-ea"/>
                <a:cs typeface="+mn-cs"/>
              </a:rPr>
              <a:t>• Work for corporations such as banks to solve financial problems and ensure they follow tax laws.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 43,020-$122,220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1,397,700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141,800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10.0%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31</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447317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Legal Secretaries</a:t>
            </a:r>
          </a:p>
          <a:p>
            <a:r>
              <a:rPr lang="en-US" sz="1200" b="1" i="1" kern="1200" dirty="0">
                <a:solidFill>
                  <a:schemeClr val="tx1"/>
                </a:solidFill>
                <a:effectLst/>
                <a:latin typeface="+mn-lt"/>
                <a:ea typeface="+mn-ea"/>
                <a:cs typeface="+mn-cs"/>
              </a:rPr>
              <a:t>Office and Administrative Support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secretarial duties using legal terminology, procedures and documents. Prepare legal papers and correspondence, such as summonses, complaints, motions and subpoenas. May also assist with legal research.</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Perform secretarial duties.</a:t>
            </a:r>
          </a:p>
          <a:p>
            <a:r>
              <a:rPr lang="en-US" sz="1200" kern="1200" dirty="0">
                <a:solidFill>
                  <a:schemeClr val="tx1"/>
                </a:solidFill>
                <a:effectLst/>
                <a:latin typeface="+mn-lt"/>
                <a:ea typeface="+mn-ea"/>
                <a:cs typeface="+mn-cs"/>
              </a:rPr>
              <a:t>• Prepare legal papers.</a:t>
            </a:r>
          </a:p>
          <a:p>
            <a:r>
              <a:rPr lang="en-US" sz="1200" kern="1200" dirty="0">
                <a:solidFill>
                  <a:schemeClr val="tx1"/>
                </a:solidFill>
                <a:effectLst/>
                <a:latin typeface="+mn-lt"/>
                <a:ea typeface="+mn-ea"/>
                <a:cs typeface="+mn-cs"/>
              </a:rPr>
              <a:t>• Correspond with clients and maintain client-scheduled appointments with lawyer.</a:t>
            </a:r>
          </a:p>
          <a:p>
            <a:r>
              <a:rPr lang="en-US" sz="1200" kern="1200" dirty="0">
                <a:solidFill>
                  <a:schemeClr val="tx1"/>
                </a:solidFill>
                <a:effectLst/>
                <a:latin typeface="+mn-lt"/>
                <a:ea typeface="+mn-ea"/>
                <a:cs typeface="+mn-cs"/>
              </a:rPr>
              <a:t>• Assist with legal research.</a:t>
            </a:r>
          </a:p>
          <a:p>
            <a:r>
              <a:rPr lang="en-US" sz="1200" kern="1200" dirty="0">
                <a:solidFill>
                  <a:schemeClr val="tx1"/>
                </a:solidFill>
                <a:effectLst/>
                <a:latin typeface="+mn-lt"/>
                <a:ea typeface="+mn-ea"/>
                <a:cs typeface="+mn-cs"/>
              </a:rPr>
              <a:t>• Keep records on all lawyer cases and file documentation.</a:t>
            </a:r>
          </a:p>
          <a:p>
            <a:r>
              <a:rPr lang="en-US" sz="1200" kern="1200" dirty="0">
                <a:solidFill>
                  <a:schemeClr val="tx1"/>
                </a:solidFill>
                <a:effectLst/>
                <a:latin typeface="+mn-lt"/>
                <a:ea typeface="+mn-ea"/>
                <a:cs typeface="+mn-cs"/>
              </a:rPr>
              <a:t>• Prepare documentation and other materials for trial.</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 27,080-$76,500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194,700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15,000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32</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889358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Medical Secretaries</a:t>
            </a:r>
          </a:p>
          <a:p>
            <a:r>
              <a:rPr lang="en-US" sz="1200" b="1" i="1" kern="1200" dirty="0">
                <a:solidFill>
                  <a:schemeClr val="tx1"/>
                </a:solidFill>
                <a:effectLst/>
                <a:latin typeface="+mn-lt"/>
                <a:ea typeface="+mn-ea"/>
                <a:cs typeface="+mn-cs"/>
              </a:rPr>
              <a:t>Office and Administrative Support</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Perform secretarial duties using specific knowledge of medical terminology and hospital, clinic or laboratory procedures. Duties may include scheduling appointments, billing patients and compiling and recording medical charts, reports and correspondence.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Perform secretarial duties such as filing, keyboarding and answering the phone.</a:t>
            </a:r>
          </a:p>
          <a:p>
            <a:r>
              <a:rPr lang="en-US" sz="1200" kern="1200" dirty="0">
                <a:solidFill>
                  <a:schemeClr val="tx1"/>
                </a:solidFill>
                <a:effectLst/>
                <a:latin typeface="+mn-lt"/>
                <a:ea typeface="+mn-ea"/>
                <a:cs typeface="+mn-cs"/>
              </a:rPr>
              <a:t>• Keep track of schedules and appointments.</a:t>
            </a:r>
          </a:p>
          <a:p>
            <a:r>
              <a:rPr lang="en-US" sz="1200" kern="1200" dirty="0">
                <a:solidFill>
                  <a:schemeClr val="tx1"/>
                </a:solidFill>
                <a:effectLst/>
                <a:latin typeface="+mn-lt"/>
                <a:ea typeface="+mn-ea"/>
                <a:cs typeface="+mn-cs"/>
              </a:rPr>
              <a:t>• Use knowledge of medical terms to write reports and lab procedures.</a:t>
            </a:r>
          </a:p>
          <a:p>
            <a:r>
              <a:rPr lang="en-US" sz="1200" kern="1200" dirty="0">
                <a:solidFill>
                  <a:schemeClr val="tx1"/>
                </a:solidFill>
                <a:effectLst/>
                <a:latin typeface="+mn-lt"/>
                <a:ea typeface="+mn-ea"/>
                <a:cs typeface="+mn-cs"/>
              </a:rPr>
              <a:t>• Bill patients for services provided.</a:t>
            </a:r>
          </a:p>
          <a:p>
            <a:r>
              <a:rPr lang="en-US" sz="1200" kern="1200" dirty="0">
                <a:solidFill>
                  <a:schemeClr val="tx1"/>
                </a:solidFill>
                <a:effectLst/>
                <a:latin typeface="+mn-lt"/>
                <a:ea typeface="+mn-ea"/>
                <a:cs typeface="+mn-cs"/>
              </a:rPr>
              <a:t>• Collect payments from patients.</a:t>
            </a:r>
          </a:p>
          <a:p>
            <a:r>
              <a:rPr lang="en-US" sz="1200" kern="1200" dirty="0">
                <a:solidFill>
                  <a:schemeClr val="tx1"/>
                </a:solidFill>
                <a:effectLst/>
                <a:latin typeface="+mn-lt"/>
                <a:ea typeface="+mn-ea"/>
                <a:cs typeface="+mn-cs"/>
              </a:rPr>
              <a:t>• Record information in medical charts, reports and correspondence.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 24,240-$50,340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574,200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80,800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22.5%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33</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4629485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Loan Officers</a:t>
            </a:r>
          </a:p>
          <a:p>
            <a:r>
              <a:rPr lang="en-US" sz="1200" b="1" i="1" kern="1200" dirty="0">
                <a:solidFill>
                  <a:schemeClr val="tx1"/>
                </a:solidFill>
                <a:effectLst/>
                <a:latin typeface="+mn-lt"/>
                <a:ea typeface="+mn-ea"/>
                <a:cs typeface="+mn-cs"/>
              </a:rPr>
              <a:t>Business and Financial Operations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Evaluate, authorize or recommend approval of commercial, real estate or credit loans. Advise borrowers on financial status and payment methods. Includes mortgage loan officers and agents, collection analysts, loan servicing officers and loan underwriters.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Determine if loan applicants qualify for commercial, real estate or credit loans.</a:t>
            </a:r>
          </a:p>
          <a:p>
            <a:r>
              <a:rPr lang="en-US" sz="1200" kern="1200" dirty="0">
                <a:solidFill>
                  <a:schemeClr val="tx1"/>
                </a:solidFill>
                <a:effectLst/>
                <a:latin typeface="+mn-lt"/>
                <a:ea typeface="+mn-ea"/>
                <a:cs typeface="+mn-cs"/>
              </a:rPr>
              <a:t>• Review credit histories of applicants.</a:t>
            </a:r>
          </a:p>
          <a:p>
            <a:r>
              <a:rPr lang="en-US" sz="1200" kern="1200" dirty="0">
                <a:solidFill>
                  <a:schemeClr val="tx1"/>
                </a:solidFill>
                <a:effectLst/>
                <a:latin typeface="+mn-lt"/>
                <a:ea typeface="+mn-ea"/>
                <a:cs typeface="+mn-cs"/>
              </a:rPr>
              <a:t>• Verify employment of applicants.</a:t>
            </a:r>
          </a:p>
          <a:p>
            <a:r>
              <a:rPr lang="en-US" sz="1200" kern="1200" dirty="0">
                <a:solidFill>
                  <a:schemeClr val="tx1"/>
                </a:solidFill>
                <a:effectLst/>
                <a:latin typeface="+mn-lt"/>
                <a:ea typeface="+mn-ea"/>
                <a:cs typeface="+mn-cs"/>
              </a:rPr>
              <a:t>• Authorize or recommend approval if applicant qualifies.</a:t>
            </a:r>
          </a:p>
          <a:p>
            <a:r>
              <a:rPr lang="en-US" sz="1200" kern="1200" dirty="0">
                <a:solidFill>
                  <a:schemeClr val="tx1"/>
                </a:solidFill>
                <a:effectLst/>
                <a:latin typeface="+mn-lt"/>
                <a:ea typeface="+mn-ea"/>
                <a:cs typeface="+mn-cs"/>
              </a:rPr>
              <a:t>• Advise borrowers on financial status.</a:t>
            </a:r>
          </a:p>
          <a:p>
            <a:r>
              <a:rPr lang="en-US" sz="1200" kern="1200" dirty="0">
                <a:solidFill>
                  <a:schemeClr val="tx1"/>
                </a:solidFill>
                <a:effectLst/>
                <a:latin typeface="+mn-lt"/>
                <a:ea typeface="+mn-ea"/>
                <a:cs typeface="+mn-cs"/>
              </a:rPr>
              <a:t>• Determine how the borrower wants to repay the loan and review procedures.</a:t>
            </a:r>
          </a:p>
          <a:p>
            <a:r>
              <a:rPr lang="en-US" sz="1200" kern="1200" dirty="0">
                <a:solidFill>
                  <a:schemeClr val="tx1"/>
                </a:solidFill>
                <a:effectLst/>
                <a:latin typeface="+mn-lt"/>
                <a:ea typeface="+mn-ea"/>
                <a:cs typeface="+mn-cs"/>
              </a:rPr>
              <a:t>• Answer any questions borrowers have.</a:t>
            </a:r>
          </a:p>
          <a:p>
            <a:r>
              <a:rPr lang="en-US" sz="1200" kern="1200" dirty="0">
                <a:solidFill>
                  <a:schemeClr val="tx1"/>
                </a:solidFill>
                <a:effectLst/>
                <a:latin typeface="+mn-lt"/>
                <a:ea typeface="+mn-ea"/>
                <a:cs typeface="+mn-cs"/>
              </a:rPr>
              <a:t>• Make sure all documents are completed.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 32,670-$135,590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318,600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30,400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11.4%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0292346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Receptionists and Information Clerks</a:t>
            </a:r>
          </a:p>
          <a:p>
            <a:r>
              <a:rPr lang="en-US" sz="1200" b="1" i="1" kern="1200" dirty="0">
                <a:solidFill>
                  <a:schemeClr val="tx1"/>
                </a:solidFill>
                <a:effectLst/>
                <a:latin typeface="+mn-lt"/>
                <a:ea typeface="+mn-ea"/>
                <a:cs typeface="+mn-cs"/>
              </a:rPr>
              <a:t>Office and Administrative Support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Answer inquiries and provide information to the general public, customers, visitors and other interested parties regarding activities conducted at establishment and location of departments, offices and employees within the organization.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Greet customers and visitors as they enter a place of business.</a:t>
            </a:r>
          </a:p>
          <a:p>
            <a:r>
              <a:rPr lang="en-US" sz="1200" kern="1200" dirty="0">
                <a:solidFill>
                  <a:schemeClr val="tx1"/>
                </a:solidFill>
                <a:effectLst/>
                <a:latin typeface="+mn-lt"/>
                <a:ea typeface="+mn-ea"/>
                <a:cs typeface="+mn-cs"/>
              </a:rPr>
              <a:t>• Determine where customers need to go and direct them.</a:t>
            </a:r>
          </a:p>
          <a:p>
            <a:r>
              <a:rPr lang="en-US" sz="1200" kern="1200" dirty="0">
                <a:solidFill>
                  <a:schemeClr val="tx1"/>
                </a:solidFill>
                <a:effectLst/>
                <a:latin typeface="+mn-lt"/>
                <a:ea typeface="+mn-ea"/>
                <a:cs typeface="+mn-cs"/>
              </a:rPr>
              <a:t>• Provide information upon customer request.</a:t>
            </a:r>
          </a:p>
          <a:p>
            <a:r>
              <a:rPr lang="en-US" sz="1200" kern="1200" dirty="0">
                <a:solidFill>
                  <a:schemeClr val="tx1"/>
                </a:solidFill>
                <a:effectLst/>
                <a:latin typeface="+mn-lt"/>
                <a:ea typeface="+mn-ea"/>
                <a:cs typeface="+mn-cs"/>
              </a:rPr>
              <a:t>• Set up appointments over the phone for customers.</a:t>
            </a:r>
          </a:p>
          <a:p>
            <a:r>
              <a:rPr lang="en-US" sz="1200" kern="1200" dirty="0">
                <a:solidFill>
                  <a:schemeClr val="tx1"/>
                </a:solidFill>
                <a:effectLst/>
                <a:latin typeface="+mn-lt"/>
                <a:ea typeface="+mn-ea"/>
                <a:cs typeface="+mn-cs"/>
              </a:rPr>
              <a:t>• Answer the phone and direct calls to the appropriate people.</a:t>
            </a:r>
          </a:p>
          <a:p>
            <a:r>
              <a:rPr lang="en-US" sz="1200" kern="1200" dirty="0">
                <a:solidFill>
                  <a:schemeClr val="tx1"/>
                </a:solidFill>
                <a:effectLst/>
                <a:latin typeface="+mn-lt"/>
                <a:ea typeface="+mn-ea"/>
                <a:cs typeface="+mn-cs"/>
              </a:rPr>
              <a:t>• File important documents and papers as needed.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 20,080-$40,880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1,053,700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151,100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9.1%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127588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Pharmacy Technicians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Prepare medications under the direction of a pharmacist. May measure, mix, count out, label and record amounts and dosages of medications according to prescription orders.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Prepare medications under the direction of a pharmacist.</a:t>
            </a:r>
          </a:p>
          <a:p>
            <a:r>
              <a:rPr lang="en-US" sz="1200" kern="1200" dirty="0">
                <a:solidFill>
                  <a:schemeClr val="tx1"/>
                </a:solidFill>
                <a:effectLst/>
                <a:latin typeface="+mn-lt"/>
                <a:ea typeface="+mn-ea"/>
                <a:cs typeface="+mn-cs"/>
              </a:rPr>
              <a:t>• Measure, mix, count out and label dosages of medications.</a:t>
            </a:r>
          </a:p>
          <a:p>
            <a:r>
              <a:rPr lang="en-US" sz="1200" kern="1200" dirty="0">
                <a:solidFill>
                  <a:schemeClr val="tx1"/>
                </a:solidFill>
                <a:effectLst/>
                <a:latin typeface="+mn-lt"/>
                <a:ea typeface="+mn-ea"/>
                <a:cs typeface="+mn-cs"/>
              </a:rPr>
              <a:t>• Answer telephones and respond to questions.</a:t>
            </a:r>
          </a:p>
          <a:p>
            <a:r>
              <a:rPr lang="en-US" sz="1200" kern="1200" dirty="0">
                <a:solidFill>
                  <a:schemeClr val="tx1"/>
                </a:solidFill>
                <a:effectLst/>
                <a:latin typeface="+mn-lt"/>
                <a:ea typeface="+mn-ea"/>
                <a:cs typeface="+mn-cs"/>
              </a:rPr>
              <a:t>• Assist customers by answering simple questions or referring them to the pharmacist.</a:t>
            </a:r>
          </a:p>
          <a:p>
            <a:r>
              <a:rPr lang="en-US" sz="1200" kern="1200" dirty="0">
                <a:solidFill>
                  <a:schemeClr val="tx1"/>
                </a:solidFill>
                <a:effectLst/>
                <a:latin typeface="+mn-lt"/>
                <a:ea typeface="+mn-ea"/>
                <a:cs typeface="+mn-cs"/>
              </a:rPr>
              <a:t>• Fill bottles with prescribed medications and type and place labels on them.</a:t>
            </a:r>
          </a:p>
          <a:p>
            <a:r>
              <a:rPr lang="en-US" sz="1200" kern="1200" dirty="0">
                <a:solidFill>
                  <a:schemeClr val="tx1"/>
                </a:solidFill>
                <a:effectLst/>
                <a:latin typeface="+mn-lt"/>
                <a:ea typeface="+mn-ea"/>
                <a:cs typeface="+mn-cs"/>
              </a:rPr>
              <a:t>• Verify the information on prescriptions or refills.</a:t>
            </a:r>
          </a:p>
          <a:p>
            <a:r>
              <a:rPr lang="en-US" sz="1200" kern="1200" dirty="0">
                <a:solidFill>
                  <a:schemeClr val="tx1"/>
                </a:solidFill>
                <a:effectLst/>
                <a:latin typeface="+mn-lt"/>
                <a:ea typeface="+mn-ea"/>
                <a:cs typeface="+mn-cs"/>
              </a:rPr>
              <a:t>• Price and file prescriptions that have been filled.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 22,000-$46,980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High school diploma or equivalent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402,500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37,500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11.8%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122078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Actuaries</a:t>
            </a:r>
          </a:p>
          <a:p>
            <a:r>
              <a:rPr lang="en-US" sz="1200" b="1" i="1" kern="1200" dirty="0">
                <a:solidFill>
                  <a:schemeClr val="tx1"/>
                </a:solidFill>
                <a:effectLst/>
                <a:latin typeface="+mn-lt"/>
                <a:ea typeface="+mn-ea"/>
                <a:cs typeface="+mn-cs"/>
              </a:rPr>
              <a:t>Computer and Mathematical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Analyze statistical data, such as mortality, accident, sickness, disability and retirement rates, and construct probability tables to forecast risk and liability for payment of future benefits. May ascertain insurance rates required and cash reserves necessary to ensure payment of future benefits.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Research to find out how many people have died, had accidents and have become ill, disabled or retired over a certain period of time.</a:t>
            </a:r>
          </a:p>
          <a:p>
            <a:r>
              <a:rPr lang="en-US" sz="1200" kern="1200" dirty="0">
                <a:solidFill>
                  <a:schemeClr val="tx1"/>
                </a:solidFill>
                <a:effectLst/>
                <a:latin typeface="+mn-lt"/>
                <a:ea typeface="+mn-ea"/>
                <a:cs typeface="+mn-cs"/>
              </a:rPr>
              <a:t>• Determine the risk for insurance companies to approve insurance policies for people.</a:t>
            </a:r>
          </a:p>
          <a:p>
            <a:r>
              <a:rPr lang="en-US" sz="1200" kern="1200" dirty="0">
                <a:solidFill>
                  <a:schemeClr val="tx1"/>
                </a:solidFill>
                <a:effectLst/>
                <a:latin typeface="+mn-lt"/>
                <a:ea typeface="+mn-ea"/>
                <a:cs typeface="+mn-cs"/>
              </a:rPr>
              <a:t>• Determine the cost of policies to cover health, property, business and life insurance.</a:t>
            </a:r>
          </a:p>
          <a:p>
            <a:r>
              <a:rPr lang="en-US" sz="1200" kern="1200" dirty="0">
                <a:solidFill>
                  <a:schemeClr val="tx1"/>
                </a:solidFill>
                <a:effectLst/>
                <a:latin typeface="+mn-lt"/>
                <a:ea typeface="+mn-ea"/>
                <a:cs typeface="+mn-cs"/>
              </a:rPr>
              <a:t>• Help insurance companies determine the amount of money needed to cover payment of policies sold.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 59,950-$184,770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Bachelor’s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23,600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2,100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22.5%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37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20169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Dentists, General</a:t>
            </a:r>
          </a:p>
          <a:p>
            <a:r>
              <a:rPr lang="en-US" sz="1200" b="1" i="1" kern="1200" dirty="0">
                <a:solidFill>
                  <a:schemeClr val="tx1"/>
                </a:solidFill>
                <a:effectLst/>
                <a:latin typeface="+mn-lt"/>
                <a:ea typeface="+mn-ea"/>
                <a:cs typeface="+mn-cs"/>
              </a:rPr>
              <a:t>Health Care Practitioner and Technical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Examine, diagnose and treat diseases, injuries and malformations of teeth and gums. May treat diseases of nerve, pulp and other dental tissues affecting oral hygiene and retention of teeth. May fit dental appliances or provide preventive care.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Diagnose and treat diseases, injuries and malformations of teeth and gums.</a:t>
            </a:r>
          </a:p>
          <a:p>
            <a:r>
              <a:rPr lang="en-US" sz="1200" kern="1200" dirty="0">
                <a:solidFill>
                  <a:schemeClr val="tx1"/>
                </a:solidFill>
                <a:effectLst/>
                <a:latin typeface="+mn-lt"/>
                <a:ea typeface="+mn-ea"/>
                <a:cs typeface="+mn-cs"/>
              </a:rPr>
              <a:t>• Administer anesthetics to limit the amount of pain felt by patients.</a:t>
            </a:r>
          </a:p>
          <a:p>
            <a:r>
              <a:rPr lang="en-US" sz="1200" kern="1200" dirty="0">
                <a:solidFill>
                  <a:schemeClr val="tx1"/>
                </a:solidFill>
                <a:effectLst/>
                <a:latin typeface="+mn-lt"/>
                <a:ea typeface="+mn-ea"/>
                <a:cs typeface="+mn-cs"/>
              </a:rPr>
              <a:t>• Formulate a plan to treat patients’ dental problems.</a:t>
            </a:r>
          </a:p>
          <a:p>
            <a:r>
              <a:rPr lang="en-US" sz="1200" kern="1200" dirty="0">
                <a:solidFill>
                  <a:schemeClr val="tx1"/>
                </a:solidFill>
                <a:effectLst/>
                <a:latin typeface="+mn-lt"/>
                <a:ea typeface="+mn-ea"/>
                <a:cs typeface="+mn-cs"/>
              </a:rPr>
              <a:t>• Teach patients proper dental hygiene.</a:t>
            </a:r>
          </a:p>
          <a:p>
            <a:r>
              <a:rPr lang="en-US" sz="1200" kern="1200" dirty="0">
                <a:solidFill>
                  <a:schemeClr val="tx1"/>
                </a:solidFill>
                <a:effectLst/>
                <a:latin typeface="+mn-lt"/>
                <a:ea typeface="+mn-ea"/>
                <a:cs typeface="+mn-cs"/>
              </a:rPr>
              <a:t>• Examine teeth and gums using X-ray, dental instruments and other diagnostic equipment.</a:t>
            </a:r>
          </a:p>
          <a:p>
            <a:r>
              <a:rPr lang="en-US" sz="1200" kern="1200" dirty="0">
                <a:solidFill>
                  <a:schemeClr val="tx1"/>
                </a:solidFill>
                <a:effectLst/>
                <a:latin typeface="+mn-lt"/>
                <a:ea typeface="+mn-ea"/>
                <a:cs typeface="+mn-cs"/>
              </a:rPr>
              <a:t>• Write prescriptions for antibiotics and other medicines.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 69,210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132,800</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6,400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19.4% increase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Most dental school graduates purchase an established practice or open a new one immediately after graduation.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4</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283034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Optometrists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manage and treat conditions and diseases of the human eye and visual system. Examine eyes and visual system, diagnose problems or impairments, prescribe corrective lenses and provide treatment. May prescribe therapeutic drugs to treat specific eye conditions.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Diagnose, manage and treat conditions of the human eye.</a:t>
            </a:r>
          </a:p>
          <a:p>
            <a:r>
              <a:rPr lang="en-US" sz="1200" kern="1200" dirty="0">
                <a:solidFill>
                  <a:schemeClr val="tx1"/>
                </a:solidFill>
                <a:effectLst/>
                <a:latin typeface="+mn-lt"/>
                <a:ea typeface="+mn-ea"/>
                <a:cs typeface="+mn-cs"/>
              </a:rPr>
              <a:t>• Examine eyes to determine problems.</a:t>
            </a:r>
          </a:p>
          <a:p>
            <a:r>
              <a:rPr lang="en-US" sz="1200" kern="1200" dirty="0">
                <a:solidFill>
                  <a:schemeClr val="tx1"/>
                </a:solidFill>
                <a:effectLst/>
                <a:latin typeface="+mn-lt"/>
                <a:ea typeface="+mn-ea"/>
                <a:cs typeface="+mn-cs"/>
              </a:rPr>
              <a:t>• Prescribe corrective lenses.</a:t>
            </a:r>
          </a:p>
          <a:p>
            <a:r>
              <a:rPr lang="en-US" sz="1200" kern="1200" dirty="0">
                <a:solidFill>
                  <a:schemeClr val="tx1"/>
                </a:solidFill>
                <a:effectLst/>
                <a:latin typeface="+mn-lt"/>
                <a:ea typeface="+mn-ea"/>
                <a:cs typeface="+mn-cs"/>
              </a:rPr>
              <a:t>• Prescribe drugs to treat eye diseases.</a:t>
            </a:r>
          </a:p>
          <a:p>
            <a:r>
              <a:rPr lang="en-US" sz="1200" kern="1200" dirty="0">
                <a:solidFill>
                  <a:schemeClr val="tx1"/>
                </a:solidFill>
                <a:effectLst/>
                <a:latin typeface="+mn-lt"/>
                <a:ea typeface="+mn-ea"/>
                <a:cs typeface="+mn-cs"/>
              </a:rPr>
              <a:t>• Analyze test results and develop treatment plans.</a:t>
            </a:r>
          </a:p>
          <a:p>
            <a:r>
              <a:rPr lang="en-US" sz="1200" kern="1200" dirty="0">
                <a:solidFill>
                  <a:schemeClr val="tx1"/>
                </a:solidFill>
                <a:effectLst/>
                <a:latin typeface="+mn-lt"/>
                <a:ea typeface="+mn-ea"/>
                <a:cs typeface="+mn-cs"/>
              </a:rPr>
              <a:t>• Remove foreign bodies from eyes.</a:t>
            </a:r>
          </a:p>
          <a:p>
            <a:r>
              <a:rPr lang="en-US" sz="1200" kern="1200" dirty="0">
                <a:solidFill>
                  <a:schemeClr val="tx1"/>
                </a:solidFill>
                <a:effectLst/>
                <a:latin typeface="+mn-lt"/>
                <a:ea typeface="+mn-ea"/>
                <a:cs typeface="+mn-cs"/>
              </a:rPr>
              <a:t>• Educate patients on the use of contact lenses, visual hygiene and other eye-safety factors.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 53,740 To $190,090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40,200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2,000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17.9% increase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One-year postgraduate clinical residency programs are available for optometrists who wish to obtain advanced clinical competence within a particular area of optometry.</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5</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9597746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Medical Doctors/General Practitioners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Physicians who diagnose, treat and help prevent diseases and injuries that commonly occur in the general population. May refer patients to specialists when needed for further diagnosis</a:t>
            </a:r>
          </a:p>
          <a:p>
            <a:r>
              <a:rPr lang="en-US" sz="1200" kern="1200" dirty="0">
                <a:solidFill>
                  <a:schemeClr val="tx1"/>
                </a:solidFill>
                <a:effectLst/>
                <a:latin typeface="+mn-lt"/>
                <a:ea typeface="+mn-ea"/>
                <a:cs typeface="+mn-cs"/>
              </a:rPr>
              <a:t>or treatment.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Prescribe treatment, therapy, medication and vaccinations to treat and prevent the spread of disease.</a:t>
            </a:r>
          </a:p>
          <a:p>
            <a:r>
              <a:rPr lang="en-US" sz="1200" kern="1200" dirty="0">
                <a:solidFill>
                  <a:schemeClr val="tx1"/>
                </a:solidFill>
                <a:effectLst/>
                <a:latin typeface="+mn-lt"/>
                <a:ea typeface="+mn-ea"/>
                <a:cs typeface="+mn-cs"/>
              </a:rPr>
              <a:t>• Order, perform and interpret tests.</a:t>
            </a:r>
          </a:p>
          <a:p>
            <a:r>
              <a:rPr lang="en-US" sz="1200" kern="1200" dirty="0">
                <a:solidFill>
                  <a:schemeClr val="tx1"/>
                </a:solidFill>
                <a:effectLst/>
                <a:latin typeface="+mn-lt"/>
                <a:ea typeface="+mn-ea"/>
                <a:cs typeface="+mn-cs"/>
              </a:rPr>
              <a:t>• Analyze records and reports to diagnose condition of patient.</a:t>
            </a:r>
          </a:p>
          <a:p>
            <a:r>
              <a:rPr lang="en-US" sz="1200" kern="1200" dirty="0">
                <a:solidFill>
                  <a:schemeClr val="tx1"/>
                </a:solidFill>
                <a:effectLst/>
                <a:latin typeface="+mn-lt"/>
                <a:ea typeface="+mn-ea"/>
                <a:cs typeface="+mn-cs"/>
              </a:rPr>
              <a:t>• Monitor each patient’s condition and progress.</a:t>
            </a:r>
          </a:p>
          <a:p>
            <a:r>
              <a:rPr lang="en-US" sz="1200" kern="1200" dirty="0">
                <a:solidFill>
                  <a:schemeClr val="tx1"/>
                </a:solidFill>
                <a:effectLst/>
                <a:latin typeface="+mn-lt"/>
                <a:ea typeface="+mn-ea"/>
                <a:cs typeface="+mn-cs"/>
              </a:rPr>
              <a:t>• Collect, record and maintain patient information such as medical history, reports and examination results.</a:t>
            </a:r>
          </a:p>
          <a:p>
            <a:r>
              <a:rPr lang="en-US" sz="1200" kern="1200" dirty="0">
                <a:solidFill>
                  <a:schemeClr val="tx1"/>
                </a:solidFill>
                <a:effectLst/>
                <a:latin typeface="+mn-lt"/>
                <a:ea typeface="+mn-ea"/>
                <a:cs typeface="+mn-cs"/>
              </a:rPr>
              <a:t>• Refer patients to medical specialists when necessary.</a:t>
            </a:r>
          </a:p>
          <a:p>
            <a:r>
              <a:rPr lang="en-US" sz="1200" kern="1200" dirty="0">
                <a:solidFill>
                  <a:schemeClr val="tx1"/>
                </a:solidFill>
                <a:effectLst/>
                <a:latin typeface="+mn-lt"/>
                <a:ea typeface="+mn-ea"/>
                <a:cs typeface="+mn-cs"/>
              </a:rPr>
              <a:t>• Direct and coordinate activities of nurses, students, assistants, specialists and therapists.</a:t>
            </a:r>
          </a:p>
          <a:p>
            <a:r>
              <a:rPr lang="en-US" sz="1200" kern="1200" dirty="0">
                <a:solidFill>
                  <a:schemeClr val="tx1"/>
                </a:solidFill>
                <a:effectLst/>
                <a:latin typeface="+mn-lt"/>
                <a:ea typeface="+mn-ea"/>
                <a:cs typeface="+mn-cs"/>
              </a:rPr>
              <a:t>• Deliver babies.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 73,240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134,800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5,600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14.3% increase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Formal education and training requirements for physicians are among the most demanding of any occupation: four years of undergraduate school, four years of medical school and three to eight years of internship and residency, depending on the specialty selected.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6</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3270908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Surgeons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Physicians who treat diseases, injuries and deformities by invasive, minimally invasive or non-invasive surgical methods, such as using instruments or appliances or by manual manipulation.</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Operate on patients to correct physical problems.</a:t>
            </a:r>
          </a:p>
          <a:p>
            <a:r>
              <a:rPr lang="en-US" sz="1200" kern="1200" dirty="0">
                <a:solidFill>
                  <a:schemeClr val="tx1"/>
                </a:solidFill>
                <a:effectLst/>
                <a:latin typeface="+mn-lt"/>
                <a:ea typeface="+mn-ea"/>
                <a:cs typeface="+mn-cs"/>
              </a:rPr>
              <a:t>• Examine patient to obtain medical information.</a:t>
            </a:r>
          </a:p>
          <a:p>
            <a:r>
              <a:rPr lang="en-US" sz="1200" kern="1200" dirty="0">
                <a:solidFill>
                  <a:schemeClr val="tx1"/>
                </a:solidFill>
                <a:effectLst/>
                <a:latin typeface="+mn-lt"/>
                <a:ea typeface="+mn-ea"/>
                <a:cs typeface="+mn-cs"/>
              </a:rPr>
              <a:t>• Analyze patients’ medical history and examination results to determine if surgery is needed.</a:t>
            </a:r>
          </a:p>
          <a:p>
            <a:r>
              <a:rPr lang="en-US" sz="1200" kern="1200" dirty="0">
                <a:solidFill>
                  <a:schemeClr val="tx1"/>
                </a:solidFill>
                <a:effectLst/>
                <a:latin typeface="+mn-lt"/>
                <a:ea typeface="+mn-ea"/>
                <a:cs typeface="+mn-cs"/>
              </a:rPr>
              <a:t>• Develop treatment plans for before and after surgery.</a:t>
            </a:r>
          </a:p>
          <a:p>
            <a:r>
              <a:rPr lang="en-US" sz="1200" kern="1200" dirty="0">
                <a:solidFill>
                  <a:schemeClr val="tx1"/>
                </a:solidFill>
                <a:effectLst/>
                <a:latin typeface="+mn-lt"/>
                <a:ea typeface="+mn-ea"/>
                <a:cs typeface="+mn-cs"/>
              </a:rPr>
              <a:t>• Follow established surgical techniques during the operation.</a:t>
            </a:r>
          </a:p>
          <a:p>
            <a:r>
              <a:rPr lang="en-US" sz="1200" kern="1200" dirty="0">
                <a:solidFill>
                  <a:schemeClr val="tx1"/>
                </a:solidFill>
                <a:effectLst/>
                <a:latin typeface="+mn-lt"/>
                <a:ea typeface="+mn-ea"/>
                <a:cs typeface="+mn-cs"/>
              </a:rPr>
              <a:t>• Direct the activities of nurses, assistants and specialists.</a:t>
            </a:r>
          </a:p>
          <a:p>
            <a:r>
              <a:rPr lang="en-US" sz="1200" kern="1200" dirty="0">
                <a:solidFill>
                  <a:schemeClr val="tx1"/>
                </a:solidFill>
                <a:effectLst/>
                <a:latin typeface="+mn-lt"/>
                <a:ea typeface="+mn-ea"/>
                <a:cs typeface="+mn-cs"/>
              </a:rPr>
              <a:t>• Make sure the instruments and surgery rooms are sterile.</a:t>
            </a:r>
          </a:p>
          <a:p>
            <a:r>
              <a:rPr lang="en-US" sz="1200" kern="1200" dirty="0">
                <a:solidFill>
                  <a:schemeClr val="tx1"/>
                </a:solidFill>
                <a:effectLst/>
                <a:latin typeface="+mn-lt"/>
                <a:ea typeface="+mn-ea"/>
                <a:cs typeface="+mn-cs"/>
              </a:rPr>
              <a:t>• Discuss the need for surgery with patients and make sure they understand what surgery will be like.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 88,360 to N/A</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45,000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1,900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14.4% increase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Formal education and training requirements for physicians are among the most demanding of any occupation: four years of undergraduate school, four years of medical school and three to eight years of internship and residency, depending on the specialty selected.</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7</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475850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Veterinarians</a:t>
            </a:r>
          </a:p>
          <a:p>
            <a:r>
              <a:rPr lang="en-US" sz="1200" b="1" i="1" kern="1200" dirty="0">
                <a:solidFill>
                  <a:schemeClr val="tx1"/>
                </a:solidFill>
                <a:effectLst/>
                <a:latin typeface="+mn-lt"/>
                <a:ea typeface="+mn-ea"/>
                <a:cs typeface="+mn-cs"/>
              </a:rPr>
              <a:t>Health Care Practitioner and Technical</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Diagnose, treat or research diseases and injuries of animals. Includes veterinarians who conduct research and development, inspect livestock or care for pets and companion animals.</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Treat animals for illnesses and injuries.</a:t>
            </a:r>
          </a:p>
          <a:p>
            <a:r>
              <a:rPr lang="en-US" sz="1200" kern="1200" dirty="0">
                <a:solidFill>
                  <a:schemeClr val="tx1"/>
                </a:solidFill>
                <a:effectLst/>
                <a:latin typeface="+mn-lt"/>
                <a:ea typeface="+mn-ea"/>
                <a:cs typeface="+mn-cs"/>
              </a:rPr>
              <a:t>• Examine animals to determine what is wrong.</a:t>
            </a:r>
          </a:p>
          <a:p>
            <a:r>
              <a:rPr lang="en-US" sz="1200" kern="1200" dirty="0">
                <a:solidFill>
                  <a:schemeClr val="tx1"/>
                </a:solidFill>
                <a:effectLst/>
                <a:latin typeface="+mn-lt"/>
                <a:ea typeface="+mn-ea"/>
                <a:cs typeface="+mn-cs"/>
              </a:rPr>
              <a:t>• Teach animal owners how to care for their animals.</a:t>
            </a:r>
          </a:p>
          <a:p>
            <a:r>
              <a:rPr lang="en-US" sz="1200" kern="1200" dirty="0">
                <a:solidFill>
                  <a:schemeClr val="tx1"/>
                </a:solidFill>
                <a:effectLst/>
                <a:latin typeface="+mn-lt"/>
                <a:ea typeface="+mn-ea"/>
                <a:cs typeface="+mn-cs"/>
              </a:rPr>
              <a:t>• Prescribe medication, set broken bones and bandage wounds.</a:t>
            </a:r>
          </a:p>
          <a:p>
            <a:r>
              <a:rPr lang="en-US" sz="1200" kern="1200" dirty="0">
                <a:solidFill>
                  <a:schemeClr val="tx1"/>
                </a:solidFill>
                <a:effectLst/>
                <a:latin typeface="+mn-lt"/>
                <a:ea typeface="+mn-ea"/>
                <a:cs typeface="+mn-cs"/>
              </a:rPr>
              <a:t>• Collect body samples for examination and analysis.</a:t>
            </a:r>
          </a:p>
          <a:p>
            <a:r>
              <a:rPr lang="en-US" sz="1200" kern="1200" dirty="0">
                <a:solidFill>
                  <a:schemeClr val="tx1"/>
                </a:solidFill>
                <a:effectLst/>
                <a:latin typeface="+mn-lt"/>
                <a:ea typeface="+mn-ea"/>
                <a:cs typeface="+mn-cs"/>
              </a:rPr>
              <a:t>• Give animals shots to prevent various diseases.</a:t>
            </a:r>
          </a:p>
          <a:p>
            <a:r>
              <a:rPr lang="en-US" sz="1200" kern="1200" dirty="0">
                <a:solidFill>
                  <a:schemeClr val="tx1"/>
                </a:solidFill>
                <a:effectLst/>
                <a:latin typeface="+mn-lt"/>
                <a:ea typeface="+mn-ea"/>
                <a:cs typeface="+mn-cs"/>
              </a:rPr>
              <a:t>• Train and supervise workers who handle and care for animals.</a:t>
            </a:r>
          </a:p>
          <a:p>
            <a:r>
              <a:rPr lang="en-US" sz="1200" kern="1200" dirty="0">
                <a:solidFill>
                  <a:schemeClr val="tx1"/>
                </a:solidFill>
                <a:effectLst/>
                <a:latin typeface="+mn-lt"/>
                <a:ea typeface="+mn-ea"/>
                <a:cs typeface="+mn-cs"/>
              </a:rPr>
              <a:t>• Study dead animals to determine why they died.</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 53,980-$159,320</a:t>
            </a:r>
          </a:p>
          <a:p>
            <a:r>
              <a:rPr lang="en-US" sz="1200" b="1" kern="1200" dirty="0">
                <a:solidFill>
                  <a:schemeClr val="tx1"/>
                </a:solidFill>
                <a:effectLst/>
                <a:latin typeface="+mn-lt"/>
                <a:ea typeface="+mn-ea"/>
                <a:cs typeface="+mn-cs"/>
              </a:rPr>
              <a:t>Entry-Level Education</a:t>
            </a:r>
            <a:r>
              <a:rPr lang="en-US" sz="1200" kern="1200" dirty="0">
                <a:solidFill>
                  <a:schemeClr val="tx1"/>
                </a:solidFill>
                <a:effectLst/>
                <a:latin typeface="+mn-lt"/>
                <a:ea typeface="+mn-ea"/>
                <a:cs typeface="+mn-cs"/>
              </a:rPr>
              <a:t> Doctoral or professional degree  </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79,600</a:t>
            </a:r>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Expected Job Openings (2016-2026)</a:t>
            </a:r>
            <a:r>
              <a:rPr lang="en-US" sz="1200" kern="1200" dirty="0">
                <a:solidFill>
                  <a:schemeClr val="tx1"/>
                </a:solidFill>
                <a:effectLst/>
                <a:latin typeface="+mn-lt"/>
                <a:ea typeface="+mn-ea"/>
                <a:cs typeface="+mn-cs"/>
              </a:rPr>
              <a:t>   4,500</a:t>
            </a:r>
          </a:p>
          <a:p>
            <a:r>
              <a:rPr lang="en-US" sz="1200" b="1" kern="1200" dirty="0">
                <a:solidFill>
                  <a:schemeClr val="tx1"/>
                </a:solidFill>
                <a:effectLst/>
                <a:latin typeface="+mn-lt"/>
                <a:ea typeface="+mn-ea"/>
                <a:cs typeface="+mn-cs"/>
              </a:rPr>
              <a:t>National Outlook (2016-2026)</a:t>
            </a:r>
            <a:r>
              <a:rPr lang="en-US" sz="1200" kern="1200" dirty="0">
                <a:solidFill>
                  <a:schemeClr val="tx1"/>
                </a:solidFill>
                <a:effectLst/>
                <a:latin typeface="+mn-lt"/>
                <a:ea typeface="+mn-ea"/>
                <a:cs typeface="+mn-cs"/>
              </a:rPr>
              <a:t>   18.8% increase</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New graduates with a Doctor of Veterinary Medicine degree may begin to practice veterinary medicine once they receive their license, but many new graduates choose to enter a one-year internship.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8</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10471510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63713" y="533400"/>
            <a:ext cx="3209925" cy="2408238"/>
          </a:xfrm>
        </p:spPr>
      </p:sp>
      <p:sp>
        <p:nvSpPr>
          <p:cNvPr id="3" name="Notes Placeholder 2"/>
          <p:cNvSpPr>
            <a:spLocks noGrp="1"/>
          </p:cNvSpPr>
          <p:nvPr>
            <p:ph type="body" idx="1"/>
          </p:nvPr>
        </p:nvSpPr>
        <p:spPr/>
        <p:txBody>
          <a:bodyPr/>
          <a:lstStyle/>
          <a:p>
            <a:r>
              <a:rPr lang="en-US" sz="1200" b="1" i="1" kern="1200" dirty="0">
                <a:solidFill>
                  <a:schemeClr val="tx1"/>
                </a:solidFill>
                <a:effectLst/>
                <a:latin typeface="+mn-lt"/>
                <a:ea typeface="+mn-ea"/>
                <a:cs typeface="+mn-cs"/>
              </a:rPr>
              <a:t>Actors</a:t>
            </a:r>
          </a:p>
          <a:p>
            <a:r>
              <a:rPr lang="en-US" sz="1200" b="1" i="1" kern="1200" dirty="0">
                <a:solidFill>
                  <a:schemeClr val="tx1"/>
                </a:solidFill>
                <a:effectLst/>
                <a:latin typeface="+mn-lt"/>
                <a:ea typeface="+mn-ea"/>
                <a:cs typeface="+mn-cs"/>
              </a:rPr>
              <a:t>Arts, Design, Entertainment, Sports and Media</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Play parts in stage, television, radio, video, motion picture productions or other settings for entertainment, information or instruction. Interpret serious or comic roles by speech, gesture and body movement to entertain or inform audience. May dance and sing.</a:t>
            </a: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 Play parts in stage productions, television shows, music videos and motion pictures.</a:t>
            </a:r>
          </a:p>
          <a:p>
            <a:r>
              <a:rPr lang="en-US" sz="1200" kern="1200" dirty="0">
                <a:solidFill>
                  <a:schemeClr val="tx1"/>
                </a:solidFill>
                <a:effectLst/>
                <a:latin typeface="+mn-lt"/>
                <a:ea typeface="+mn-ea"/>
                <a:cs typeface="+mn-cs"/>
              </a:rPr>
              <a:t>• Tell stories through music, visual or dramatic art.</a:t>
            </a:r>
          </a:p>
          <a:p>
            <a:r>
              <a:rPr lang="en-US" sz="1200" kern="1200" dirty="0">
                <a:solidFill>
                  <a:schemeClr val="tx1"/>
                </a:solidFill>
                <a:effectLst/>
                <a:latin typeface="+mn-lt"/>
                <a:ea typeface="+mn-ea"/>
                <a:cs typeface="+mn-cs"/>
              </a:rPr>
              <a:t>• Express creativity by dancing.</a:t>
            </a:r>
          </a:p>
          <a:p>
            <a:r>
              <a:rPr lang="en-US" sz="1200" kern="1200" dirty="0">
                <a:solidFill>
                  <a:schemeClr val="tx1"/>
                </a:solidFill>
                <a:effectLst/>
                <a:latin typeface="+mn-lt"/>
                <a:ea typeface="+mn-ea"/>
                <a:cs typeface="+mn-cs"/>
              </a:rPr>
              <a:t>• Apply makeup and wear costumes.</a:t>
            </a:r>
          </a:p>
          <a:p>
            <a:r>
              <a:rPr lang="en-US" sz="1200" kern="1200" dirty="0">
                <a:solidFill>
                  <a:schemeClr val="tx1"/>
                </a:solidFill>
                <a:effectLst/>
                <a:latin typeface="+mn-lt"/>
                <a:ea typeface="+mn-ea"/>
                <a:cs typeface="+mn-cs"/>
              </a:rPr>
              <a:t>• Work with props and stage settings.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Quick Facts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r>
              <a:rPr lang="en-US" sz="1200" b="1" kern="1200" dirty="0">
                <a:solidFill>
                  <a:schemeClr val="tx1"/>
                </a:solidFill>
                <a:effectLst/>
                <a:latin typeface="+mn-lt"/>
                <a:ea typeface="+mn-ea"/>
                <a:cs typeface="+mn-cs"/>
              </a:rPr>
              <a:t>National Annual Salary Range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ata</a:t>
            </a:r>
            <a:r>
              <a:rPr lang="en-US" sz="1200" kern="1200" dirty="0">
                <a:solidFill>
                  <a:schemeClr val="tx1"/>
                </a:solidFill>
                <a:effectLst/>
                <a:latin typeface="+mn-lt"/>
                <a:ea typeface="+mn-ea"/>
                <a:cs typeface="+mn-cs"/>
              </a:rPr>
              <a:t> Not Available</a:t>
            </a:r>
          </a:p>
          <a:p>
            <a:r>
              <a:rPr lang="en-US" sz="1200" b="1" kern="1200" dirty="0">
                <a:solidFill>
                  <a:schemeClr val="tx1"/>
                </a:solidFill>
                <a:effectLst/>
                <a:latin typeface="+mn-lt"/>
                <a:ea typeface="+mn-ea"/>
                <a:cs typeface="+mn-cs"/>
              </a:rPr>
              <a:t>Entry-Level Education </a:t>
            </a:r>
            <a:r>
              <a:rPr lang="en-US" sz="1200" kern="1200" dirty="0">
                <a:solidFill>
                  <a:schemeClr val="tx1"/>
                </a:solidFill>
                <a:effectLst/>
                <a:latin typeface="+mn-lt"/>
                <a:ea typeface="+mn-ea"/>
                <a:cs typeface="+mn-cs"/>
              </a:rPr>
              <a:t>Some college, no degree</a:t>
            </a:r>
          </a:p>
          <a:p>
            <a:r>
              <a:rPr lang="en-US" sz="1200" b="1" kern="1200" dirty="0">
                <a:solidFill>
                  <a:schemeClr val="tx1"/>
                </a:solidFill>
                <a:effectLst/>
                <a:latin typeface="+mn-lt"/>
                <a:ea typeface="+mn-ea"/>
                <a:cs typeface="+mn-cs"/>
              </a:rPr>
              <a:t>Number of Jobs in 2016</a:t>
            </a:r>
            <a:r>
              <a:rPr lang="en-US" sz="1200" kern="1200" dirty="0">
                <a:solidFill>
                  <a:schemeClr val="tx1"/>
                </a:solidFill>
                <a:effectLst/>
                <a:latin typeface="+mn-lt"/>
                <a:ea typeface="+mn-ea"/>
                <a:cs typeface="+mn-cs"/>
              </a:rPr>
              <a:t> 3,800</a:t>
            </a:r>
          </a:p>
          <a:p>
            <a:r>
              <a:rPr lang="en-US" sz="1200" b="1" kern="1200" dirty="0">
                <a:solidFill>
                  <a:schemeClr val="tx1"/>
                </a:solidFill>
                <a:effectLst/>
                <a:latin typeface="+mn-lt"/>
                <a:ea typeface="+mn-ea"/>
                <a:cs typeface="+mn-cs"/>
              </a:rPr>
              <a:t>Expected Job Openings (2016-2026) </a:t>
            </a:r>
            <a:r>
              <a:rPr lang="en-US" sz="1200" kern="1200" dirty="0">
                <a:solidFill>
                  <a:schemeClr val="tx1"/>
                </a:solidFill>
                <a:effectLst/>
                <a:latin typeface="+mn-lt"/>
                <a:ea typeface="+mn-ea"/>
                <a:cs typeface="+mn-cs"/>
              </a:rPr>
              <a:t>7,400</a:t>
            </a:r>
          </a:p>
          <a:p>
            <a:r>
              <a:rPr lang="en-US" sz="1200" b="1" kern="1200" dirty="0">
                <a:solidFill>
                  <a:schemeClr val="tx1"/>
                </a:solidFill>
                <a:effectLst/>
                <a:latin typeface="+mn-lt"/>
                <a:ea typeface="+mn-ea"/>
                <a:cs typeface="+mn-cs"/>
              </a:rPr>
              <a:t>National Outlook (2016-2026) </a:t>
            </a:r>
            <a:r>
              <a:rPr lang="en-US" sz="1200" kern="1200" dirty="0">
                <a:solidFill>
                  <a:schemeClr val="tx1"/>
                </a:solidFill>
                <a:effectLst/>
                <a:latin typeface="+mn-lt"/>
                <a:ea typeface="+mn-ea"/>
                <a:cs typeface="+mn-cs"/>
              </a:rPr>
              <a:t>11.6% increase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ACF3F6-4315-3247-AFD8-E7769127DE12}" type="slidenum">
              <a:rPr lang="en-US" smtClean="0"/>
              <a:t>9</a:t>
            </a:fld>
            <a:endParaRPr lang="en-US"/>
          </a:p>
        </p:txBody>
      </p:sp>
      <p:sp>
        <p:nvSpPr>
          <p:cNvPr id="5" name="Footer Placeholder 4">
            <a:extLst>
              <a:ext uri="{FF2B5EF4-FFF2-40B4-BE49-F238E27FC236}">
                <a16:creationId xmlns:a16="http://schemas.microsoft.com/office/drawing/2014/main" id="{C6FBF0B9-091D-8046-8D03-B8F8EE31D0D5}"/>
              </a:ext>
            </a:extLst>
          </p:cNvPr>
          <p:cNvSpPr>
            <a:spLocks noGrp="1"/>
          </p:cNvSpPr>
          <p:nvPr>
            <p:ph type="ftr" sz="quarter" idx="4"/>
          </p:nvPr>
        </p:nvSpPr>
        <p:spPr/>
        <p:txBody>
          <a:bodyPr/>
          <a:lstStyle/>
          <a:p>
            <a:r>
              <a:rPr lang="en-US"/>
              <a:t>kuder galaxy®</a:t>
            </a:r>
          </a:p>
        </p:txBody>
      </p:sp>
    </p:spTree>
    <p:extLst>
      <p:ext uri="{BB962C8B-B14F-4D97-AF65-F5344CB8AC3E}">
        <p14:creationId xmlns:p14="http://schemas.microsoft.com/office/powerpoint/2010/main" val="843301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148268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2756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2021766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666711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a:t>kuder galaxy®</a:t>
            </a:r>
          </a:p>
        </p:txBody>
      </p:sp>
      <p:sp>
        <p:nvSpPr>
          <p:cNvPr id="6" name="Slide Number Placeholder 5"/>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646715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940671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kuder galaxy®</a:t>
            </a:r>
          </a:p>
        </p:txBody>
      </p:sp>
      <p:sp>
        <p:nvSpPr>
          <p:cNvPr id="9" name="Slide Number Placeholder 8"/>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5660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kuder galaxy®</a:t>
            </a:r>
          </a:p>
        </p:txBody>
      </p:sp>
      <p:sp>
        <p:nvSpPr>
          <p:cNvPr id="5" name="Slide Number Placeholder 4"/>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8893918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a:t>kuder galaxy®</a:t>
            </a:r>
          </a:p>
        </p:txBody>
      </p:sp>
      <p:sp>
        <p:nvSpPr>
          <p:cNvPr id="4" name="Slide Number Placeholder 3"/>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523429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83919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a:t>kuder galaxy®</a:t>
            </a:r>
          </a:p>
        </p:txBody>
      </p:sp>
      <p:sp>
        <p:nvSpPr>
          <p:cNvPr id="7" name="Slide Number Placeholder 6"/>
          <p:cNvSpPr>
            <a:spLocks noGrp="1"/>
          </p:cNvSpPr>
          <p:nvPr>
            <p:ph type="sldNum" sz="quarter" idx="12"/>
          </p:nvPr>
        </p:nvSpPr>
        <p:spPr/>
        <p:txBody>
          <a:bodyPr/>
          <a:lstStyle/>
          <a:p>
            <a:fld id="{9587F177-DCEB-404B-B578-065F87678560}" type="slidenum">
              <a:rPr lang="en-US" smtClean="0"/>
              <a:t>‹#›</a:t>
            </a:fld>
            <a:endParaRPr lang="en-US"/>
          </a:p>
        </p:txBody>
      </p:sp>
    </p:spTree>
    <p:extLst>
      <p:ext uri="{BB962C8B-B14F-4D97-AF65-F5344CB8AC3E}">
        <p14:creationId xmlns:p14="http://schemas.microsoft.com/office/powerpoint/2010/main" val="1911983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kuder galaxy®</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87F177-DCEB-404B-B578-065F87678560}" type="slidenum">
              <a:rPr lang="en-US" smtClean="0"/>
              <a:t>‹#›</a:t>
            </a:fld>
            <a:endParaRPr lang="en-US"/>
          </a:p>
        </p:txBody>
      </p:sp>
    </p:spTree>
    <p:extLst>
      <p:ext uri="{BB962C8B-B14F-4D97-AF65-F5344CB8AC3E}">
        <p14:creationId xmlns:p14="http://schemas.microsoft.com/office/powerpoint/2010/main" val="156988947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C3593-E18C-E141-B360-2234030948FF}"/>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435108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58124C-FB4A-9548-8C4A-38DEFE86788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3207226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7BFFDE-9CBA-1444-8E86-DE001EF0ED4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3583741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BAFFC0-DD87-B44D-A19C-75B7136F8B2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47603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4BADD6-907F-5642-A5C1-5786C3A719F5}"/>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243446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B4075B-77B6-BB47-9925-D396940FE54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0474371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FACB77-5808-8C4B-8EFE-EC91DC97D4B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937043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3522C9-F02D-5546-A309-8B2AF65412D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7019293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6CF4A2-B952-1E4C-A677-3E784744E1D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575338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97890-B768-A247-B8B2-02C1AE2721FF}"/>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1716399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D1A09C-40BA-5E49-8772-578D3CC6C60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7033376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AC741C-3CB9-3E40-B7F7-971F1F66283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4760754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C2230E-AB5E-9849-B812-8DC376F0D8C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41626014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3FCFBA-DD3F-8440-BA70-3088000640B6}"/>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0605368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A01232-05F7-504E-9815-16000FD2590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3798063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bie The Tour Guide | Flickr - Photo Shar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85800"/>
            <a:ext cx="8001000" cy="5334000"/>
          </a:xfrm>
          <a:prstGeom prst="rect">
            <a:avLst/>
          </a:prstGeom>
        </p:spPr>
      </p:pic>
    </p:spTree>
    <p:extLst>
      <p:ext uri="{BB962C8B-B14F-4D97-AF65-F5344CB8AC3E}">
        <p14:creationId xmlns:p14="http://schemas.microsoft.com/office/powerpoint/2010/main" val="2811413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424C31-9FAB-0744-831D-DDEE0E6BE39B}"/>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6127716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9AB6A1-40B3-1949-9F0F-10114439FCE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64920417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F54D20-E2D7-BA4D-84B3-ADCE8219AB2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469109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923D3B-628A-4046-8150-D8C3E2E0401A}"/>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92391215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68BE76-8F88-FC49-BE63-603F454FA09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1521364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80C846-2087-064B-A6C9-E8371E21BE80}"/>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4683602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61A8B6-24AB-684C-90AD-234511D327DA}"/>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283908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6FF6D0-90B8-EC48-BFA1-D5659919444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9518984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B87907-6769-0748-B3AD-DAD4F23E8FD8}"/>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402163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6A6B99-A97B-AA44-97AC-395526CBB8A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4174381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E3E72-222D-D143-B684-F61C5AEBBB9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3985917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7CDB10-0713-1641-8FF9-A690DFC051B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8156922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9768DE-B02F-D748-BBE7-35884672A5C1}"/>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3419270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BC49AE-91E9-604C-84B9-3C77431F5DB7}"/>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6841019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E7E223-8614-8E43-A58E-1FF8AA86C8C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33170362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06B9D1-E782-8743-81DF-39A6A87D1EBD}"/>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2939516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332494-77A7-024E-B61D-85B80F17E2A2}"/>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18522633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FCF9A5-B7A9-5947-A196-56C136DCA274}"/>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5279777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0E744E-769A-A847-8C18-94D58637FBCC}"/>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54823855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CACE3E8-C91A-0B4B-B13B-ED822849CD03}"/>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5530450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7330C6-ACAF-914B-889E-20C4FE30F699}"/>
              </a:ext>
            </a:extLst>
          </p:cNvPr>
          <p:cNvPicPr>
            <a:picLocks noChangeAspect="1"/>
          </p:cNvPicPr>
          <p:nvPr/>
        </p:nvPicPr>
        <p:blipFill>
          <a:blip r:embed="rId3"/>
          <a:stretch>
            <a:fillRect/>
          </a:stretch>
        </p:blipFill>
        <p:spPr>
          <a:xfrm>
            <a:off x="685800" y="914400"/>
            <a:ext cx="7772400" cy="5029200"/>
          </a:xfrm>
          <a:prstGeom prst="rect">
            <a:avLst/>
          </a:prstGeom>
        </p:spPr>
      </p:pic>
    </p:spTree>
    <p:extLst>
      <p:ext uri="{BB962C8B-B14F-4D97-AF65-F5344CB8AC3E}">
        <p14:creationId xmlns:p14="http://schemas.microsoft.com/office/powerpoint/2010/main" val="2143050814"/>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6924</TotalTime>
  <Words>552</Words>
  <Application>Microsoft Office PowerPoint</Application>
  <PresentationFormat>On-screen Show (4:3)</PresentationFormat>
  <Paragraphs>700</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Calibri Light</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Becki Foster</dc:creator>
  <cp:keywords/>
  <dc:description/>
  <cp:lastModifiedBy>Nathan Brubaker</cp:lastModifiedBy>
  <cp:revision>206</cp:revision>
  <cp:lastPrinted>2019-10-04T19:07:59Z</cp:lastPrinted>
  <dcterms:created xsi:type="dcterms:W3CDTF">2018-05-31T12:24:33Z</dcterms:created>
  <dcterms:modified xsi:type="dcterms:W3CDTF">2019-10-14T16:23:16Z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2018-05-30T10:00:00Z</vt:filetime>
  </property>
  <property fmtid="{D5CDD505-2E9C-101B-9397-08002B2CF9AE}" pid="3" name="Creator">
    <vt:lpwstr>Adobe InDesign CC 2017 (Macintosh)</vt:lpwstr>
  </property>
  <property fmtid="{D5CDD505-2E9C-101B-9397-08002B2CF9AE}" pid="4" name="LastSaved">
    <vt:filetime>2018-05-30T10:00:00Z</vt:filetime>
  </property>
</Properties>
</file>