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69" r:id="rId7"/>
    <p:sldId id="263" r:id="rId8"/>
    <p:sldId id="270" r:id="rId9"/>
    <p:sldId id="271" r:id="rId10"/>
    <p:sldId id="273" r:id="rId11"/>
    <p:sldId id="275" r:id="rId12"/>
    <p:sldId id="272" r:id="rId13"/>
    <p:sldId id="276" r:id="rId14"/>
    <p:sldId id="277" r:id="rId15"/>
    <p:sldId id="278" r:id="rId16"/>
    <p:sldId id="274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4" r:id="rId26"/>
    <p:sldId id="26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3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10/2/2019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10/2/2019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ODCTE </a:t>
            </a:r>
            <a:r>
              <a:rPr lang="en-US" dirty="0" smtClean="0"/>
              <a:t>Teacher </a:t>
            </a:r>
            <a:r>
              <a:rPr lang="en-US" dirty="0" smtClean="0"/>
              <a:t>Academy</a:t>
            </a:r>
          </a:p>
          <a:p>
            <a:r>
              <a:rPr lang="en-US" dirty="0" smtClean="0"/>
              <a:t>Tulsa Technology Center, Owasso Campus</a:t>
            </a:r>
          </a:p>
          <a:p>
            <a:r>
              <a:rPr lang="en-US" dirty="0" smtClean="0"/>
              <a:t>October </a:t>
            </a:r>
            <a:r>
              <a:rPr lang="en-US" dirty="0"/>
              <a:t>3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934196" y="1712589"/>
            <a:ext cx="110826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Procedures promote structure and allow students to develop a respectful and trustful relationship with their teacher</a:t>
            </a:r>
            <a:endParaRPr lang="en-US" sz="4000" dirty="0"/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Procedures should be clearly stated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Introduce routines as needed, and change those that don’t work accordingly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164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08" y="0"/>
            <a:ext cx="11087100" cy="1096962"/>
          </a:xfrm>
        </p:spPr>
        <p:txBody>
          <a:bodyPr>
            <a:noAutofit/>
          </a:bodyPr>
          <a:lstStyle/>
          <a:p>
            <a:r>
              <a:rPr lang="en-US" sz="4700" dirty="0" smtClean="0"/>
              <a:t>Establish Procedures and Routine (Cont.)</a:t>
            </a:r>
            <a:endParaRPr lang="en-US" sz="4700" dirty="0"/>
          </a:p>
        </p:txBody>
      </p:sp>
      <p:sp>
        <p:nvSpPr>
          <p:cNvPr id="3" name="TextBox 2"/>
          <p:cNvSpPr txBox="1"/>
          <p:nvPr/>
        </p:nvSpPr>
        <p:spPr>
          <a:xfrm>
            <a:off x="875808" y="1347608"/>
            <a:ext cx="113161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Procedures should answer questions such as:</a:t>
            </a:r>
            <a:endParaRPr lang="en-US" sz="4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What to do when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the teacher wants the class quiet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t</a:t>
            </a:r>
            <a:r>
              <a:rPr lang="en-US" sz="4000" dirty="0" smtClean="0"/>
              <a:t>he bell rings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i</a:t>
            </a:r>
            <a:r>
              <a:rPr lang="en-US" sz="4000" dirty="0" smtClean="0"/>
              <a:t>t’s time to clean up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w</a:t>
            </a:r>
            <a:r>
              <a:rPr lang="en-US" sz="4000" dirty="0" smtClean="0"/>
              <a:t>orking in groups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a student has a question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582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1087100" cy="1096962"/>
          </a:xfrm>
        </p:spPr>
        <p:txBody>
          <a:bodyPr>
            <a:noAutofit/>
          </a:bodyPr>
          <a:lstStyle/>
          <a:p>
            <a:r>
              <a:rPr lang="en-US" sz="4700" dirty="0" smtClean="0"/>
              <a:t>Establish Procedures and Routine (Cont.)</a:t>
            </a:r>
            <a:endParaRPr lang="en-US" sz="4700" dirty="0"/>
          </a:p>
        </p:txBody>
      </p:sp>
      <p:sp>
        <p:nvSpPr>
          <p:cNvPr id="3" name="TextBox 2"/>
          <p:cNvSpPr txBox="1"/>
          <p:nvPr/>
        </p:nvSpPr>
        <p:spPr>
          <a:xfrm>
            <a:off x="875808" y="1347608"/>
            <a:ext cx="113161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Procedures should answer questions such as:</a:t>
            </a:r>
            <a:endParaRPr lang="en-US" sz="4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What to do when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a</a:t>
            </a:r>
            <a:r>
              <a:rPr lang="en-US" sz="4000" dirty="0" smtClean="0"/>
              <a:t>bsent from class (student/teacher)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s</a:t>
            </a:r>
            <a:r>
              <a:rPr lang="en-US" sz="4000" dirty="0" smtClean="0"/>
              <a:t>tudent needs to get teacher’s attention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p</a:t>
            </a:r>
            <a:r>
              <a:rPr lang="en-US" sz="4000" dirty="0" smtClean="0"/>
              <a:t>apers are turned in and returned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t</a:t>
            </a:r>
            <a:r>
              <a:rPr lang="en-US" sz="4000" dirty="0" smtClean="0"/>
              <a:t>ransitioning from one activity to the next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o</a:t>
            </a:r>
            <a:r>
              <a:rPr lang="en-US" sz="4000" dirty="0" smtClean="0"/>
              <a:t>n a field trip/have a guest speaker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049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80166" y="1416127"/>
            <a:ext cx="10188586" cy="511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Helpful documents</a:t>
            </a:r>
            <a:r>
              <a:rPr lang="en-US" sz="4400" dirty="0" smtClean="0"/>
              <a:t>: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en-US" sz="4400" dirty="0" smtClean="0"/>
              <a:t>Standard </a:t>
            </a:r>
            <a:r>
              <a:rPr lang="en-US" sz="4400" dirty="0"/>
              <a:t>Operating Procedure (SOP</a:t>
            </a:r>
            <a:r>
              <a:rPr lang="en-US" sz="4400" dirty="0" smtClean="0"/>
              <a:t>)</a:t>
            </a:r>
            <a:endParaRPr lang="en-US" sz="4400" dirty="0"/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en-US" sz="4400" dirty="0"/>
              <a:t>Policies and </a:t>
            </a:r>
            <a:r>
              <a:rPr lang="en-US" sz="4400" dirty="0" smtClean="0"/>
              <a:t>Procedures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en-US" sz="4400" dirty="0" smtClean="0"/>
              <a:t>Check-in/Check-out Sheet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en-US" sz="4400" dirty="0" smtClean="0"/>
              <a:t>Guest Speaker/Field Trip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60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80165" y="1416127"/>
            <a:ext cx="1096221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400" dirty="0" smtClean="0"/>
              <a:t>Procedures need to be taught in three steps: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Review -- explain clearly</a:t>
            </a:r>
            <a:endParaRPr lang="en-US" sz="44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Rehearse until they become routine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Reinforce – reteach and practice until they become student habits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662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14" y="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98470" y="1299333"/>
            <a:ext cx="1159353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The first five minutes of class is the most critical time: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The first five minutes sets the tone for the remainder of the period</a:t>
            </a:r>
            <a:endParaRPr lang="en-US" sz="36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Students should have a task or assignment to be working on the second the bell rings (bell ringer)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An independent “review or preview” activity should be in place that the students can complete while the teacher takes roll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00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Communicate High Expectations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80165" y="1416127"/>
            <a:ext cx="1096221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Clearly communicate and post attributes and behaviors you expect to see exhibited by all students in your class</a:t>
            </a:r>
            <a:endParaRPr lang="en-US" sz="44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Have a reason for each expectation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Keep the list short (no more than 6)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Consider student input for the list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85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55" y="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Communicate High Expectations (Cont.)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88229" y="1786182"/>
            <a:ext cx="11403771" cy="4988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Come prepared to class</a:t>
            </a:r>
            <a:endParaRPr lang="en-US" sz="4000" dirty="0"/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Participate fully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Do your best!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present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respectful of self, others, and property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responsible for your own learning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honest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Follow all safety procedures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676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55" y="134597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Communicate High Expectations (Cont.)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2102" y="2890650"/>
            <a:ext cx="9254389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I like to use a Professionalism Sheet</a:t>
            </a:r>
          </a:p>
        </p:txBody>
      </p:sp>
    </p:spTree>
    <p:extLst>
      <p:ext uri="{BB962C8B-B14F-4D97-AF65-F5344CB8AC3E}">
        <p14:creationId xmlns:p14="http://schemas.microsoft.com/office/powerpoint/2010/main" val="7875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66" y="0"/>
            <a:ext cx="12031434" cy="1096962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4800" dirty="0"/>
              <a:t>Develop </a:t>
            </a:r>
            <a:r>
              <a:rPr lang="en-US" sz="4800" dirty="0" smtClean="0"/>
              <a:t>Relationships </a:t>
            </a:r>
            <a:r>
              <a:rPr lang="en-US" sz="4800" dirty="0"/>
              <a:t>for </a:t>
            </a:r>
            <a:r>
              <a:rPr lang="en-US" sz="4800" dirty="0" smtClean="0"/>
              <a:t>Optimal Learning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64921" y="1270135"/>
            <a:ext cx="11827080" cy="5453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Show respect/actively listen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Display student work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Be enthusiastic/use positive humor/but</a:t>
            </a:r>
            <a:r>
              <a:rPr lang="en-US" sz="3600" dirty="0"/>
              <a:t> a</a:t>
            </a:r>
            <a:r>
              <a:rPr lang="en-US" sz="3600" dirty="0" smtClean="0"/>
              <a:t>void sarcasm 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Be consistent and fair to all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Recognize student successes in/out of the classroom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Team building/get acquainted activities at the beginning of the year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Rewards, recognition, and incentives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CTSO activities and competitions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310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 of Classroom Management</a:t>
            </a:r>
            <a:endParaRPr lang="en-US" sz="3600" dirty="0"/>
          </a:p>
          <a:p>
            <a:r>
              <a:rPr lang="en-US" sz="3600" dirty="0" smtClean="0"/>
              <a:t>Importance of Classroom Management</a:t>
            </a:r>
            <a:endParaRPr lang="en-US" sz="3600" dirty="0"/>
          </a:p>
          <a:p>
            <a:r>
              <a:rPr lang="en-US" sz="3600" dirty="0" smtClean="0"/>
              <a:t>Classroom Management Best </a:t>
            </a:r>
            <a:r>
              <a:rPr lang="en-US" sz="3600" dirty="0"/>
              <a:t>P</a:t>
            </a:r>
            <a:r>
              <a:rPr lang="en-US" sz="3600" dirty="0" smtClean="0"/>
              <a:t>ractices</a:t>
            </a:r>
          </a:p>
          <a:p>
            <a:r>
              <a:rPr lang="en-US" sz="3600" dirty="0" smtClean="0"/>
              <a:t>Question/Answer Session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65" y="134597"/>
            <a:ext cx="12031434" cy="1096962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4800" dirty="0"/>
              <a:t>Develop </a:t>
            </a:r>
            <a:r>
              <a:rPr lang="en-US" sz="4800" dirty="0" smtClean="0"/>
              <a:t>Relationships </a:t>
            </a:r>
            <a:r>
              <a:rPr lang="en-US" sz="4800" dirty="0"/>
              <a:t>for </a:t>
            </a:r>
            <a:r>
              <a:rPr lang="en-US" sz="4800" dirty="0" smtClean="0"/>
              <a:t>Optimal Learning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36375" y="1270135"/>
            <a:ext cx="11155626" cy="558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Helpful documents: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Information </a:t>
            </a:r>
            <a:r>
              <a:rPr lang="en-US" sz="4000" dirty="0"/>
              <a:t>Sheet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/>
              <a:t>Interview Sheet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/>
              <a:t>Personality </a:t>
            </a:r>
            <a:r>
              <a:rPr lang="en-US" sz="4000" dirty="0" smtClean="0"/>
              <a:t>Test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BINGO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Mission Possible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45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17" y="119997"/>
            <a:ext cx="12031434" cy="1096962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4800" dirty="0" smtClean="0"/>
              <a:t>Additional Tips for Teacher Success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75162" y="1270135"/>
            <a:ext cx="11633671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Begin with a strong first day</a:t>
            </a:r>
            <a:endParaRPr lang="en-US" sz="3300" dirty="0"/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Relevance = Engagement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Well planned lesson eliminates 90% of discipline issues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When students are not on task, approach their work area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Do not “engage” with argumentative students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Deal with problem students individually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Be consistent with enforcement of consequences for inappropriate behavior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0067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613" y="1058243"/>
            <a:ext cx="6604000" cy="304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7105" y="4496571"/>
            <a:ext cx="7707125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 Questions?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038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130" y="2431633"/>
            <a:ext cx="11750446" cy="168415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smtClean="0"/>
              <a:t>Thanks for attending this session</a:t>
            </a:r>
            <a:r>
              <a:rPr lang="en-US" sz="5400" dirty="0" smtClean="0"/>
              <a:t>!!!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1108" y="4232577"/>
            <a:ext cx="10071099" cy="122754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Angela Durant-Tyson</a:t>
            </a:r>
          </a:p>
          <a:p>
            <a:pPr algn="ctr"/>
            <a:r>
              <a:rPr lang="en-US" sz="2800" dirty="0" smtClean="0"/>
              <a:t>Assistant Director-Peoria Campus, </a:t>
            </a:r>
            <a:r>
              <a:rPr lang="en-US" sz="2800" dirty="0"/>
              <a:t>Tulsa Technology </a:t>
            </a:r>
            <a:r>
              <a:rPr lang="en-US" sz="2800" dirty="0" smtClean="0"/>
              <a:t>Center </a:t>
            </a:r>
          </a:p>
          <a:p>
            <a:pPr algn="ctr"/>
            <a:r>
              <a:rPr lang="en-US" sz="2800" dirty="0" err="1"/>
              <a:t>a</a:t>
            </a:r>
            <a:r>
              <a:rPr lang="en-US" sz="2800" dirty="0" err="1" smtClean="0"/>
              <a:t>ngela.duranttyson@tulsatech.edu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24" y="2890652"/>
            <a:ext cx="11662865" cy="2438076"/>
          </a:xfrm>
        </p:spPr>
        <p:txBody>
          <a:bodyPr>
            <a:noAutofit/>
          </a:bodyPr>
          <a:lstStyle/>
          <a:p>
            <a:pPr algn="ctr"/>
            <a:r>
              <a:rPr lang="en-US" sz="6000" cap="none" dirty="0" smtClean="0"/>
              <a:t>Think about your favorite class ever.  What made it so special?</a:t>
            </a:r>
            <a:endParaRPr lang="en-US" sz="6000" cap="none" dirty="0"/>
          </a:p>
        </p:txBody>
      </p:sp>
    </p:spTree>
    <p:extLst>
      <p:ext uri="{BB962C8B-B14F-4D97-AF65-F5344CB8AC3E}">
        <p14:creationId xmlns:p14="http://schemas.microsoft.com/office/powerpoint/2010/main" val="380994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76200"/>
            <a:ext cx="10908289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Definition of Classroom Management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138553" y="1810308"/>
            <a:ext cx="100280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Classroom management is:  “</a:t>
            </a:r>
            <a:r>
              <a:rPr lang="en-US" sz="4000" i="1" dirty="0" smtClean="0"/>
              <a:t>All of the things that a teacher does to organize students, space, time, and materials so that student learning can take place</a:t>
            </a:r>
            <a:r>
              <a:rPr lang="en-US" sz="4000" dirty="0" smtClean="0"/>
              <a:t>.”  </a:t>
            </a:r>
          </a:p>
          <a:p>
            <a:r>
              <a:rPr lang="en-US" sz="4000" dirty="0" smtClean="0"/>
              <a:t>Wong &amp; Wong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Importance of Classroom Management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255327" y="1781109"/>
            <a:ext cx="10188586" cy="3363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/>
              <a:buChar char="•"/>
            </a:pPr>
            <a:r>
              <a:rPr lang="en-US" sz="4000" dirty="0" smtClean="0"/>
              <a:t>Fosters student engagement and cooperation for all classroom activities</a:t>
            </a:r>
          </a:p>
          <a:p>
            <a:pPr marL="285750" indent="-285750">
              <a:spcAft>
                <a:spcPts val="2400"/>
              </a:spcAft>
              <a:buFont typeface="Arial"/>
              <a:buChar char="•"/>
            </a:pPr>
            <a:r>
              <a:rPr lang="en-US" sz="4000" dirty="0" smtClean="0"/>
              <a:t>Establishes </a:t>
            </a:r>
            <a:r>
              <a:rPr lang="en-US" sz="4000" dirty="0" smtClean="0"/>
              <a:t>a productive work environment</a:t>
            </a: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Arial"/>
              <a:buChar char="•"/>
            </a:pPr>
            <a:r>
              <a:rPr lang="en-US" sz="4000" dirty="0" smtClean="0"/>
              <a:t>Increases student achievement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448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Classroom Management Best Practices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255327" y="1781109"/>
            <a:ext cx="10188586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000" dirty="0" smtClean="0"/>
              <a:t>Create a structured environment and a welcoming class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Establish procedures and routines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Communicate high expectations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Develop relationships for optimal learning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721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1087100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Welcoming Environment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94762" y="1284734"/>
            <a:ext cx="11097238" cy="666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Check seating arrangement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What’s on the wall? </a:t>
            </a:r>
            <a:endParaRPr lang="en-US" sz="40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sure there is adequate space for “traffic flow”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Stand by the door and greet students as they enter the room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sure the room is arranged in a way that all students see whiteboard, demos, etc…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47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1087100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Welcoming Environment (Cont.)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94762" y="1284734"/>
            <a:ext cx="11097238" cy="666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Room is arrange for teacher to monitor all areas at all times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Insist on a seating chart at first</a:t>
            </a:r>
            <a:endParaRPr lang="en-US" sz="40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prepared; disorder breeds disorderly behavior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Well planned lessons go from bell-to-bell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“Work the crowd” – Circulate throughout the room whenever students are working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6891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Create a Structured Environment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1691336"/>
            <a:ext cx="10980463" cy="290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Helpful documents: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Checklist for First Day</a:t>
            </a:r>
            <a:endParaRPr lang="en-US" sz="4000" dirty="0"/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Student Log-in Access Information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957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4873beb7-5857-4685-be1f-d57550cc96cc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education.potx</Template>
  <TotalTime>288</TotalTime>
  <Words>764</Words>
  <Application>Microsoft Office PowerPoint</Application>
  <PresentationFormat>Widescreen</PresentationFormat>
  <Paragraphs>122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Euphemia</vt:lpstr>
      <vt:lpstr>Plantagenet Cherokee</vt:lpstr>
      <vt:lpstr>Wingdings</vt:lpstr>
      <vt:lpstr>education</vt:lpstr>
      <vt:lpstr>Classroom Management</vt:lpstr>
      <vt:lpstr>Overview</vt:lpstr>
      <vt:lpstr>Think about your favorite class ever.  What made it so special?</vt:lpstr>
      <vt:lpstr>Definition of Classroom Management</vt:lpstr>
      <vt:lpstr>Importance of Classroom Management</vt:lpstr>
      <vt:lpstr>Classroom Management Best Practices</vt:lpstr>
      <vt:lpstr>Welcoming Environment</vt:lpstr>
      <vt:lpstr>Welcoming Environment (Cont.)</vt:lpstr>
      <vt:lpstr>Create a Structured Environment</vt:lpstr>
      <vt:lpstr>Establish Procedures and Routine </vt:lpstr>
      <vt:lpstr>Establish Procedures and Routine (Cont.)</vt:lpstr>
      <vt:lpstr>Establish Procedures and Routine (Cont.)</vt:lpstr>
      <vt:lpstr>Establish Procedures and Routine </vt:lpstr>
      <vt:lpstr>Establish Procedures and Routine </vt:lpstr>
      <vt:lpstr>Establish Procedures and Routine </vt:lpstr>
      <vt:lpstr>Communicate High Expectations</vt:lpstr>
      <vt:lpstr>Communicate High Expectations (Cont.)</vt:lpstr>
      <vt:lpstr>Communicate High Expectations (Cont.)</vt:lpstr>
      <vt:lpstr>Develop Relationships for Optimal Learning</vt:lpstr>
      <vt:lpstr>Develop Relationships for Optimal Learning</vt:lpstr>
      <vt:lpstr>Additional Tips for Teacher Success</vt:lpstr>
      <vt:lpstr>PowerPoint Presentation</vt:lpstr>
      <vt:lpstr>Thanks for attending this session!!!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</dc:title>
  <dc:creator>Durant-Tyson, Angela</dc:creator>
  <cp:lastModifiedBy>Durant-Tyson, Angela</cp:lastModifiedBy>
  <cp:revision>26</cp:revision>
  <dcterms:created xsi:type="dcterms:W3CDTF">2012-08-29T16:21:37Z</dcterms:created>
  <dcterms:modified xsi:type="dcterms:W3CDTF">2019-10-02T18:12:46Z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