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9" r:id="rId1"/>
  </p:sldMasterIdLst>
  <p:sldIdLst>
    <p:sldId id="256" r:id="rId2"/>
    <p:sldId id="257" r:id="rId3"/>
    <p:sldId id="259" r:id="rId4"/>
    <p:sldId id="264" r:id="rId5"/>
    <p:sldId id="266" r:id="rId6"/>
    <p:sldId id="272" r:id="rId7"/>
    <p:sldId id="270" r:id="rId8"/>
    <p:sldId id="273" r:id="rId9"/>
    <p:sldId id="274" r:id="rId10"/>
    <p:sldId id="276" r:id="rId11"/>
    <p:sldId id="275" r:id="rId12"/>
    <p:sldId id="277" r:id="rId13"/>
    <p:sldId id="278" r:id="rId14"/>
    <p:sldId id="279" r:id="rId15"/>
    <p:sldId id="280" r:id="rId16"/>
    <p:sldId id="281" r:id="rId17"/>
    <p:sldId id="282" r:id="rId18"/>
    <p:sldId id="283"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4660"/>
  </p:normalViewPr>
  <p:slideViewPr>
    <p:cSldViewPr snapToGrid="0">
      <p:cViewPr varScale="1">
        <p:scale>
          <a:sx n="69" d="100"/>
          <a:sy n="69" d="100"/>
        </p:scale>
        <p:origin x="5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B61BEF0D-F0BB-DE4B-95CE-6DB70DBA9567}" type="datetimeFigureOut">
              <a:rPr lang="en-US" smtClean="0"/>
              <a:pPr/>
              <a:t>10/3/2019</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D57F1E4F-1CFF-5643-939E-217C01CDF565}" type="slidenum">
              <a:rPr lang="en-US" smtClean="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888241887"/>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3399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61BEF0D-F0BB-DE4B-95CE-6DB70DBA9567}" type="datetimeFigureOut">
              <a:rPr lang="en-US" smtClean="0"/>
              <a:pPr/>
              <a:t>10/3/2019</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D57F1E4F-1CFF-5643-939E-217C01CDF565}" type="slidenum">
              <a:rPr lang="en-US" smtClean="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91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35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61BEF0D-F0BB-DE4B-95CE-6DB70DBA9567}" type="datetimeFigureOut">
              <a:rPr lang="en-US" smtClean="0"/>
              <a:pPr/>
              <a:t>10/3/2019</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D57F1E4F-1CFF-5643-939E-217C01CDF565}" type="slidenum">
              <a:rPr lang="en-US" smtClean="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31690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632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410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528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61BEF0D-F0BB-DE4B-95CE-6DB70DBA9567}" type="datetimeFigureOut">
              <a:rPr lang="en-US" smtClean="0"/>
              <a:pPr/>
              <a:t>10/3/2019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8455606"/>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61BEF0D-F0BB-DE4B-95CE-6DB70DBA9567}" type="datetimeFigureOut">
              <a:rPr lang="en-US" smtClean="0"/>
              <a:pPr/>
              <a:t>10/3/2019</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516341"/>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61BEF0D-F0BB-DE4B-95CE-6DB70DBA9567}" type="datetimeFigureOut">
              <a:rPr lang="en-US" smtClean="0"/>
              <a:pPr/>
              <a:t>10/3/2019</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55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61BEF0D-F0BB-DE4B-95CE-6DB70DBA9567}" type="datetimeFigureOut">
              <a:rPr lang="en-US" smtClean="0"/>
              <a:pPr/>
              <a:t>10/3/2019</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D57F1E4F-1CFF-5643-939E-217C01CDF565}" type="slidenum">
              <a:rPr lang="en-US" smtClean="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3856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f_e9_ScxLVQ"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Student </a:t>
            </a:r>
            <a:r>
              <a:rPr lang="en-US" sz="4400" dirty="0" smtClean="0"/>
              <a:t>Motivation</a:t>
            </a:r>
            <a:r>
              <a:rPr lang="en-US" sz="4400" dirty="0" smtClean="0"/>
              <a:t> </a:t>
            </a:r>
            <a:endParaRPr lang="en-US" sz="4400" dirty="0"/>
          </a:p>
        </p:txBody>
      </p:sp>
      <p:sp>
        <p:nvSpPr>
          <p:cNvPr id="3" name="Subtitle 2"/>
          <p:cNvSpPr>
            <a:spLocks noGrp="1"/>
          </p:cNvSpPr>
          <p:nvPr>
            <p:ph type="subTitle" idx="1"/>
          </p:nvPr>
        </p:nvSpPr>
        <p:spPr>
          <a:xfrm>
            <a:off x="8183906" y="4772186"/>
            <a:ext cx="3530524" cy="1229369"/>
          </a:xfrm>
        </p:spPr>
        <p:txBody>
          <a:bodyPr>
            <a:normAutofit/>
          </a:bodyPr>
          <a:lstStyle/>
          <a:p>
            <a:r>
              <a:rPr lang="en-US" dirty="0" smtClean="0"/>
              <a:t>Kari </a:t>
            </a:r>
            <a:r>
              <a:rPr lang="en-US" dirty="0"/>
              <a:t>Gibson- Tulsa Technology Center</a:t>
            </a:r>
          </a:p>
        </p:txBody>
      </p:sp>
    </p:spTree>
    <p:extLst>
      <p:ext uri="{BB962C8B-B14F-4D97-AF65-F5344CB8AC3E}">
        <p14:creationId xmlns:p14="http://schemas.microsoft.com/office/powerpoint/2010/main" val="3386885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98" y="431770"/>
            <a:ext cx="8897565" cy="1560716"/>
          </a:xfrm>
        </p:spPr>
        <p:txBody>
          <a:bodyPr/>
          <a:lstStyle/>
          <a:p>
            <a:r>
              <a:rPr lang="en-US" dirty="0" smtClean="0"/>
              <a:t>Student Spotlight</a:t>
            </a:r>
            <a:br>
              <a:rPr lang="en-US" dirty="0" smtClean="0"/>
            </a:br>
            <a:r>
              <a:rPr lang="en-US" dirty="0" smtClean="0"/>
              <a:t>MOXIE </a:t>
            </a:r>
            <a:endParaRPr lang="en-US" dirty="0"/>
          </a:p>
        </p:txBody>
      </p:sp>
      <p:pic>
        <p:nvPicPr>
          <p:cNvPr id="8" name="Content Placeholder 7"/>
          <p:cNvPicPr>
            <a:picLocks noGrp="1" noChangeAspect="1"/>
          </p:cNvPicPr>
          <p:nvPr>
            <p:ph idx="1"/>
          </p:nvPr>
        </p:nvPicPr>
        <p:blipFill>
          <a:blip r:embed="rId2"/>
          <a:stretch>
            <a:fillRect/>
          </a:stretch>
        </p:blipFill>
        <p:spPr>
          <a:xfrm>
            <a:off x="4108362" y="1506830"/>
            <a:ext cx="6671256" cy="5119866"/>
          </a:xfrm>
          <a:prstGeom prst="rect">
            <a:avLst/>
          </a:prstGeom>
        </p:spPr>
      </p:pic>
    </p:spTree>
    <p:extLst>
      <p:ext uri="{BB962C8B-B14F-4D97-AF65-F5344CB8AC3E}">
        <p14:creationId xmlns:p14="http://schemas.microsoft.com/office/powerpoint/2010/main" val="4166098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15637"/>
            <a:ext cx="3138375" cy="1340754"/>
          </a:xfrm>
        </p:spPr>
        <p:txBody>
          <a:bodyPr>
            <a:normAutofit fontScale="90000"/>
          </a:bodyPr>
          <a:lstStyle/>
          <a:p>
            <a:r>
              <a:rPr lang="en-US" dirty="0" smtClean="0"/>
              <a:t>Doodle Note</a:t>
            </a:r>
            <a:br>
              <a:rPr lang="en-US" dirty="0" smtClean="0"/>
            </a:br>
            <a:r>
              <a:rPr lang="en-US" dirty="0" smtClean="0"/>
              <a:t>Example </a:t>
            </a:r>
            <a:endParaRPr lang="en-US" dirty="0"/>
          </a:p>
        </p:txBody>
      </p:sp>
      <p:pic>
        <p:nvPicPr>
          <p:cNvPr id="4" name="Content Placeholder 3"/>
          <p:cNvPicPr>
            <a:picLocks noGrp="1" noChangeAspect="1"/>
          </p:cNvPicPr>
          <p:nvPr>
            <p:ph idx="1"/>
          </p:nvPr>
        </p:nvPicPr>
        <p:blipFill>
          <a:blip r:embed="rId2"/>
          <a:stretch>
            <a:fillRect/>
          </a:stretch>
        </p:blipFill>
        <p:spPr>
          <a:xfrm>
            <a:off x="4700789" y="270455"/>
            <a:ext cx="6722770" cy="6458755"/>
          </a:xfrm>
          <a:prstGeom prst="rect">
            <a:avLst/>
          </a:prstGeom>
        </p:spPr>
      </p:pic>
    </p:spTree>
    <p:extLst>
      <p:ext uri="{BB962C8B-B14F-4D97-AF65-F5344CB8AC3E}">
        <p14:creationId xmlns:p14="http://schemas.microsoft.com/office/powerpoint/2010/main" val="3829721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255" y="313164"/>
            <a:ext cx="8897565" cy="1560716"/>
          </a:xfrm>
        </p:spPr>
        <p:txBody>
          <a:bodyPr>
            <a:normAutofit fontScale="90000"/>
          </a:bodyPr>
          <a:lstStyle/>
          <a:p>
            <a:r>
              <a:rPr lang="en-US" b="1" dirty="0" smtClean="0"/>
              <a:t>Punch card: </a:t>
            </a:r>
            <a:r>
              <a:rPr lang="en-US" dirty="0" smtClean="0"/>
              <a:t/>
            </a:r>
            <a:br>
              <a:rPr lang="en-US" dirty="0" smtClean="0"/>
            </a:br>
            <a:r>
              <a:rPr lang="en-US" dirty="0" smtClean="0"/>
              <a:t>Students turn in assignments on time, they get a punch (I use a star punch). When they turn in 10 assignments on </a:t>
            </a:r>
            <a:br>
              <a:rPr lang="en-US" dirty="0" smtClean="0"/>
            </a:br>
            <a:r>
              <a:rPr lang="en-US" dirty="0" smtClean="0"/>
              <a:t>time, they</a:t>
            </a:r>
            <a:br>
              <a:rPr lang="en-US" dirty="0" smtClean="0"/>
            </a:br>
            <a:r>
              <a:rPr lang="en-US" dirty="0" smtClean="0"/>
              <a:t>get extra points on an</a:t>
            </a:r>
            <a:br>
              <a:rPr lang="en-US" dirty="0" smtClean="0"/>
            </a:br>
            <a:r>
              <a:rPr lang="en-US" dirty="0" smtClean="0"/>
              <a:t>exam and are entered</a:t>
            </a:r>
            <a:br>
              <a:rPr lang="en-US" dirty="0" smtClean="0"/>
            </a:br>
            <a:r>
              <a:rPr lang="en-US" dirty="0" smtClean="0"/>
              <a:t>into a drawing </a:t>
            </a:r>
            <a:br>
              <a:rPr lang="en-US" dirty="0" smtClean="0"/>
            </a:br>
            <a:r>
              <a:rPr lang="en-US" dirty="0" smtClean="0"/>
              <a:t>for a prize. </a:t>
            </a:r>
            <a:br>
              <a:rPr lang="en-US" dirty="0" smtClean="0"/>
            </a:b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1193" y="2927498"/>
            <a:ext cx="5893716" cy="3651250"/>
          </a:xfrm>
        </p:spPr>
      </p:pic>
    </p:spTree>
    <p:extLst>
      <p:ext uri="{BB962C8B-B14F-4D97-AF65-F5344CB8AC3E}">
        <p14:creationId xmlns:p14="http://schemas.microsoft.com/office/powerpoint/2010/main" val="2004182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76" y="525815"/>
            <a:ext cx="8897565" cy="1560716"/>
          </a:xfrm>
        </p:spPr>
        <p:txBody>
          <a:bodyPr/>
          <a:lstStyle/>
          <a:p>
            <a:r>
              <a:rPr lang="en-US" dirty="0" smtClean="0"/>
              <a:t>Cards for Praise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4204" y="802262"/>
            <a:ext cx="4627103" cy="5867524"/>
          </a:xfrm>
        </p:spPr>
      </p:pic>
      <p:sp>
        <p:nvSpPr>
          <p:cNvPr id="5" name="TextBox 4"/>
          <p:cNvSpPr txBox="1"/>
          <p:nvPr/>
        </p:nvSpPr>
        <p:spPr>
          <a:xfrm>
            <a:off x="701749" y="2498650"/>
            <a:ext cx="4901609" cy="4247317"/>
          </a:xfrm>
          <a:prstGeom prst="rect">
            <a:avLst/>
          </a:prstGeom>
          <a:noFill/>
        </p:spPr>
        <p:txBody>
          <a:bodyPr wrap="square" rtlCol="0">
            <a:spAutoFit/>
          </a:bodyPr>
          <a:lstStyle/>
          <a:p>
            <a:r>
              <a:rPr lang="en-US" sz="3000" dirty="0" smtClean="0"/>
              <a:t>I like to use these to really encourage a student, especially if they are struggling student it really helps get them back in the game! A little encouragement with a hand written note goes a long ways! You could also use bright color sticky notes. </a:t>
            </a:r>
            <a:endParaRPr lang="en-US" sz="3000" dirty="0"/>
          </a:p>
        </p:txBody>
      </p:sp>
    </p:spTree>
    <p:extLst>
      <p:ext uri="{BB962C8B-B14F-4D97-AF65-F5344CB8AC3E}">
        <p14:creationId xmlns:p14="http://schemas.microsoft.com/office/powerpoint/2010/main" val="1470314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724" y="323796"/>
            <a:ext cx="8897565" cy="1560716"/>
          </a:xfrm>
        </p:spPr>
        <p:txBody>
          <a:bodyPr/>
          <a:lstStyle/>
          <a:p>
            <a:r>
              <a:rPr lang="en-US" dirty="0" smtClean="0"/>
              <a:t>Scratch and Sniff Stickers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5272" y="1167218"/>
            <a:ext cx="4111323" cy="5690782"/>
          </a:xfrm>
        </p:spPr>
      </p:pic>
      <p:sp>
        <p:nvSpPr>
          <p:cNvPr id="5" name="TextBox 4"/>
          <p:cNvSpPr txBox="1"/>
          <p:nvPr/>
        </p:nvSpPr>
        <p:spPr>
          <a:xfrm>
            <a:off x="510363" y="2636875"/>
            <a:ext cx="6039293" cy="2215991"/>
          </a:xfrm>
          <a:prstGeom prst="rect">
            <a:avLst/>
          </a:prstGeom>
          <a:noFill/>
        </p:spPr>
        <p:txBody>
          <a:bodyPr wrap="square" rtlCol="0">
            <a:spAutoFit/>
          </a:bodyPr>
          <a:lstStyle/>
          <a:p>
            <a:r>
              <a:rPr lang="en-US" sz="3000" dirty="0" smtClean="0"/>
              <a:t>I ordered these from Amazon. No matter the age, they love it </a:t>
            </a:r>
          </a:p>
          <a:p>
            <a:r>
              <a:rPr lang="en-US" sz="3000" dirty="0" smtClean="0"/>
              <a:t>when they get their work back with a sticker. </a:t>
            </a:r>
          </a:p>
          <a:p>
            <a:endParaRPr lang="en-US" dirty="0"/>
          </a:p>
        </p:txBody>
      </p:sp>
    </p:spTree>
    <p:extLst>
      <p:ext uri="{BB962C8B-B14F-4D97-AF65-F5344CB8AC3E}">
        <p14:creationId xmlns:p14="http://schemas.microsoft.com/office/powerpoint/2010/main" val="2971684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399" y="334429"/>
            <a:ext cx="8897565" cy="1560716"/>
          </a:xfrm>
        </p:spPr>
        <p:txBody>
          <a:bodyPr/>
          <a:lstStyle/>
          <a:p>
            <a:r>
              <a:rPr lang="en-US" dirty="0" smtClean="0"/>
              <a:t>Great Job </a:t>
            </a:r>
            <a:r>
              <a:rPr lang="en-US" dirty="0"/>
              <a:t>C</a:t>
            </a:r>
            <a:r>
              <a:rPr lang="en-US" dirty="0" smtClean="0"/>
              <a:t>ones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8355" y="1531137"/>
            <a:ext cx="6563568" cy="4922677"/>
          </a:xfrm>
        </p:spPr>
      </p:pic>
    </p:spTree>
    <p:extLst>
      <p:ext uri="{BB962C8B-B14F-4D97-AF65-F5344CB8AC3E}">
        <p14:creationId xmlns:p14="http://schemas.microsoft.com/office/powerpoint/2010/main" val="1186964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57" y="342359"/>
            <a:ext cx="8897565" cy="1560716"/>
          </a:xfrm>
        </p:spPr>
        <p:txBody>
          <a:bodyPr/>
          <a:lstStyle/>
          <a:p>
            <a:r>
              <a:rPr lang="en-US" dirty="0" smtClean="0"/>
              <a:t>Believe in yourself</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134459" y="1117690"/>
            <a:ext cx="6355833" cy="4766875"/>
          </a:xfrm>
        </p:spPr>
      </p:pic>
      <p:sp>
        <p:nvSpPr>
          <p:cNvPr id="5" name="TextBox 4"/>
          <p:cNvSpPr txBox="1"/>
          <p:nvPr/>
        </p:nvSpPr>
        <p:spPr>
          <a:xfrm>
            <a:off x="612909" y="2206210"/>
            <a:ext cx="5699341" cy="4985980"/>
          </a:xfrm>
          <a:prstGeom prst="rect">
            <a:avLst/>
          </a:prstGeom>
          <a:noFill/>
        </p:spPr>
        <p:txBody>
          <a:bodyPr wrap="square" rtlCol="0">
            <a:spAutoFit/>
          </a:bodyPr>
          <a:lstStyle/>
          <a:p>
            <a:r>
              <a:rPr lang="en-US" sz="3000" dirty="0" smtClean="0"/>
              <a:t>When students finish work, they can work on our class</a:t>
            </a:r>
          </a:p>
          <a:p>
            <a:r>
              <a:rPr lang="en-US" sz="3000" dirty="0" smtClean="0"/>
              <a:t>poster. The poster will be up for grabs from a drawing at</a:t>
            </a:r>
          </a:p>
          <a:p>
            <a:r>
              <a:rPr lang="en-US" sz="3000" dirty="0" smtClean="0"/>
              <a:t>the end of the school year. This is a great de-</a:t>
            </a:r>
            <a:r>
              <a:rPr lang="en-US" sz="3000" dirty="0" err="1" smtClean="0"/>
              <a:t>stresser</a:t>
            </a:r>
            <a:r>
              <a:rPr lang="en-US" sz="3000" dirty="0" smtClean="0"/>
              <a:t> for </a:t>
            </a:r>
          </a:p>
          <a:p>
            <a:r>
              <a:rPr lang="en-US" sz="3000" dirty="0" smtClean="0"/>
              <a:t>your students. They also enjoy telling me about their day, </a:t>
            </a:r>
          </a:p>
          <a:p>
            <a:r>
              <a:rPr lang="en-US" sz="3000" dirty="0" smtClean="0"/>
              <a:t>and asking questions about assignments. </a:t>
            </a:r>
          </a:p>
          <a:p>
            <a:endParaRPr lang="en-US" dirty="0"/>
          </a:p>
        </p:txBody>
      </p:sp>
    </p:spTree>
    <p:extLst>
      <p:ext uri="{BB962C8B-B14F-4D97-AF65-F5344CB8AC3E}">
        <p14:creationId xmlns:p14="http://schemas.microsoft.com/office/powerpoint/2010/main" val="663387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26827" y="3142275"/>
            <a:ext cx="6541128" cy="3618923"/>
          </a:xfrm>
          <a:prstGeom prst="rect">
            <a:avLst/>
          </a:prstGeom>
        </p:spPr>
      </p:pic>
      <p:sp>
        <p:nvSpPr>
          <p:cNvPr id="2" name="Title 1"/>
          <p:cNvSpPr>
            <a:spLocks noGrp="1"/>
          </p:cNvSpPr>
          <p:nvPr>
            <p:ph type="title"/>
          </p:nvPr>
        </p:nvSpPr>
        <p:spPr>
          <a:xfrm>
            <a:off x="277302" y="-133404"/>
            <a:ext cx="8897565" cy="1560716"/>
          </a:xfrm>
        </p:spPr>
        <p:txBody>
          <a:bodyPr/>
          <a:lstStyle/>
          <a:p>
            <a:r>
              <a:rPr lang="en-US" dirty="0" smtClean="0"/>
              <a:t>Where do I see myself…..</a:t>
            </a:r>
            <a:endParaRPr lang="en-US" dirty="0"/>
          </a:p>
        </p:txBody>
      </p:sp>
      <p:pic>
        <p:nvPicPr>
          <p:cNvPr id="4" name="Content Placeholder 3"/>
          <p:cNvPicPr>
            <a:picLocks noGrp="1" noChangeAspect="1"/>
          </p:cNvPicPr>
          <p:nvPr>
            <p:ph idx="1"/>
          </p:nvPr>
        </p:nvPicPr>
        <p:blipFill>
          <a:blip r:embed="rId3"/>
          <a:stretch>
            <a:fillRect/>
          </a:stretch>
        </p:blipFill>
        <p:spPr>
          <a:xfrm>
            <a:off x="170977" y="561503"/>
            <a:ext cx="6724001" cy="3382786"/>
          </a:xfrm>
          <a:prstGeom prst="rect">
            <a:avLst/>
          </a:prstGeom>
        </p:spPr>
      </p:pic>
    </p:spTree>
    <p:extLst>
      <p:ext uri="{BB962C8B-B14F-4D97-AF65-F5344CB8AC3E}">
        <p14:creationId xmlns:p14="http://schemas.microsoft.com/office/powerpoint/2010/main" val="3045173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78" y="272131"/>
            <a:ext cx="8897565" cy="1560716"/>
          </a:xfrm>
        </p:spPr>
        <p:txBody>
          <a:bodyPr/>
          <a:lstStyle/>
          <a:p>
            <a:r>
              <a:rPr lang="en-US" dirty="0" smtClean="0"/>
              <a:t>Cross curriculum </a:t>
            </a:r>
            <a:endParaRPr lang="en-US" dirty="0"/>
          </a:p>
        </p:txBody>
      </p:sp>
      <p:pic>
        <p:nvPicPr>
          <p:cNvPr id="4" name="Content Placeholder 3"/>
          <p:cNvPicPr>
            <a:picLocks noGrp="1" noChangeAspect="1"/>
          </p:cNvPicPr>
          <p:nvPr>
            <p:ph idx="1"/>
          </p:nvPr>
        </p:nvPicPr>
        <p:blipFill>
          <a:blip r:embed="rId2"/>
          <a:stretch>
            <a:fillRect/>
          </a:stretch>
        </p:blipFill>
        <p:spPr>
          <a:xfrm>
            <a:off x="5302006" y="93832"/>
            <a:ext cx="5851097" cy="6764168"/>
          </a:xfrm>
          <a:prstGeom prst="rect">
            <a:avLst/>
          </a:prstGeom>
        </p:spPr>
      </p:pic>
    </p:spTree>
    <p:extLst>
      <p:ext uri="{BB962C8B-B14F-4D97-AF65-F5344CB8AC3E}">
        <p14:creationId xmlns:p14="http://schemas.microsoft.com/office/powerpoint/2010/main" val="3870443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 </a:t>
            </a:r>
            <a:endParaRPr lang="en-US" dirty="0"/>
          </a:p>
        </p:txBody>
      </p:sp>
      <p:sp>
        <p:nvSpPr>
          <p:cNvPr id="3" name="Content Placeholder 2"/>
          <p:cNvSpPr>
            <a:spLocks noGrp="1"/>
          </p:cNvSpPr>
          <p:nvPr>
            <p:ph idx="1"/>
          </p:nvPr>
        </p:nvSpPr>
        <p:spPr/>
        <p:txBody>
          <a:bodyPr/>
          <a:lstStyle/>
          <a:p>
            <a:pPr marL="0" indent="0">
              <a:buNone/>
            </a:pPr>
            <a:r>
              <a:rPr lang="en-US" dirty="0" smtClean="0"/>
              <a:t>Thank you for coming to my session on </a:t>
            </a:r>
            <a:r>
              <a:rPr lang="en-US" dirty="0" smtClean="0"/>
              <a:t>motivation!</a:t>
            </a:r>
          </a:p>
          <a:p>
            <a:pPr marL="0" indent="0">
              <a:buNone/>
            </a:pPr>
            <a:endParaRPr lang="en-US" dirty="0"/>
          </a:p>
          <a:p>
            <a:pPr marL="0" indent="0">
              <a:buNone/>
            </a:pPr>
            <a:r>
              <a:rPr lang="en-US" smtClean="0"/>
              <a:t>Kari.Gibson@tulstech.edu</a:t>
            </a:r>
            <a:r>
              <a:rPr lang="en-US" smtClean="0"/>
              <a:t> </a:t>
            </a:r>
            <a:endParaRPr lang="en-US" dirty="0"/>
          </a:p>
        </p:txBody>
      </p:sp>
    </p:spTree>
    <p:extLst>
      <p:ext uri="{BB962C8B-B14F-4D97-AF65-F5344CB8AC3E}">
        <p14:creationId xmlns:p14="http://schemas.microsoft.com/office/powerpoint/2010/main" val="897432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69" y="384192"/>
            <a:ext cx="9601196" cy="1303867"/>
          </a:xfrm>
        </p:spPr>
        <p:txBody>
          <a:bodyPr/>
          <a:lstStyle/>
          <a:p>
            <a:r>
              <a:rPr lang="en-US" dirty="0"/>
              <a:t>Today’s </a:t>
            </a:r>
            <a:r>
              <a:rPr lang="en-US" dirty="0" smtClean="0"/>
              <a:t>Topics </a:t>
            </a:r>
            <a:endParaRPr lang="en-US" dirty="0"/>
          </a:p>
        </p:txBody>
      </p:sp>
      <p:sp>
        <p:nvSpPr>
          <p:cNvPr id="5" name="TextBox 4"/>
          <p:cNvSpPr txBox="1"/>
          <p:nvPr/>
        </p:nvSpPr>
        <p:spPr>
          <a:xfrm>
            <a:off x="1109751" y="2420940"/>
            <a:ext cx="5227254" cy="1938992"/>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t>Atmosphere for learning</a:t>
            </a:r>
          </a:p>
          <a:p>
            <a:pPr marL="285750" indent="-285750">
              <a:buFont typeface="Arial" panose="020B0604020202020204" pitchFamily="34" charset="0"/>
              <a:buChar char="•"/>
            </a:pPr>
            <a:r>
              <a:rPr lang="en-US" sz="3000" dirty="0" smtClean="0"/>
              <a:t>Learn to be a guide</a:t>
            </a:r>
          </a:p>
          <a:p>
            <a:pPr marL="285750" indent="-285750">
              <a:buFont typeface="Arial" panose="020B0604020202020204" pitchFamily="34" charset="0"/>
              <a:buChar char="•"/>
            </a:pPr>
            <a:r>
              <a:rPr lang="en-US" sz="3000" dirty="0" smtClean="0"/>
              <a:t>Change it up</a:t>
            </a:r>
          </a:p>
          <a:p>
            <a:pPr marL="285750" indent="-285750">
              <a:buFont typeface="Arial" panose="020B0604020202020204" pitchFamily="34" charset="0"/>
              <a:buChar char="•"/>
            </a:pPr>
            <a:r>
              <a:rPr lang="en-US" sz="3000" dirty="0" smtClean="0"/>
              <a:t>Classroom ideas</a:t>
            </a:r>
          </a:p>
        </p:txBody>
      </p:sp>
    </p:spTree>
    <p:extLst>
      <p:ext uri="{BB962C8B-B14F-4D97-AF65-F5344CB8AC3E}">
        <p14:creationId xmlns:p14="http://schemas.microsoft.com/office/powerpoint/2010/main" val="3598551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25" y="2562129"/>
            <a:ext cx="5112705" cy="2743201"/>
          </a:xfrm>
          <a:prstGeom prst="rect">
            <a:avLst/>
          </a:prstGeom>
        </p:spPr>
      </p:pic>
      <p:sp>
        <p:nvSpPr>
          <p:cNvPr id="2" name="Title 1"/>
          <p:cNvSpPr>
            <a:spLocks noGrp="1"/>
          </p:cNvSpPr>
          <p:nvPr>
            <p:ph type="title"/>
          </p:nvPr>
        </p:nvSpPr>
        <p:spPr>
          <a:xfrm>
            <a:off x="816937" y="400934"/>
            <a:ext cx="9601196" cy="720063"/>
          </a:xfrm>
        </p:spPr>
        <p:txBody>
          <a:bodyPr>
            <a:normAutofit fontScale="90000"/>
          </a:bodyPr>
          <a:lstStyle/>
          <a:p>
            <a:r>
              <a:rPr lang="en-US" dirty="0"/>
              <a:t>Atmosphere for Positive Learning</a:t>
            </a:r>
          </a:p>
        </p:txBody>
      </p:sp>
      <p:sp>
        <p:nvSpPr>
          <p:cNvPr id="3" name="Content Placeholder 2"/>
          <p:cNvSpPr>
            <a:spLocks noGrp="1"/>
          </p:cNvSpPr>
          <p:nvPr>
            <p:ph idx="1"/>
          </p:nvPr>
        </p:nvSpPr>
        <p:spPr>
          <a:xfrm>
            <a:off x="1295402" y="1380494"/>
            <a:ext cx="9601196" cy="4904396"/>
          </a:xfrm>
        </p:spPr>
        <p:txBody>
          <a:bodyPr>
            <a:normAutofit lnSpcReduction="10000"/>
          </a:bodyPr>
          <a:lstStyle/>
          <a:p>
            <a:r>
              <a:rPr lang="en-US" dirty="0"/>
              <a:t>You </a:t>
            </a:r>
            <a:r>
              <a:rPr lang="en-US" b="1" dirty="0"/>
              <a:t>can</a:t>
            </a:r>
            <a:r>
              <a:rPr lang="en-US" dirty="0"/>
              <a:t> control your attitude and the </a:t>
            </a:r>
            <a:r>
              <a:rPr lang="en-US" dirty="0" smtClean="0"/>
              <a:t>atmosphere </a:t>
            </a:r>
            <a:r>
              <a:rPr lang="en-US" dirty="0"/>
              <a:t>you create for your students.</a:t>
            </a:r>
          </a:p>
          <a:p>
            <a:r>
              <a:rPr lang="en-US" dirty="0"/>
              <a:t>Classroom </a:t>
            </a:r>
            <a:r>
              <a:rPr lang="en-US" dirty="0" smtClean="0"/>
              <a:t>engagement </a:t>
            </a:r>
            <a:endParaRPr lang="en-US" dirty="0"/>
          </a:p>
          <a:p>
            <a:pPr lvl="1"/>
            <a:r>
              <a:rPr lang="en-US" b="1" dirty="0"/>
              <a:t>Expectations</a:t>
            </a:r>
            <a:r>
              <a:rPr lang="en-US" dirty="0"/>
              <a:t> – raise the bar to a high level and students will come to that level you expect</a:t>
            </a:r>
          </a:p>
          <a:p>
            <a:pPr lvl="1"/>
            <a:r>
              <a:rPr lang="en-US" b="1" dirty="0"/>
              <a:t>Set clear goals </a:t>
            </a:r>
            <a:r>
              <a:rPr lang="en-US" dirty="0"/>
              <a:t>– be prepared for class, have all materials, and list objectives on </a:t>
            </a:r>
            <a:r>
              <a:rPr lang="en-US" dirty="0" smtClean="0"/>
              <a:t>board</a:t>
            </a:r>
          </a:p>
          <a:p>
            <a:pPr lvl="1"/>
            <a:endParaRPr lang="en-US" dirty="0"/>
          </a:p>
          <a:p>
            <a:pPr lvl="1"/>
            <a:endParaRPr lang="en-US" b="1" dirty="0" smtClean="0"/>
          </a:p>
          <a:p>
            <a:pPr lvl="1"/>
            <a:endParaRPr lang="en-US" b="1" dirty="0"/>
          </a:p>
          <a:p>
            <a:pPr lvl="1"/>
            <a:endParaRPr lang="en-US" b="1" dirty="0" smtClean="0"/>
          </a:p>
          <a:p>
            <a:pPr lvl="1"/>
            <a:endParaRPr lang="en-US" b="1" dirty="0"/>
          </a:p>
          <a:p>
            <a:pPr lvl="1"/>
            <a:r>
              <a:rPr lang="en-US" b="1" dirty="0" smtClean="0"/>
              <a:t>Do </a:t>
            </a:r>
            <a:r>
              <a:rPr lang="en-US" b="1" dirty="0"/>
              <a:t>short bursts of information </a:t>
            </a:r>
            <a:r>
              <a:rPr lang="en-US" dirty="0"/>
              <a:t>– remember people can handle about 20 minutes of information. (TV programs vs commercials, think about length of program as apposed to commercial breaks)</a:t>
            </a:r>
          </a:p>
          <a:p>
            <a:pPr lvl="1"/>
            <a:r>
              <a:rPr lang="en-US" b="1" dirty="0"/>
              <a:t>Time management </a:t>
            </a:r>
            <a:r>
              <a:rPr lang="en-US" dirty="0"/>
              <a:t>– schedule enough time for students to obtain the information </a:t>
            </a:r>
          </a:p>
          <a:p>
            <a:endParaRPr lang="en-US" dirty="0"/>
          </a:p>
        </p:txBody>
      </p:sp>
    </p:spTree>
    <p:extLst>
      <p:ext uri="{BB962C8B-B14F-4D97-AF65-F5344CB8AC3E}">
        <p14:creationId xmlns:p14="http://schemas.microsoft.com/office/powerpoint/2010/main" val="198661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21" y="425629"/>
            <a:ext cx="8897565" cy="1560716"/>
          </a:xfrm>
        </p:spPr>
        <p:txBody>
          <a:bodyPr/>
          <a:lstStyle/>
          <a:p>
            <a:r>
              <a:rPr lang="en-US" dirty="0"/>
              <a:t>Learn to Be a Guide</a:t>
            </a:r>
          </a:p>
        </p:txBody>
      </p:sp>
      <p:sp>
        <p:nvSpPr>
          <p:cNvPr id="3" name="Content Placeholder 2"/>
          <p:cNvSpPr>
            <a:spLocks noGrp="1"/>
          </p:cNvSpPr>
          <p:nvPr>
            <p:ph idx="1"/>
          </p:nvPr>
        </p:nvSpPr>
        <p:spPr>
          <a:xfrm>
            <a:off x="1517024" y="2438400"/>
            <a:ext cx="8770571" cy="3651504"/>
          </a:xfrm>
        </p:spPr>
        <p:txBody>
          <a:bodyPr>
            <a:normAutofit fontScale="92500" lnSpcReduction="20000"/>
          </a:bodyPr>
          <a:lstStyle/>
          <a:p>
            <a:r>
              <a:rPr lang="en-US" dirty="0"/>
              <a:t>Tell me about your teachers when you were young</a:t>
            </a:r>
            <a:r>
              <a:rPr lang="en-US" dirty="0" smtClean="0"/>
              <a:t>….we are now more like stand up comedians. </a:t>
            </a:r>
          </a:p>
          <a:p>
            <a:r>
              <a:rPr lang="en-US" dirty="0" smtClean="0"/>
              <a:t>You </a:t>
            </a:r>
            <a:r>
              <a:rPr lang="en-US" dirty="0"/>
              <a:t>now have to be more like a learning manager. Class management rules need to be in place for healthy learning. </a:t>
            </a:r>
          </a:p>
          <a:p>
            <a:r>
              <a:rPr lang="en-US" dirty="0"/>
              <a:t>Expectations – set the bar high, give them goals instead of so many rules. </a:t>
            </a:r>
          </a:p>
          <a:p>
            <a:pPr lvl="1"/>
            <a:r>
              <a:rPr lang="en-US" dirty="0"/>
              <a:t>If you are early, your students will be early. If you do not want your students to use a cell phone in class then you shouldn’t either. </a:t>
            </a:r>
          </a:p>
          <a:p>
            <a:pPr lvl="1"/>
            <a:r>
              <a:rPr lang="en-US" dirty="0"/>
              <a:t>Always be a leader, don’t be a do as I say and not as I do instructor. Lead by example. Adults look up to you and mimic your actions. They want to please you as your instructor so make them mimic great behavior.</a:t>
            </a:r>
          </a:p>
          <a:p>
            <a:pPr lvl="1"/>
            <a:r>
              <a:rPr lang="en-US" dirty="0"/>
              <a:t>Student learning types vary, so get to know your students. You must be flexible in order for your students to be successful.</a:t>
            </a:r>
          </a:p>
        </p:txBody>
      </p:sp>
    </p:spTree>
    <p:extLst>
      <p:ext uri="{BB962C8B-B14F-4D97-AF65-F5344CB8AC3E}">
        <p14:creationId xmlns:p14="http://schemas.microsoft.com/office/powerpoint/2010/main" val="3911914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59" y="487777"/>
            <a:ext cx="8897565" cy="1560716"/>
          </a:xfrm>
        </p:spPr>
        <p:txBody>
          <a:bodyPr/>
          <a:lstStyle/>
          <a:p>
            <a:r>
              <a:rPr lang="en-US" dirty="0"/>
              <a:t>Change it Up</a:t>
            </a:r>
          </a:p>
        </p:txBody>
      </p:sp>
      <p:sp>
        <p:nvSpPr>
          <p:cNvPr id="3" name="Content Placeholder 2"/>
          <p:cNvSpPr>
            <a:spLocks noGrp="1"/>
          </p:cNvSpPr>
          <p:nvPr>
            <p:ph idx="1"/>
          </p:nvPr>
        </p:nvSpPr>
        <p:spPr>
          <a:xfrm>
            <a:off x="1295401" y="2299353"/>
            <a:ext cx="9601196" cy="4301069"/>
          </a:xfrm>
        </p:spPr>
        <p:txBody>
          <a:bodyPr>
            <a:normAutofit/>
          </a:bodyPr>
          <a:lstStyle/>
          <a:p>
            <a:r>
              <a:rPr lang="en-US" dirty="0"/>
              <a:t>Keep lessons fresh. Types of presentations. </a:t>
            </a:r>
          </a:p>
          <a:p>
            <a:pPr lvl="1"/>
            <a:r>
              <a:rPr lang="en-US" b="1" dirty="0"/>
              <a:t>Lectures</a:t>
            </a:r>
            <a:r>
              <a:rPr lang="en-US" dirty="0"/>
              <a:t> – </a:t>
            </a:r>
            <a:r>
              <a:rPr lang="en-US" dirty="0" smtClean="0"/>
              <a:t>Remember </a:t>
            </a:r>
            <a:r>
              <a:rPr lang="en-US" dirty="0"/>
              <a:t>keep it short. 20 minutes then check for </a:t>
            </a:r>
            <a:r>
              <a:rPr lang="en-US" dirty="0" smtClean="0"/>
              <a:t>understanding. </a:t>
            </a:r>
            <a:endParaRPr lang="en-US" dirty="0"/>
          </a:p>
          <a:p>
            <a:pPr lvl="1"/>
            <a:r>
              <a:rPr lang="en-US" b="1" dirty="0"/>
              <a:t>Guest Speakers </a:t>
            </a:r>
            <a:r>
              <a:rPr lang="en-US" dirty="0"/>
              <a:t>– </a:t>
            </a:r>
            <a:r>
              <a:rPr lang="en-US" dirty="0" smtClean="0"/>
              <a:t>Students </a:t>
            </a:r>
            <a:r>
              <a:rPr lang="en-US" dirty="0"/>
              <a:t>hear you everyday, they learn to tune out your voice, bring in someone from industry. </a:t>
            </a:r>
          </a:p>
          <a:p>
            <a:pPr lvl="1"/>
            <a:r>
              <a:rPr lang="en-US" b="1" dirty="0"/>
              <a:t>Student Presentations </a:t>
            </a:r>
            <a:r>
              <a:rPr lang="en-US" dirty="0"/>
              <a:t>– </a:t>
            </a:r>
            <a:r>
              <a:rPr lang="en-US" dirty="0" smtClean="0"/>
              <a:t>Opportunity </a:t>
            </a:r>
            <a:r>
              <a:rPr lang="en-US" dirty="0"/>
              <a:t>to see how they process information</a:t>
            </a:r>
          </a:p>
          <a:p>
            <a:pPr lvl="1"/>
            <a:r>
              <a:rPr lang="en-US" b="1" dirty="0"/>
              <a:t>Discussion</a:t>
            </a:r>
            <a:r>
              <a:rPr lang="en-US" dirty="0"/>
              <a:t> – </a:t>
            </a:r>
            <a:r>
              <a:rPr lang="en-US" dirty="0" smtClean="0"/>
              <a:t>Create </a:t>
            </a:r>
            <a:r>
              <a:rPr lang="en-US" dirty="0"/>
              <a:t>questions, put them in a hat then let them draw and discuss, you facilitate</a:t>
            </a:r>
          </a:p>
          <a:p>
            <a:pPr lvl="1"/>
            <a:r>
              <a:rPr lang="en-US" b="1" dirty="0"/>
              <a:t>Questionin</a:t>
            </a:r>
            <a:r>
              <a:rPr lang="en-US" dirty="0"/>
              <a:t>g – </a:t>
            </a:r>
            <a:r>
              <a:rPr lang="en-US" dirty="0" smtClean="0"/>
              <a:t>While </a:t>
            </a:r>
            <a:r>
              <a:rPr lang="en-US" dirty="0"/>
              <a:t>lecturing always be asking questions. Also, never just hand out information, try as long as possible to answer your students question with a question. Of course it will be a leading one to help them find the information on their own. </a:t>
            </a:r>
          </a:p>
          <a:p>
            <a:pPr lvl="1"/>
            <a:r>
              <a:rPr lang="en-US" b="1" dirty="0"/>
              <a:t>Role Playing </a:t>
            </a:r>
            <a:r>
              <a:rPr lang="en-US" dirty="0" smtClean="0"/>
              <a:t>– Students pull a med and complete the process for doctor’s office, pharmacy call, patient drop off, pharmacy technician, then customer pick up. </a:t>
            </a:r>
            <a:endParaRPr lang="en-US" dirty="0"/>
          </a:p>
        </p:txBody>
      </p:sp>
    </p:spTree>
    <p:extLst>
      <p:ext uri="{BB962C8B-B14F-4D97-AF65-F5344CB8AC3E}">
        <p14:creationId xmlns:p14="http://schemas.microsoft.com/office/powerpoint/2010/main" val="3627429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1755" y="103032"/>
            <a:ext cx="7560197" cy="6754968"/>
          </a:xfrm>
          <a:prstGeom prst="rect">
            <a:avLst/>
          </a:prstGeom>
        </p:spPr>
      </p:pic>
    </p:spTree>
    <p:extLst>
      <p:ext uri="{BB962C8B-B14F-4D97-AF65-F5344CB8AC3E}">
        <p14:creationId xmlns:p14="http://schemas.microsoft.com/office/powerpoint/2010/main" val="2372081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36" y="594102"/>
            <a:ext cx="8897565" cy="1560716"/>
          </a:xfrm>
        </p:spPr>
        <p:txBody>
          <a:bodyPr/>
          <a:lstStyle/>
          <a:p>
            <a:r>
              <a:rPr lang="en-US" dirty="0"/>
              <a:t>Classroom Ideas</a:t>
            </a:r>
          </a:p>
        </p:txBody>
      </p:sp>
      <p:sp>
        <p:nvSpPr>
          <p:cNvPr id="3" name="Content Placeholder 2"/>
          <p:cNvSpPr>
            <a:spLocks noGrp="1"/>
          </p:cNvSpPr>
          <p:nvPr>
            <p:ph idx="1"/>
          </p:nvPr>
        </p:nvSpPr>
        <p:spPr>
          <a:xfrm>
            <a:off x="602624" y="2477036"/>
            <a:ext cx="10936846" cy="4129825"/>
          </a:xfrm>
        </p:spPr>
        <p:txBody>
          <a:bodyPr>
            <a:normAutofit/>
          </a:bodyPr>
          <a:lstStyle/>
          <a:p>
            <a:r>
              <a:rPr lang="en-US" b="1" dirty="0"/>
              <a:t>Musical chairs </a:t>
            </a:r>
            <a:r>
              <a:rPr lang="en-US" dirty="0"/>
              <a:t>– I do this with medical </a:t>
            </a:r>
            <a:r>
              <a:rPr lang="en-US" dirty="0" smtClean="0"/>
              <a:t>terminology and Top 200 Medications. </a:t>
            </a:r>
            <a:r>
              <a:rPr lang="en-US" dirty="0"/>
              <a:t>Play regular musical chairs, but once the music stops the person who is left standing gets a question. If they get the question right they send someone back to their desk so they can continue to play. If they get it wrong they go to their desk. </a:t>
            </a:r>
            <a:r>
              <a:rPr lang="en-US" dirty="0" smtClean="0"/>
              <a:t> ( I give extra points for winners)</a:t>
            </a:r>
            <a:endParaRPr lang="en-US" dirty="0"/>
          </a:p>
          <a:p>
            <a:r>
              <a:rPr lang="en-US" b="1" dirty="0" err="1" smtClean="0"/>
              <a:t>Kahoot</a:t>
            </a:r>
            <a:r>
              <a:rPr lang="en-US" b="1" dirty="0" smtClean="0"/>
              <a:t> </a:t>
            </a:r>
            <a:r>
              <a:rPr lang="en-US" b="1" dirty="0"/>
              <a:t>– </a:t>
            </a:r>
            <a:r>
              <a:rPr lang="en-US" dirty="0"/>
              <a:t>Fun way for students to use their cell phones, you can create the questions, and see quickly if the students are comprehending subject material. </a:t>
            </a:r>
            <a:r>
              <a:rPr lang="en-US" dirty="0" smtClean="0"/>
              <a:t>(I give extra points for teams)</a:t>
            </a:r>
            <a:endParaRPr lang="en-US" dirty="0"/>
          </a:p>
        </p:txBody>
      </p:sp>
    </p:spTree>
    <p:extLst>
      <p:ext uri="{BB962C8B-B14F-4D97-AF65-F5344CB8AC3E}">
        <p14:creationId xmlns:p14="http://schemas.microsoft.com/office/powerpoint/2010/main" val="2199071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8ECF-F5EF-43E8-A1B9-759E65CF60B5}"/>
              </a:ext>
            </a:extLst>
          </p:cNvPr>
          <p:cNvSpPr>
            <a:spLocks noGrp="1"/>
          </p:cNvSpPr>
          <p:nvPr>
            <p:ph type="title"/>
          </p:nvPr>
        </p:nvSpPr>
        <p:spPr>
          <a:xfrm>
            <a:off x="807785" y="536447"/>
            <a:ext cx="8897565" cy="1560716"/>
          </a:xfrm>
        </p:spPr>
        <p:txBody>
          <a:bodyPr/>
          <a:lstStyle/>
          <a:p>
            <a:r>
              <a:rPr lang="en-US" dirty="0"/>
              <a:t>Classroom Ideas</a:t>
            </a:r>
          </a:p>
        </p:txBody>
      </p:sp>
      <p:sp>
        <p:nvSpPr>
          <p:cNvPr id="3" name="Content Placeholder 2">
            <a:extLst>
              <a:ext uri="{FF2B5EF4-FFF2-40B4-BE49-F238E27FC236}">
                <a16:creationId xmlns:a16="http://schemas.microsoft.com/office/drawing/2014/main" id="{AFB6175F-8836-481F-B903-58526DDB8F92}"/>
              </a:ext>
            </a:extLst>
          </p:cNvPr>
          <p:cNvSpPr>
            <a:spLocks noGrp="1"/>
          </p:cNvSpPr>
          <p:nvPr>
            <p:ph idx="1"/>
          </p:nvPr>
        </p:nvSpPr>
        <p:spPr>
          <a:xfrm>
            <a:off x="1295401" y="2317898"/>
            <a:ext cx="9601196" cy="4295553"/>
          </a:xfrm>
        </p:spPr>
        <p:txBody>
          <a:bodyPr>
            <a:normAutofit/>
          </a:bodyPr>
          <a:lstStyle/>
          <a:p>
            <a:r>
              <a:rPr lang="en-US" b="1" dirty="0"/>
              <a:t>Bell Ringers </a:t>
            </a:r>
            <a:r>
              <a:rPr lang="en-US" dirty="0"/>
              <a:t>– </a:t>
            </a:r>
            <a:r>
              <a:rPr lang="en-US" dirty="0" smtClean="0"/>
              <a:t>Start the day off with </a:t>
            </a:r>
            <a:r>
              <a:rPr lang="en-US" dirty="0" err="1" smtClean="0"/>
              <a:t>LEARNING!Don’t</a:t>
            </a:r>
            <a:r>
              <a:rPr lang="en-US" dirty="0" smtClean="0"/>
              <a:t> </a:t>
            </a:r>
            <a:r>
              <a:rPr lang="en-US" dirty="0"/>
              <a:t>always give them something course related. For instance, I teach pharmacy, but maybe one day I ask the students how many tech centers there are in Oklahoma. Also, which one is the oldest? </a:t>
            </a:r>
            <a:r>
              <a:rPr lang="en-US" i="1" dirty="0" smtClean="0"/>
              <a:t>(Live activity with teachers) </a:t>
            </a:r>
            <a:endParaRPr lang="en-US" i="1" dirty="0"/>
          </a:p>
          <a:p>
            <a:r>
              <a:rPr lang="en-US" b="1" dirty="0"/>
              <a:t>Beach Ball Toss </a:t>
            </a:r>
            <a:r>
              <a:rPr lang="en-US" dirty="0"/>
              <a:t>– I put questions on a beach ball and toss it around the room and what their right hand or left hand (you can decide) lands on then they must answer the question. </a:t>
            </a:r>
            <a:r>
              <a:rPr lang="en-US" i="1" dirty="0" smtClean="0"/>
              <a:t>(Live activity with teachers) </a:t>
            </a:r>
            <a:endParaRPr lang="en-US" i="1" dirty="0"/>
          </a:p>
          <a:p>
            <a:r>
              <a:rPr lang="en-US" b="1" dirty="0"/>
              <a:t>Think, pair, share </a:t>
            </a:r>
            <a:r>
              <a:rPr lang="en-US" dirty="0"/>
              <a:t>– Ask a question or problem to the class. Then give the students time to do a little research. Then have them pair up with classmates and share their answers. I like to do this with groups and then have them report out, instead of lecturing they are discovering the lesson themselves and then teaching others. </a:t>
            </a:r>
          </a:p>
          <a:p>
            <a:endParaRPr lang="en-US" dirty="0"/>
          </a:p>
          <a:p>
            <a:endParaRPr lang="en-US" dirty="0"/>
          </a:p>
        </p:txBody>
      </p:sp>
    </p:spTree>
    <p:extLst>
      <p:ext uri="{BB962C8B-B14F-4D97-AF65-F5344CB8AC3E}">
        <p14:creationId xmlns:p14="http://schemas.microsoft.com/office/powerpoint/2010/main" val="4176400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E51-48D9-4FCD-A6E4-0EB9B8214287}"/>
              </a:ext>
            </a:extLst>
          </p:cNvPr>
          <p:cNvSpPr>
            <a:spLocks noGrp="1"/>
          </p:cNvSpPr>
          <p:nvPr>
            <p:ph type="title"/>
          </p:nvPr>
        </p:nvSpPr>
        <p:spPr>
          <a:xfrm>
            <a:off x="967274" y="451387"/>
            <a:ext cx="8897565" cy="1560716"/>
          </a:xfrm>
        </p:spPr>
        <p:txBody>
          <a:bodyPr/>
          <a:lstStyle/>
          <a:p>
            <a:r>
              <a:rPr lang="en-US" dirty="0"/>
              <a:t>Classroom Ideas</a:t>
            </a:r>
          </a:p>
        </p:txBody>
      </p:sp>
      <p:sp>
        <p:nvSpPr>
          <p:cNvPr id="3" name="Content Placeholder 2">
            <a:extLst>
              <a:ext uri="{FF2B5EF4-FFF2-40B4-BE49-F238E27FC236}">
                <a16:creationId xmlns:a16="http://schemas.microsoft.com/office/drawing/2014/main" id="{A7AB355A-832D-4FDF-AB61-510F3C3E0733}"/>
              </a:ext>
            </a:extLst>
          </p:cNvPr>
          <p:cNvSpPr>
            <a:spLocks noGrp="1"/>
          </p:cNvSpPr>
          <p:nvPr>
            <p:ph idx="1"/>
          </p:nvPr>
        </p:nvSpPr>
        <p:spPr>
          <a:xfrm>
            <a:off x="1295402" y="2275367"/>
            <a:ext cx="9601196" cy="4188807"/>
          </a:xfrm>
        </p:spPr>
        <p:txBody>
          <a:bodyPr>
            <a:normAutofit fontScale="85000" lnSpcReduction="10000"/>
          </a:bodyPr>
          <a:lstStyle/>
          <a:p>
            <a:r>
              <a:rPr lang="en-US" b="1" dirty="0"/>
              <a:t>Whack a Board- </a:t>
            </a:r>
            <a:r>
              <a:rPr lang="en-US" dirty="0"/>
              <a:t>You need a pool noodle, but in half. Then you design questions that are picture based answers. The student face away from the board while you read the question. Then when you are done, they turn quickly and “whack the board” pick the correct picture that answers the question. </a:t>
            </a:r>
          </a:p>
          <a:p>
            <a:r>
              <a:rPr lang="en-US" b="1" dirty="0"/>
              <a:t>Jigsaw – </a:t>
            </a:r>
            <a:r>
              <a:rPr lang="en-US" dirty="0"/>
              <a:t>Use this with long chapters. Break up the classroom into sufficient amount of groups. Assign them a certain portion of the chapter to read. Then have them create some sort of presentation to give to the class. </a:t>
            </a:r>
            <a:endParaRPr lang="en-US" dirty="0" smtClean="0"/>
          </a:p>
          <a:p>
            <a:r>
              <a:rPr lang="en-US" b="1" dirty="0" smtClean="0"/>
              <a:t>Word Wall/Easy as ABC </a:t>
            </a:r>
            <a:r>
              <a:rPr lang="en-US" dirty="0" smtClean="0"/>
              <a:t>– Pre-assessment tool to gage what students already know about a topic. </a:t>
            </a:r>
            <a:endParaRPr lang="en-US" i="1" dirty="0" smtClean="0"/>
          </a:p>
          <a:p>
            <a:r>
              <a:rPr lang="en-US" b="1" dirty="0" smtClean="0"/>
              <a:t>Graffiti Wall- </a:t>
            </a:r>
            <a:r>
              <a:rPr lang="en-US" dirty="0" smtClean="0"/>
              <a:t>I have a board that students can color on once they have finished work for the day. It will become a drawing at the beginning of the year. </a:t>
            </a:r>
          </a:p>
          <a:p>
            <a:r>
              <a:rPr lang="en-US" b="1" dirty="0" smtClean="0"/>
              <a:t>Doodle Notes – </a:t>
            </a:r>
            <a:r>
              <a:rPr lang="en-US" dirty="0" smtClean="0"/>
              <a:t>Creative and colorful way of learning information. </a:t>
            </a:r>
          </a:p>
          <a:p>
            <a:r>
              <a:rPr lang="en-US" b="1" dirty="0" smtClean="0"/>
              <a:t>Would </a:t>
            </a:r>
            <a:r>
              <a:rPr lang="en-US" b="1" dirty="0"/>
              <a:t>Y</a:t>
            </a:r>
            <a:r>
              <a:rPr lang="en-US" b="1" dirty="0" smtClean="0"/>
              <a:t>ou </a:t>
            </a:r>
            <a:r>
              <a:rPr lang="en-US" b="1" dirty="0"/>
              <a:t>R</a:t>
            </a:r>
            <a:r>
              <a:rPr lang="en-US" b="1" dirty="0" smtClean="0"/>
              <a:t>ather- </a:t>
            </a:r>
            <a:r>
              <a:rPr lang="en-US" dirty="0" smtClean="0"/>
              <a:t>Ice breaker activity for chapters. This is fun to do with diseases. </a:t>
            </a:r>
          </a:p>
          <a:p>
            <a:r>
              <a:rPr lang="en-US" b="1" dirty="0" smtClean="0"/>
              <a:t>Heads Up – </a:t>
            </a:r>
            <a:r>
              <a:rPr lang="en-US" dirty="0" smtClean="0"/>
              <a:t>App on phone (with our without) one student cannot see the answer and then other student tries to get them to tell the answer. </a:t>
            </a:r>
            <a:r>
              <a:rPr lang="en-US" dirty="0" smtClean="0">
                <a:hlinkClick r:id="rId2"/>
              </a:rPr>
              <a:t>https://www.youtube.com/watch?v=f_e9_ScxLVQ</a:t>
            </a:r>
            <a:endParaRPr lang="en-US" b="1" dirty="0" smtClean="0"/>
          </a:p>
          <a:p>
            <a:endParaRPr lang="en-US" b="1" dirty="0"/>
          </a:p>
          <a:p>
            <a:endParaRPr lang="en-US" b="1" dirty="0"/>
          </a:p>
        </p:txBody>
      </p:sp>
    </p:spTree>
    <p:extLst>
      <p:ext uri="{BB962C8B-B14F-4D97-AF65-F5344CB8AC3E}">
        <p14:creationId xmlns:p14="http://schemas.microsoft.com/office/powerpoint/2010/main" val="1097477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docProps/app.xml><?xml version="1.0" encoding="utf-8"?>
<Properties xmlns="http://schemas.openxmlformats.org/officeDocument/2006/extended-properties" xmlns:vt="http://schemas.openxmlformats.org/officeDocument/2006/docPropsVTypes">
  <Template>Feathered</Template>
  <TotalTime>433</TotalTime>
  <Words>1106</Words>
  <Application>Microsoft Office PowerPoint</Application>
  <PresentationFormat>Widescreen</PresentationFormat>
  <Paragraphs>70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Schoolbook</vt:lpstr>
      <vt:lpstr>Corbel</vt:lpstr>
      <vt:lpstr>Feathered</vt:lpstr>
      <vt:lpstr>Student Motivation </vt:lpstr>
      <vt:lpstr>Today’s Topics </vt:lpstr>
      <vt:lpstr>Atmosphere for Positive Learning</vt:lpstr>
      <vt:lpstr>Learn to Be a Guide</vt:lpstr>
      <vt:lpstr>Change it Up</vt:lpstr>
      <vt:lpstr>PowerPoint Presentation</vt:lpstr>
      <vt:lpstr>Classroom Ideas</vt:lpstr>
      <vt:lpstr>Classroom Ideas</vt:lpstr>
      <vt:lpstr>Classroom Ideas</vt:lpstr>
      <vt:lpstr>Student Spotlight MOXIE </vt:lpstr>
      <vt:lpstr>Doodle Note Example </vt:lpstr>
      <vt:lpstr>Punch card:  Students turn in assignments on time, they get a punch (I use a star punch). When they turn in 10 assignments on  time, they get extra points on an exam and are entered into a drawing  for a prize.  </vt:lpstr>
      <vt:lpstr>Cards for Praise</vt:lpstr>
      <vt:lpstr>Scratch and Sniff Stickers </vt:lpstr>
      <vt:lpstr>Great Job Cones</vt:lpstr>
      <vt:lpstr>Believe in yourself</vt:lpstr>
      <vt:lpstr>Where do I see myself…..</vt:lpstr>
      <vt:lpstr>Cross curriculum </vt:lpstr>
      <vt:lpstr>Questions </vt:lpstr>
    </vt:vector>
  </TitlesOfParts>
  <Company>Tulsa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Learners</dc:title>
  <dc:creator>Gibson, Kari</dc:creator>
  <cp:lastModifiedBy>Gibson, Kari</cp:lastModifiedBy>
  <cp:revision>83</cp:revision>
  <dcterms:created xsi:type="dcterms:W3CDTF">2017-05-18T15:34:01Z</dcterms:created>
  <dcterms:modified xsi:type="dcterms:W3CDTF">2019-10-03T19:29:40Z</dcterms:modified>
</cp:coreProperties>
</file>