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8" autoAdjust="0"/>
    <p:restoredTop sz="86467" autoAdjust="0"/>
  </p:normalViewPr>
  <p:slideViewPr>
    <p:cSldViewPr>
      <p:cViewPr varScale="1">
        <p:scale>
          <a:sx n="80" d="100"/>
          <a:sy n="80" d="100"/>
        </p:scale>
        <p:origin x="-107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446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CDD672-5709-4375-86E1-0FB1F2D6D1CB}" type="datetimeFigureOut">
              <a:rPr lang="en-US"/>
              <a:pPr/>
              <a:t>4/19/2012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5AF132-AA01-4D39-B97A-A23E328CCE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A79242-34DF-417E-B4EC-CD402D325C70}" type="datetimeFigureOut">
              <a:rPr lang="en-US"/>
              <a:pPr/>
              <a:t>4/19/2012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5952A3-48E8-41DB-BF51-AE569A4655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5770D6-4079-4E65-AFDC-63C13409DA3E}" type="datetimeFigureOut">
              <a:rPr lang="en-US"/>
              <a:pPr/>
              <a:t>4/19/2012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8E0C25-E206-47F0-935C-A6CCF99DB0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D853C52C-A953-4424-A4C0-A0D7253ABA50}" type="datetimeFigureOut">
              <a:rPr lang="en-US"/>
              <a:pPr/>
              <a:t>4/19/2012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9F2F3DBA-F5BA-4463-9ACF-AADEC35411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98BEAA-A22D-428D-A0D4-50DD74F9C21A}" type="datetimeFigureOut">
              <a:rPr lang="en-US"/>
              <a:pPr/>
              <a:t>4/19/2012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48DA36-A475-4E4D-AE6B-27BF0EE49B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A803D98C-0963-484C-8946-696AFA31E8A6}" type="datetimeFigureOut">
              <a:rPr lang="en-US"/>
              <a:pPr/>
              <a:t>4/19/2012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3F3236CC-BDA0-4406-8D0E-D00D1811FE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0E8B6C-BB92-446E-AB74-47386BAA0AA6}" type="datetimeFigureOut">
              <a:rPr lang="en-US"/>
              <a:pPr/>
              <a:t>4/19/2012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F2A80B-24CD-49CA-B6AA-FCB3671FE5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4D18F1-3398-4B8A-AB0A-55C585D13F35}" type="datetimeFigureOut">
              <a:rPr lang="en-US"/>
              <a:pPr/>
              <a:t>4/19/2012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A12C1-A5A3-43E6-BB35-48741528B8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401620-AAF0-421A-A7DF-7B68346E4D70}" type="datetimeFigureOut">
              <a:rPr lang="en-US"/>
              <a:pPr/>
              <a:t>4/19/2012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447D24-67B9-4BA0-8D4D-77A96F861E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B4157C-F40C-4391-AC5B-594365369B73}" type="datetimeFigureOut">
              <a:rPr lang="en-US"/>
              <a:pPr/>
              <a:t>4/19/2012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54619D-BCFF-49BC-BC94-83DF04AFEC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5D07E8-BEC2-4A2B-85E7-572EDF3EF7D4}" type="datetimeFigureOut">
              <a:rPr lang="en-US"/>
              <a:pPr/>
              <a:t>4/19/2012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42FF8A-55F0-4E85-B7A5-DEED84ADE0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rgbClr val="7F7F7F"/>
                </a:solidFill>
                <a:latin typeface="Trebuchet MS" pitchFamily="34" charset="0"/>
              </a:defRPr>
            </a:lvl1pPr>
          </a:lstStyle>
          <a:p>
            <a:fld id="{EC9CDCD9-B95E-4F44-ADC5-1856E0D023E0}" type="datetimeFigureOut">
              <a:rPr lang="en-US"/>
              <a:pPr/>
              <a:t>4/19/2012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rgbClr val="7F7F7F"/>
                </a:solidFill>
                <a:latin typeface="Trebuchet MS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7F7F7F"/>
                </a:solidFill>
                <a:latin typeface="Trebuchet MS" pitchFamily="34" charset="0"/>
              </a:defRPr>
            </a:lvl1pPr>
          </a:lstStyle>
          <a:p>
            <a:fld id="{3F42974E-9656-4401-B02D-FB5D4B59582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2" r:id="rId2"/>
    <p:sldLayoutId id="2147483721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22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200" y="5053013"/>
            <a:ext cx="5637213" cy="881062"/>
          </a:xfrm>
        </p:spPr>
        <p:txBody>
          <a:bodyPr/>
          <a:lstStyle/>
          <a:p>
            <a:pPr algn="r"/>
            <a:r>
              <a:rPr lang="en-US" smtClean="0"/>
              <a:t>By Mrs. Kristen Harris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dirty="0" smtClean="0"/>
              <a:t>Unit 2-Exploring Parenting</a:t>
            </a:r>
            <a:endParaRPr lang="en-US" dirty="0"/>
          </a:p>
        </p:txBody>
      </p:sp>
      <p:pic>
        <p:nvPicPr>
          <p:cNvPr id="13316" name="Picture 5" descr="Cute baby"/>
          <p:cNvPicPr>
            <a:picLocks noChangeAspect="1" noChangeArrowheads="1"/>
          </p:cNvPicPr>
          <p:nvPr/>
        </p:nvPicPr>
        <p:blipFill>
          <a:blip r:embed="rId2" cstate="print"/>
          <a:srcRect t="17091" b="18503"/>
          <a:stretch>
            <a:fillRect/>
          </a:stretch>
        </p:blipFill>
        <p:spPr bwMode="auto">
          <a:xfrm>
            <a:off x="5105400" y="685800"/>
            <a:ext cx="3300413" cy="212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848599" cy="1143000"/>
          </a:xfrm>
        </p:spPr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dirty="0" smtClean="0"/>
              <a:t>Types of Parents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752600"/>
            <a:ext cx="7772400" cy="4618038"/>
          </a:xfrm>
        </p:spPr>
        <p:txBody>
          <a:bodyPr>
            <a:normAutofit/>
          </a:bodyPr>
          <a:lstStyle/>
          <a:p>
            <a:r>
              <a:rPr lang="en-US" sz="3200" b="1" smtClean="0"/>
              <a:t>Adoptive parent</a:t>
            </a:r>
            <a:r>
              <a:rPr lang="en-US" sz="3200" smtClean="0"/>
              <a:t>-one who assumes legal responsibilities for a child and raises the child as his or her own</a:t>
            </a:r>
          </a:p>
          <a:p>
            <a:pPr>
              <a:buFont typeface="Georgia" pitchFamily="18" charset="0"/>
              <a:buNone/>
            </a:pPr>
            <a:endParaRPr lang="en-US" sz="1000" smtClean="0"/>
          </a:p>
          <a:p>
            <a:r>
              <a:rPr lang="en-US" sz="3200" b="1" smtClean="0"/>
              <a:t>Biological or natural parent</a:t>
            </a:r>
            <a:r>
              <a:rPr lang="en-US" sz="3200" smtClean="0"/>
              <a:t>-children who are related by blood to the parents; the biological offspring          of a man and woman</a:t>
            </a:r>
          </a:p>
        </p:txBody>
      </p:sp>
      <p:pic>
        <p:nvPicPr>
          <p:cNvPr id="22532" name="Picture 3" descr="Mother and daughter smiling"/>
          <p:cNvPicPr>
            <a:picLocks noChangeAspect="1" noChangeArrowheads="1"/>
          </p:cNvPicPr>
          <p:nvPr/>
        </p:nvPicPr>
        <p:blipFill>
          <a:blip r:embed="rId2" cstate="print"/>
          <a:srcRect l="16949" r="16103"/>
          <a:stretch>
            <a:fillRect/>
          </a:stretch>
        </p:blipFill>
        <p:spPr bwMode="auto">
          <a:xfrm>
            <a:off x="7162800" y="4343400"/>
            <a:ext cx="1828800" cy="237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696200" cy="1143000"/>
          </a:xfrm>
        </p:spPr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dirty="0" smtClean="0"/>
              <a:t>Types of Parents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68300" y="1133475"/>
            <a:ext cx="8305800" cy="4876800"/>
          </a:xfrm>
        </p:spPr>
        <p:txBody>
          <a:bodyPr/>
          <a:lstStyle/>
          <a:p>
            <a:r>
              <a:rPr lang="en-US" sz="2800" b="1" smtClean="0"/>
              <a:t>Foster parent</a:t>
            </a:r>
          </a:p>
          <a:p>
            <a:pPr lvl="1"/>
            <a:r>
              <a:rPr lang="en-US" sz="2800" smtClean="0"/>
              <a:t>One who provides a temporary living arrangement for children when their own parents are unable to care for them</a:t>
            </a:r>
          </a:p>
          <a:p>
            <a:pPr lvl="1"/>
            <a:r>
              <a:rPr lang="en-US" sz="2800" smtClean="0"/>
              <a:t>Reimbursed by the government or private institution for the children's expenses </a:t>
            </a:r>
          </a:p>
          <a:p>
            <a:pPr lvl="1"/>
            <a:r>
              <a:rPr lang="en-US" sz="2800" smtClean="0"/>
              <a:t>Volunteer their time, effort, and love</a:t>
            </a:r>
          </a:p>
          <a:p>
            <a:pPr lvl="1"/>
            <a:r>
              <a:rPr lang="en-US" sz="2800" smtClean="0"/>
              <a:t>Examples-residential home, group home, etc.</a:t>
            </a:r>
          </a:p>
          <a:p>
            <a:endParaRPr lang="en-US" smtClean="0"/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5210175"/>
            <a:ext cx="2336800" cy="160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848599" cy="1143000"/>
          </a:xfrm>
        </p:spPr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dirty="0" smtClean="0"/>
              <a:t>Types of Parents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295400"/>
            <a:ext cx="8153400" cy="4694238"/>
          </a:xfrm>
        </p:spPr>
        <p:txBody>
          <a:bodyPr>
            <a:normAutofit/>
          </a:bodyPr>
          <a:lstStyle/>
          <a:p>
            <a:r>
              <a:rPr lang="en-US" sz="3600" b="1" smtClean="0"/>
              <a:t>Grandparent</a:t>
            </a:r>
            <a:r>
              <a:rPr lang="en-US" sz="3600" smtClean="0"/>
              <a:t>-a parent of one’s father or mother who may assist parents or help raise grandchildren in times of need or crisis</a:t>
            </a:r>
          </a:p>
          <a:p>
            <a:pPr lvl="1"/>
            <a:r>
              <a:rPr lang="en-US" sz="3400" smtClean="0"/>
              <a:t>Grandparents may serve a parenting role with or without the full responsibility of </a:t>
            </a:r>
          </a:p>
          <a:p>
            <a:pPr lvl="1">
              <a:buFont typeface="Georgia" pitchFamily="18" charset="0"/>
              <a:buNone/>
            </a:pPr>
            <a:r>
              <a:rPr lang="en-US" sz="3400" smtClean="0"/>
              <a:t> grandchildren.</a:t>
            </a:r>
          </a:p>
          <a:p>
            <a:pPr lvl="1">
              <a:buFont typeface="Georgia" pitchFamily="18" charset="0"/>
              <a:buNone/>
            </a:pPr>
            <a:endParaRPr lang="en-US" sz="3400" smtClean="0"/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4800600"/>
            <a:ext cx="31623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1981200"/>
            <a:ext cx="8153400" cy="4694238"/>
          </a:xfrm>
        </p:spPr>
        <p:txBody>
          <a:bodyPr/>
          <a:lstStyle/>
          <a:p>
            <a:r>
              <a:rPr lang="en-US" sz="3600" b="1" smtClean="0"/>
              <a:t>Guardian</a:t>
            </a:r>
            <a:r>
              <a:rPr lang="en-US" sz="3600" smtClean="0"/>
              <a:t>-one who has the legal responsibility to care for another person.</a:t>
            </a:r>
          </a:p>
          <a:p>
            <a:r>
              <a:rPr lang="en-US" sz="3600" b="1" smtClean="0"/>
              <a:t>Single Parent</a:t>
            </a:r>
            <a:r>
              <a:rPr lang="en-US" sz="3600" smtClean="0"/>
              <a:t>-divorced, widowed, or unmarried person with children</a:t>
            </a:r>
          </a:p>
          <a:p>
            <a:r>
              <a:rPr lang="en-US" sz="3600" b="1" smtClean="0"/>
              <a:t>Stepparent</a:t>
            </a:r>
            <a:r>
              <a:rPr lang="en-US" sz="3600" smtClean="0"/>
              <a:t>-the spouse of a child’s remarried parent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848600" cy="1143000"/>
          </a:xfrm>
        </p:spPr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dirty="0" smtClean="0"/>
              <a:t>Types of Parents</a:t>
            </a:r>
            <a:endParaRPr lang="en-US" dirty="0"/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04800"/>
            <a:ext cx="2225675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848599" cy="1143000"/>
          </a:xfrm>
        </p:spPr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dirty="0" smtClean="0"/>
              <a:t>Adjusting </a:t>
            </a:r>
            <a:br>
              <a:rPr lang="en-US" dirty="0" smtClean="0"/>
            </a:br>
            <a:r>
              <a:rPr lang="en-US" dirty="0" smtClean="0"/>
              <a:t>to Parenthood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828800"/>
            <a:ext cx="8153400" cy="4618038"/>
          </a:xfrm>
        </p:spPr>
        <p:txBody>
          <a:bodyPr/>
          <a:lstStyle/>
          <a:p>
            <a:endParaRPr lang="en-US" sz="3600" smtClean="0"/>
          </a:p>
          <a:p>
            <a:endParaRPr lang="en-US" sz="3600" smtClean="0"/>
          </a:p>
          <a:p>
            <a:r>
              <a:rPr lang="en-US" sz="3600" smtClean="0"/>
              <a:t>The addition of a baby to the family facilitates many changes in the family and household.  </a:t>
            </a:r>
          </a:p>
          <a:p>
            <a:r>
              <a:rPr lang="en-US" sz="3600" smtClean="0"/>
              <a:t>Parents may experience some or all of the following adjustments:</a:t>
            </a: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525463"/>
            <a:ext cx="3657600" cy="240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1752600"/>
            <a:ext cx="8534400" cy="4694238"/>
          </a:xfrm>
        </p:spPr>
        <p:txBody>
          <a:bodyPr rtlCol="0">
            <a:normAutofit lnSpcReduction="10000"/>
          </a:bodyPr>
          <a:lstStyle/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Less private and quiet time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Financial demands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Sleeping and eating habits         around the schedule of the            baby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Job schedules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Learn how to relate to each other as parents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848600" cy="1143000"/>
          </a:xfrm>
        </p:spPr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dirty="0" smtClean="0"/>
              <a:t>Adjusting to Parenthood</a:t>
            </a:r>
            <a:endParaRPr lang="en-US" dirty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1905000"/>
            <a:ext cx="183038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752600"/>
            <a:ext cx="8153400" cy="4694238"/>
          </a:xfrm>
        </p:spPr>
        <p:txBody>
          <a:bodyPr/>
          <a:lstStyle/>
          <a:p>
            <a:r>
              <a:rPr lang="en-US" sz="3600" smtClean="0"/>
              <a:t>Less time for friends</a:t>
            </a:r>
          </a:p>
          <a:p>
            <a:r>
              <a:rPr lang="en-US" sz="3600" smtClean="0"/>
              <a:t>Management of household tasks</a:t>
            </a:r>
          </a:p>
          <a:p>
            <a:r>
              <a:rPr lang="en-US" sz="3600" smtClean="0"/>
              <a:t>Siblings learning to share parents and adjusting to their new roles as brothers and/or sisters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848600" cy="1143000"/>
          </a:xfrm>
        </p:spPr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dirty="0" smtClean="0"/>
              <a:t>Adjusting to Parenthood</a:t>
            </a:r>
            <a:endParaRPr lang="en-US" dirty="0"/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4692650"/>
            <a:ext cx="2971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848599" cy="1143000"/>
          </a:xfrm>
        </p:spPr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dirty="0" smtClean="0"/>
              <a:t>Financial Responsibilities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752600"/>
            <a:ext cx="8153400" cy="4694238"/>
          </a:xfrm>
        </p:spPr>
        <p:txBody>
          <a:bodyPr/>
          <a:lstStyle/>
          <a:p>
            <a:r>
              <a:rPr lang="en-US" sz="3600" smtClean="0"/>
              <a:t>According to the U.S. Department of Agriculture, the cost of raising a child from birth to age 17 ranges from $124.800 to $249,180 (2001)</a:t>
            </a:r>
          </a:p>
          <a:p>
            <a:endParaRPr lang="en-US" sz="1200" smtClean="0"/>
          </a:p>
          <a:p>
            <a:r>
              <a:rPr lang="en-US" sz="3600" smtClean="0"/>
              <a:t>How could these costs            change as a child grows?</a:t>
            </a: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4038600"/>
            <a:ext cx="1743075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752600"/>
            <a:ext cx="8153400" cy="4694238"/>
          </a:xfrm>
        </p:spPr>
        <p:txBody>
          <a:bodyPr>
            <a:normAutofit/>
          </a:bodyPr>
          <a:lstStyle/>
          <a:p>
            <a:r>
              <a:rPr lang="en-US" sz="3600" smtClean="0"/>
              <a:t>Equipment specific to children’s needs</a:t>
            </a:r>
          </a:p>
          <a:p>
            <a:pPr lvl="2"/>
            <a:r>
              <a:rPr lang="en-US" sz="2800" smtClean="0"/>
              <a:t>Car seats, crib, high chair, etc.</a:t>
            </a:r>
          </a:p>
          <a:p>
            <a:r>
              <a:rPr lang="en-US" sz="3600" smtClean="0"/>
              <a:t>Clothing</a:t>
            </a:r>
          </a:p>
          <a:p>
            <a:r>
              <a:rPr lang="en-US" sz="3600" smtClean="0"/>
              <a:t>Educational expenses</a:t>
            </a:r>
          </a:p>
          <a:p>
            <a:r>
              <a:rPr lang="en-US" sz="3600" smtClean="0"/>
              <a:t>Food</a:t>
            </a:r>
          </a:p>
          <a:p>
            <a:pPr>
              <a:buFont typeface="Georgia" pitchFamily="18" charset="0"/>
              <a:buNone/>
            </a:pPr>
            <a:endParaRPr lang="en-US" sz="360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848600" cy="1143000"/>
          </a:xfrm>
        </p:spPr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dirty="0" smtClean="0"/>
              <a:t>Financial Responsibilities</a:t>
            </a:r>
            <a:endParaRPr lang="en-US" dirty="0"/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4572000"/>
            <a:ext cx="29972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5656263"/>
            <a:ext cx="13684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5256213"/>
            <a:ext cx="1754188" cy="131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5" descr="C:\Documents and Settings\Kharris\Local Settings\Temporary Internet Files\Content.IE5\XGJLAR2T\MC900436925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2630488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7" descr="Mortarboard graduation cap and diplom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5591175"/>
            <a:ext cx="1220788" cy="122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752600"/>
            <a:ext cx="8153400" cy="4694238"/>
          </a:xfrm>
        </p:spPr>
        <p:txBody>
          <a:bodyPr>
            <a:normAutofit/>
          </a:bodyPr>
          <a:lstStyle/>
          <a:p>
            <a:r>
              <a:rPr lang="en-US" sz="3600" smtClean="0"/>
              <a:t>Ongoing medical care</a:t>
            </a:r>
          </a:p>
          <a:p>
            <a:pPr lvl="2"/>
            <a:r>
              <a:rPr lang="en-US" sz="2800" smtClean="0"/>
              <a:t>Insurance, immunizations, etc.</a:t>
            </a:r>
          </a:p>
          <a:p>
            <a:r>
              <a:rPr lang="en-US" sz="3600" smtClean="0"/>
              <a:t>Prenatal and hospital care and delivery charges</a:t>
            </a:r>
          </a:p>
          <a:p>
            <a:r>
              <a:rPr lang="en-US" sz="3600" smtClean="0"/>
              <a:t>Shelter</a:t>
            </a:r>
          </a:p>
          <a:p>
            <a:pPr>
              <a:buFont typeface="Georgia" pitchFamily="18" charset="0"/>
              <a:buNone/>
            </a:pPr>
            <a:endParaRPr lang="en-US" sz="360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848600" cy="1143000"/>
          </a:xfrm>
        </p:spPr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dirty="0" smtClean="0"/>
              <a:t>Financial Responsibilities</a:t>
            </a:r>
            <a:endParaRPr lang="en-US" dirty="0"/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4191000"/>
            <a:ext cx="185578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3" descr="C:\Documents and Settings\Kharris\Local Settings\Temporary Internet Files\Content.IE5\2WSSU8TZ\MC900441738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41910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924800" cy="1219200"/>
          </a:xfrm>
        </p:spPr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295400"/>
            <a:ext cx="7848600" cy="4846638"/>
          </a:xfrm>
        </p:spPr>
        <p:txBody>
          <a:bodyPr/>
          <a:lstStyle/>
          <a:p>
            <a:pPr marL="558800" indent="-514350">
              <a:buFont typeface="Trebuchet MS" pitchFamily="34" charset="0"/>
              <a:buAutoNum type="arabicPeriod"/>
            </a:pPr>
            <a:r>
              <a:rPr lang="en-US" sz="2600" smtClean="0"/>
              <a:t>State responsibilities of parents to their children.</a:t>
            </a:r>
          </a:p>
          <a:p>
            <a:pPr marL="558800" indent="-514350">
              <a:buFont typeface="Trebuchet MS" pitchFamily="34" charset="0"/>
              <a:buAutoNum type="arabicPeriod"/>
            </a:pPr>
            <a:r>
              <a:rPr lang="en-US" sz="2600" smtClean="0"/>
              <a:t>Distinguish among the types of parenthood.</a:t>
            </a:r>
          </a:p>
          <a:p>
            <a:pPr marL="558800" indent="-514350">
              <a:buFont typeface="Trebuchet MS" pitchFamily="34" charset="0"/>
              <a:buAutoNum type="arabicPeriod"/>
            </a:pPr>
            <a:r>
              <a:rPr lang="en-US" sz="2600" smtClean="0"/>
              <a:t>Name parental adjustments after the birth of a baby.</a:t>
            </a:r>
          </a:p>
          <a:p>
            <a:pPr marL="558800" indent="-514350">
              <a:buFont typeface="Trebuchet MS" pitchFamily="34" charset="0"/>
              <a:buAutoNum type="arabicPeriod"/>
            </a:pPr>
            <a:r>
              <a:rPr lang="en-US" sz="2600" smtClean="0"/>
              <a:t>Identify financial responsibilities parents face when raising children.</a:t>
            </a:r>
          </a:p>
          <a:p>
            <a:pPr marL="558800" indent="-514350">
              <a:buFont typeface="Trebuchet MS" pitchFamily="34" charset="0"/>
              <a:buAutoNum type="arabicPeriod"/>
            </a:pPr>
            <a:r>
              <a:rPr lang="en-US" sz="2600" smtClean="0"/>
              <a:t>Determine the financial costs of raising a child.</a:t>
            </a:r>
          </a:p>
          <a:p>
            <a:pPr marL="558800" indent="-514350">
              <a:buFont typeface="Trebuchet MS" pitchFamily="34" charset="0"/>
              <a:buAutoNum type="arabicPeriod"/>
            </a:pPr>
            <a:r>
              <a:rPr lang="en-US" sz="2600" smtClean="0"/>
              <a:t>Explain possible rewards and demands of parenting.</a:t>
            </a:r>
          </a:p>
          <a:p>
            <a:pPr marL="558800" indent="-514350">
              <a:buFont typeface="Trebuchet MS" pitchFamily="34" charset="0"/>
              <a:buAutoNum type="arabicPeriod"/>
            </a:pPr>
            <a:r>
              <a:rPr lang="en-US" sz="2600" smtClean="0"/>
              <a:t>Discuss in writing basic characteristics.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848599" cy="1143000"/>
          </a:xfrm>
        </p:spPr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dirty="0" smtClean="0"/>
              <a:t>Rewards of Parenthood</a:t>
            </a:r>
            <a:endParaRPr lang="en-US" dirty="0"/>
          </a:p>
        </p:txBody>
      </p:sp>
      <p:sp>
        <p:nvSpPr>
          <p:cNvPr id="32770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600200"/>
            <a:ext cx="8153400" cy="4846638"/>
          </a:xfrm>
        </p:spPr>
        <p:txBody>
          <a:bodyPr/>
          <a:lstStyle/>
          <a:p>
            <a:r>
              <a:rPr lang="en-US" sz="3600" smtClean="0"/>
              <a:t>May add to an already strong and loving relationship</a:t>
            </a:r>
          </a:p>
          <a:p>
            <a:r>
              <a:rPr lang="en-US" sz="3600" smtClean="0"/>
              <a:t>Share the special bond between parents and children</a:t>
            </a:r>
          </a:p>
          <a:p>
            <a:r>
              <a:rPr lang="en-US" sz="3600" smtClean="0"/>
              <a:t>Grow and learn through your children</a:t>
            </a:r>
          </a:p>
          <a:p>
            <a:r>
              <a:rPr lang="en-US" sz="3600" smtClean="0"/>
              <a:t>Experience new depths of emotion</a:t>
            </a:r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3733800"/>
            <a:ext cx="990600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295400"/>
            <a:ext cx="8153400" cy="5151438"/>
          </a:xfrm>
        </p:spPr>
        <p:txBody>
          <a:bodyPr rtlCol="0">
            <a:normAutofit lnSpcReduction="10000"/>
          </a:bodyPr>
          <a:lstStyle/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Fulfills a desire to love, nurture, and guide another person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Constant ever changing adventure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Enjoyment of watching another human being develop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Stimulates feelings of </a:t>
            </a: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tenderness, accomplishment,</a:t>
            </a: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and pride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848600" cy="1143000"/>
          </a:xfrm>
        </p:spPr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dirty="0" smtClean="0"/>
              <a:t>Rewards of Parenthood</a:t>
            </a:r>
            <a:endParaRPr lang="en-US" dirty="0"/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87765">
            <a:off x="6848475" y="4575175"/>
            <a:ext cx="1984375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524000"/>
            <a:ext cx="8153400" cy="4922838"/>
          </a:xfrm>
        </p:spPr>
        <p:txBody>
          <a:bodyPr/>
          <a:lstStyle/>
          <a:p>
            <a:r>
              <a:rPr lang="en-US" sz="3600" smtClean="0"/>
              <a:t>Can affect career development if one parent chooses to stay home</a:t>
            </a:r>
          </a:p>
          <a:p>
            <a:r>
              <a:rPr lang="en-US" sz="3600" smtClean="0"/>
              <a:t>Can be emotionally, physically, and financially absorbing</a:t>
            </a:r>
          </a:p>
          <a:p>
            <a:r>
              <a:rPr lang="en-US" sz="3600" smtClean="0"/>
              <a:t>Limits freedom and privacy</a:t>
            </a:r>
          </a:p>
          <a:p>
            <a:endParaRPr lang="en-US" sz="3600" smtClean="0"/>
          </a:p>
          <a:p>
            <a:endParaRPr lang="en-US" sz="3600" smtClean="0"/>
          </a:p>
          <a:p>
            <a:endParaRPr lang="en-US" sz="360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848600" cy="1143000"/>
          </a:xfrm>
        </p:spPr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dirty="0" smtClean="0"/>
              <a:t>Demands of Parenthood</a:t>
            </a:r>
            <a:endParaRPr lang="en-US" dirty="0"/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50" y="4267200"/>
            <a:ext cx="3143250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848599" cy="1143000"/>
          </a:xfrm>
        </p:spPr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dirty="0" smtClean="0"/>
              <a:t>Demands of Parenthood</a:t>
            </a:r>
            <a:endParaRPr lang="en-US" dirty="0"/>
          </a:p>
        </p:txBody>
      </p:sp>
      <p:sp>
        <p:nvSpPr>
          <p:cNvPr id="3584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600200"/>
            <a:ext cx="8153400" cy="4846638"/>
          </a:xfrm>
        </p:spPr>
        <p:txBody>
          <a:bodyPr/>
          <a:lstStyle/>
          <a:p>
            <a:r>
              <a:rPr lang="en-US" sz="3600" smtClean="0"/>
              <a:t>Limits the time available to focus on other relationships</a:t>
            </a:r>
          </a:p>
          <a:p>
            <a:r>
              <a:rPr lang="en-US" sz="3600" smtClean="0"/>
              <a:t>Requires knowledge of child development</a:t>
            </a:r>
          </a:p>
          <a:p>
            <a:r>
              <a:rPr lang="en-US" sz="3600" smtClean="0"/>
              <a:t>Long term commitment</a:t>
            </a:r>
          </a:p>
        </p:txBody>
      </p:sp>
      <p:pic>
        <p:nvPicPr>
          <p:cNvPr id="35843" name="Picture 2" descr="http://t3.gstatic.com/images?q=tbn:ANd9GcTr3c6Ngdf33Deoqvu9RbNnAAoAV61GIxmScEf8eoKOYWGl0BV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3581400"/>
            <a:ext cx="2438400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848599" cy="1143000"/>
          </a:xfrm>
        </p:spPr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dirty="0" smtClean="0"/>
              <a:t>Characteristics of Parent Readiness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676400"/>
            <a:ext cx="8153400" cy="4770438"/>
          </a:xfrm>
        </p:spPr>
        <p:txBody>
          <a:bodyPr rtlCol="0">
            <a:normAutofit lnSpcReduction="10000"/>
          </a:bodyPr>
          <a:lstStyle/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Emotional</a:t>
            </a:r>
          </a:p>
          <a:p>
            <a:pPr marL="548640" lvl="1"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3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Stresses and demands of parenthood  require emotional maturity</a:t>
            </a:r>
          </a:p>
          <a:p>
            <a:pPr marL="548640" lvl="1"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3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Both parents need to honestly want a baby</a:t>
            </a:r>
          </a:p>
          <a:p>
            <a:pPr marL="548640" lvl="1"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3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 prepared for the </a:t>
            </a:r>
          </a:p>
          <a:p>
            <a:pPr marL="365760" lvl="1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en-US" sz="3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commitment of </a:t>
            </a:r>
          </a:p>
          <a:p>
            <a:pPr marL="365760" lvl="1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en-US" sz="3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parenthood</a:t>
            </a:r>
            <a:endParaRPr lang="en-US" sz="3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867" name="AutoShape 2" descr="data:image/jpg;base64,/9j/4AAQSkZJRgABAQAAAQABAAD/2wCEAAkGBhQSERUTExQUFBUVFBcXFRUWFRYUFxcXFBQVFBQUFBQXHCYeFxkjGRQUHy8gIycpLCwsFR4xNTAqNSYrLCkBCQoKDgwOGg8PGiwkHyQsLCwsKSksKSwsLCwsLCwsLCksLCwpLCwsKSwsLCksLCwpKSwpLCwpLCwsLCwsLCwpLP/AABEIAMkA+wMBIgACEQEDEQH/xAAcAAACAwEBAQEAAAAAAAAAAAADBAIFBgEHAAj/xABEEAABAwIDBgMFBQYEBQUBAAABAAIRAyEEEjEFBkFRYXEigZETMqGxwQcUUtHwQmJykqLhFSMzshZDY4LxU1SDs8I0/8QAGQEAAwEBAQAAAAAAAAAAAAAAAQIDAAQF/8QAKhEAAgICAgECBQQDAAAAAAAAAAECEQMSITFBE1EiYYGR8AQUcdFCUqH/2gAMAwEAAhEDEQA/APS3iyi8eHzUnaKLj4fNIEi2mODgjYWmc3vjtKCC3qiYbJn4ysjBHC57oVRqO9viPdRcFQjIUeZMLsDLCjUaBclAc6L8FiYzQPMqIEOMJQYuRGibw1RagoMisdaEIGLlSBQHDiFFzUJz1NjlqMM4ajJumX0AUPCaIhcsuR0IY1keiUdr5J3HHTskna+SSXY6FG9uK+dHFfB3zXzn9JUxhmmAXNjnxVsxsSNLalVDX+JsiE455dqbIyriyM2dfVjiuVXNcQRJEceaSx2GezxNgg8JQsdtE0g2BJNzGi2rolYesAXaTC7Vqh1N3hbAtMJJ+3NCGw02ce65tDEhoAnXh14FTTcZa+4LA7FkvObwgTE8SrJ9Zpkkear/AGhEE5YiwmTKC6uTbgunoaPQzUe2IHqgNaJlCzKTawm5gLWONYalLp9Uao2kDqqx2LJPhlDcClMkaipohk+FTcLKB92yxU57b90ImHrDN7g7qAL/ANQiUPaZhe3kijBSfE7ulaz4KYruhzu6A5yclLsSqPkr59QARzXKgkoVQ3RomwD2ck/hBlPOyRfqjYardM0KuywNVcLkIOGqM0SFNlSTdERj4QiIXC+UDFthL6clOtYJbZLve8k3XFkUOhHFgwI5JJ2vknsY2wvFki7UfwpZDoUv8VwzwUSOvFfOHVSGGJILZTbiToY5pB9ogolOo42AiOJMyhPwyE+yDX5ScxHQdAhNxbYMnNPCNFDEOkgmLGCF3AMBe4EDxSe3RZ01TI2JVcIHMyB1h4j34BIOqNaySSXGwB4AcVZbUrimyGSHH9XWeZVe9xLodbWE8U7bbAGwGKJeZnTVWbaw7qrwDIdHABWTWAqjZaPR0yQl6IvLjbgOaYDPmgvbDuyUcYNYDhKG5yGDxU855hYxqS4adFHVpTNVoDDHJL4Ay24W80P4BigPxhEo0WhwJePQpsNUk2oLA4kXMdEjiHXCff7xtaAh1GN5FMI1ZW09V2s26cpUWA6FEdSYeaNoRwZU1Au0BdWX3ZnVdFFnVG0DR2KNCboiylkZ1Upb1SsdRYvUcuAJgtZyK60NHAoI2rGNkjVOVSkqOJDTYa9VM4udW/FHyMuAe0AALz5BIu1H8KtH1M3BVeJ/1BygpJe46K8gSb8eS66OqPlX0Keo1kKhBiJUL0wReToNUSrqITTqzTci8I62RnFsoMY8tALyYlHweJdE+7+HT4qwrMY8AOZIHVcds+kdWn4p6VE/TZm9pVS50E90vTAaD1WpdsigdWH4rv8AhND8HzR4qhlCjP4WneeB4o1Vxmy0DMHSGjSuuwtM6tQG1M0A6eyJXNz1CuMQ/D0x4iG93QqyvvLgGiTUYTykk/BGg0ADDAUDT6rN7a3/AGzFGnpoT+QWefvfiCZkjpJ/Nag0e7ipLPJBwbobfgiZQNOSE2YMJb8jLoOMYOAcfIqbapNsjkqPanjHoF1tN8jM/wDqTWzBcQ4hVlTapB/ZhWeKHnZZ2u3xHny0WZNsn/jr50HojU9qPPAeiqMHQc9+VoMytDhtiOESRfVK3RPaQTAGpU5Ac4Voyg0WNyoCGANUDiBMBJsNbD+xaouptCC6odUMVzMzZaw2NZWqdOm08Eo3FSYATNOvqmBYR1MckGtTP7K+djEpU2tHBLtRtqHW03AaSq+uPGD0KaZXztkOg+iWeLjjYp27RWLsRdXvoV8Kh4AqLy6/dRcDz+KlbHJ42Q08DFlVu2mQ0y4iFZYgeE3myy2Nri41MrSJTInblbNIqeHjogYneyqAG5og+8NVWVnDO0kENm4HFB2vUa5/hEDgFVRsRsbdvTWzSKr8s9PyU2711nPP+Y4Dhp+SpG0C6zQSTaAJ9ArfCbn4oeP2FSI/Df8Al1VNYoPI9T2/W19o7sobU3pc2kfE6Yuq3FYaox2Usc0/vNLfgUptHZVR4bTbdzyAPM8egQklQ0G2yhxWJfVGcuJPGT1S0g8PivQ626NNlD2Y94C7zxPPoOi8/wAU2HFukWSRmnwi0sbjyztSAJLwf3RPxK4MRya30n4yoOoyP1wXAAnEP0pU18kACxRJKGFNGXQNzBF38FmNu754ehOWoHPGgDS4T+8UD7Qt42UKIp0yfaP06DiV5HUqkmTJ+qZKzGtxv2iYyo7M12Qcmi3nmS1Tf7FnWq7qBEegCzDy7hboosY5FxTAbPZH2j16L5ytI8hPfw/Relbqb/U8X4XN9m+Y1lp7GxB7heDls6T+vgU1srabqL5meB6hJKHHAKP0sQChNwLWmVn9z9sNrUgC4uMam/kTxhaNtVo4qXDQrA1sKSeiA7ZridbJ1uIb3UhVnWyZMFIqzs57ZIXaDyG3VqaouEOo1psbLOTRqKl7zfgEv7MSOI4hXQ2cCb3CHV2aBfRERxA0GMDbyL6ob4lsckw10Nu2Qlqjrti1k76Lw6EXs1vxUC0c114Em/FRLhyUGUJ1yMp7LKVdnuc9xB/a8lqqx8J7LM1a7Q5wJM5rAaTwlGTfglMHjtihjmlz8wiSBzVfidkOrVWhjSJgBvEp11SWnWQVr908Gcntn6uEM6N4u8/l3TY9vLFUbGN3N2qeFaLB1UjxPPDo3l34q8BS/tLlEa5XHSo5icK2oIe0OHIiVnNrbJpUXtewQ6CImRwvdaUuWZ3mxDc7ATBggcjodeeqTI/hKY1ckVGNqDK4kxYryXED/MfJ5keq9D2/iCKL4/CV5g+r4if1wUsPll8/FIPUqoDqpBsh57Loeug5uz9LUTIChVqhrXOOgBJ7AL7BuzAGFQ77bT9jhqo0JYbkWuY9fyU0KujyLefbJxOIfU0Ew0cABYfrqqprZ/UqL3yvged1UwbJ3+IUcv6lQDjw+QRadMnmhYUrOinP6HzKhWdFpn4+iap7NcSO+q0OC3QZEvOaVOWSMSscMpF39kuPL6hpvdFoaYGvAT+a9ZODE6k9LQvKdjYFtD3LGdV6TsDahrUyXe8x2Vx5+FrgfRwSY5xm2HLg0SZYOo9h2CCMO4j3h9UwuKuiIaiRLtNOvNEw4J98dkcpeu06g6KcoPwK0G+88AuvebSq5u0SbZQOqbw9aRdKpCharvDLfMKvqky2bJ51OfdN0u/CkwSbhVatFIlRUcJNuKiSeSnWkOIjihuB4lRKEq3unss1tKrDhAHXr3WixFQBhPABYnHbZo5jJMz5rNWTlGy8wGENeo1hgZrmODRqfRb0NDWgCwAgDkBYBeUYXfNuHBNOxNp8J+JUT9ptYGZJHJ0EKkfhGUGkenipcotOoshsLfejXIvlcR4m6x1Ee8PitLSrBwkGQbgjkqIwXGYrK35d1kNs1S8HMZPAyTl6jgD2Cudu4jIzOTZsk9ufzWWxGLbUYXhzXMNvCQY4G4Oqhlk+jpwQT5EcZUJpltSDLYzDQyOPIrznF4ctcV6I/AV2nKS1zeBggxyPBZ3bOzLZuIMH6H5JYSUWUyQ2RlAolyJVbBUQuk4aP1MKqwf2q1pwhaPxtkAfqNVuyzkq/F7FbVkVPdOrRx01JRQD82lt1yVs9/8AYVPC4qGsIpvbmbcm+hudTM+oWOczksY+Cvdi1Wx4tVQ5U1g3kFLNWimKWsrNgzDAqxw7naWPw+Cr8JOUSvsRtkUrAZ3HQBcNN8Hq7JK2aCm2BKvvs62jmp1mugE1nPaeLmw1vwyj1XmmGxtWrUzVDZrvdGgPXmt1u4JrsDBa5MWEAGVTGtJEci3hZvyVHPzSftCP/MqYxJ6Lrs84ZzodUqHtSovcsYWq4Il0t8x+SYaALT5L5j4U69LNdvvD4pHHyhXEn7Qf2Uosq7D1XO1p1G3/AGmn4RKZ+/gmMr5/gcmtDJMDWotcYJI5EIf+G0wMz3+HW8D4oeJzCpoQDF4t6qh3lx1R1QUhZsiSOR5Dnqs0u2ZW3SFd5tpe0aW0Guy6ZiYLj+6Dw+PReY4wkOMg63nXsQV6Ic3tMsNuBBiXARoQT7vZZLeLCf5zzxJv3gfkpRmmzrng0jd8lPTq/qYUKgPM+Z/suhcLRwhUIC5fldIJBHX5La7mb+OFUUqgOVxgQLAk6xwGsxzWFxBAKWFSDIm2n9kxNs9u30rE4Z0aEiewcCVgdzqpd7Sm6MjfGJsQSYieVuKPgd4atfCezkPc0lriZnIWwL876n8KrN1Gn705hOU5DYRctItfpJU5Lh2WxOpI3zsc1zbEGLGDPBZ3a5mSPP8ANWlPCBswNdbAT6JTH0gGrl4s7jB7TogGQkFc7VpalVAC7I9HnZV8R+pWADvzKg5yNE6peq2OqYQzG/GwDi8O5rRNRnjp9xq3zH0XmGF3MqVKBq3ETaBwEkDmQF7LtHabaTc5ubgDmVgsTtV2R02EkDlmfP68lKc64R0Ycaly+jz87OIEiD2/JfYJ0PHdWtHBOac0tgWgkzHOEf8AwphOcTe9vihv4ZWWHV2iya6W2SdLYr3OMENnU6H1ifRP0WaJ2lWDVz210dPEuxSo1lDJSECZ8RE6anurHY+LPtWtpeN8y3L8ZHKJlUO1ccxz4J6CxPrAVjsCuyhiqBpukl4D7QAHQ0t66m/QKkVYHKk0j1OrQkS30QG1SLFNExcKDy13QrqPKO0SHGARMTCZOGVLi6wova8nTlckcbdiVog4ESLgiQfkgnfAWvINtADhPdEUXOUHVEwAkrgJPGyVNSePdDx2OFGkXu8h1OiVujJWKba20KXhYJceXDuVnS5ziXvu7n9Oy+bXzkuJkk3RM9lxSyOTO6GNR/k+oifERBP00Va7dthrGobg3yngeKt6anUECVkUfJRbR3XoVGkZA0kWcBB/usfX3TqMkDK7zI007rYV9rHMWD3gMwB/bbzb2NiOC594FRs8xf8AJMpNA9NSPL9pYFzdQAq1zYWw3j2W1swfW6yjqULqhK0cWbHozQbmW9u7QNpTJiAZMa+aon454q+1DjnBkOFr9IsvRdwNiA4ZzntB9qZgifCLCx8z5ql+0LYlOiWubDcwyhotcSSY5aI3yT8FT/xpiIE5Dz8MT5gpmhvI6rYtA8yVmAmcACXBrQSSQABcknQBK4R8IeGSV8ss9sV7RxKqC5WG28E+lVLHxIgGDInKHRPZwVaQjFUgTds/VJVdtHGtotzOMDh16BWBIiZtE9I5rA7xbQ9u8x7rbN+p7lCctUNjhu6Krbe2DWqSOdh20VnQ2JnwzmPEGo2QRwi7D3BE+apW7OaTMwrujtJ+mcwNJgxHIlc0XzbO2cHrrEw3tHscadQeJtjx7EdIumWY0LR4ljHOmpRa+bZgJ46WuLlZTa2zqlB7ppVBTzHK8DOMs2lzZjzTd9AbcUtixo4pp4wVKoSsz9/EwJJ5AEn0Wg2HsfEVnDMHUaWpc/3iOTGHSeZR1JuaQnJBMc05srDOfWYB7znAADhzPkJPkte3dTDO1Dv5yrDB7Mo4YZqYgxBcSXOPQE/ILKL9wPPxSLp17zHNUuO2iJinJ5u4eXPugYjGvfMmG/hH1PFJvrgJJ5r4iHHgrmQwx3E37rWbIr/5DOgy/wApj5ALBffZNvLqr/ZONcyllcIOYkDoQP7oYZVLkP6hLU0NSulnYu8KsdjyTbiu0jAv6fmune+jjovKNIm501/QWa3vxWZwpg2aJ8zp+uqvsLtEOs6x+Cxe8NY/enjll9MoSZX8PBfBG5imDxBBhWGGfJPFZ/H1cviBT+7+Ie6m572FoJ8BP7Qi5HTquZI7HwWWL2wykCXGANUN+2wW2zXFvCVR700/aU8jRJ96Bxgwe8CSo7M20DSYcwL4yPadQ5lswHEFsGdJlU14s3TGK2yi8teXEZXEixBE6i/A8kRha0GD+Sjito+1pw0k8CeoGs8VVYTZUuPihrgJGsOn3m9x8kErBOajyD3gpBzc3JV+wN0HV3BzwW0weNi7oOnVeg7O2S1oFp6m5PmrelhQFeFpHFknuweCwYY0NaAABAHC2i8a30rVnYt4re8LBo91rdWhvleeMr3JjLLyLe+i6pjazabXPfnygNaXGwA0HZP0yaVmSpYcmTy+aut1GFuJbYTAInkePoVrt1txHMh9cDN+yyxy/vOOhdrbh8m8Lucyliy5oJp5LB3BxcSGtPICEWzUkZ/7RcFle2pH+oG+TmjKfUBp8ljJXre/Oy8+EMCXtcH21gSCB6j0XlDqQ4kysjPk9jp7QqNa5gccjuB+nJUuIpOLv3efXirZVdcvmwJHCFxro9GK5AuNVs5aYf2eB8CvsC6pUfDh7Hq6Y9QIQztHJ77are7HEeoCa2RivvFQspHMQJLT4THEw6JRSfsPJpLsfOAqiBGujgQW95VwcK/hNhqf1KuNjbJNKk0OALhedYB0aP7J91H9RxXRHEedkyuXZkTsmsTq0eTj9YTFDY726mfSFpiz9ckvV5G/VN6aJbMrKVMDURzOgVfXfmPGBoD8z1VntBrneFoho4yBPqkn7NdHvNHqfl+a5smzeq6OnCor4pdlbisWBYKj23VxDaXtKVB1UGfEBmDY4lrfEfl1Www+7TD4nlzu/hb5x+aNjN48JQEOrsEWDWEOPbw29StjwO7Y+XOqqJVbBwr306b3UvYFwl4qeFwP8J8UTpbRaPDbMaSJzO/pH5qlp784T9l7R1LXOPpAA9SgYzetjx4MVHTLA/phdOij4ORuzaU8JSZq1g7wf9y+qexP/p+g/JYOjt6kLuqtJ6T+SK7e2iBZ/wACfoitv9QGsxezmxmpkdRM+iqMRs6lWc01CcwEeAQXDhmMSY+qoxvnTbcZ3HoIVjuPvr95dUp1KZY9oL2uywKjRYg8MwkdDrzR9Ny5aGUtemPt2BQY4EUXP6ulwHZp1KJtDBBwiLcOEJPE7wsqOLTWyCdBma3yI97uTHRQdgWPvTxAn+Jp+RBU6XSDtK7bK6tsHMYN2/vfQBUm8bqWHpwwAvt4YkAcSQryucRTm4eNL2J7TM+oVSMLTzEvD6eYyc92ydYdp8Sp6of1Ze5n6O1XPptkgTqAAND0Vlga3yVjQ3WowcoFzI8R48pNlIbpvbdrpHUR8Qta8CuTfZcbIx4cIOo+KumPWKdhqlI+JpEcdR6hWWA23wcni6FaNK0ropN1iCdeqVoYkO0KbpqnYpIMAQXMuSUxlQK1RosSO39lmFci/sZlztB9F5Vtzdiq7EVHU25WOdmaJA96+k2uSvWXPa8RI7cfQrMY/G1xUcG0WPE2d4xP9JS/wMl7iWHxwdxE8lB76hMDyWRG0iTEHNplgzPbVeobC2bFClnZmqEFzi6Z1s0DtC5o45HU8qXJW0MBii2QwkHQ2ur3d/YPs3+3qgNcAQAI4iCXHsVYNxFh3n8voh4jO5oAGuquoRjyRnmlJUR2lt0TlFSnSHEmowO8hMhL096MIz3sWxxHN7nR2AlJ/wDDBe4kx80ajuDRDfFcnpCt6japI5TmI3/wX/uRH7tKofjlSbt/8DwqVnfw0XfUBOO+z6hYQPRN4bcigzRo9FNyfsMjPVvtMwbNGYg9fZj61AqzEfapSfZgxLf4WYdp9X5yt4/c3DkQWAjsFS4/7J8JU0DqZ1lp+YNkVN+wTF4ja7MRd1HaFfocUI/lp0rKurYzDMMHZzwf+pXrz6ANWzG4VbDSaDmuAvEZT+vNLVN4sRStXZIH42Zx6mVvVdhqJlWbbH/L2bQ/7vvD/nUXzN5a5tTwOF8sO93+55Wzw++uHeIDG5h+B0Af9vBEO8bTox3kQleTL8vuOow+Zk6W09pu9zC0W9sJSH+4FNsO2TpkZ2p4Zn/5V8/eQ8KT/gfk9CfvOfwvb/8AFPzJCTbO/K/PqGoewlhtnbYd72NFIdC2fRjE7gt2MU1znVccaocIdn9qALzIeKjcv1SzttZzBr129B7Kn8myoO2DRr++6tU/jqk/NsLXl/K/sDjB/jPmMOHJzbXAnVpFGoNdAwl0DoAg1t5KH7WJwtb+LAvb/VScxCx+6+HowXYas5pE5m1GEDhcxZKHZmFgEYXEmbgh7Cg3Jcu/vEtH9O2riuPkmWWGxdOr/pimTw9jiq+Hd5Nrsc3+pGpbRqNf7PNj6bvw1KNDFNPUOaWlw6hUT62DokTSxTD/ABMOhhX2zd+aNMBs1QIsamW1p1bJv24pHLL4iv8An9mlhS7v8+hYHD1GgOLsM2fxNrYNx7gyw+iJh8ZiW6UhUb/0a9J59ARm/lXnu0cVgq1Rz6n3tznEy4upuntMQOnBApYXAz4K+Jpnh/lA/FjldX/kvz7kXGj1pm29PaU3tPKrSfRP88ZT8ELEMw1T3xk/e0HQh7bHzWY2FsjHvAOFxdZzOBqU6jW/zP8AoVp8NsDaf7eIw08ywvnvmafmtwxeivZgK7JdRc2swaZXCY68JHKVa7L2s50h7HMLYmRa/Ir4bu4uZczA1DzaK+Hf/Myfkj/4VXIGek4fwYllX/7mNd8UUvYC1b5CV9o2sYHP8lX1dpsa0kmw8z/5S20sVh6DsmJfVol3umpTIB55X0w9p9VU1t2amKYTg8TRrNHC48iRN+4C2jb5OuM8UUaWhXFSmHC0gEed1R7RwuMfUc6nicjDENytMWAN45yrHY2AxFJjW1mRDQ0lviHhsDboAjvFz3UpXHod6yNC/YjC7PAkDiB80RuDcIkcO/JO09O5RMup8l0KKSOASbgwL9QOlii/d5umQOmii1t4R1FZAUYspFl/yUhqvmnUo0YiG3JRGUpXGtsiB0Sg0EgWfFfEaqZNwoPNkKMCLPCkdpbJZUaAQLqwdoF14uEjimgGDx32aUnVA9ngPHkRxBCM37O6U2kdnH6ra5fEu0miStqHZmNp/Z6waOeOz/7I/wDwKB/zagj+A/Nq1gaIHddI1/XBU0QdmZuluoWn/ULhGhaPpCew+xmt/ZbPPKArbj5KLOK2qA2yuxOxKVW9Smx0CBI4HhaLJB+6NAC1CmR2n5lX4Nl846JMuFZFTb+g8c04rhmWfuRRJ/8A5qH8oKFifs/pOsyjQZbXI310Wtz+JEZwXJ+wxrzL7lP3E2eZYj7H3P8A+fTaJvFM6eoutDsH7M8JhvEWmtUH7VSCB2YLfNa0n5r48V1xgoqkSlNy7B5fDpouu4Fcb7pXzvdCwh2PEuMbqF886FdHvI+TC20Nl0q7MlVjXtN4cARI0I5FTw+FDGhrQA0WAAgCOQCMXjnxXx0m2qpQQb6Q46Fc9hy+qJIuEMVgtQCVJ4N+SISABPcpWl9fqjVtPNZDBCb/ABUGuMkwo8V2noURTrXGDZfOJhCqaKPALAGQ82su57Gx1/spM4dl3h5/VIxyOe+nBDqPsLIvNQq6BBgZB5NrL5zjm0UqmoXT7yACDXnMbLlF5vZTHvFfUeKK7McDzAt+oXxdY2RG6N/XBfcCnGI+0E+SiyoLop18kJnFEVkS4xogmsXECEap7pUaOoWAToxJRGv0sV2lqV87Qd0rCiLpvougunyQjqf1wU/yWGI05vool3h14qDOKg3QpaFDOkAXC+fUGYcVzgFN+oWfBiJi9uvyU7aAahTPHsuHh2VBjkm2iA4GdAus4frmvn6rCs//2Q=="/>
          <p:cNvSpPr>
            <a:spLocks noChangeAspect="1" noChangeArrowheads="1"/>
          </p:cNvSpPr>
          <p:nvPr/>
        </p:nvSpPr>
        <p:spPr bwMode="auto">
          <a:xfrm>
            <a:off x="63500" y="-927100"/>
            <a:ext cx="239077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36868" name="AutoShape 4" descr="data:image/jpg;base64,/9j/4AAQSkZJRgABAQAAAQABAAD/2wCEAAkGBhQSERUTExQUFBUVFBcXFRUWFRYUFxcXFBQVFBQUFBQXHCYeFxkjGRQUHy8gIycpLCwsFR4xNTAqNSYrLCkBCQoKDgwOGg8PGiwkHyQsLCwsKSksKSwsLCwsLCwsLCksLCwpLCwsKSwsLCksLCwpKSwpLCwpLCwsLCwsLCwpLP/AABEIAMkA+wMBIgACEQEDEQH/xAAcAAACAwEBAQEAAAAAAAAAAAADBAIFBgEHAAj/xABEEAABAwIDBgMFBQYEBQUBAAABAAIRAyEEEjEFBkFRYXEigZETMqGxwQcUUtHwQmJykqLhFSMzshZDY4LxU1SDs8I0/8QAGQEAAwEBAQAAAAAAAAAAAAAAAQIDAAQF/8QAKhEAAgICAgECBQQDAAAAAAAAAAECEQMSITFBE1EiYYGR8AQUcdFCUqH/2gAMAwEAAhEDEQA/APS3iyi8eHzUnaKLj4fNIEi2mODgjYWmc3vjtKCC3qiYbJn4ysjBHC57oVRqO9viPdRcFQjIUeZMLsDLCjUaBclAc6L8FiYzQPMqIEOMJQYuRGibw1RagoMisdaEIGLlSBQHDiFFzUJz1NjlqMM4ajJumX0AUPCaIhcsuR0IY1keiUdr5J3HHTskna+SSXY6FG9uK+dHFfB3zXzn9JUxhmmAXNjnxVsxsSNLalVDX+JsiE455dqbIyriyM2dfVjiuVXNcQRJEceaSx2GezxNgg8JQsdtE0g2BJNzGi2rolYesAXaTC7Vqh1N3hbAtMJJ+3NCGw02ce65tDEhoAnXh14FTTcZa+4LA7FkvObwgTE8SrJ9Zpkkear/AGhEE5YiwmTKC6uTbgunoaPQzUe2IHqgNaJlCzKTawm5gLWONYalLp9Uao2kDqqx2LJPhlDcClMkaipohk+FTcLKB92yxU57b90ImHrDN7g7qAL/ANQiUPaZhe3kijBSfE7ulaz4KYruhzu6A5yclLsSqPkr59QARzXKgkoVQ3RomwD2ck/hBlPOyRfqjYardM0KuywNVcLkIOGqM0SFNlSTdERj4QiIXC+UDFthL6clOtYJbZLve8k3XFkUOhHFgwI5JJ2vknsY2wvFki7UfwpZDoUv8VwzwUSOvFfOHVSGGJILZTbiToY5pB9ogolOo42AiOJMyhPwyE+yDX5ScxHQdAhNxbYMnNPCNFDEOkgmLGCF3AMBe4EDxSe3RZ01TI2JVcIHMyB1h4j34BIOqNaySSXGwB4AcVZbUrimyGSHH9XWeZVe9xLodbWE8U7bbAGwGKJeZnTVWbaw7qrwDIdHABWTWAqjZaPR0yQl6IvLjbgOaYDPmgvbDuyUcYNYDhKG5yGDxU855hYxqS4adFHVpTNVoDDHJL4Ay24W80P4BigPxhEo0WhwJePQpsNUk2oLA4kXMdEjiHXCff7xtaAh1GN5FMI1ZW09V2s26cpUWA6FEdSYeaNoRwZU1Au0BdWX3ZnVdFFnVG0DR2KNCboiylkZ1Upb1SsdRYvUcuAJgtZyK60NHAoI2rGNkjVOVSkqOJDTYa9VM4udW/FHyMuAe0AALz5BIu1H8KtH1M3BVeJ/1BygpJe46K8gSb8eS66OqPlX0Keo1kKhBiJUL0wReToNUSrqITTqzTci8I62RnFsoMY8tALyYlHweJdE+7+HT4qwrMY8AOZIHVcds+kdWn4p6VE/TZm9pVS50E90vTAaD1WpdsigdWH4rv8AhND8HzR4qhlCjP4WneeB4o1Vxmy0DMHSGjSuuwtM6tQG1M0A6eyJXNz1CuMQ/D0x4iG93QqyvvLgGiTUYTykk/BGg0ADDAUDT6rN7a3/AGzFGnpoT+QWefvfiCZkjpJ/Nag0e7ipLPJBwbobfgiZQNOSE2YMJb8jLoOMYOAcfIqbapNsjkqPanjHoF1tN8jM/wDqTWzBcQ4hVlTapB/ZhWeKHnZZ2u3xHny0WZNsn/jr50HojU9qPPAeiqMHQc9+VoMytDhtiOESRfVK3RPaQTAGpU5Ac4Voyg0WNyoCGANUDiBMBJsNbD+xaouptCC6odUMVzMzZaw2NZWqdOm08Eo3FSYATNOvqmBYR1MckGtTP7K+djEpU2tHBLtRtqHW03AaSq+uPGD0KaZXztkOg+iWeLjjYp27RWLsRdXvoV8Kh4AqLy6/dRcDz+KlbHJ42Q08DFlVu2mQ0y4iFZYgeE3myy2Nri41MrSJTInblbNIqeHjogYneyqAG5og+8NVWVnDO0kENm4HFB2vUa5/hEDgFVRsRsbdvTWzSKr8s9PyU2711nPP+Y4Dhp+SpG0C6zQSTaAJ9ArfCbn4oeP2FSI/Df8Al1VNYoPI9T2/W19o7sobU3pc2kfE6Yuq3FYaox2Usc0/vNLfgUptHZVR4bTbdzyAPM8egQklQ0G2yhxWJfVGcuJPGT1S0g8PivQ626NNlD2Y94C7zxPPoOi8/wAU2HFukWSRmnwi0sbjyztSAJLwf3RPxK4MRya30n4yoOoyP1wXAAnEP0pU18kACxRJKGFNGXQNzBF38FmNu754ehOWoHPGgDS4T+8UD7Qt42UKIp0yfaP06DiV5HUqkmTJ+qZKzGtxv2iYyo7M12Qcmi3nmS1Tf7FnWq7qBEegCzDy7hboosY5FxTAbPZH2j16L5ytI8hPfw/Relbqb/U8X4XN9m+Y1lp7GxB7heDls6T+vgU1srabqL5meB6hJKHHAKP0sQChNwLWmVn9z9sNrUgC4uMam/kTxhaNtVo4qXDQrA1sKSeiA7ZridbJ1uIb3UhVnWyZMFIqzs57ZIXaDyG3VqaouEOo1psbLOTRqKl7zfgEv7MSOI4hXQ2cCb3CHV2aBfRERxA0GMDbyL6ob4lsckw10Nu2Qlqjrti1k76Lw6EXs1vxUC0c114Em/FRLhyUGUJ1yMp7LKVdnuc9xB/a8lqqx8J7LM1a7Q5wJM5rAaTwlGTfglMHjtihjmlz8wiSBzVfidkOrVWhjSJgBvEp11SWnWQVr908Gcntn6uEM6N4u8/l3TY9vLFUbGN3N2qeFaLB1UjxPPDo3l34q8BS/tLlEa5XHSo5icK2oIe0OHIiVnNrbJpUXtewQ6CImRwvdaUuWZ3mxDc7ATBggcjodeeqTI/hKY1ckVGNqDK4kxYryXED/MfJ5keq9D2/iCKL4/CV5g+r4if1wUsPll8/FIPUqoDqpBsh57Loeug5uz9LUTIChVqhrXOOgBJ7AL7BuzAGFQ77bT9jhqo0JYbkWuY9fyU0KujyLefbJxOIfU0Ew0cABYfrqqprZ/UqL3yvged1UwbJ3+IUcv6lQDjw+QRadMnmhYUrOinP6HzKhWdFpn4+iap7NcSO+q0OC3QZEvOaVOWSMSscMpF39kuPL6hpvdFoaYGvAT+a9ZODE6k9LQvKdjYFtD3LGdV6TsDahrUyXe8x2Vx5+FrgfRwSY5xm2HLg0SZYOo9h2CCMO4j3h9UwuKuiIaiRLtNOvNEw4J98dkcpeu06g6KcoPwK0G+88AuvebSq5u0SbZQOqbw9aRdKpCharvDLfMKvqky2bJ51OfdN0u/CkwSbhVatFIlRUcJNuKiSeSnWkOIjihuB4lRKEq3unss1tKrDhAHXr3WixFQBhPABYnHbZo5jJMz5rNWTlGy8wGENeo1hgZrmODRqfRb0NDWgCwAgDkBYBeUYXfNuHBNOxNp8J+JUT9ptYGZJHJ0EKkfhGUGkenipcotOoshsLfejXIvlcR4m6x1Ee8PitLSrBwkGQbgjkqIwXGYrK35d1kNs1S8HMZPAyTl6jgD2Cudu4jIzOTZsk9ufzWWxGLbUYXhzXMNvCQY4G4Oqhlk+jpwQT5EcZUJpltSDLYzDQyOPIrznF4ctcV6I/AV2nKS1zeBggxyPBZ3bOzLZuIMH6H5JYSUWUyQ2RlAolyJVbBUQuk4aP1MKqwf2q1pwhaPxtkAfqNVuyzkq/F7FbVkVPdOrRx01JRQD82lt1yVs9/8AYVPC4qGsIpvbmbcm+hudTM+oWOczksY+Cvdi1Wx4tVQ5U1g3kFLNWimKWsrNgzDAqxw7naWPw+Cr8JOUSvsRtkUrAZ3HQBcNN8Hq7JK2aCm2BKvvs62jmp1mugE1nPaeLmw1vwyj1XmmGxtWrUzVDZrvdGgPXmt1u4JrsDBa5MWEAGVTGtJEci3hZvyVHPzSftCP/MqYxJ6Lrs84ZzodUqHtSovcsYWq4Il0t8x+SYaALT5L5j4U69LNdvvD4pHHyhXEn7Qf2Uosq7D1XO1p1G3/AGmn4RKZ+/gmMr5/gcmtDJMDWotcYJI5EIf+G0wMz3+HW8D4oeJzCpoQDF4t6qh3lx1R1QUhZsiSOR5Dnqs0u2ZW3SFd5tpe0aW0Guy6ZiYLj+6Dw+PReY4wkOMg63nXsQV6Ic3tMsNuBBiXARoQT7vZZLeLCf5zzxJv3gfkpRmmzrng0jd8lPTq/qYUKgPM+Z/suhcLRwhUIC5fldIJBHX5La7mb+OFUUqgOVxgQLAk6xwGsxzWFxBAKWFSDIm2n9kxNs9u30rE4Z0aEiewcCVgdzqpd7Sm6MjfGJsQSYieVuKPgd4atfCezkPc0lriZnIWwL876n8KrN1Gn705hOU5DYRctItfpJU5Lh2WxOpI3zsc1zbEGLGDPBZ3a5mSPP8ANWlPCBswNdbAT6JTH0gGrl4s7jB7TogGQkFc7VpalVAC7I9HnZV8R+pWADvzKg5yNE6peq2OqYQzG/GwDi8O5rRNRnjp9xq3zH0XmGF3MqVKBq3ETaBwEkDmQF7LtHabaTc5ubgDmVgsTtV2R02EkDlmfP68lKc64R0Ycaly+jz87OIEiD2/JfYJ0PHdWtHBOac0tgWgkzHOEf8AwphOcTe9vihv4ZWWHV2iya6W2SdLYr3OMENnU6H1ifRP0WaJ2lWDVz210dPEuxSo1lDJSECZ8RE6anurHY+LPtWtpeN8y3L8ZHKJlUO1ccxz4J6CxPrAVjsCuyhiqBpukl4D7QAHQ0t66m/QKkVYHKk0j1OrQkS30QG1SLFNExcKDy13QrqPKO0SHGARMTCZOGVLi6wova8nTlckcbdiVog4ESLgiQfkgnfAWvINtADhPdEUXOUHVEwAkrgJPGyVNSePdDx2OFGkXu8h1OiVujJWKba20KXhYJceXDuVnS5ziXvu7n9Oy+bXzkuJkk3RM9lxSyOTO6GNR/k+oifERBP00Va7dthrGobg3yngeKt6anUECVkUfJRbR3XoVGkZA0kWcBB/usfX3TqMkDK7zI007rYV9rHMWD3gMwB/bbzb2NiOC594FRs8xf8AJMpNA9NSPL9pYFzdQAq1zYWw3j2W1swfW6yjqULqhK0cWbHozQbmW9u7QNpTJiAZMa+aon454q+1DjnBkOFr9IsvRdwNiA4ZzntB9qZgifCLCx8z5ql+0LYlOiWubDcwyhotcSSY5aI3yT8FT/xpiIE5Dz8MT5gpmhvI6rYtA8yVmAmcACXBrQSSQABcknQBK4R8IeGSV8ss9sV7RxKqC5WG28E+lVLHxIgGDInKHRPZwVaQjFUgTds/VJVdtHGtotzOMDh16BWBIiZtE9I5rA7xbQ9u8x7rbN+p7lCctUNjhu6Krbe2DWqSOdh20VnQ2JnwzmPEGo2QRwi7D3BE+apW7OaTMwrujtJ+mcwNJgxHIlc0XzbO2cHrrEw3tHscadQeJtjx7EdIumWY0LR4ljHOmpRa+bZgJ46WuLlZTa2zqlB7ppVBTzHK8DOMs2lzZjzTd9AbcUtixo4pp4wVKoSsz9/EwJJ5AEn0Wg2HsfEVnDMHUaWpc/3iOTGHSeZR1JuaQnJBMc05srDOfWYB7znAADhzPkJPkte3dTDO1Dv5yrDB7Mo4YZqYgxBcSXOPQE/ILKL9wPPxSLp17zHNUuO2iJinJ5u4eXPugYjGvfMmG/hH1PFJvrgJJ5r4iHHgrmQwx3E37rWbIr/5DOgy/wApj5ALBffZNvLqr/ZONcyllcIOYkDoQP7oYZVLkP6hLU0NSulnYu8KsdjyTbiu0jAv6fmune+jjovKNIm501/QWa3vxWZwpg2aJ8zp+uqvsLtEOs6x+Cxe8NY/enjll9MoSZX8PBfBG5imDxBBhWGGfJPFZ/H1cviBT+7+Ie6m572FoJ8BP7Qi5HTquZI7HwWWL2wykCXGANUN+2wW2zXFvCVR700/aU8jRJ96Bxgwe8CSo7M20DSYcwL4yPadQ5lswHEFsGdJlU14s3TGK2yi8teXEZXEixBE6i/A8kRha0GD+Sjito+1pw0k8CeoGs8VVYTZUuPihrgJGsOn3m9x8kErBOajyD3gpBzc3JV+wN0HV3BzwW0weNi7oOnVeg7O2S1oFp6m5PmrelhQFeFpHFknuweCwYY0NaAABAHC2i8a30rVnYt4re8LBo91rdWhvleeMr3JjLLyLe+i6pjazabXPfnygNaXGwA0HZP0yaVmSpYcmTy+aut1GFuJbYTAInkePoVrt1txHMh9cDN+yyxy/vOOhdrbh8m8Lucyliy5oJp5LB3BxcSGtPICEWzUkZ/7RcFle2pH+oG+TmjKfUBp8ljJXre/Oy8+EMCXtcH21gSCB6j0XlDqQ4kysjPk9jp7QqNa5gccjuB+nJUuIpOLv3efXirZVdcvmwJHCFxro9GK5AuNVs5aYf2eB8CvsC6pUfDh7Hq6Y9QIQztHJ77are7HEeoCa2RivvFQspHMQJLT4THEw6JRSfsPJpLsfOAqiBGujgQW95VwcK/hNhqf1KuNjbJNKk0OALhedYB0aP7J91H9RxXRHEedkyuXZkTsmsTq0eTj9YTFDY726mfSFpiz9ckvV5G/VN6aJbMrKVMDURzOgVfXfmPGBoD8z1VntBrneFoho4yBPqkn7NdHvNHqfl+a5smzeq6OnCor4pdlbisWBYKj23VxDaXtKVB1UGfEBmDY4lrfEfl1Www+7TD4nlzu/hb5x+aNjN48JQEOrsEWDWEOPbw29StjwO7Y+XOqqJVbBwr306b3UvYFwl4qeFwP8J8UTpbRaPDbMaSJzO/pH5qlp784T9l7R1LXOPpAA9SgYzetjx4MVHTLA/phdOij4ORuzaU8JSZq1g7wf9y+qexP/p+g/JYOjt6kLuqtJ6T+SK7e2iBZ/wACfoitv9QGsxezmxmpkdRM+iqMRs6lWc01CcwEeAQXDhmMSY+qoxvnTbcZ3HoIVjuPvr95dUp1KZY9oL2uywKjRYg8MwkdDrzR9Ny5aGUtemPt2BQY4EUXP6ulwHZp1KJtDBBwiLcOEJPE7wsqOLTWyCdBma3yI97uTHRQdgWPvTxAn+Jp+RBU6XSDtK7bK6tsHMYN2/vfQBUm8bqWHpwwAvt4YkAcSQryucRTm4eNL2J7TM+oVSMLTzEvD6eYyc92ydYdp8Sp6of1Ze5n6O1XPptkgTqAAND0Vlga3yVjQ3WowcoFzI8R48pNlIbpvbdrpHUR8Qta8CuTfZcbIx4cIOo+KumPWKdhqlI+JpEcdR6hWWA23wcni6FaNK0ropN1iCdeqVoYkO0KbpqnYpIMAQXMuSUxlQK1RosSO39lmFci/sZlztB9F5Vtzdiq7EVHU25WOdmaJA96+k2uSvWXPa8RI7cfQrMY/G1xUcG0WPE2d4xP9JS/wMl7iWHxwdxE8lB76hMDyWRG0iTEHNplgzPbVeobC2bFClnZmqEFzi6Z1s0DtC5o45HU8qXJW0MBii2QwkHQ2ur3d/YPs3+3qgNcAQAI4iCXHsVYNxFh3n8voh4jO5oAGuquoRjyRnmlJUR2lt0TlFSnSHEmowO8hMhL096MIz3sWxxHN7nR2AlJ/wDDBe4kx80ajuDRDfFcnpCt6japI5TmI3/wX/uRH7tKofjlSbt/8DwqVnfw0XfUBOO+z6hYQPRN4bcigzRo9FNyfsMjPVvtMwbNGYg9fZj61AqzEfapSfZgxLf4WYdp9X5yt4/c3DkQWAjsFS4/7J8JU0DqZ1lp+YNkVN+wTF4ja7MRd1HaFfocUI/lp0rKurYzDMMHZzwf+pXrz6ANWzG4VbDSaDmuAvEZT+vNLVN4sRStXZIH42Zx6mVvVdhqJlWbbH/L2bQ/7vvD/nUXzN5a5tTwOF8sO93+55Wzw++uHeIDG5h+B0Af9vBEO8bTox3kQleTL8vuOow+Zk6W09pu9zC0W9sJSH+4FNsO2TpkZ2p4Zn/5V8/eQ8KT/gfk9CfvOfwvb/8AFPzJCTbO/K/PqGoewlhtnbYd72NFIdC2fRjE7gt2MU1znVccaocIdn9qALzIeKjcv1SzttZzBr129B7Kn8myoO2DRr++6tU/jqk/NsLXl/K/sDjB/jPmMOHJzbXAnVpFGoNdAwl0DoAg1t5KH7WJwtb+LAvb/VScxCx+6+HowXYas5pE5m1GEDhcxZKHZmFgEYXEmbgh7Cg3Jcu/vEtH9O2riuPkmWWGxdOr/pimTw9jiq+Hd5Nrsc3+pGpbRqNf7PNj6bvw1KNDFNPUOaWlw6hUT62DokTSxTD/ABMOhhX2zd+aNMBs1QIsamW1p1bJv24pHLL4iv8An9mlhS7v8+hYHD1GgOLsM2fxNrYNx7gyw+iJh8ZiW6UhUb/0a9J59ARm/lXnu0cVgq1Rz6n3tznEy4upuntMQOnBApYXAz4K+Jpnh/lA/FjldX/kvz7kXGj1pm29PaU3tPKrSfRP88ZT8ELEMw1T3xk/e0HQh7bHzWY2FsjHvAOFxdZzOBqU6jW/zP8AoVp8NsDaf7eIw08ywvnvmafmtwxeivZgK7JdRc2swaZXCY68JHKVa7L2s50h7HMLYmRa/Ir4bu4uZczA1DzaK+Hf/Myfkj/4VXIGek4fwYllX/7mNd8UUvYC1b5CV9o2sYHP8lX1dpsa0kmw8z/5S20sVh6DsmJfVol3umpTIB55X0w9p9VU1t2amKYTg8TRrNHC48iRN+4C2jb5OuM8UUaWhXFSmHC0gEed1R7RwuMfUc6nicjDENytMWAN45yrHY2AxFJjW1mRDQ0lviHhsDboAjvFz3UpXHod6yNC/YjC7PAkDiB80RuDcIkcO/JO09O5RMup8l0KKSOASbgwL9QOlii/d5umQOmii1t4R1FZAUYspFl/yUhqvmnUo0YiG3JRGUpXGtsiB0Sg0EgWfFfEaqZNwoPNkKMCLPCkdpbJZUaAQLqwdoF14uEjimgGDx32aUnVA9ngPHkRxBCM37O6U2kdnH6ra5fEu0miStqHZmNp/Z6waOeOz/7I/wDwKB/zagj+A/Nq1gaIHddI1/XBU0QdmZuluoWn/ULhGhaPpCew+xmt/ZbPPKArbj5KLOK2qA2yuxOxKVW9Smx0CBI4HhaLJB+6NAC1CmR2n5lX4Nl846JMuFZFTb+g8c04rhmWfuRRJ/8A5qH8oKFifs/pOsyjQZbXI310Wtz+JEZwXJ+wxrzL7lP3E2eZYj7H3P8A+fTaJvFM6eoutDsH7M8JhvEWmtUH7VSCB2YLfNa0n5r48V1xgoqkSlNy7B5fDpouu4Fcb7pXzvdCwh2PEuMbqF886FdHvI+TC20Nl0q7MlVjXtN4cARI0I5FTw+FDGhrQA0WAAgCOQCMXjnxXx0m2qpQQb6Q46Fc9hy+qJIuEMVgtQCVJ4N+SISABPcpWl9fqjVtPNZDBCb/ABUGuMkwo8V2noURTrXGDZfOJhCqaKPALAGQ82su57Gx1/spM4dl3h5/VIxyOe+nBDqPsLIvNQq6BBgZB5NrL5zjm0UqmoXT7yACDXnMbLlF5vZTHvFfUeKK7McDzAt+oXxdY2RG6N/XBfcCnGI+0E+SiyoLop18kJnFEVkS4xogmsXECEap7pUaOoWAToxJRGv0sV2lqV87Qd0rCiLpvougunyQjqf1wU/yWGI05vool3h14qDOKg3QpaFDOkAXC+fUGYcVzgFN+oWfBiJi9uvyU7aAahTPHsuHh2VBjkm2iA4GdAus4frmvn6rCs//2Q=="/>
          <p:cNvSpPr>
            <a:spLocks noChangeAspect="1" noChangeArrowheads="1"/>
          </p:cNvSpPr>
          <p:nvPr/>
        </p:nvSpPr>
        <p:spPr bwMode="auto">
          <a:xfrm>
            <a:off x="215900" y="-774700"/>
            <a:ext cx="239077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Trebuchet MS" pitchFamily="34" charset="0"/>
            </a:endParaRPr>
          </a:p>
        </p:txBody>
      </p:sp>
      <p:pic>
        <p:nvPicPr>
          <p:cNvPr id="36869" name="Picture 6" descr="http://t0.gstatic.com/images?q=tbn:ANd9GcQwT5FoVu8qQabuHtSdxZx0iTLoeO6FCttSTqMPNJYZjUfZecDQU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4419600"/>
            <a:ext cx="2771775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752600"/>
            <a:ext cx="8153400" cy="4693920"/>
          </a:xfrm>
        </p:spPr>
        <p:txBody>
          <a:bodyPr rtlCol="0">
            <a:normAutofit/>
          </a:bodyPr>
          <a:lstStyle/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Financial</a:t>
            </a:r>
          </a:p>
          <a:p>
            <a:pPr marL="548640" lvl="1"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3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Having a child is an expensive  commitment to make</a:t>
            </a:r>
          </a:p>
          <a:p>
            <a:pPr marL="548640" lvl="1"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3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Direct cost-doctors, hospitals, and infant care items</a:t>
            </a:r>
          </a:p>
          <a:p>
            <a:pPr lvl="8">
              <a:defRPr/>
            </a:pPr>
            <a:r>
              <a:rPr lang="en-US" sz="3200" dirty="0" smtClean="0"/>
              <a:t>Indirect cost-income lost of potential income</a:t>
            </a:r>
            <a:endParaRPr lang="en-US" sz="32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848600" cy="1143000"/>
          </a:xfrm>
        </p:spPr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dirty="0" smtClean="0"/>
              <a:t>Characteristics of Parent Readiness</a:t>
            </a:r>
            <a:endParaRPr lang="en-US" dirty="0"/>
          </a:p>
        </p:txBody>
      </p:sp>
      <p:pic>
        <p:nvPicPr>
          <p:cNvPr id="37891" name="Picture 2" descr="http://t3.gstatic.com/images?q=tbn:ANd9GcQ3a6miF_8oqf20xwNfQKvF-49dM5wCqy92Z7Lp1RSHuEnh3wi_F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724400"/>
            <a:ext cx="24384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600200"/>
            <a:ext cx="8153400" cy="4846638"/>
          </a:xfrm>
        </p:spPr>
        <p:txBody>
          <a:bodyPr rtlCol="0">
            <a:normAutofit/>
          </a:bodyPr>
          <a:lstStyle/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Intellectual</a:t>
            </a:r>
          </a:p>
          <a:p>
            <a:pPr marL="548640" lvl="1"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3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Child development knowledge helps prepare parents to have realistic expectations of their child during various stages of development</a:t>
            </a:r>
          </a:p>
          <a:p>
            <a:pPr marL="548640" lvl="1"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3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Aware of the </a:t>
            </a:r>
          </a:p>
          <a:p>
            <a:pPr marL="365760" lvl="1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en-US" sz="3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responsibilities </a:t>
            </a:r>
          </a:p>
          <a:p>
            <a:pPr marL="365760" lvl="1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en-US" sz="3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 commitments</a:t>
            </a:r>
            <a:endParaRPr lang="en-US" sz="3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848600" cy="1143000"/>
          </a:xfrm>
        </p:spPr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dirty="0" smtClean="0"/>
              <a:t>Characteristics of Parent Readiness</a:t>
            </a:r>
            <a:endParaRPr lang="en-US" dirty="0"/>
          </a:p>
        </p:txBody>
      </p:sp>
      <p:sp>
        <p:nvSpPr>
          <p:cNvPr id="38915" name="AutoShape 2" descr="data:image/jpg;base64,/9j/4AAQSkZJRgABAQAAAQABAAD/2wBDAAkGBwgHBgkIBwgKCgkLDRYPDQwMDRsUFRAWIB0iIiAdHx8kKDQsJCYxJx8fLT0tMTU3Ojo6Iys/RD84QzQ5Ojf/2wBDAQoKCg0MDRoPDxo3JR8lNzc3Nzc3Nzc3Nzc3Nzc3Nzc3Nzc3Nzc3Nzc3Nzc3Nzc3Nzc3Nzc3Nzc3Nzc3Nzc3Nzf/wAARCACXAK0DASIAAhEBAxEB/8QAHAAAAQUBAQEAAAAAAAAAAAAABgADBAUHAQII/8QARBAAAQMDAgMFBQQHBQkBAQAAAQIDBAAFEQYhEjFBBxNRYXEiMoGRoRQVQrEWIzNSYsHRcoKS4fAkJTQ1U1STorKD8f/EABoBAAMBAQEBAAAAAAAAAAAAAAACAwEEBQb/xAAsEQACAgEDAwMDAwUAAAAAAAAAAQIDEQQhMRITIjJBUQWBkRRhwSNCcdHw/9oADAMBAAIRAxEAPwDcaVKlQAqVKlQAqVUeqtV2nSsJMq8P92lauFptA4luHqEp/nyoMHbBANxQwu0zY8dXJyThBX6DkPQn/PG8DRg5PCNPrhIHOhZvXFtkKQiKCpSkhR75xDIT4jKjz9NvOotym6tuMF1u1NWiA6tPCh9yU4+UH94AN8J+Od/Glc4rlg4SXKDIqGM52qrn6is9uJE25RWlDmgugq/wjfr4VmU3Qeq3WipesX5rqt1IkIJQenIqocmWPV1p/b2uPKbz78ZfAT54Pxqffi+GUrrg/U8GpTe0azMlSYrU6WRndpjhTn1WUih6V2lXZ1JTBtMONtgKkSFOkHp7KQPzrOl3tMUhN0gzISsnd1o8OfWpUe6QJOO5mMKJ6cWD8jQ7JHdXptM/7sl5cNTaquAIXf1xQTnhhxkNgb8sklX1qLG1HraCAGNRplAZ9mZGSrf+1jNM9M1yl7kjoejpa4L+L2n6oigmfYbfM3PtRX1Nn5KKquYnbBbuE/eVku8RQCiSlpLqAB5gg/THnQRSyc7HFN3n8EZfT4P0s1O39puj5xwi9sMqO3DJSpo7DP4gBRNBuMOegrhSmJKAcFTLqVgHn0PnWCPIQ8D3yEO52PeJCvzzUb7rtved4ILTa8EcbClNKxgj8JHj4UytRCX0+a4eT6N4gDXQoHlWAQ5NyggC36ivkbh3CVvpkJO2PdUB/lVzC1fq2MEpF3tNwTttNiLYWfH2kez559aZWRZGWjuj7Gz0qzKD2j3xPD9v0sHm8ZLlunNuH/Cd+fTPKiDTOvbZqJcxqPHmRn4RSl9qU2ElKjnbZRz7ppk0yEoSjygtpUqVaKKuKrtcPSgD5o1JdTO1Be71eXDIXDmLjRGlH2UJSTwhI8f8zzqTY7BqG+WZu7x50ZIeUvghPs4QpAJTni35kHmOnOhK95RbQkEq7y4PqUPAg4FbZo1IGk7OAMf7E0ceqRSY+Tq62korbYAXhOtLYTeLVIiJG3eNJ71nHjxJzj0Ndg3OK8rjgTglZx+yd4FZ9Bg9TWoyHxHTxOIc4MbrQgq4fUDfw5A86oZ2mNM6jZMj7JGcJODIiKCVA+ZRsfiKR1xZeOqmlh7lMzqK/RNmro4oD8L6Av6jB/nU9jX16YBTLt8eQOvcOcJO37qgPPrVHO7OblFyrT18c4eYYlA4/wAQyPoKHZrmqbF/za0lxobF5tOUn+8jIHXnUnp4v2B2US9UcGiL7QLC8OC721+LnmpxlSR8SnIPzqC7a+z/AFBxKjLih08+7UkKG+PwEHw5igaNq2C4MPtus52J2WPmP6VI/wBw3P8A7Vxwnb8C8/Q1PsdPpbRnYhL0SQQSezpqNldnvkpjrgrChtjp7JqqfsWroBIQqJcEjp7ivkeHxqO3ZXYmDarpNibAgBwlPy2pxM7WEbLbdxivpIwFutDiT0zy359c8qMWriSf+UHZvr3WfsQX9QSLctLd3tUmKo53xz9M8/nUqNqK1yMYkd2o/hcSU7+vL61Xv2BpTi5t/uSnXV7rWVcIV8TufpT1uftyXwxYbY9NkE4yy2T/AOx5VfpTWyLQsvj65L+S+QtK0BaVJKDyINJxxDSeJ1aUJ8VHAqLJakxklzUF2hWhvY9wzh6QfhyB3574rlvkfaHM6V0zJuL++LlcjxDPiMnhHzHpzrFXkrLVxX/fwWEGPJn4MKM643/1VJ4Gx/eOM/DNeJVysFnz95XNMp9OxYg+3uD+JW38vpU4aLvt7UlzVN/cCDv9khjCR8dhy8j60Iaw0vBturbTaYDbrMaUhlJcWSsqKnSlRzt0I2GOlOq0ctmtn7BPZZep9UqKNIWNm3wicG4Sk5HzIIJ8gFUd2Ps0bhh6RdLzPm3CTw9+8kISk8OcAApUcDJ60fMsoZaQ00kJQhISlI5JA6U5iqqKXBxTtnZ6mdpUqVaTFXFHArtcJFAHzDqHT78G83nTkhWVpdMuG4rktKjnPyODjrmrTQWr1WUCx6kWpltv/hn3Nw2P3Sf3fA8hy5Yxo3avoqVqNiLcbEptF2hcXDxKCe9bO5Tnxzyztuc86zS72jUlttq5OpNNtIjNjKlmSyT54TxEn4flSvKex0QlCSXU8NGrMPMvtJdjututH3VtqCknHgRtVbcrBDnumQkvQ5mB/tcRfdOeWSNlf3gayazqZQ73+mbvIgPFXtMceQfIoPPr40W2/XF1gJQ3f7YZLY5yoPMctyg+Xhil6h5VSSzyv2JtwuGqdMtrkTW497tjScrfQAy+2n+ID2T8j8Kl2fXun7olKVSjCdUMcEtPBxeih7J8OfwoM11qD9K5tttNkkpXCeSHHcIKVJWFKGF58AM48/SiOBp1ufCTFbjsuRmEhHC9jw2+PmKSc1FpYL6XSSujKXVhL5+S6uukdPXtPeyIDPG5uJEY8Cj8U7K+OaCbv2RrBUuy3FKh0alJxj++nn8h/WwuukZOnIzty0/eZMBppBccRx8SABudjz6f0ruiNU6rvLLjv3fFmxm18Cnu8EdWeeBzBwPIc6onng57au28SACfZtUacJU8xLZaH40HvG/mMj50xGvtznSGYrtwbiocUEqfUkJCR4kgflW83C6fYLNKuUyMtlMdorU0VBXF4DKSRuTj61kem59rkrccc0+5fdQy31vd2hGG2gTsMb5G5PIgbb1uEyfXKOyZ2222zuvAQIdw1NN6uEFmOk+Z5/Miipux6ikhuJPu0KxR1ZKbfa0frCPQfnk0TWrTGrLs0kXeQ1Z4XSFbQEKA8C5uR6J+YoytGlbZa2+BlpI4vexzWf4iSVKPmTRgO4A1m0FYLe4FM2/7XJJz3kr9aonxwdvjijSPZpK0pCwGUAddyPQVYquNviyTCjrQuUnGY0ccSxnlxAe76qxUph5woUp9sMgb7rBOMcz0HzNbgTr+CPGs8ZoArCnFfxcvlQX2uaUkXW3QrpZ8NzrS53qQhGVFGQTwjkSCkKAPPBFFcnUkJHEIq/tSh/0vc/xcj8Mmhe8azLKFpLqUkc0MH3fVR5fT0pZSUStdFlm/sVEXW2sNPgC92pm9Q0jH2u35S5jHvFGMH5AedH+ltUW/VMBc21qd7ttwtrQ62ULQrAOCPQislZu181NJLGnYrskJXhTyDwMNn+J08z5Dc0daA0NL001Pel3Vbkq4OB15EdIDaFe0Tw5yT73PbkK2Db5M1EK4PEHkPK8qUBXqmn0qUhQRsopIBPQ0xAFbv2j6WtTimXbo2++Dw9xEBeWVeHsjGfUihx/tQuc9zutPaWkupPJ6c4Gk4234Rk459aC7lofXmmluPxGmLmySVLVGQFKPiSnAVn0zVJG1xIhPqaucF6O8k4UGyUKB80q3FRtlYl4LJeuNTfmzQVK1zdk5uOoWba2vmzbWBxAeHGdxzPXpVW/2ewX1F2RKlT3j7y5jqlKz6io9t19CkEJMxvJPuyU8BPx5fnRJFv0V5IUoYSeSkELSfiK8y23Vrk9KunT48dwAuvZwtpRchOutY5ZHGn4Ebj61V51HZMmWx9sjp5qB4iB6jcfEVsjMuO9s26gnwzg/WotztwlJLrWz6R8FDwNZXrpp4mhv0qW8HgyBN7hqvVvuDP6teS1IQofhPXPI8/oK1619yxZ5Djkgp7w4JGxSodNufQ1n2odLxJbb7rTJZmpBI4NgtQ6EfTpV7oWUbzaEsqVlRbIVk+64jkfiPzrsc4zSlErpHLyqm9uf9ldq+W8zpuelK+IPBKHOI5yCoUVaNlWf7iYt+n7hHU40gZCk5WVndRKCUnc58PpVNdLeJ1lu7Ck/rkQ1rQlWPeSQev8AZoTtrdrvzcZjCPtwbCRhfA4CEjkTjP1qlDxAX6nWp6nEXjZBZ2gSdSR9OTmZEO3SIbiAl2XHcUkoBUMHgUT1wNifGjvs/kacs+gLZPYeiRI646e/fc4UFTnJXEep4sjFZo6xrC3xX4gUu6wnGyh2NOTxK4SMEBYOfqPSofZ1+jFoXKRrW2yjcWTxRGZLK3EuAnGENYwVZ8cg+WDXQpJnj21Tg90a+jW6rqpTek7RJuoCuEy1/qIqfH9YoZVj+FJr1Iiym4zkzWeoEMRhzYhLMVlPkV57xZ5fiHoapZWp77Nj4tcOPYbe2naRMSlbyUDHJvPAgf2ifShORe7czM72EmRfrinYzpL3Els78lnZPogUOSRsNPN87B6jUTLDAiaYtKWmEnAefbLDJHPKUDC1c+ZCR5mhm5ajbdLiZE1d2dBOW0YTHb35ED2fnxnagi4ahmXV9UYrVcHid4kXKI7eP3ife9ST8Ksbbo+bdgld4kcLHSMz7LY/mr6etQtuUFmbwddVUU/FZZHu+q5c1DjcNtcstj2m4oIaQPNX4vT8qsuyux2zWzk16/yH3nobgxbknu2uE7hRxurcEY+ec1etsWeyqjQlNoQXQru8jA2xkAdPGozFwlab1pNcssC3Od7b2i4286WSs8bmOFQBGdhnPhU9NerZ9KiGrU1DLl9jYY0VmMyhqM0hppAAQ22kJSkeAA2FP0F2PW0mddYdsuNjfhPywstOJktutLCE8SiCDnHTl1FGY5V2tNbM807SpULa51rE0gzEL8WRLfmKUhhpnhGSMZyonYb+BoAJ1EdaoNV2mxXW3OM39EQIWgoS/ICQpskYBSo8j12NZ/N1lqi6k/rI1njqGzcZIde38VqGB8E/Gg+93lDTxisvqk3Z32EvS3M8BPUuLOB6AgVF3JvEd2XWnl09UtkU9g7PH79bH5sG5x/1chxlIcbUEucPJQPMZyOY2+leXtB6utThXEYU5j8cR8HPLpkH5ii2w6X1hp2IhVnutvfZWeNUV0KLZVge6rHPpkFNFEO9XRvCL3p+SyrO70IiQ2d8ZwnKx8jz8qoxEsfsZB9/6ktDnd3KO5sfdlMFJPx2NXdu7SO74e/akN/2FhafkcVrjEmPNZyy4lxsj2k4x4jdJGRy6jpVZP0np+4ZMq0RVKPNSEd2rp1TjwqU6a58ovG22PEgSTqm2XbhKJMdL/LJJQVeWDTGhFiDrK4xGlD7MtxLgAPIrHIfP6Cp9z7LbAtC3o8uVDQkFSiVhaUpAJJ3GcdefShnTv2XSzTj86YG3XlpW0hSTxpQM8JKd8Hf0HLNT7Ua14nZprJW2Lq2S5f2NBVJaRfQ73akJK+B1KsehrJ16SddkXJiK6kSIMpbJbXyUkH2SFdOtaX3ybjMYcRnL/Dnh6+Y9RvQpGuEZnW1/hrUC6/OUW1J3CsE5GfGlrlJRk4nV9Sqg3WpFDD1VqbTTwjSHHFtpH7CWOIY8jzx6GihntKXcG0MQLT/ALxUDw949+qQMbkHY48tqsZkBmdFUJUdLrGcZUMgHHj0NRdP9mlrny1OrnymmFZR3KCN1bEAq8PLGfOhamtry2ZwSrur9LygduFxfucgNXGS9d5KcFMKInhZQfPGx9T8aurbpS5XVCDcnQzFxgRmDwoAHQqG6vh86LL7Y4elLQl9mKyIjK0qd7lJBKMjiznnzzuTnBq4YfZfaDrKklvHMGuW/VSS8Vgpp4xsy2yBarDAtbCW47CPZ3zjAz448fPnUydLbiNcbhBUeSc7qqHNvDbWURsLX1V+Ef1oHuupH5U0Q7UBMnK2Kz+zZ9Ty/wBfCuaqi2+W50TshVHfYj6/uTqHbbLcIUtuTxhO3IdAKs9Dxl3Bc3UF6dLbCxxuqUo4aZR7o+n0z1rzZrF3byXZR+2XF4gF1Yzg+CR+EU5qK5RJt+s+jUu5guzGvvF5K8d4SR7OfD/LrX0dOnWngm+Txbru5JtcBz2b21y93B7WdxZLZfT3NrYUP2EcbcXqrf4Z6EVo2KbYbbZaQ20kIQhICUpGAANgAPCnc0reXkmKgvtC7PoethGXIlyIsiMlSWlthKk4OCeJJ58h1FGlKsA+e53ZdrixcRs0xucwPwNO8JI/sL2+RNDky/T4S/seqrEoKBwQ6yWz8lDHyr6Xu91j2tlLkkLIWrhSEpyScZoPverWH4biHYUYRAniWZYC0gDqRy/OpuEXyisZ2LhmRWu52ppfHZ7xKtDpO7XGQ3nzSrKaLoGpL5GTmbHi3SP0djENOf4T7J68iKy3Usq33O6k2KAlhBOP1SSnvFfwoGyR5D6VBZcutrfQlsy4risFKMFPF8OtZ0SS8X+R1bF+pfg3yHqy0SVpaekLhvHbu5qC0c+Sj7J+Bq6UTwcSAFbezvgH44NYWjUt4iMhN3tnesHmXGS3xfTh+lWtn1TbGTiDKk2patigfs/8Jyj44HWs6pLlfgfEHw/yaZPujDDS0XWFKbYVspfc983g55lHEQNs7gc6pk2XRd8YebhotrjjiSC4wod6knrzzkZH5GvUDVEspStxEea0c/rY7nAofDdJ+Yr1Mg6X1KB9viNtSeinB3LoPksbK+ZrVZF8MyUJpcbA9YpC7BCmfeLjavuZbrfeZOHCgewB6lSR/wDyqSdpc2zRsXUsl11N1VIRIXvsULUMAg9euf4iKur52eXNUMxLTLY+zNvKeSiQolx0nkVKxg43A9Kp9VztauWhy13618TLi0kSGmRzCsjdHs+AwQK2EEsj6m92dKfskgn03dg3qN+2uryiWyl9jO4O2CM/DPxorfjNfYpDKAptC0KJLfMEjmPMHf4VnNoZUzq+yNuEKkNQwl4jPiMc/PIo61BdI9ttcl5xxOUNnbmR8P8AW9ePqK/6sen3O+qWYSySJlyN77JnLlI4XHXrYpbhIwCsJIVt6hVZ5Zby0xpeLIuEgNt8HAd/f4SQNupwBXNPP6mu2kImn7dDRHhhLiVy5BKu9C1HZCcZ5KI5H1Fek9ll1jR0vS5yA4yr9UlbJW0B4HOOvkR612yVSbU3jc8uqyVbzEgldz1Qo91xwbVnBWffdHl/rG/WiK22+JbY4YhshCduJQ95Z8SetCzl21BFvX3M29CkvpUElaGjwp9eWABz229aK3XlNhljiCn1g7hOAAOaiOgG3XmR617OmjXGHgiFk5TlmTHJ90FotzjzCO9mvYZYQkZUVK2AAHU8vIA+Iqu11AY0npO22hxhubfZDwuc95Y4u7x7OD04STwb7HB2yRRJ2a2T7+vJ1FIBVbrepTVuQR+1d5Ld8/AHx32IqFqW1i/63TZHTxurIm3lxCiQhCdmY6TjkARnxUsnptOyTnLCFRMduoseiGtQ2+RPs/GylTVv78OtFSj7KUocCsA8/ZxhI5DFaVpeZLuGm7ZMnpUmU/FbcdHBw+0UgnbpWYXGOda9osKwNpzaLMA/N4fdUvb2P/lOP7XhWyhAxSWYbwjUe6ZfkNMILjzqG0D8SzgUK37VMiPJehxGkoU2SkuL3JPkOVCsqXIluByS8t1Q5FR5eg6fCp5HUGy+1beYlxaZZhrUvu1lRXw4SdunXrWIaznz7zqFVmhlRaaXwhsbcSse0pXpv6AVpdZdbZi2rTfbyz7MxTwSHTuUhR6ee9NBZe4S2WAn09p2LZ05SQ9LIIU91T4gDoPrXmbpxqTcvvBc2YiQlQLZBSQ3jkACnpQNpyw3jUMtTdrQpRTjvHlL4Ut5/ePwO252o1HZ/rCKgGJeWlkbBAkOAAfEVbuwx0tbCKLfBcsJlNMKbelJkkjZbjIT8wkjNUtz00xOUSmHb21HmtsONn5AkfSvEiydocdtTaENvBJ2cbW0pSvPfB+Yqvc/T6Dx9/bpKko3UoxQsAeqRikUaE8pYDEiB+iN8huF2E82FDcFt8pUPicVJF11RaUj7xhl9kc1LRkf4k1xWrr3FUpMy2JSoYJC2nG+EfP86eY18jfvbcrPId28D/KtlXRMaM5x4ZY2jX0ZsgcT8JR3IHtN59P8qvrlrNgWtbxmsKYxwkM44nD4Yz/SgqVfdM3HJm2x5Bx+0QhIV8wR9aiNQtJuOAi6ykJIzwLbxjyzw1zy0ifplsWWpfLW5Nst7ZROm3ieSl6Twtx2WvaXwjwHPoN9gd65LvCr0pTFyRIg28KC1BuMpxxePPYCrqxjTsAAQJMQukbuLdTxq+eMegxV62+l0AtOpcB5FCwc/Krx0UG+rO5N6ifT0+xMtXaLoy3Np9ucVJTwpIh4CEjoN/hmmtVdrFglWSQ1ZlSlz1ABnvGOFIOeZ36ZJx6U0QMYUBvzBFNCOxnZhsEfwDb6Uq+m1rhk+4wf05bU2a3u3K4qP2l1JW4pQ4ihJOeH1JxnxJA9Z0eDOvU9izsHu5909p5WP+DjDOfjgn1UT5VGkzWZkh6S7/yy2qzzyH3h0HQhP1JFap2W6Zdt1ucvFzQBdLph1wb5Za/A3vy23PmfKrzkoxxEVbl5cZFt0XpJx5tpLUK3x8NtA44iNkp9VKxv4nNZ1AfVpPR1w1LdcKvNzP2hwL5lxe7bfokHOPXw2ItdJOodRW7TqShUKGRPuaSM8jhpv+8eIkeAz4ZqFxv0z7Q2LYpHeWiwjv5YPuuvn3UHpt4eSxUoeKcmaEnZTpxyxaYbenJUblcVfapa1+9xK5JPoPqVUb1xIwkCu1M0oL/p1q5JLzHC1Kx73Rfr/WgKTHeivrZkNqbcScFKh/rPrWt4qtvNoj3RjgdTwrT7jqQMp/qPKsaHjLHJmWcb86zlu2lxjUdkY/bokB1tOPeGcgdPADw3Fajc7bItr/dSUkZzwLHJQ8R/Ss+vq/ubWLNydQUQpjIaccAJAUNtz5cKT6U1e0txprKygh7HZMdenZMVDYRJjyCX9sFXFyJ+RHwo+rLhHulvuzlz03IioMpvhkIeBUhe+QoYB38/XxNEMHUl8Rwi4W+2rzzUxIcT8gpJ/OmlTLOyMjYsbhgd6W23THhVOzf4y0JLjLqFEe0BhWPjtn5U+m9wCoDvFpB6lBpXVP4H618liTxAhW4PMHrUSRbLfKIMmBEeIGAXY6FkDw3FMuXuA2niLyiM4wlpaj8gOXnXF322IBK5XDtkgtqyPXal6JL2DKIb+jNNP447JDGDn2ElH5EVVv8AZjph1ICI0hnB3LclW/zzV8NR2Tg4lXSKhJOB3jnB/wDWK9IvNmlpWhq6Ql7YVwS0gjPnkEfCsw0GIgbJ7I7S4k/Z7jNaOfxhCwB4ch+dVj/ZC+nKoN5QSD7IcYKT8SCaPxGt8hwpiXiQhazngYuXETgdEkqx54FRnLFdUqKoeqbilXCQEyWWnhnO34RRlmNIAFdnWrIWRAubK0o3SESVoznyIwPiaqL/ABdY6fjIN0fdSw6SgLS8hzfHLI3G1aQ9a9dsLKot+gShvhEiHwAj+6k70N6ng9oFztbsKfCgSYuA4r7NwcQKTkY3znnsAedMpP5EaRY9mekrjenLSq9W1cW0QEJkp71OBMWSS3gdUgHiP+dbfMlMwYT0qUvgYYbU46vnwpAyT8s0J9kl+j3rR0FKOFEiC2mJIa6pKAAk48wAfXPhVtqZRkKYgDi7tau9f22UhJ2TnzVjPiAR1pknJ4EAa43V7T+mLhqCYki63FzvUt8O4Wr2WW8fwIAyPEK+JX2aaZ/RnTbTL4JnyT381ZO5dVzHwG3zPWhGK2NY9prUbBXa9Op75zb2XJJOwPoR/wCh8a1tIwKax74XsB2lSpVMBUqVKgCLOhMTY62JKAptQ9CPMHpWd6n0x3DbjchoSYLmxUpOQPXwPgflWnU260262pDiEqQoYKVDIIrGhlJo+cV6WvMT2LRfCiOhX6tl8HCB4dc/KozzGuIyOFH2aQMe8juyr64rYdQaZXFC5MEFTG5U0Nyj08RQz0re5Je4yjGRnMK261W+qSXFoUM+xIdTwq8uHl+VXjNxu7LR+8bDKK0nBVF4XEq88ZyKKqXXkKZWzjwze0gUc1LFjgGVEuDG/CrvIpASfDNda1XZVkpE4Ix+8hSfzFFWSOSiMedMPRYr/wC3YYcyc+2hKt/HeqLUy9xXUikbv1pcAUi4x8HlxOcJ+tOFVslLKeKE8pXMcTayf51Jf03ZJJPeW2MSTklKeEn5YqA/oaxPZxGdZ3zlp0/krNb+p+UZ22e12W1PgcVuiKA3HC0Bj5Co6tLWYrKxBS2vOym3FJwfEb4HwqMvs9hhKvs1wmM8R2GxGPhjNMuaLuzRCoeoHhwn2A5xpx8ifyre/B8xM6JInO6djLxwzbkgg7lMtRz880k6euTn6qHqO9DAwhAeUrhHTkRVZ9zazikli5NyN9gpwK28cLGKlt3ztHt6A2lCHUJVuUx2VcXXoMkUdyp+xnTIudL6Q1RZb8i8W65nvV7P/bEnD6eoUOLJ9eed6N9c6hTYrJNuygBJUA2wnOcuEYSOQ2G6vgfGs0X2laxhrUZtnY4AeEgxXUjPrxYqvF3unabqezWaZHaYYS6S42zxABPNajk8+FOB/nWOVaXjyZhmu9i1jNq0g1MkgmZc1fanVqwVFJ9zf+z7Xqo+NaBTbDaGmkIbSEoSMJSOgHIU5UDRUqVKgBUqVKgBUqVKgDhGeYoZvmlRLcL8BSGnVH20KOEK89hsfzpUqDU8FIdI3Xj4Qlkj94ubflmrKJoobGZKz/C0nH1P9KVKswb1su4mn7bEx3cRClfvOe2frU37DE/7Vj/xppUq3BmTw5bYTg4Vw2CnOcFtNNfc1t/7CN/4hSpUGZG16ftS1FSoDOT4DH5V5Vpy0kY+wtj0JB/OlSoNyxsaWtGN4pP/AOq/6027pO1LPstOIH8Lp/nmlSoDLPH6IW0A8P2gHycx/KrC3WaDbt40dCV9XCAVn1POlSoDLZY0qVKgwVKlSoA//9k="/>
          <p:cNvSpPr>
            <a:spLocks noChangeAspect="1" noChangeArrowheads="1"/>
          </p:cNvSpPr>
          <p:nvPr/>
        </p:nvSpPr>
        <p:spPr bwMode="auto">
          <a:xfrm>
            <a:off x="63500" y="-690563"/>
            <a:ext cx="1628775" cy="1419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38916" name="AutoShape 4" descr="data:image/jpg;base64,/9j/4AAQSkZJRgABAQAAAQABAAD/2wBDAAkGBwgHBgkIBwgKCgkLDRYPDQwMDRsUFRAWIB0iIiAdHx8kKDQsJCYxJx8fLT0tMTU3Ojo6Iys/RD84QzQ5Ojf/2wBDAQoKCg0MDRoPDxo3JR8lNzc3Nzc3Nzc3Nzc3Nzc3Nzc3Nzc3Nzc3Nzc3Nzc3Nzc3Nzc3Nzc3Nzc3Nzc3Nzc3Nzf/wAARCACXAK0DASIAAhEBAxEB/8QAHAAAAQUBAQEAAAAAAAAAAAAABgADBAUHAQII/8QARBAAAQMDAgMFBQQHBQkBAQAAAQIDBAAFEQYhEjFBBxNRYXEiMoGRoRQVQrEWIzNSYsHRcoKS4fAkJTQ1U1STorKD8f/EABoBAAMBAQEBAAAAAAAAAAAAAAACAwEEBQb/xAAsEQACAgEDAwMDAwUAAAAAAAAAAQIDEQQhMRITIjJBUQWBkRRhwSNCcdHw/9oADAMBAAIRAxEAPwDcaVKlQAqVKlQAqVUeqtV2nSsJMq8P92lauFptA4luHqEp/nyoMHbBANxQwu0zY8dXJyThBX6DkPQn/PG8DRg5PCNPrhIHOhZvXFtkKQiKCpSkhR75xDIT4jKjz9NvOotym6tuMF1u1NWiA6tPCh9yU4+UH94AN8J+Od/Glc4rlg4SXKDIqGM52qrn6is9uJE25RWlDmgugq/wjfr4VmU3Qeq3WipesX5rqt1IkIJQenIqocmWPV1p/b2uPKbz78ZfAT54Pxqffi+GUrrg/U8GpTe0azMlSYrU6WRndpjhTn1WUih6V2lXZ1JTBtMONtgKkSFOkHp7KQPzrOl3tMUhN0gzISsnd1o8OfWpUe6QJOO5mMKJ6cWD8jQ7JHdXptM/7sl5cNTaquAIXf1xQTnhhxkNgb8sklX1qLG1HraCAGNRplAZ9mZGSrf+1jNM9M1yl7kjoejpa4L+L2n6oigmfYbfM3PtRX1Nn5KKquYnbBbuE/eVku8RQCiSlpLqAB5gg/THnQRSyc7HFN3n8EZfT4P0s1O39puj5xwi9sMqO3DJSpo7DP4gBRNBuMOegrhSmJKAcFTLqVgHn0PnWCPIQ8D3yEO52PeJCvzzUb7rtved4ILTa8EcbClNKxgj8JHj4UytRCX0+a4eT6N4gDXQoHlWAQ5NyggC36ivkbh3CVvpkJO2PdUB/lVzC1fq2MEpF3tNwTttNiLYWfH2kez559aZWRZGWjuj7Gz0qzKD2j3xPD9v0sHm8ZLlunNuH/Cd+fTPKiDTOvbZqJcxqPHmRn4RSl9qU2ElKjnbZRz7ppk0yEoSjygtpUqVaKKuKrtcPSgD5o1JdTO1Be71eXDIXDmLjRGlH2UJSTwhI8f8zzqTY7BqG+WZu7x50ZIeUvghPs4QpAJTni35kHmOnOhK95RbQkEq7y4PqUPAg4FbZo1IGk7OAMf7E0ceqRSY+Tq62korbYAXhOtLYTeLVIiJG3eNJ71nHjxJzj0Ndg3OK8rjgTglZx+yd4FZ9Bg9TWoyHxHTxOIc4MbrQgq4fUDfw5A86oZ2mNM6jZMj7JGcJODIiKCVA+ZRsfiKR1xZeOqmlh7lMzqK/RNmro4oD8L6Av6jB/nU9jX16YBTLt8eQOvcOcJO37qgPPrVHO7OblFyrT18c4eYYlA4/wAQyPoKHZrmqbF/za0lxobF5tOUn+8jIHXnUnp4v2B2US9UcGiL7QLC8OC721+LnmpxlSR8SnIPzqC7a+z/AFBxKjLih08+7UkKG+PwEHw5igaNq2C4MPtus52J2WPmP6VI/wBw3P8A7Vxwnb8C8/Q1PsdPpbRnYhL0SQQSezpqNldnvkpjrgrChtjp7JqqfsWroBIQqJcEjp7ivkeHxqO3ZXYmDarpNibAgBwlPy2pxM7WEbLbdxivpIwFutDiT0zy359c8qMWriSf+UHZvr3WfsQX9QSLctLd3tUmKo53xz9M8/nUqNqK1yMYkd2o/hcSU7+vL61Xv2BpTi5t/uSnXV7rWVcIV8TufpT1uftyXwxYbY9NkE4yy2T/AOx5VfpTWyLQsvj65L+S+QtK0BaVJKDyINJxxDSeJ1aUJ8VHAqLJakxklzUF2hWhvY9wzh6QfhyB3574rlvkfaHM6V0zJuL++LlcjxDPiMnhHzHpzrFXkrLVxX/fwWEGPJn4MKM643/1VJ4Gx/eOM/DNeJVysFnz95XNMp9OxYg+3uD+JW38vpU4aLvt7UlzVN/cCDv9khjCR8dhy8j60Iaw0vBturbTaYDbrMaUhlJcWSsqKnSlRzt0I2GOlOq0ctmtn7BPZZep9UqKNIWNm3wicG4Sk5HzIIJ8gFUd2Ps0bhh6RdLzPm3CTw9+8kISk8OcAApUcDJ60fMsoZaQ00kJQhISlI5JA6U5iqqKXBxTtnZ6mdpUqVaTFXFHArtcJFAHzDqHT78G83nTkhWVpdMuG4rktKjnPyODjrmrTQWr1WUCx6kWpltv/hn3Nw2P3Sf3fA8hy5Yxo3avoqVqNiLcbEptF2hcXDxKCe9bO5Tnxzyztuc86zS72jUlttq5OpNNtIjNjKlmSyT54TxEn4flSvKex0QlCSXU8NGrMPMvtJdjututH3VtqCknHgRtVbcrBDnumQkvQ5mB/tcRfdOeWSNlf3gayazqZQ73+mbvIgPFXtMceQfIoPPr40W2/XF1gJQ3f7YZLY5yoPMctyg+Xhil6h5VSSzyv2JtwuGqdMtrkTW497tjScrfQAy+2n+ID2T8j8Kl2fXun7olKVSjCdUMcEtPBxeih7J8OfwoM11qD9K5tttNkkpXCeSHHcIKVJWFKGF58AM48/SiOBp1ufCTFbjsuRmEhHC9jw2+PmKSc1FpYL6XSSujKXVhL5+S6uukdPXtPeyIDPG5uJEY8Cj8U7K+OaCbv2RrBUuy3FKh0alJxj++nn8h/WwuukZOnIzty0/eZMBppBccRx8SABudjz6f0ruiNU6rvLLjv3fFmxm18Cnu8EdWeeBzBwPIc6onng57au28SACfZtUacJU8xLZaH40HvG/mMj50xGvtznSGYrtwbiocUEqfUkJCR4kgflW83C6fYLNKuUyMtlMdorU0VBXF4DKSRuTj61kem59rkrccc0+5fdQy31vd2hGG2gTsMb5G5PIgbb1uEyfXKOyZ2222zuvAQIdw1NN6uEFmOk+Z5/Miipux6ikhuJPu0KxR1ZKbfa0frCPQfnk0TWrTGrLs0kXeQ1Z4XSFbQEKA8C5uR6J+YoytGlbZa2+BlpI4vexzWf4iSVKPmTRgO4A1m0FYLe4FM2/7XJJz3kr9aonxwdvjijSPZpK0pCwGUAddyPQVYquNviyTCjrQuUnGY0ccSxnlxAe76qxUph5woUp9sMgb7rBOMcz0HzNbgTr+CPGs8ZoArCnFfxcvlQX2uaUkXW3QrpZ8NzrS53qQhGVFGQTwjkSCkKAPPBFFcnUkJHEIq/tSh/0vc/xcj8Mmhe8azLKFpLqUkc0MH3fVR5fT0pZSUStdFlm/sVEXW2sNPgC92pm9Q0jH2u35S5jHvFGMH5AedH+ltUW/VMBc21qd7ttwtrQ62ULQrAOCPQislZu181NJLGnYrskJXhTyDwMNn+J08z5Dc0daA0NL001Pel3Vbkq4OB15EdIDaFe0Tw5yT73PbkK2Db5M1EK4PEHkPK8qUBXqmn0qUhQRsopIBPQ0xAFbv2j6WtTimXbo2++Dw9xEBeWVeHsjGfUihx/tQuc9zutPaWkupPJ6c4Gk4234Rk459aC7lofXmmluPxGmLmySVLVGQFKPiSnAVn0zVJG1xIhPqaucF6O8k4UGyUKB80q3FRtlYl4LJeuNTfmzQVK1zdk5uOoWba2vmzbWBxAeHGdxzPXpVW/2ewX1F2RKlT3j7y5jqlKz6io9t19CkEJMxvJPuyU8BPx5fnRJFv0V5IUoYSeSkELSfiK8y23Vrk9KunT48dwAuvZwtpRchOutY5ZHGn4Ebj61V51HZMmWx9sjp5qB4iB6jcfEVsjMuO9s26gnwzg/WotztwlJLrWz6R8FDwNZXrpp4mhv0qW8HgyBN7hqvVvuDP6teS1IQofhPXPI8/oK1619yxZ5Djkgp7w4JGxSodNufQ1n2odLxJbb7rTJZmpBI4NgtQ6EfTpV7oWUbzaEsqVlRbIVk+64jkfiPzrsc4zSlErpHLyqm9uf9ldq+W8zpuelK+IPBKHOI5yCoUVaNlWf7iYt+n7hHU40gZCk5WVndRKCUnc58PpVNdLeJ1lu7Ck/rkQ1rQlWPeSQev8AZoTtrdrvzcZjCPtwbCRhfA4CEjkTjP1qlDxAX6nWp6nEXjZBZ2gSdSR9OTmZEO3SIbiAl2XHcUkoBUMHgUT1wNifGjvs/kacs+gLZPYeiRI646e/fc4UFTnJXEep4sjFZo6xrC3xX4gUu6wnGyh2NOTxK4SMEBYOfqPSofZ1+jFoXKRrW2yjcWTxRGZLK3EuAnGENYwVZ8cg+WDXQpJnj21Tg90a+jW6rqpTek7RJuoCuEy1/qIqfH9YoZVj+FJr1Iiym4zkzWeoEMRhzYhLMVlPkV57xZ5fiHoapZWp77Nj4tcOPYbe2naRMSlbyUDHJvPAgf2ifShORe7czM72EmRfrinYzpL3Els78lnZPogUOSRsNPN87B6jUTLDAiaYtKWmEnAefbLDJHPKUDC1c+ZCR5mhm5ajbdLiZE1d2dBOW0YTHb35ED2fnxnagi4ahmXV9UYrVcHid4kXKI7eP3ife9ST8Ksbbo+bdgld4kcLHSMz7LY/mr6etQtuUFmbwddVUU/FZZHu+q5c1DjcNtcstj2m4oIaQPNX4vT8qsuyux2zWzk16/yH3nobgxbknu2uE7hRxurcEY+ec1etsWeyqjQlNoQXQru8jA2xkAdPGozFwlab1pNcssC3Od7b2i4286WSs8bmOFQBGdhnPhU9NerZ9KiGrU1DLl9jYY0VmMyhqM0hppAAQ22kJSkeAA2FP0F2PW0mddYdsuNjfhPywstOJktutLCE8SiCDnHTl1FGY5V2tNbM807SpULa51rE0gzEL8WRLfmKUhhpnhGSMZyonYb+BoAJ1EdaoNV2mxXW3OM39EQIWgoS/ICQpskYBSo8j12NZ/N1lqi6k/rI1njqGzcZIde38VqGB8E/Gg+93lDTxisvqk3Z32EvS3M8BPUuLOB6AgVF3JvEd2XWnl09UtkU9g7PH79bH5sG5x/1chxlIcbUEucPJQPMZyOY2+leXtB6utThXEYU5j8cR8HPLpkH5ii2w6X1hp2IhVnutvfZWeNUV0KLZVge6rHPpkFNFEO9XRvCL3p+SyrO70IiQ2d8ZwnKx8jz8qoxEsfsZB9/6ktDnd3KO5sfdlMFJPx2NXdu7SO74e/akN/2FhafkcVrjEmPNZyy4lxsj2k4x4jdJGRy6jpVZP0np+4ZMq0RVKPNSEd2rp1TjwqU6a58ovG22PEgSTqm2XbhKJMdL/LJJQVeWDTGhFiDrK4xGlD7MtxLgAPIrHIfP6Cp9z7LbAtC3o8uVDQkFSiVhaUpAJJ3GcdefShnTv2XSzTj86YG3XlpW0hSTxpQM8JKd8Hf0HLNT7Ua14nZprJW2Lq2S5f2NBVJaRfQ73akJK+B1KsehrJ16SddkXJiK6kSIMpbJbXyUkH2SFdOtaX3ybjMYcRnL/Dnh6+Y9RvQpGuEZnW1/hrUC6/OUW1J3CsE5GfGlrlJRk4nV9Sqg3WpFDD1VqbTTwjSHHFtpH7CWOIY8jzx6GihntKXcG0MQLT/ALxUDw949+qQMbkHY48tqsZkBmdFUJUdLrGcZUMgHHj0NRdP9mlrny1OrnymmFZR3KCN1bEAq8PLGfOhamtry2ZwSrur9LygduFxfucgNXGS9d5KcFMKInhZQfPGx9T8aurbpS5XVCDcnQzFxgRmDwoAHQqG6vh86LL7Y4elLQl9mKyIjK0qd7lJBKMjiznnzzuTnBq4YfZfaDrKklvHMGuW/VSS8Vgpp4xsy2yBarDAtbCW47CPZ3zjAz448fPnUydLbiNcbhBUeSc7qqHNvDbWURsLX1V+Ef1oHuupH5U0Q7UBMnK2Kz+zZ9Ty/wBfCuaqi2+W50TshVHfYj6/uTqHbbLcIUtuTxhO3IdAKs9Dxl3Bc3UF6dLbCxxuqUo4aZR7o+n0z1rzZrF3byXZR+2XF4gF1Yzg+CR+EU5qK5RJt+s+jUu5guzGvvF5K8d4SR7OfD/LrX0dOnWngm+Txbru5JtcBz2b21y93B7WdxZLZfT3NrYUP2EcbcXqrf4Z6EVo2KbYbbZaQ20kIQhICUpGAANgAPCnc0reXkmKgvtC7PoethGXIlyIsiMlSWlthKk4OCeJJ58h1FGlKsA+e53ZdrixcRs0xucwPwNO8JI/sL2+RNDky/T4S/seqrEoKBwQ6yWz8lDHyr6Xu91j2tlLkkLIWrhSEpyScZoPverWH4biHYUYRAniWZYC0gDqRy/OpuEXyisZ2LhmRWu52ppfHZ7xKtDpO7XGQ3nzSrKaLoGpL5GTmbHi3SP0djENOf4T7J68iKy3Usq33O6k2KAlhBOP1SSnvFfwoGyR5D6VBZcutrfQlsy4risFKMFPF8OtZ0SS8X+R1bF+pfg3yHqy0SVpaekLhvHbu5qC0c+Sj7J+Bq6UTwcSAFbezvgH44NYWjUt4iMhN3tnesHmXGS3xfTh+lWtn1TbGTiDKk2patigfs/8Jyj44HWs6pLlfgfEHw/yaZPujDDS0XWFKbYVspfc983g55lHEQNs7gc6pk2XRd8YebhotrjjiSC4wod6knrzzkZH5GvUDVEspStxEea0c/rY7nAofDdJ+Yr1Mg6X1KB9viNtSeinB3LoPksbK+ZrVZF8MyUJpcbA9YpC7BCmfeLjavuZbrfeZOHCgewB6lSR/wDyqSdpc2zRsXUsl11N1VIRIXvsULUMAg9euf4iKur52eXNUMxLTLY+zNvKeSiQolx0nkVKxg43A9Kp9VztauWhy13618TLi0kSGmRzCsjdHs+AwQK2EEsj6m92dKfskgn03dg3qN+2uryiWyl9jO4O2CM/DPxorfjNfYpDKAptC0KJLfMEjmPMHf4VnNoZUzq+yNuEKkNQwl4jPiMc/PIo61BdI9ttcl5xxOUNnbmR8P8AW9ePqK/6sen3O+qWYSySJlyN77JnLlI4XHXrYpbhIwCsJIVt6hVZ5Zby0xpeLIuEgNt8HAd/f4SQNupwBXNPP6mu2kImn7dDRHhhLiVy5BKu9C1HZCcZ5KI5H1Fek9ll1jR0vS5yA4yr9UlbJW0B4HOOvkR612yVSbU3jc8uqyVbzEgldz1Qo91xwbVnBWffdHl/rG/WiK22+JbY4YhshCduJQ95Z8SetCzl21BFvX3M29CkvpUElaGjwp9eWABz229aK3XlNhljiCn1g7hOAAOaiOgG3XmR617OmjXGHgiFk5TlmTHJ90FotzjzCO9mvYZYQkZUVK2AAHU8vIA+Iqu11AY0npO22hxhubfZDwuc95Y4u7x7OD04STwb7HB2yRRJ2a2T7+vJ1FIBVbrepTVuQR+1d5Ld8/AHx32IqFqW1i/63TZHTxurIm3lxCiQhCdmY6TjkARnxUsnptOyTnLCFRMduoseiGtQ2+RPs/GylTVv78OtFSj7KUocCsA8/ZxhI5DFaVpeZLuGm7ZMnpUmU/FbcdHBw+0UgnbpWYXGOda9osKwNpzaLMA/N4fdUvb2P/lOP7XhWyhAxSWYbwjUe6ZfkNMILjzqG0D8SzgUK37VMiPJehxGkoU2SkuL3JPkOVCsqXIluByS8t1Q5FR5eg6fCp5HUGy+1beYlxaZZhrUvu1lRXw4SdunXrWIaznz7zqFVmhlRaaXwhsbcSse0pXpv6AVpdZdbZi2rTfbyz7MxTwSHTuUhR6ee9NBZe4S2WAn09p2LZ05SQ9LIIU91T4gDoPrXmbpxqTcvvBc2YiQlQLZBSQ3jkACnpQNpyw3jUMtTdrQpRTjvHlL4Ut5/ePwO252o1HZ/rCKgGJeWlkbBAkOAAfEVbuwx0tbCKLfBcsJlNMKbelJkkjZbjIT8wkjNUtz00xOUSmHb21HmtsONn5AkfSvEiydocdtTaENvBJ2cbW0pSvPfB+Yqvc/T6Dx9/bpKko3UoxQsAeqRikUaE8pYDEiB+iN8huF2E82FDcFt8pUPicVJF11RaUj7xhl9kc1LRkf4k1xWrr3FUpMy2JSoYJC2nG+EfP86eY18jfvbcrPId28D/KtlXRMaM5x4ZY2jX0ZsgcT8JR3IHtN59P8qvrlrNgWtbxmsKYxwkM44nD4Yz/SgqVfdM3HJm2x5Bx+0QhIV8wR9aiNQtJuOAi6ykJIzwLbxjyzw1zy0ifplsWWpfLW5Nst7ZROm3ieSl6Twtx2WvaXwjwHPoN9gd65LvCr0pTFyRIg28KC1BuMpxxePPYCrqxjTsAAQJMQukbuLdTxq+eMegxV62+l0AtOpcB5FCwc/Krx0UG+rO5N6ifT0+xMtXaLoy3Np9ucVJTwpIh4CEjoN/hmmtVdrFglWSQ1ZlSlz1ABnvGOFIOeZ36ZJx6U0QMYUBvzBFNCOxnZhsEfwDb6Uq+m1rhk+4wf05bU2a3u3K4qP2l1JW4pQ4ihJOeH1JxnxJA9Z0eDOvU9izsHu5909p5WP+DjDOfjgn1UT5VGkzWZkh6S7/yy2qzzyH3h0HQhP1JFap2W6Zdt1ucvFzQBdLph1wb5Za/A3vy23PmfKrzkoxxEVbl5cZFt0XpJx5tpLUK3x8NtA44iNkp9VKxv4nNZ1AfVpPR1w1LdcKvNzP2hwL5lxe7bfokHOPXw2ItdJOodRW7TqShUKGRPuaSM8jhpv+8eIkeAz4ZqFxv0z7Q2LYpHeWiwjv5YPuuvn3UHpt4eSxUoeKcmaEnZTpxyxaYbenJUblcVfapa1+9xK5JPoPqVUb1xIwkCu1M0oL/p1q5JLzHC1Kx73Rfr/WgKTHeivrZkNqbcScFKh/rPrWt4qtvNoj3RjgdTwrT7jqQMp/qPKsaHjLHJmWcb86zlu2lxjUdkY/bokB1tOPeGcgdPADw3Fajc7bItr/dSUkZzwLHJQ8R/Ss+vq/ubWLNydQUQpjIaccAJAUNtz5cKT6U1e0txprKygh7HZMdenZMVDYRJjyCX9sFXFyJ+RHwo+rLhHulvuzlz03IioMpvhkIeBUhe+QoYB38/XxNEMHUl8Rwi4W+2rzzUxIcT8gpJ/OmlTLOyMjYsbhgd6W23THhVOzf4y0JLjLqFEe0BhWPjtn5U+m9wCoDvFpB6lBpXVP4H618liTxAhW4PMHrUSRbLfKIMmBEeIGAXY6FkDw3FMuXuA2niLyiM4wlpaj8gOXnXF322IBK5XDtkgtqyPXal6JL2DKIb+jNNP447JDGDn2ElH5EVVv8AZjph1ICI0hnB3LclW/zzV8NR2Tg4lXSKhJOB3jnB/wDWK9IvNmlpWhq6Ql7YVwS0gjPnkEfCsw0GIgbJ7I7S4k/Z7jNaOfxhCwB4ch+dVj/ZC+nKoN5QSD7IcYKT8SCaPxGt8hwpiXiQhazngYuXETgdEkqx54FRnLFdUqKoeqbilXCQEyWWnhnO34RRlmNIAFdnWrIWRAubK0o3SESVoznyIwPiaqL/ABdY6fjIN0fdSw6SgLS8hzfHLI3G1aQ9a9dsLKot+gShvhEiHwAj+6k70N6ng9oFztbsKfCgSYuA4r7NwcQKTkY3znnsAedMpP5EaRY9mekrjenLSq9W1cW0QEJkp71OBMWSS3gdUgHiP+dbfMlMwYT0qUvgYYbU46vnwpAyT8s0J9kl+j3rR0FKOFEiC2mJIa6pKAAk48wAfXPhVtqZRkKYgDi7tau9f22UhJ2TnzVjPiAR1pknJ4EAa43V7T+mLhqCYki63FzvUt8O4Wr2WW8fwIAyPEK+JX2aaZ/RnTbTL4JnyT381ZO5dVzHwG3zPWhGK2NY9prUbBXa9Op75zb2XJJOwPoR/wCh8a1tIwKax74XsB2lSpVMBUqVKgCLOhMTY62JKAptQ9CPMHpWd6n0x3DbjchoSYLmxUpOQPXwPgflWnU260262pDiEqQoYKVDIIrGhlJo+cV6WvMT2LRfCiOhX6tl8HCB4dc/KozzGuIyOFH2aQMe8juyr64rYdQaZXFC5MEFTG5U0Nyj08RQz0re5Je4yjGRnMK261W+qSXFoUM+xIdTwq8uHl+VXjNxu7LR+8bDKK0nBVF4XEq88ZyKKqXXkKZWzjwze0gUc1LFjgGVEuDG/CrvIpASfDNda1XZVkpE4Ix+8hSfzFFWSOSiMedMPRYr/wC3YYcyc+2hKt/HeqLUy9xXUikbv1pcAUi4x8HlxOcJ+tOFVslLKeKE8pXMcTayf51Jf03ZJJPeW2MSTklKeEn5YqA/oaxPZxGdZ3zlp0/krNb+p+UZ22e12W1PgcVuiKA3HC0Bj5Co6tLWYrKxBS2vOym3FJwfEb4HwqMvs9hhKvs1wmM8R2GxGPhjNMuaLuzRCoeoHhwn2A5xpx8ifyre/B8xM6JInO6djLxwzbkgg7lMtRz880k6euTn6qHqO9DAwhAeUrhHTkRVZ9zazikli5NyN9gpwK28cLGKlt3ztHt6A2lCHUJVuUx2VcXXoMkUdyp+xnTIudL6Q1RZb8i8W65nvV7P/bEnD6eoUOLJ9eed6N9c6hTYrJNuygBJUA2wnOcuEYSOQ2G6vgfGs0X2laxhrUZtnY4AeEgxXUjPrxYqvF3unabqezWaZHaYYS6S42zxABPNajk8+FOB/nWOVaXjyZhmu9i1jNq0g1MkgmZc1fanVqwVFJ9zf+z7Xqo+NaBTbDaGmkIbSEoSMJSOgHIU5UDRUqVKgBUqVKgBUqVKgDhGeYoZvmlRLcL8BSGnVH20KOEK89hsfzpUqDU8FIdI3Xj4Qlkj94ubflmrKJoobGZKz/C0nH1P9KVKswb1su4mn7bEx3cRClfvOe2frU37DE/7Vj/xppUq3BmTw5bYTg4Vw2CnOcFtNNfc1t/7CN/4hSpUGZG16ftS1FSoDOT4DH5V5Vpy0kY+wtj0JB/OlSoNyxsaWtGN4pP/AOq/6027pO1LPstOIH8Lp/nmlSoDLPH6IW0A8P2gHycx/KrC3WaDbt40dCV9XCAVn1POlSoDLZY0qVKgwVKlSoA//9k="/>
          <p:cNvSpPr>
            <a:spLocks noChangeAspect="1" noChangeArrowheads="1"/>
          </p:cNvSpPr>
          <p:nvPr/>
        </p:nvSpPr>
        <p:spPr bwMode="auto">
          <a:xfrm>
            <a:off x="215900" y="-538163"/>
            <a:ext cx="1628775" cy="1419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38917" name="AutoShape 6" descr="data:image/jpg;base64,/9j/4AAQSkZJRgABAQAAAQABAAD/2wBDAAkGBwgHBgkIBwgKCgkLDRYPDQwMDRsUFRAWIB0iIiAdHx8kKDQsJCYxJx8fLT0tMTU3Ojo6Iys/RD84QzQ5Ojf/2wBDAQoKCg0MDRoPDxo3JR8lNzc3Nzc3Nzc3Nzc3Nzc3Nzc3Nzc3Nzc3Nzc3Nzc3Nzc3Nzc3Nzc3Nzc3Nzc3Nzc3Nzf/wAARCACXAK0DASIAAhEBAxEB/8QAHAAAAQUBAQEAAAAAAAAAAAAABgADBAUHAQII/8QARBAAAQMDAgMFBQQHBQkBAQAAAQIDBAAFEQYhEjFBBxNRYXEiMoGRoRQVQrEWIzNSYsHRcoKS4fAkJTQ1U1STorKD8f/EABoBAAMBAQEBAAAAAAAAAAAAAAACAwEEBQb/xAAsEQACAgEDAwMDAwUAAAAAAAAAAQIDEQQhMRITIjJBUQWBkRRhwSNCcdHw/9oADAMBAAIRAxEAPwDcaVKlQAqVKlQAqVUeqtV2nSsJMq8P92lauFptA4luHqEp/nyoMHbBANxQwu0zY8dXJyThBX6DkPQn/PG8DRg5PCNPrhIHOhZvXFtkKQiKCpSkhR75xDIT4jKjz9NvOotym6tuMF1u1NWiA6tPCh9yU4+UH94AN8J+Od/Glc4rlg4SXKDIqGM52qrn6is9uJE25RWlDmgugq/wjfr4VmU3Qeq3WipesX5rqt1IkIJQenIqocmWPV1p/b2uPKbz78ZfAT54Pxqffi+GUrrg/U8GpTe0azMlSYrU6WRndpjhTn1WUih6V2lXZ1JTBtMONtgKkSFOkHp7KQPzrOl3tMUhN0gzISsnd1o8OfWpUe6QJOO5mMKJ6cWD8jQ7JHdXptM/7sl5cNTaquAIXf1xQTnhhxkNgb8sklX1qLG1HraCAGNRplAZ9mZGSrf+1jNM9M1yl7kjoejpa4L+L2n6oigmfYbfM3PtRX1Nn5KKquYnbBbuE/eVku8RQCiSlpLqAB5gg/THnQRSyc7HFN3n8EZfT4P0s1O39puj5xwi9sMqO3DJSpo7DP4gBRNBuMOegrhSmJKAcFTLqVgHn0PnWCPIQ8D3yEO52PeJCvzzUb7rtved4ILTa8EcbClNKxgj8JHj4UytRCX0+a4eT6N4gDXQoHlWAQ5NyggC36ivkbh3CVvpkJO2PdUB/lVzC1fq2MEpF3tNwTttNiLYWfH2kez559aZWRZGWjuj7Gz0qzKD2j3xPD9v0sHm8ZLlunNuH/Cd+fTPKiDTOvbZqJcxqPHmRn4RSl9qU2ElKjnbZRz7ppk0yEoSjygtpUqVaKKuKrtcPSgD5o1JdTO1Be71eXDIXDmLjRGlH2UJSTwhI8f8zzqTY7BqG+WZu7x50ZIeUvghPs4QpAJTni35kHmOnOhK95RbQkEq7y4PqUPAg4FbZo1IGk7OAMf7E0ceqRSY+Tq62korbYAXhOtLYTeLVIiJG3eNJ71nHjxJzj0Ndg3OK8rjgTglZx+yd4FZ9Bg9TWoyHxHTxOIc4MbrQgq4fUDfw5A86oZ2mNM6jZMj7JGcJODIiKCVA+ZRsfiKR1xZeOqmlh7lMzqK/RNmro4oD8L6Av6jB/nU9jX16YBTLt8eQOvcOcJO37qgPPrVHO7OblFyrT18c4eYYlA4/wAQyPoKHZrmqbF/za0lxobF5tOUn+8jIHXnUnp4v2B2US9UcGiL7QLC8OC721+LnmpxlSR8SnIPzqC7a+z/AFBxKjLih08+7UkKG+PwEHw5igaNq2C4MPtus52J2WPmP6VI/wBw3P8A7Vxwnb8C8/Q1PsdPpbRnYhL0SQQSezpqNldnvkpjrgrChtjp7JqqfsWroBIQqJcEjp7ivkeHxqO3ZXYmDarpNibAgBwlPy2pxM7WEbLbdxivpIwFutDiT0zy359c8qMWriSf+UHZvr3WfsQX9QSLctLd3tUmKo53xz9M8/nUqNqK1yMYkd2o/hcSU7+vL61Xv2BpTi5t/uSnXV7rWVcIV8TufpT1uftyXwxYbY9NkE4yy2T/AOx5VfpTWyLQsvj65L+S+QtK0BaVJKDyINJxxDSeJ1aUJ8VHAqLJakxklzUF2hWhvY9wzh6QfhyB3574rlvkfaHM6V0zJuL++LlcjxDPiMnhHzHpzrFXkrLVxX/fwWEGPJn4MKM643/1VJ4Gx/eOM/DNeJVysFnz95XNMp9OxYg+3uD+JW38vpU4aLvt7UlzVN/cCDv9khjCR8dhy8j60Iaw0vBturbTaYDbrMaUhlJcWSsqKnSlRzt0I2GOlOq0ctmtn7BPZZep9UqKNIWNm3wicG4Sk5HzIIJ8gFUd2Ps0bhh6RdLzPm3CTw9+8kISk8OcAApUcDJ60fMsoZaQ00kJQhISlI5JA6U5iqqKXBxTtnZ6mdpUqVaTFXFHArtcJFAHzDqHT78G83nTkhWVpdMuG4rktKjnPyODjrmrTQWr1WUCx6kWpltv/hn3Nw2P3Sf3fA8hy5Yxo3avoqVqNiLcbEptF2hcXDxKCe9bO5Tnxzyztuc86zS72jUlttq5OpNNtIjNjKlmSyT54TxEn4flSvKex0QlCSXU8NGrMPMvtJdjututH3VtqCknHgRtVbcrBDnumQkvQ5mB/tcRfdOeWSNlf3gayazqZQ73+mbvIgPFXtMceQfIoPPr40W2/XF1gJQ3f7YZLY5yoPMctyg+Xhil6h5VSSzyv2JtwuGqdMtrkTW497tjScrfQAy+2n+ID2T8j8Kl2fXun7olKVSjCdUMcEtPBxeih7J8OfwoM11qD9K5tttNkkpXCeSHHcIKVJWFKGF58AM48/SiOBp1ufCTFbjsuRmEhHC9jw2+PmKSc1FpYL6XSSujKXVhL5+S6uukdPXtPeyIDPG5uJEY8Cj8U7K+OaCbv2RrBUuy3FKh0alJxj++nn8h/WwuukZOnIzty0/eZMBppBccRx8SABudjz6f0ruiNU6rvLLjv3fFmxm18Cnu8EdWeeBzBwPIc6onng57au28SACfZtUacJU8xLZaH40HvG/mMj50xGvtznSGYrtwbiocUEqfUkJCR4kgflW83C6fYLNKuUyMtlMdorU0VBXF4DKSRuTj61kem59rkrccc0+5fdQy31vd2hGG2gTsMb5G5PIgbb1uEyfXKOyZ2222zuvAQIdw1NN6uEFmOk+Z5/Miipux6ikhuJPu0KxR1ZKbfa0frCPQfnk0TWrTGrLs0kXeQ1Z4XSFbQEKA8C5uR6J+YoytGlbZa2+BlpI4vexzWf4iSVKPmTRgO4A1m0FYLe4FM2/7XJJz3kr9aonxwdvjijSPZpK0pCwGUAddyPQVYquNviyTCjrQuUnGY0ccSxnlxAe76qxUph5woUp9sMgb7rBOMcz0HzNbgTr+CPGs8ZoArCnFfxcvlQX2uaUkXW3QrpZ8NzrS53qQhGVFGQTwjkSCkKAPPBFFcnUkJHEIq/tSh/0vc/xcj8Mmhe8azLKFpLqUkc0MH3fVR5fT0pZSUStdFlm/sVEXW2sNPgC92pm9Q0jH2u35S5jHvFGMH5AedH+ltUW/VMBc21qd7ttwtrQ62ULQrAOCPQislZu181NJLGnYrskJXhTyDwMNn+J08z5Dc0daA0NL001Pel3Vbkq4OB15EdIDaFe0Tw5yT73PbkK2Db5M1EK4PEHkPK8qUBXqmn0qUhQRsopIBPQ0xAFbv2j6WtTimXbo2++Dw9xEBeWVeHsjGfUihx/tQuc9zutPaWkupPJ6c4Gk4234Rk459aC7lofXmmluPxGmLmySVLVGQFKPiSnAVn0zVJG1xIhPqaucF6O8k4UGyUKB80q3FRtlYl4LJeuNTfmzQVK1zdk5uOoWba2vmzbWBxAeHGdxzPXpVW/2ewX1F2RKlT3j7y5jqlKz6io9t19CkEJMxvJPuyU8BPx5fnRJFv0V5IUoYSeSkELSfiK8y23Vrk9KunT48dwAuvZwtpRchOutY5ZHGn4Ebj61V51HZMmWx9sjp5qB4iB6jcfEVsjMuO9s26gnwzg/WotztwlJLrWz6R8FDwNZXrpp4mhv0qW8HgyBN7hqvVvuDP6teS1IQofhPXPI8/oK1619yxZ5Djkgp7w4JGxSodNufQ1n2odLxJbb7rTJZmpBI4NgtQ6EfTpV7oWUbzaEsqVlRbIVk+64jkfiPzrsc4zSlErpHLyqm9uf9ldq+W8zpuelK+IPBKHOI5yCoUVaNlWf7iYt+n7hHU40gZCk5WVndRKCUnc58PpVNdLeJ1lu7Ck/rkQ1rQlWPeSQev8AZoTtrdrvzcZjCPtwbCRhfA4CEjkTjP1qlDxAX6nWp6nEXjZBZ2gSdSR9OTmZEO3SIbiAl2XHcUkoBUMHgUT1wNifGjvs/kacs+gLZPYeiRI646e/fc4UFTnJXEep4sjFZo6xrC3xX4gUu6wnGyh2NOTxK4SMEBYOfqPSofZ1+jFoXKRrW2yjcWTxRGZLK3EuAnGENYwVZ8cg+WDXQpJnj21Tg90a+jW6rqpTek7RJuoCuEy1/qIqfH9YoZVj+FJr1Iiym4zkzWeoEMRhzYhLMVlPkV57xZ5fiHoapZWp77Nj4tcOPYbe2naRMSlbyUDHJvPAgf2ifShORe7czM72EmRfrinYzpL3Els78lnZPogUOSRsNPN87B6jUTLDAiaYtKWmEnAefbLDJHPKUDC1c+ZCR5mhm5ajbdLiZE1d2dBOW0YTHb35ED2fnxnagi4ahmXV9UYrVcHid4kXKI7eP3ife9ST8Ksbbo+bdgld4kcLHSMz7LY/mr6etQtuUFmbwddVUU/FZZHu+q5c1DjcNtcstj2m4oIaQPNX4vT8qsuyux2zWzk16/yH3nobgxbknu2uE7hRxurcEY+ec1etsWeyqjQlNoQXQru8jA2xkAdPGozFwlab1pNcssC3Od7b2i4286WSs8bmOFQBGdhnPhU9NerZ9KiGrU1DLl9jYY0VmMyhqM0hppAAQ22kJSkeAA2FP0F2PW0mddYdsuNjfhPywstOJktutLCE8SiCDnHTl1FGY5V2tNbM807SpULa51rE0gzEL8WRLfmKUhhpnhGSMZyonYb+BoAJ1EdaoNV2mxXW3OM39EQIWgoS/ICQpskYBSo8j12NZ/N1lqi6k/rI1njqGzcZIde38VqGB8E/Gg+93lDTxisvqk3Z32EvS3M8BPUuLOB6AgVF3JvEd2XWnl09UtkU9g7PH79bH5sG5x/1chxlIcbUEucPJQPMZyOY2+leXtB6utThXEYU5j8cR8HPLpkH5ii2w6X1hp2IhVnutvfZWeNUV0KLZVge6rHPpkFNFEO9XRvCL3p+SyrO70IiQ2d8ZwnKx8jz8qoxEsfsZB9/6ktDnd3KO5sfdlMFJPx2NXdu7SO74e/akN/2FhafkcVrjEmPNZyy4lxsj2k4x4jdJGRy6jpVZP0np+4ZMq0RVKPNSEd2rp1TjwqU6a58ovG22PEgSTqm2XbhKJMdL/LJJQVeWDTGhFiDrK4xGlD7MtxLgAPIrHIfP6Cp9z7LbAtC3o8uVDQkFSiVhaUpAJJ3GcdefShnTv2XSzTj86YG3XlpW0hSTxpQM8JKd8Hf0HLNT7Ua14nZprJW2Lq2S5f2NBVJaRfQ73akJK+B1KsehrJ16SddkXJiK6kSIMpbJbXyUkH2SFdOtaX3ybjMYcRnL/Dnh6+Y9RvQpGuEZnW1/hrUC6/OUW1J3CsE5GfGlrlJRk4nV9Sqg3WpFDD1VqbTTwjSHHFtpH7CWOIY8jzx6GihntKXcG0MQLT/ALxUDw949+qQMbkHY48tqsZkBmdFUJUdLrGcZUMgHHj0NRdP9mlrny1OrnymmFZR3KCN1bEAq8PLGfOhamtry2ZwSrur9LygduFxfucgNXGS9d5KcFMKInhZQfPGx9T8aurbpS5XVCDcnQzFxgRmDwoAHQqG6vh86LL7Y4elLQl9mKyIjK0qd7lJBKMjiznnzzuTnBq4YfZfaDrKklvHMGuW/VSS8Vgpp4xsy2yBarDAtbCW47CPZ3zjAz448fPnUydLbiNcbhBUeSc7qqHNvDbWURsLX1V+Ef1oHuupH5U0Q7UBMnK2Kz+zZ9Ty/wBfCuaqi2+W50TshVHfYj6/uTqHbbLcIUtuTxhO3IdAKs9Dxl3Bc3UF6dLbCxxuqUo4aZR7o+n0z1rzZrF3byXZR+2XF4gF1Yzg+CR+EU5qK5RJt+s+jUu5guzGvvF5K8d4SR7OfD/LrX0dOnWngm+Txbru5JtcBz2b21y93B7WdxZLZfT3NrYUP2EcbcXqrf4Z6EVo2KbYbbZaQ20kIQhICUpGAANgAPCnc0reXkmKgvtC7PoethGXIlyIsiMlSWlthKk4OCeJJ58h1FGlKsA+e53ZdrixcRs0xucwPwNO8JI/sL2+RNDky/T4S/seqrEoKBwQ6yWz8lDHyr6Xu91j2tlLkkLIWrhSEpyScZoPverWH4biHYUYRAniWZYC0gDqRy/OpuEXyisZ2LhmRWu52ppfHZ7xKtDpO7XGQ3nzSrKaLoGpL5GTmbHi3SP0djENOf4T7J68iKy3Usq33O6k2KAlhBOP1SSnvFfwoGyR5D6VBZcutrfQlsy4risFKMFPF8OtZ0SS8X+R1bF+pfg3yHqy0SVpaekLhvHbu5qC0c+Sj7J+Bq6UTwcSAFbezvgH44NYWjUt4iMhN3tnesHmXGS3xfTh+lWtn1TbGTiDKk2patigfs/8Jyj44HWs6pLlfgfEHw/yaZPujDDS0XWFKbYVspfc983g55lHEQNs7gc6pk2XRd8YebhotrjjiSC4wod6knrzzkZH5GvUDVEspStxEea0c/rY7nAofDdJ+Yr1Mg6X1KB9viNtSeinB3LoPksbK+ZrVZF8MyUJpcbA9YpC7BCmfeLjavuZbrfeZOHCgewB6lSR/wDyqSdpc2zRsXUsl11N1VIRIXvsULUMAg9euf4iKur52eXNUMxLTLY+zNvKeSiQolx0nkVKxg43A9Kp9VztauWhy13618TLi0kSGmRzCsjdHs+AwQK2EEsj6m92dKfskgn03dg3qN+2uryiWyl9jO4O2CM/DPxorfjNfYpDKAptC0KJLfMEjmPMHf4VnNoZUzq+yNuEKkNQwl4jPiMc/PIo61BdI9ttcl5xxOUNnbmR8P8AW9ePqK/6sen3O+qWYSySJlyN77JnLlI4XHXrYpbhIwCsJIVt6hVZ5Zby0xpeLIuEgNt8HAd/f4SQNupwBXNPP6mu2kImn7dDRHhhLiVy5BKu9C1HZCcZ5KI5H1Fek9ll1jR0vS5yA4yr9UlbJW0B4HOOvkR612yVSbU3jc8uqyVbzEgldz1Qo91xwbVnBWffdHl/rG/WiK22+JbY4YhshCduJQ95Z8SetCzl21BFvX3M29CkvpUElaGjwp9eWABz229aK3XlNhljiCn1g7hOAAOaiOgG3XmR617OmjXGHgiFk5TlmTHJ90FotzjzCO9mvYZYQkZUVK2AAHU8vIA+Iqu11AY0npO22hxhubfZDwuc95Y4u7x7OD04STwb7HB2yRRJ2a2T7+vJ1FIBVbrepTVuQR+1d5Ld8/AHx32IqFqW1i/63TZHTxurIm3lxCiQhCdmY6TjkARnxUsnptOyTnLCFRMduoseiGtQ2+RPs/GylTVv78OtFSj7KUocCsA8/ZxhI5DFaVpeZLuGm7ZMnpUmU/FbcdHBw+0UgnbpWYXGOda9osKwNpzaLMA/N4fdUvb2P/lOP7XhWyhAxSWYbwjUe6ZfkNMILjzqG0D8SzgUK37VMiPJehxGkoU2SkuL3JPkOVCsqXIluByS8t1Q5FR5eg6fCp5HUGy+1beYlxaZZhrUvu1lRXw4SdunXrWIaznz7zqFVmhlRaaXwhsbcSse0pXpv6AVpdZdbZi2rTfbyz7MxTwSHTuUhR6ee9NBZe4S2WAn09p2LZ05SQ9LIIU91T4gDoPrXmbpxqTcvvBc2YiQlQLZBSQ3jkACnpQNpyw3jUMtTdrQpRTjvHlL4Ut5/ePwO252o1HZ/rCKgGJeWlkbBAkOAAfEVbuwx0tbCKLfBcsJlNMKbelJkkjZbjIT8wkjNUtz00xOUSmHb21HmtsONn5AkfSvEiydocdtTaENvBJ2cbW0pSvPfB+Yqvc/T6Dx9/bpKko3UoxQsAeqRikUaE8pYDEiB+iN8huF2E82FDcFt8pUPicVJF11RaUj7xhl9kc1LRkf4k1xWrr3FUpMy2JSoYJC2nG+EfP86eY18jfvbcrPId28D/KtlXRMaM5x4ZY2jX0ZsgcT8JR3IHtN59P8qvrlrNgWtbxmsKYxwkM44nD4Yz/SgqVfdM3HJm2x5Bx+0QhIV8wR9aiNQtJuOAi6ykJIzwLbxjyzw1zy0ifplsWWpfLW5Nst7ZROm3ieSl6Twtx2WvaXwjwHPoN9gd65LvCr0pTFyRIg28KC1BuMpxxePPYCrqxjTsAAQJMQukbuLdTxq+eMegxV62+l0AtOpcB5FCwc/Krx0UG+rO5N6ifT0+xMtXaLoy3Np9ucVJTwpIh4CEjoN/hmmtVdrFglWSQ1ZlSlz1ABnvGOFIOeZ36ZJx6U0QMYUBvzBFNCOxnZhsEfwDb6Uq+m1rhk+4wf05bU2a3u3K4qP2l1JW4pQ4ihJOeH1JxnxJA9Z0eDOvU9izsHu5909p5WP+DjDOfjgn1UT5VGkzWZkh6S7/yy2qzzyH3h0HQhP1JFap2W6Zdt1ucvFzQBdLph1wb5Za/A3vy23PmfKrzkoxxEVbl5cZFt0XpJx5tpLUK3x8NtA44iNkp9VKxv4nNZ1AfVpPR1w1LdcKvNzP2hwL5lxe7bfokHOPXw2ItdJOodRW7TqShUKGRPuaSM8jhpv+8eIkeAz4ZqFxv0z7Q2LYpHeWiwjv5YPuuvn3UHpt4eSxUoeKcmaEnZTpxyxaYbenJUblcVfapa1+9xK5JPoPqVUb1xIwkCu1M0oL/p1q5JLzHC1Kx73Rfr/WgKTHeivrZkNqbcScFKh/rPrWt4qtvNoj3RjgdTwrT7jqQMp/qPKsaHjLHJmWcb86zlu2lxjUdkY/bokB1tOPeGcgdPADw3Fajc7bItr/dSUkZzwLHJQ8R/Ss+vq/ubWLNydQUQpjIaccAJAUNtz5cKT6U1e0txprKygh7HZMdenZMVDYRJjyCX9sFXFyJ+RHwo+rLhHulvuzlz03IioMpvhkIeBUhe+QoYB38/XxNEMHUl8Rwi4W+2rzzUxIcT8gpJ/OmlTLOyMjYsbhgd6W23THhVOzf4y0JLjLqFEe0BhWPjtn5U+m9wCoDvFpB6lBpXVP4H618liTxAhW4PMHrUSRbLfKIMmBEeIGAXY6FkDw3FMuXuA2niLyiM4wlpaj8gOXnXF322IBK5XDtkgtqyPXal6JL2DKIb+jNNP447JDGDn2ElH5EVVv8AZjph1ICI0hnB3LclW/zzV8NR2Tg4lXSKhJOB3jnB/wDWK9IvNmlpWhq6Ql7YVwS0gjPnkEfCsw0GIgbJ7I7S4k/Z7jNaOfxhCwB4ch+dVj/ZC+nKoN5QSD7IcYKT8SCaPxGt8hwpiXiQhazngYuXETgdEkqx54FRnLFdUqKoeqbilXCQEyWWnhnO34RRlmNIAFdnWrIWRAubK0o3SESVoznyIwPiaqL/ABdY6fjIN0fdSw6SgLS8hzfHLI3G1aQ9a9dsLKot+gShvhEiHwAj+6k70N6ng9oFztbsKfCgSYuA4r7NwcQKTkY3znnsAedMpP5EaRY9mekrjenLSq9W1cW0QEJkp71OBMWSS3gdUgHiP+dbfMlMwYT0qUvgYYbU46vnwpAyT8s0J9kl+j3rR0FKOFEiC2mJIa6pKAAk48wAfXPhVtqZRkKYgDi7tau9f22UhJ2TnzVjPiAR1pknJ4EAa43V7T+mLhqCYki63FzvUt8O4Wr2WW8fwIAyPEK+JX2aaZ/RnTbTL4JnyT381ZO5dVzHwG3zPWhGK2NY9prUbBXa9Op75zb2XJJOwPoR/wCh8a1tIwKax74XsB2lSpVMBUqVKgCLOhMTY62JKAptQ9CPMHpWd6n0x3DbjchoSYLmxUpOQPXwPgflWnU260262pDiEqQoYKVDIIrGhlJo+cV6WvMT2LRfCiOhX6tl8HCB4dc/KozzGuIyOFH2aQMe8juyr64rYdQaZXFC5MEFTG5U0Nyj08RQz0re5Je4yjGRnMK261W+qSXFoUM+xIdTwq8uHl+VXjNxu7LR+8bDKK0nBVF4XEq88ZyKKqXXkKZWzjwze0gUc1LFjgGVEuDG/CrvIpASfDNda1XZVkpE4Ix+8hSfzFFWSOSiMedMPRYr/wC3YYcyc+2hKt/HeqLUy9xXUikbv1pcAUi4x8HlxOcJ+tOFVslLKeKE8pXMcTayf51Jf03ZJJPeW2MSTklKeEn5YqA/oaxPZxGdZ3zlp0/krNb+p+UZ22e12W1PgcVuiKA3HC0Bj5Co6tLWYrKxBS2vOym3FJwfEb4HwqMvs9hhKvs1wmM8R2GxGPhjNMuaLuzRCoeoHhwn2A5xpx8ifyre/B8xM6JInO6djLxwzbkgg7lMtRz880k6euTn6qHqO9DAwhAeUrhHTkRVZ9zazikli5NyN9gpwK28cLGKlt3ztHt6A2lCHUJVuUx2VcXXoMkUdyp+xnTIudL6Q1RZb8i8W65nvV7P/bEnD6eoUOLJ9eed6N9c6hTYrJNuygBJUA2wnOcuEYSOQ2G6vgfGs0X2laxhrUZtnY4AeEgxXUjPrxYqvF3unabqezWaZHaYYS6S42zxABPNajk8+FOB/nWOVaXjyZhmu9i1jNq0g1MkgmZc1fanVqwVFJ9zf+z7Xqo+NaBTbDaGmkIbSEoSMJSOgHIU5UDRUqVKgBUqVKgBUqVKgDhGeYoZvmlRLcL8BSGnVH20KOEK89hsfzpUqDU8FIdI3Xj4Qlkj94ubflmrKJoobGZKz/C0nH1P9KVKswb1su4mn7bEx3cRClfvOe2frU37DE/7Vj/xppUq3BmTw5bYTg4Vw2CnOcFtNNfc1t/7CN/4hSpUGZG16ftS1FSoDOT4DH5V5Vpy0kY+wtj0JB/OlSoNyxsaWtGN4pP/AOq/6027pO1LPstOIH8Lp/nmlSoDLPH6IW0A8P2gHycx/KrC3WaDbt40dCV9XCAVn1POlSoDLZY0qVKgwVKlSoA//9k="/>
          <p:cNvSpPr>
            <a:spLocks noChangeAspect="1" noChangeArrowheads="1"/>
          </p:cNvSpPr>
          <p:nvPr/>
        </p:nvSpPr>
        <p:spPr bwMode="auto">
          <a:xfrm>
            <a:off x="368300" y="-385763"/>
            <a:ext cx="1628775" cy="1419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38918" name="AutoShape 8" descr="data:image/jpg;base64,/9j/4AAQSkZJRgABAQAAAQABAAD/2wCEAAkGBhQSEBUUExQVFBUWFxgYGBgXGB0dHhwdGBgcGBwcGRwdGyYeGh0kGRwaHy8hIycpLCwsGB4xNjAqNSYrLSkBCQoKDgwOGg8PGiwkHSQvLCwsLCwvLDUsLCwsKSkpKiwsLCksLCwsLCwsLTEsLCwpLywsKSwsLCwsKSwsLCwsLP/AABEIANIA8AMBIgACEQEDEQH/xAAcAAACAwEBAQEAAAAAAAAAAAAABgQFBwMCCAH/xABGEAABAwIEAwUGAQgIBgMBAAABAgMRAAQFEiExBkFRBxMiYXEyQoGRobFSFCMzYnKSwdEIFSRDU4Ki8BY0Y9Lh8USTsoP/xAAaAQACAwEBAAAAAAAAAAAAAAAAAwECBAUG/8QAMREAAgECBAIJAwUBAQAAAAAAAAECAxEEEiExQVEFEyIyYXGRofAUgdEjQrHB4TPx/9oADAMBAAIRAxEAPwDcaKKJoAKKp8S4xsrcS9dMI0mC4mT6JnMfgKV8U7dMLZ9l1bxnZptR5TMqypI5aHegDQKKyC47enHB/Y8NfdEA5lTAk8whKtI55hr6a1V92lY24qEotbUSreFK0HvAqWT5Qkb1DaW4yNOcu6mbpNR7zEWmU5nXENp11WoJGmp1JHKvne+ucTfnvsTd1A0azJTprBA7sb84JMVWHg5kqKlrdcUSSSpQ1nrpMzrM61R1Io0RwVaXCxuuJdrGFse1eNKMAw1Lm/m2CPrSviH9IizSSlhi4fUM0aBAMbESSqD1yyOlZ6zw7bp2aTy3lW3qTrU9tpKdEgJ9AB9qo6y4I0R6Ol+6RbXXbpiLp/s9ghsaGXStenr+bG/0qpc42xx1Um5bYEnRKER15IVPTUzXuiquqzRHo+mt22ScO42xloybpl/fwut6HTqhKVD58qYbDtku0QLixQ4NJXbuxy1hCxJ1/WEedKtFR1sizwFJ7XNLse2WxUPzvf2x2/PMqjTfxIzJjzmmrDOI7a5/QXDLukw24lR+IBkVhVcHrJtZlSEKPUpE6ee9WVbmhEujl+2R9G0VgNvxE9bCU3TrQ19p0qTrp7LpUnpsKnsdvCmdHFt3EdEEKPL2kkI+gpiqJmSpg5U92vU2+isqw7+kTYrUA62+1J9qAtI21MHN12SdudabYYg2+2lxpaXG1CUrQQQeWhGm+nwphkasSKKKKCAooooAKKKKACiiigAooooAwu+4wxe/vrpq0fTb2zbjjQVlSDCTlkEoLmY76RlkajSoGJ8HOqk3t/e3AmYSDl0EDValJBE9PKm/ifsHYWovYe4qze1IAKu7J8oOdufIkD8NIV7j+MYSvLetd63MBahIP7LqNyeipPkKXJS4GuhKgv8Aoj8Z4csUDw2xcP4nXVHbnCMo15ip7K0tmWmmWjrq20kETpoqMw000NebfjXDruAsrtHDzIGWfMgFMSdyE7ampdxgbwTnayXLe4U0oZj6JJyq/wAqydNtRSHm4nWpuhvBL57kd64Uv2lKV6kn5dK51GGIozltRKHBuhwFCvkqJ35TUil2salJPY/aKK5vXCUCVKSkdVED70Et2OlFVFxxXbo/vM37IJ+u31qrf47GzbRJ5Zj/AAE8/OrqEnwM8sTSjvL59hrr8pbYTilx+jZLaTzyhA2HNw+c6fCrBjswunf+YuQNR4QVLPQ7wmY6TvS5Tpw70kIljo/ti2SLnGWW/adQD0mT12Emqu542YT7IWv0ED66/Sm7DOx62TBcC3PNxYbTtrAEHnO5+NNVhwtZW4zDuUebbcnWNM5GnpSXiqa2TfsIljKr2svcyhi/vrj/AJe0IB95QMbx7SsqdwZqysuAsTuT+ceDQO6USoieUIAG8bq51o91xrhlvOZxC1D8Swo6b6CYMjaJqsd7b7ectu047r7jZiOupTEaDaoVWrLuxt9m/d6GeVWct5P54IrsN7Bmycz7jizzlQEz5JBM7+9Tpg/ZlZW8FLKCRsY1Gs+0qVb+dJj/AGn4g6PzbCGdN3Vzz/CgZtvMb1AucevnZ7y6KQfdaQB095ZUeuog+dDhUl3n6v8ABaGGqS2Xz7ms3eDWhRkdaYKDuFpSdYj3ucc96WnbfBGj4UW6VwYLAUFjkcqm4Uk6xIIIkbTWertQrVwrdPVxal9TsTl59K9qWlA1KUDzgDp6VeNNrj6GmOBW82Oi+MWmYFt+VwmR47hSknUHUOl09dsp/hScQ9qF0vMhBX4tm2RqBGynIlIkHnOpGtKlxxRbo/vMx6JBM+QMR9a829riV5/y1upls7OOeHfWQVR190HffpqjGXiElhqXd1fr/gWl/iyFl5u5LBOvdhcg7+0CFIUfNU71onZr2wuP3H5FiCUofJhtaUwFHfIoSQFH3VDQ7bxmzHiPgy6wxlFwbgLKl5VhOYgEglMlXtAwdwNeu9cL+5RdWZeSAl1qDI0KSCJgjWDqR/MGmpuPkZJQhWTaupLXXifV9FK/ZljS7vCbV5wlS1IKVKUZKi2tTZUdBvln486aKaYQooooAKKKKACuVzbJcQpC0pWhQhSVAEEHkQdCPWutfhNAHyH2kcPiyxS4YQIQF5mxEAJWAsAek5f8tM+G9nN2hhm5w+71cbSspMtmVAEgbpUB+tHs+lSe3Pu7vFLf8ldbfWtpDOVtQUQvvFZQSDEq7wAela/YcJKtrdppELS22lGmhOUAEwSdzJiTUMZC1zGL3jG6YAZxaxS8g7KUkCY5pIBbOsapjf0r8s7axuI/Ibxdo4YAZe1TO2gUSJPkpW221bC/b6FK06HdKhofUHelDGuyuxuCSEFhR5skAfuEFPyA3peVGpVZrfX+fVCbiDN/aCX7cPIH94wSRG8kRIHmQBURriK1eGVZAnTK6n+JlP1q4/4KxWwM2VwH2x7hIHT+7WSkeqVTpy0qmveJLd1ZRilgWnZ1daSUL2ykqSYKtRzKh5aa1cPiHxxT2v8AaX5X9ni64Qt3RmRKJ2KDKfkdPkRVHd8GPtmWyFxqIMK+R/gaumeDUuHPhl8lc690tXduDyjZW2sgDTnpUO4xi9tDlumTvEqTlnlopPhO3nQsy2ZE+plrONvFbe34JmC9pFxa/m7ptToGxUSlY+JBzCeZ18+VSHO1i5c0Yt0g/wCZZ33EQPmDvUZni62dGV1JSOi05k/QH7VZ/wBbW6ESHGwnlBHLyGvLpWeVCne7hqEcPGW1TT3K44piz8y53IJJ2SiJn8Iz/Ouf/Ca3DNxcOOGBOpO3monb0rpc8asJ9nOv0ED5nX6VU3XHbh/RoSkdTKj/AAHSmxg13YpFrYWHeeb54aDDa8MW6Nmwo9V+L6HT6VNcfbaT4lIbHQkJ26Cs7ueILhzRTqo6J8Pl7sVY4PwHe3UKbYXlOudzwJMiZBVGb4TuKv1TfeZH1sI6U4fPsMFzxhbo2Upf7Kf4mBVTc8dqOjbQHmoz9BH3pvwfsPSIN0+VdUMiBv8AjUJ6+6N6esH4OtLWCywhKh75GZX7ypI35R9KlU4oXLFV5cbGQ4fhWK3uraFoQfeIDaduSjBVPlO9M+FdigJzXdwpZ5pb9Z9tYk/ujf56Pf4m0wnM84htPVagJ9JOvwpcR2gB9ZRYW7t2REufo2k+q1iduUek1dabCJNvvNss8H4PtLWO5YQlQ98jMr95UkbnaKuZ/wDNU1phdwvxXT//APK3ltA56r/Sr/eSNNt5tmWEoSEpSEgbBIAHyFBKFztJtUrwu5zCcqUrT5KSsQfqR6E1i3CwKhctiPEyrfqNB962PtQxVtnDXkrPieHdoTzJkEmJ2AGp5SOorH+D0BKnXl+w2gz5zy+QPzFRLuk0tayN2/o/XmfCMsk9284nXlOVcDy8U+pNaXWX/wBHi3KcLcVpC7lxQ8gENo1+KTWoUwxhRRRQAUUUUAZVxv2wPsXq7GytO+eRAK1SRJSDohIBgZh4ioD70sK4cxS/g4jerQ2d2WyBOkapRDY05+Ln1qZxV2VX9teu39ksXPeKcUtvRC/zs5gB7KhrIiDMQDE1VYNx8Ur7p0KQtJhTT0pUD0BOvwPypU3JbG7C06M++9eQzcAdljKcQN0EFLNtCGQTmLjsHO4onkgqyiAPEnll11+s6wTi+dELyn8C/wCH/g0x23FniAcbMEnxoMx0lJ8Xl4c3WACYI1Ewr4ScW2lp4F+6ylQhQBHnVbc4Ag+ySny3H86mWOItvIztLCxsY5HoobpPkYIrs8shJITmPQECfSdJjrHwppiTaFq4whxHLMOqdfpvVXf4e28goebS4nmlaQflOx8xrpTfb4w0tWTNlc/AsFKjz0SqCoQDqJGldriyQv2kg+fP51WwxVOZheKdl1i8spt3FWz+4bmeZM5F+ONDqkxAkTzr7jDsYsUkEJv2NilQLugPNJhwaeoE+Wm0YxwW0+jKpKVp3CViYPVKhqk+Y186ScR4OxG0JNnclSBMM3UuJ8gh32kiBoCRHXeoa5l4ytrFmP4xeWDzS/7O5aXSfdSZbUZAIIVqg7mAB6mlWtixbjFhSgzjGHqbUdlgZhE7pVouBPuqVz6xS7jYtLN+1vcNWhbaVAON5iVAyT4kr8QzJzJmNCjTlUrQpPtO4v4NwFe3UFthQSffX4E7ToVRPwncdae8H7D0iDdPk/qMiOnvqHr7vT0rTLa+Q40l1BzIUgLSQCSUkSNACSY5ATypdxXjZxGjGH3r582Vtp5c1IKuvu8qLlskVuWGD8HWlrBZYQlQ98jMrr7SpI+EculWz9wlAzLUlI2lSgB8yYrF7ntQxC6dDLXd2xUrLAHiBG4KlyQZB2AOsa6VcYb2VP3JDl9cOLOntEk+gKpURAH4apKSjuaKVGdVXgtOb0XzyGLGe1WzZORsquXNsrIkTO2c6H/LmpMuO0nEL19NvapRbKUYAkZp31W5AHokAnzplt+Gk2/6O3LY65DManVRE7Uk8eYUptabtoqSqRmKdClQ9lQI1G0T1A60qFdSllsb8T0XOlQ61SvbdLl5jrg3ZOgqDt+6u6d5gqVl+Kic6/8ASPKny3t0tpCEJShKdAlIAA9ANBSvwbxol/Dk3FytDRQpTa1qISFFAScwHUhQ0HOY3FVmLdrzQUW7Npd0uYmClG240zKE+SfWnnKVlsaBS3jvaFZWkhboWse4141D11CUnyJFZ1iFxiF9/wAy93LZ0LTWgI5yAdf8xMa1ALVlZ+141jr41fL2U/GDVcy4amhUZtXl2V4/gjYzd3GLXRdIKGhojN7KESYA/ErqRuegiPGPMi3YRatEqU4rMrqdht5qAgfq1IueOk5T3bas3ulREepA+1NPY7wHcXV8i+um1hlv84hSxHeLEZMoOpSk+KQIlAFCUm9dik5UqcWoO8nxNh7OeFv6vw5lhXtxnc1nxr1UBygaJ0/DPOmaiimmEKKKKACiiigApf4s4FtMRby3LQKgIS4nRxP7Ko28jI8qYKKAMGxrsuxCwBVbEX1uPciHUjfQa5v8s/sioeCceKJyAnMndp4EKEbgHf7+lbhxVjgs7J+5Kc3dNqUE9TskHoCoiT0r5dw7he5vnFXLylJDiisrI8SioySkdJ56DpSaigld6G7D4iqnlWq+cTW7LHLd11JksvjRJJyK9EuDRY/UkjqmmK14lvGDCgm7bAPRt7qNdGnOmzfXWsWuLW6tgZAu2Oc+2AOu8/X4VaYDxeuP7O6FiNWHidP2Ve2n/UnyFLjJ2vF6G2cadV2ktff/AH5obbZcRWV/LCspcgKVbvJyuDzyK3j8SJGxB1Brm5gF1bpmyuSoDZi7JcQBI0Q6PzyDvqouATGXQRnI4is7sJau2w2ufCl8CJI/unRpPoUnyq7t37+0P9lfFw3p+ZuypUDT9G8PGNNIXmFNVRcTDPByWsHf+RiT2ipZUEYgw7YqJgLWM7BJ2yvoGX94JjnTTaXiHUBba0uIUJSpCgpJHUEaGku17UbRw9xfNqs1qASUXABaXI1yuiW1JnSVR/LhedljaSXsKuXLB1RzfmlZmVwZAU2TET00EnQ7U0xtNOzG7FuGre5QUPNIWk7ggfP1896w7tT7GW7K3Xd2rh7tCk52lawFEJlCt4BI0PIkzpFOTvaBieGmMTsu+ZSdbq12g7Ep2HTXJy+NF2rdrltc4YGbNedVwQHAUkFtCYUQoHmVQNJEBWu1AXJvBHELKcKtVOustQjJ4nEj2FKQJk7kJn40w2OLsPz3LrTsb92tKo9cpPUfOs77POze3Nqi5u0Z1L8SUqMISifCVARJO+piCNN5vsV7S7G0T3bMPKE5W7cDJM7Zh4RJn2Qr660Hp6aiN2qYEbS/RdtyEuqC5GmV1BBVB5Tov1KulaVc8VKKgWwAneCJmdfhWXcecZXV0ylLrKGGSsFKDqslIOpJ1EAxoBv8m7DmlJZbSr2koQFeoSAfrWbESaSsd3oajGVSamuC3HZ2/KrNThGQlJiDO/hHLnSJja2xbul3VvIcwESegBOgMxB6xvtTrg+MlTas6QA2mZGg02Ecjp9KyjtNxokJbnxOK7xfoNAPnP7o+KUs8o2N8p/TUa2ZW/3ZfPQq+G+GkOMpcdzKknKmSBExMb6kHntVld8RW9sMiACR7rYED1O33NLNki6u0pabnu0ADTwoEc1HmefM9BTPhfZsglIcWpxR91HhE+u8fKtFScYvtv7HApTllSox+7FfEuKXntAe7T+FG59Tuft5V+YZw5dqUlxtpQKSFJKoSJEEHx6H7GtjwvgRpqIShH7KZP7ytetXjODtJ93Meqtf/FYp9IwjpBFvpJTd6kribhHaZjjEB23TeJnWESvnpmZ0HxSeXWmnCf6QVoohN0y9aq5yM6RvGoAXqI9zc9BNWoSAIGgrjd2TbqcriEuDotIUPqKXHpR37USssAv2sbcH4ws7sD8nuWXCfdSsZtyNUHxDY7irisJxrs7w9UkAMq/UUekaJ1j5VEsl39qqbbEXiBMIe/OII008W224SDW+njKc1xRmlg6kdtT6BorHWO2K8tgkXlvbujQFbTobUdtcjm5jMYED0Fatg+KJubdt9EhDqErTMTChImCY0O1aoyUtUZZQlF2kiZRRRVioVnmPdod6m9ftbPD+/LGXM4t4IT40BSTBA/WG+uUxsa0Osm7SWXMOxFrFEZlMOhLF2kCcoGiV/KI28SAJOeKmNr6gU/GeOYq/Zvt3DmHtN92rO213ilKCRmIB8YSfDGpG9WnCd0lvDLVSjA7lH2rlxfhAW2pTRBbuG1ZVDaVoMEeRBzD41mY4uWMMVbqUUuMnu0665VEzz90BSdNpTWfpLC51BR2ua8HVUJNvkaxZrZvW+8QNMykhQifCcs6aESPOlviHs9Q5KwIUNe8b0UPNQ5+u/mK6cBYqG7RlJgoKBJHI7H7ajyp3SqdRXn5Tnh5tR2OukqkFmRjF0m5tgUvo/KmI1UBKh+0D/H96peC4w6gTY3OZA/8AjvSpI8h7yPh861G7wpDmsZVdR/HrSRxB2eoUc6QUK371rTXqpP8AHT1rfRxsZ6S0YuVOS21/n7P8km24+tngWL9nuCeTgztq8wqN/h8an2/DztvDuE3ZYSo5u6J7xhc8wNYkcxPKIikG6dfYTlu2g+z/AIiBPxUD99PU15wwOtAuYbckCZU0oyPiDp+8PjW+L4p/gVK09JLN7SX5+xq9r2wuW6g3itoWQTHfsyto/DVQEcgVHyrIOLlIxDEFqw6zysgwnu2ykLjdahOVMmdBl031mmyw7UkfocQYLZIhSgnMgjzQZMemb0pjuuN7C2aTD7eWPChmFaeSUaJ+MUzPLkZlhqTd8+njuJTvC19dkG7W6pKYhpAKUJEQAkQEiNtBtz1qajh5NojN3QaTsVqj11UTPU/CoGNdszitLVoIGvic8SvIhIOUadc29JV1iN1fOALW6+rcDUgT0SPCn4AVVxk+8xqxFGk/043ZeYq+m8vLZhpWYFaUkgSJWpI+MASeX1rTcYSA+4E7ZjpHzA+NZ12YYMRiv50AfkyHHFDQ6pGUc+SlAyJ1ArS8HQlb+dxSQAc5kgSSZA+evwrPXt2Yo63RMpfqV5eRLxC0LNmlOxUsFfrBMfCB8qyWztxfYi4tYzMt6RJgx4UDrqZVHrWl9qOMdxayD4oMa81QkH4eI/Ck/gvDO6tUkxmd8Z9CPCP3df8AMaq3kTa8kKxNR1VCm+Lcn/CL61tdkNpA5BKRA+A2FNOG4aGh1Udz/AeVVVlftsjwpK1nc7D0HOKrsT45S37bzbfkNVfISeY5VzJxqVXliit4xV2OSlACSQB51CfxppPPMf1dfrtWXYj2ktycqXHT1UYH1k7+QpevePblchOVsfqjXnzVP0jblTafR03uZ54ynHjc2G64lIBIASOqj/6FLGJ8fsiQp/P+q3r9vD8zWU3N446qVrUsn8RJ+Xz+tTrThO7dTmRbPKTGbNkVEdQSII9K3U8BCO5kljpPuoYr3tI/wmvi4fT3U/H3qp1cRXt0sIbKyo6BDKTJ+CRmNN/Yx2aN4ip166SpVu3CEpBKc6zBIKhrCUxIBB8ada+hMHwC3tEZLdltlO8ISBM9Tufj0FbI0YR2RlliKkt2fOeAdhuJXSgp5ItkEyVPGVnUz4ASqf2su9b9wTwycPs0WxeLwbKsqinKYUc0RJ2JMeRA5VfUU0QFFFFABUPGMJbuWHGHU5kOJKVD1G46Ebg8iAamV5WsAEkwBqSaAMU4UKrR57Brw+zKrZwiM6FEqGXrrqPMLTypU4m7Oc9w4oOBtROqSmRMakEGddDtzq07aMXbucTtTYLD77aCk9zKzKVFaRpoYlZgec1f4fjCMRs0vp/TITCxzIG/xBM+hnmK10mpxyyKvQQsExc2cWt0nuwmcjgnKqSVbxtJ35cwNafMJxbu41zNq10135p6/wAaqMXwlFy0W3B6Hmk9R/vWkoXNzhjmRQLrBOh5H9k+6qPd29d65mM6PvdxOjh8ZltGZuDL6ViUkEeX+9K6UgYHxAl1PeML194cx5KH+xTTZY8lWi/CevL/AMV5yph5QZ1oyUldHe8wdtzWMp6j+I2NIWK8DpU9+ZPcPCfEjQKHUp6enXWa0S6vUtpzE77efpS1wDdqxG6efXojN3LYHJCPGo76lRKTJGnLTSnYedWKclsZ8TKMVqtRGxhl9lBbvmc7Z0D7YzAE6BX6p/dPlSKzbKWvIhJWo7BIJmvrd+xt2AFKSNTlAVKpJBgQZGsHlprWf4rhTLKx3LTbWeSoNpCZJV5cug2HKuhDGOHZktXy2MapSxGrei48TNsG7PlEhVwco/AkyT6q2Hwn4U62OHttJCG0BCfLn6ncnzNWC8OWlBWoZRpAO5ny5fGqHiTG/wAlYzgBSiQlIO0nXXyAB+lUdWVZ2ubI04UY3IfZq6pQxBzL7ZbBMaDMtZI1/wB7U34Ta948hPKZPoNT/L40rdkt13rOIJUfzisjvITGckxvvHKNRTEnEe5Q4rbwmVdEjVUeZAp9ddtXOr0S74SWXe71/sr+1p0OsOkGQjJ5ycwB+qvpSAjjx1DKG20ITkQlGYyo+ERIGgHpBq5PHVs+C082pLahBJgjykDUdZEwQKv+zXhy0V3qHGmbhSTnbdMLC21eEjKZSChUSIkd4KdTjfSovE5WPcZOM8PK6SSfPT88zN3MUu7o5czrh1OVAPLX2UDl6VaWHZfiDv8AcFsf9UhG0ciZ57xGhr6BZZShOVCQlPRIAHyGleq0Ky2RynBvWTuZHh/Yasx39yhPUNpKufVWXl5fOmjDuyKwaIKkuPEf4i9N52QE+kGRTmpQAk7VX3eJOiQzbOOHqtSWkbxuo59+iNRqOUlycsUe8PwG3YH5lhpvzSgA6GRKozGCTudKicWY63bWzpW62hwtOd2lahKlZDACZk6x86rrnBMRuNHbxu2RzTaoVm0OwdWQoSOY58jUFrsnsGwVvqdd08S3Xco33JTljSBqYoDXgih7IuN37dhbKFJUlK83drGkKAkpIIUnUGTqBI066hZ9rTIH9ract+q0jvW9vxIGdIn8SB94xHiRqys3w7h90FKESz4lpIO4Dg0Ig7EnbedKY8FxcvolTTjRj3knKdY8Ko19ND96z1Zzpu+6G0qdOqsr0kb1hmMsXKM7DrbqeragofGDpUyvnW8wNoK71ClWrgP6VpXdnedSIG8ecxUrhftYvGL1i2dumrxlx1tsqKfGkKVE5kxJ8XMr25a02nWjU2E1cPKlufQFFFFOM4i9r3GruG2aFsFIccdCJUjNCciiopEgZgcsTI8qpbvDW37T8ovbu4vGMnfZScjeWAue6ZAKtBsomATtqace0DhVOI2DtuQM5GZonk4nVJ8p1ST0UayzsYx8qadsHh42SopSoe4TC0EH8Kzt+uelOpWbsyGLfD3Gts3jrFy2wlm0T+YR4AkoCklJcOUwVZlkkkqOUnnBpo4qwpeDYoH29LS7WT+q26dSkwIyq106E/hpQvuFGrTFF2L0C3uhDLqv7sqJ7pcz7jkoVJ1SVHTQjW8Gwo4jhbuGX4AubaGlqBkyE5mHknmCiNdzC5iYql3GV+IC7fpTmBRolYzAdCDCk+cGPgpNQ32ErSUrAUlQgg7GqvBrt4JdtX4Tc26sqgqTOX2V6GDIlMg7KnmKtLd8LTI8wRpII0KTBiQdD6V0YyUkVErFODXbdffWSlaa5PeHkPxj9U/Wp3D/ABqh6EPQ25tOyVH4+yfI/wDirS/4qt2XC24opUIkZFHcSNQIOlLXEF5h9zKu8KHfxhtWunvCNfXeuficNTqbPU0Ua86T02GXia6U3aPKTuEwPLMQnT5zTd2KJT+QtlPJCp9S6Z/hWIqx15NsthcuNL0QsgjZQPhJGo02O3lWidjHHDLKBbPOBCipQTmhKYUQRCtpz5tDGhETXHqUXGn5P2saKtZVJJrkOWM4oXsa7iTktbfPl5Fx4gZt9YaOUSNM6+smethJIUQCU7HpP/qs94axgu8RX5kELLoBiJDTiUoj/KPjFaNXMxicalvBG/B/8/uJPaJjOUIYSRndUGxr+MgKPwSd/wBelXF8MF9ilvZ5ihGVRJA1HhUsgDaciAAep8q78QKLmMspOuQKXtOxWdenspj1qt4fxlCMe755YbbQXgVK0ACWVoHxMDQbk6DWK6uEpqKj5X9TPial014pemox2eDowrHGEIlNvctd2CpUnMRlg9SXQg66ePSIgRuOXVobFugfnHnA0B8QCJ2EmB8a5dqHGdldspaZUtx1teZKwiEjdKhKoVrodBGifhGt8aevk2q2G0uXjLyMwUBBKUK8apIhKgkEyR4gfKtVSF5RkxmExOSlVpRe6uv79rmoYFwuzbWzTPdtrKEgFRQklSjqo6idVEwOQgVJdtLZhXfKQwyoCO8IQjSCYzacp08qV7fhXEn/APnMQU2k7t2wCeRBBWAmJHKCNfKrjD+CbNjxloOLAEuvnvFaACSV+FOnQCmmBeRPt8dac/QlT36zaSUf/YYb58ldehiwSdOnl/60pfvOOrZJIbUq5WPdYTn89V6Nj9766VTXfFV67+iQ1ap6rPer36CGwYjQlW51qkpxjuxkYylsrjwtYAJJAA3JMAep5UtYn2jWbJKUuF9we4wnOeXMeEb9evpSdido2Tnvbhb3MB5yESJ9lsQOvWqt/ja1YGVhGb9hIQnfrE/TnSuuzdxNjHSy9+SX8jJe8Y4i+YYZbtEH33TmcjTXLsDvpl+Ok1SXnD3eHvL+7ce5+NeRA5wJO3tbRvSvfce3C9E5Wh+qJPzVP0jeqm2bXcvJSpwZ1mAp1RidSATrEnT1NWyVZbu3kKdSlHZN+Y5K4hsLXRlAWoc0J6dVq1+U1U33aE+uQ2lLQ6+0fmdPpTtwn2RWRIN7dLzSPAhORG+xcMkgiJ0RGuuk1r/DfAuH2oCrW3ancOe2rlstRJGwOhq0aEN3r5lJ4ipstF4HzdhvAuKYiqQy8sfjd8CRz0K4HwT5VoXD39HNxK0ruLwIUkggW4JIUDIIWqIgwfZ+VbnRTkrGdu+4UUUVJAVg/azg6sLxVjE7dMIdX+dA2z65weneNk/EKNbxVHxpwujELF22XAKxKFEeytOqVfA7xuCRzoTsBnfaRw8jEcOD7IzuNo75kiZUhQClJjmSmCBvKY5mmDspx5OI2jNwpX9pYSbd881pAlObmQdFg8ld4Buqk7sgx1SA7hz/AIXrda8iTvAUc6QdvCuT6K02r1gyv6o4iCB4bS/0A2SlZJygcvC6co6JdrRVWZKaIRe9sXDCklGJ26ZcYGV9I99o8990a8tjPu0lm9SgpfSqWXsoUeSSdErPQR4FdIT0NfQbzKVpKVAKSoEEESCCIIIOhBGkVgeLYB/Vt8uxWM1q+FLtyraFHxNExBI/kfeoozs8oMreMuHvylrMgfnW/Z8xzT/EeYjnVZ2U37QdUy42jvFeJtZSM0pEqTmIkaDMPQ1e4RclC1WzhJUgS2o++3y15qTsfhSzxlhCrd5N2xKfECSPdXMhXoT8J9arjKHXU3YmEsrN1Y4WbfZQXDmB1yqQlQB1GgP+9aV+L+yi2WMwRk/6jYCSD+skeEj4eUivzC+3PD0sNpWH0rCE5wlsEBUeIAleozTUlXbthhEEXBB3HdD/AL68/HD1IrsppmhzT3Mqawp3CcRZKlBSFmAsCAQSAZB2IOUkSdI3mtZtuIUnRYKfMaj+Y+tJvFvF2E37eQflQg5hlaEpO0g5zprsfKlG24pdt15UldyzyLiClY8pk6+pIpk8POulnXaXuaMPiI0uy9i44guAxirb3uPAoUf80T8ig/DzrvednCr67KkOIaSUgrkEqkaHKkaHSDuOdVPEOINX1uC0fzrZzd2rRRBHiCfxcjAn2an8J8Xh0JacOV4aJPJcbQeSvvy3inRzQSkltoxjyTbg3o9U/HiOGEdklix4nQp8jWXDCRH6qYEbe0T/AAq7/rC0t4DTaJAgBltIgaCM0BPITrPh5kAUo4rxI0n9O8CRyUcxHL2RJHypZxDtGQNGWyo/iXoPkJJ+Yq/W1J92JXqqdPvS9DRbrid5eiEoa8z+cV/BIPwV8aWcVuWQQbt7vFDbvl5viG/YG/JA9o8jSKviG9ujlbK/RpMc+ZGsa8z0oY4Eu16lKU7e2sSZ9JPzpkcPVqd5+gt4inHuR9S/vu0JlGjKFORsT4U/Dn05CqG44xu3zlb8M+60k5t+uqvlU1rs2ekS60Np0UfoUwaZsPwB1oAC5KRzDbLSJ+OU+W4NOWCce7H1EyxU5bv0E604Gu3jmWAifecVr8hKvnXrE+AHWWlOFxpQSJgSCY3iQATGseVP7disTL7ytP8Apj6pbBrg9w1brXnW3nV1WtavopRHwpkcLXb1aSEOUTNcB4fN0pSUuIQoCYVOo5xAO3P1rxjfDztqqHBKT7K06pP8j5GtRZwG3QoKSy2lQMghMEHyqXcWqXElC0haTuCJBrX9Pp4lLiVwTx13YDFyrwDRDh939VX6vQ8ttttNtrtSNW1lM6ylUT023rIeKuDTbgutkqakSD7SZ66apnn5/EsvZhiilsuNKJPdlJTPJKp09AR/qNY5wcXZj6c76G78H4k48youKzFK4BgbZQdY9avqQOGOJEW6VIWlRClZswjTQDb4U62WJtPCW1pV6bj1G4qEVmrMlUUUVJQKKKKAMO7ZsFcscQYxa3ToVJDvTOkQJ8nG5Qf2T1FXnGODoxTDAtnxLyB63VzmJyzyKh4SPxAdK0LiXAkXlo9bOey6gpnod0qHmlQCh6Vj/ZHiq2Vv4ZcaOsLWUDyCoWkeWbxj9pRp9F/tfEhmndnfFH9YYcy+dFxkcEbLRor4H2h5KHOvHaJwh/WFmpCYS+2e8YXGqVp1AnkFRlPqDrFLnDcYfjC2QcttiALjY1hNwj20jWBnR4vM5QNgK0ulSTi7EnzW4F3TAWkd3d261ApIiHE6LQoHkqNvh1qzwy/bu7fNAIUMq0HkeaT/AL2imLtR4f8AyK6GItAhl4pbu0gGEq2Q9ptrCTpueq6QsSeFjdB8R3Fxo4kHZW+cD01038XUVrhUus3r+Sti9awC3Tsw1r1QD9wakM2LaJyNoTO+VCRPrAqle48tE7LUrT3UH5eKKgu9pTI9lpxXrlT9iqmZ6a4ojUbkpA209K9Zj1NIT/aYdcjAHTMsn5gAfeoTvaNcnZLSfRJP3VUOvBBYb8Y4RYuJJT3a/wAaNDPmNlffzpUX2bvicrjR6aqBPT3YB+NVquMbxWnenr4UpB+aUzXVLGJPxCbtYWIEJcgg+gykVnnOnLWxZJlha9nLm7zqG9eXiJ67wPvVtbYFhzAOdbayND3jiTzj2Qf4cqX2ezvEnP8A4zmn4ylO/TOoT8Ks7bsbv1Rm7luRPicmPIhAVr9KoqkI7RLZZMvTxZZtgJDqAOQQlRH+lMCojvaHbAaB1XllA+6q/bfsNeKfHctJM7JSpQj1OX7VbW3YawCc9y6ocsqEo+clU/SrPEyJ6ti292mI1ysqPQqWB8wAfvUJ7tKdMZGmx1zFR+xEVolt2OWCYzB5ZG+ZyAdeYSkactCKs7bs3w5ExaoMx7Slq26ZlGPhVHXnzJ6pmT2/aU7m8bTZT+rmSfmSR9K/Lvjy5dMMNhAJgQnOrlzIifhzrbrbh62bIKLdhBAgFLSAdo3yztVg2kJEJ8I6DT7VHXz2uW6o+fXnMWUdUXY5eFlafolApcub11R8a1kjTxKJjy1OlfUtKnHnA7d8wsoQkXI8SFxBVHuKPMEddjHnVM7e4OlyMw4BxIrK7ZwZ21JKgDy2Ch6EfUVJ4TZ/JcVcYCpSpJA3/CHU7aSBIn161R8DOFN8gdQtJ/cJ+4FXrNpnx79jKs/5WUn7wPSadLWlfxFx7xotekLKSCCQRsRoR6GvNFZTUX+H8aPN6Lh1Pnof3h/EGmvCeJWrg5UkpX+FQ+cHY1mtNHCGBOFxL5lCEzEgyqQRp5a786smLnFWuPFFFFWEBWOdtGCqtLq3xe3T4kLSh+OfJJVpspMtE9CgVsdQMdwZF3bO27vsOoKT5TsR5gwR5gUAJWKWwv7Nt1hQCx3dxbLPJxHiRm8iZQryKulOfD2MC6tWnwCnvEglJ3SoaKSfNKgUnzFYx2TYqu2uLjC3z42lrLfmUmHAJ1gwFjTbMa0/hsdxcOtz+bfJdQI9lyAHQDPvaOARv3p9NNTtxU0QhgxLDm7hlbLqQptxJSoHmCI+fnyr5p7SOzW6w9hLrz7brKXAwyE5swSQtQKwUBIOVAmCrkJgCvp+sW/pCcWjI3h7RzOLUlx0ASQB+jT6qV4tNfCPxa5iRF4E7LxfMd+66ptBWpISlIlQSNTmJgeKRsfZNODHYtZAHMt9f+dI+yKpsCdxxFs2wzaoaQkZUqWlKVCCSSoOL3JndPPTlVxa4fjyoz3Ns3J1BQhRAnfwtEHTWJ+VVHJLkW1t2Y4cgz+ThWkeNa1fGM0T8KsmOELJAATaW4gyJbSo/NQJ+tUlpwniOne4qvfUIaTqP2lEQd+R+NTm+DDmzOX1+szOj5bTAjTKgCBpyI3+NQXt4DEzbBOqEBPUpSB9hXRQPOfjVIeErYmVpcdI2Lj7yz6Spzby8zVpa2CGwe7QlAOpypiflQWOtFfpEVzeuEoSVLUlCRuVEADlqTpvUAe6KhjGrf8Ax2P/ALUf91c08Q2xIAfbkxHiGs7R1B61IXRYUVwXiDYMFxAP7QrkrGGR/eJ+En7CrZJPgRmRMoqvVj7I94n0SarL/jApkNWy3d9S42geR1UVQfQEdKnqp8mRnjzGOl3tAxz8lw95YMLUO7R+0vTT0TmV8KX77jLEz+itbdsae27nPnspI+lLN/ZYjfLaRerSWUKKiE92OXRESY0BMxmPnVlRnyKSqK2hx7P8CypNyvdQIRPJPNXxiB5T1qRwGrv7y7uZ09keilSOuyUAbxvU/irE0W9qpIgKWkttpHpl0HIJSftXrs2siiyzEauLUr4CEj7H/Zpte0UoIXTV5XGqv0CdBXu3t1LUEoBUo7AU+8P8KpYha4W7y6J9Op86ypD5SSK7h7g/Zx8eYbP3X/2/PpThRRVzO22FFFFBAUUUUAYR24Ya5ZYlbYmyD4ikKMaZ2xoFEb52/DB5IOvTQ8LxNNww1cM6hQS4ieRggpPQ6qQT5qqZ2lcLi/w15kAFwJztaxC0ajU7SJT6KO24yTsO4n/SWTh2lxqf9afsoD9un0Za5XsyGaL2h9qrdgju2U9/drRmDY1DYI0U7l9RCRqeoBBrD8Ex66RcLvF2a7u4WonvXA4YMe6EgAEDQdBAERW/v2Da/aQk+ca/Peq644TaVqnMn0Mj6/zpv0y5hmsZq1xzjCoi2ZExukjfrLunxr9VxBjS1HW3aEbZUEfULVrvrTpecKrQCoLQUjcq8H1Og103qhv7hDMd642kHQEuIg+hCqn6eCJzyKtV3i6x4rxpsg+42n6kNivYaxEiF4k5qIVlbSDrvlVIIPQ0O8T2qTBfb+BzfVIIqMvja0BjvZ8whRH/AOaOrpL/ANIzSJDeEvg+LEL4joHiPrrQnh5MkrduXFEyVKfXP0IqrX2i2wGiXSemUD65qjO9pTceBlZPmoD7A1P6K5EXZfr4bt1EFbecp2K1rV/+lEV3awZhJlLLQ9G0/wAqWk8Z3Kz+aslmN9Fq+yRFSE4jiiyMtohIOozyI0nUlwR8QOlHW0lsTlbGVu3SkQlKUj9UAfauubzpYbsMWWNVsNyY90keYypI+tdhwrfKELv8vTu0fcjIfhr9Kj6mBPVyGAV5cWEglRCQNyTAHqTVSOByqO8vLpcDkuNdPX5V3PAtsUhKy85H4nVH4xoPpVXilyLdUylxjtAab8LI71XXZI+O6vhA86i2XaUk/pWiPNBn6GPvTc1wlaJTlFu2R5pk/vGT9ajDgKyzT3Pwzrj4eKfrSfqJ3uT1TF9/tJaE5GnFdJITPrvH1qC52lrnwsoA81En5iPtT5bcNWrcZbdoRsSkE6+apJ+NT22gkQkBIGwAAHyGlQ8RMnqRKwbhpy7dF1egZYltnlHLMDsnnG5nXodCwvCVvKCGk7D0SkDrpoOUVMwPh5dyqfZbB8Sj9k9T9q0Gww9DKAhsQPqT1J5mlO8ndlm1BWRFwXAW7ZPh1WR4lHc+nQeX3qzooqRTdwooooICiiigAooooAK+XO0zB3MLxpTluSjOrv2SkbZycyQIggKzCIiCK+o6jXuGtvCHEJVGxI1Hodx8KAPlVXFuMPHMl27PL82lSR8kJAmvQwzF3CSVXMnUlT5TM+qxNfQ73AKCokOrA5AgGPjpXprgFqPE44T5ZR/A0ZpF7RPnRns0u1RmU2gEaysmPIwD9Kn2/ZSrTPcJGuoSgnTyJI5eVb//AMBM/jd+af8Asrqjge3A1znzKv5ACo1J7BhTPZWwPaddV0jKn7hU/SrFjs8s07tqVpHiWr56Ea1sv/BNt0X++a7/APCVr/hf6l/91RZk5ocjI7fha1RGW3a02JTmPzVJPxqezaoQIQhKRvCUgfYVpyeE7YGe6HxUo/Qq1rt/w7bf4Lf7oosT1i5GYE0VqLeBW6TIZbn9kV1/qpn/AAm/3E/yosHWIymitW/qpn/Cb/cT/KvLmDMKEFpuP2B/KiwdaZXRT5ecDMqkoKmz65h8jr9aorzgt9ElOVwfqmD8j/AneosXU0ygorpcWy2zC0qQf1gR969tWDivZbWqOiFH7Cgtc4UycPcJl2HHQUt8hsVfyHnufrVhw7whlhx8SrQpRyH7XU+WwjnybKlIVKfBHhpoJSEpAAAgAbAV7ooqwkKKKKACiiigAooooAKKKKACiiigAooooAKKKKACiiigAooooAKKKKACiiigAooooA/FJB3E0CiigD9ooooAKKKKACiiigAooooA/9k="/>
          <p:cNvSpPr>
            <a:spLocks noChangeAspect="1" noChangeArrowheads="1"/>
          </p:cNvSpPr>
          <p:nvPr/>
        </p:nvSpPr>
        <p:spPr bwMode="auto">
          <a:xfrm>
            <a:off x="63500" y="-973138"/>
            <a:ext cx="2286000" cy="2000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Trebuchet MS" pitchFamily="34" charset="0"/>
            </a:endParaRPr>
          </a:p>
        </p:txBody>
      </p:sp>
      <p:pic>
        <p:nvPicPr>
          <p:cNvPr id="38919" name="Picture 10" descr="http://t3.gstatic.com/images?q=tbn:ANd9GcTFBHRyW65gt-O_KQzKeG9kBpFxMlBB5XPOjtv8Xz8U9dPBBdyf8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4572000"/>
            <a:ext cx="205740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752600"/>
            <a:ext cx="8153400" cy="4694238"/>
          </a:xfrm>
        </p:spPr>
        <p:txBody>
          <a:bodyPr rtlCol="0">
            <a:normAutofit lnSpcReduction="10000"/>
          </a:bodyPr>
          <a:lstStyle/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Physical</a:t>
            </a:r>
          </a:p>
          <a:p>
            <a:pPr marL="548640" lvl="1"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3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 deal age for women to get pregnant 20 and 35 years of age</a:t>
            </a:r>
          </a:p>
          <a:p>
            <a:pPr marL="548640" lvl="1"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3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Most likely to ensure a successful pregnancy</a:t>
            </a:r>
          </a:p>
          <a:p>
            <a:pPr marL="548640" lvl="1"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3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Health of baby greatly </a:t>
            </a:r>
          </a:p>
          <a:p>
            <a:pPr marL="365760" lvl="1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en-US" sz="3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depends on the health </a:t>
            </a:r>
          </a:p>
          <a:p>
            <a:pPr marL="365760" lvl="1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en-US" sz="3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 the parents</a:t>
            </a:r>
            <a:endParaRPr lang="en-US" sz="3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848600" cy="1143000"/>
          </a:xfrm>
        </p:spPr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dirty="0" smtClean="0"/>
              <a:t>Characteristics of Parent Readiness</a:t>
            </a:r>
            <a:endParaRPr lang="en-US" dirty="0"/>
          </a:p>
        </p:txBody>
      </p:sp>
      <p:sp>
        <p:nvSpPr>
          <p:cNvPr id="39939" name="AutoShape 2" descr="data:image/jpg;base64,/9j/4AAQSkZJRgABAQAAAQABAAD/2wCEAAkGBhQQEBQUEBAQFBAQDw8UDxUPDxAQEBQPFBAVFRQQEhQXHCYeGBkjGRQUHy8gIycpLCwsFR4xNTAqNiYrLCkBCQoKDgwOGg8PGiwkHCQsLCwsLC8sLC0pKSwsLCwpLCwpLCwsKSksLCwtKSk0LCwpKSwsLCwsLC4sLCksKiwsKf/AABEIAK4BIgMBIgACEQEDEQH/xAAbAAABBQEBAAAAAAAAAAAAAAABAAIDBAUGB//EADoQAAEDAgQDBgMGBgIDAAAAAAEAAhEDIQQFEjFBUWEGEzJxgZEiobEUQlJywfAHIzPR4fFiwhWCsv/EABoBAAIDAQEAAAAAAAAAAAAAAAABAwQFAgb/xAAqEQACAgEEAQIFBQEAAAAAAAAAAQIDEQQSITEFE0EiYYGh8DJRcZHB0f/aAAwDAQACEQMRAD8A9JTmpqIUpwSAoymhOTASUpIIA5jtMzS9rualyupsrXaXDaqUjdt1k5TWkBZ96xM1NM90MHVUXKy0qhhnK6wrlEjHOVWqrZVasEzkt4HFSIO6uMMlY2BaS6y36FOArcHmJn2LEiZogLOzLORS+FvxP5cB5pZxmXdNgeN86eg/EueDLydyqGr1Xp/DHshk8E1Su+oZe4nkOA8gnNpj3TsPSkq3XwQaJv8AVZLlKfJF8wjKpi4UD8L3Zs6CORuj3lbhAHlsoauHI8VybzxQ4N8xWDtyh7F3DZ2W2ff6rWpVQ8S0yCuLrWKny/ODRfedDjDh/wBgtDS6qUfhsYlM7BNcEmPBAIuCJHkitgkKNeneVHKtYgWVMFdCHpJoKcgBJJJJAJJJJMBIIoIEJBFAoACSSSAKCITnNTUDHhPCjBTwUwCgighvAyHE0tTCOYXHYP8Al1HN5O+S7ptAlQjIKOsvLZceZMeyzNTqK308suafMHyZ+Eq2UmKzQMs0S75DzU+a1G0afwMAc4w223MrAq4hlGkalUw1u5O5PADmSsbVa+SfpVfqf2NaipTW+S49vmXjinu3cfSw+SXfuGzj63XL4LtKK7nd4406Y8DQbnq4jc9NlaqUKDjrbU0ED7r4mecrivx18vjla0/q/wDTRena4a+3B1+UY8a4dYnbkSulY+y8dxmdGiR3VY1TeQ4Agf8Atugf4hY6ImlpIIH8ubERvMytnS2Wwjsuw8dNf6Zup8VOT3Q4OyxWN72s53CYb+UbKy1i4Fna6oxrXNZTcIhwOprmu5b7LVwPbthIFWnoniHah62BWZOu1tyaM67xeohl7c/wdlQHJHH5kGgC2ozvs0cyqYxzdGsEFsSCLg+Szn4jVUc6bNgknnHhBPkrGmhko01bnl9Gp9p+HU50DiXO0n0G6ruzVxN6bu6i1Rwg3MeHfT1UWCxuo6i0bjSC2/m1SVq7nO0tAG0lx4E7AdAFbnh8MvOpSjhjK7lRr3HkrVSsD4fI8lVrWlZUm4yaMqytwk4s6TszjtTCwm7Lj8pW0XrhuzmLjEgfiDmn2kfRdhVqwvQ6We+tM7j0DF17Kq1QvranKYKyMeCnBMCdKBDkk2UUAFJBJABQSSQAkCEUkACEkpRQBTIUZUqYQmMATgVDUqhu/HbmU1uL6e6Qy0XKxSpcVnMry9oNrEjrELVpGVgeQ1EnZ6fsvuXKoJR3BA6qNxM3VjupUdehbyVFZXZLGSyc7nlSXgfh/VebdsM3NWv3Tf6dDccDVIufTb3XX53XfRxNUv8AC5ofS/KGgEeYIPuF5rXnW5x3c5xPnv8Aqo9FVu1E7Je3R6KiKjCP8Fik734xsL8FdoCbCel1m0VrYWAOd+K3FhmjGTS4JqFEN3v62jqrZohwtYzP7Kq95f2VvD1AB1t/lSproilGTeTOqUdPrtzVbEid5F56AnfyV7FuGp3HqqFd9uF/dcSxkki3t5LGWdoH0DoLyaLjcb6YMhzZ+i6eliX4lwFMgMbBeSbkfhaPPiuBxIsoct7V9xU0vnTEBzZkXkE/45JRwjB8hRGD3rjJ6qwkEEGXAwzxaG8y4pmIzYskktMTfVYu6chawXL4Ptcys7TRqkvf4tDHOLiPvRNvIraweSmqQ6uZa3wMG35nH7zvks/V6qNXfZzRRmO59F3Lq+oTxcZvzKnqUSf8q3h8KBYcFYNDbqsN6ucuYorS0Nbm5Tbf2/6ZWBwDmVWVNTYa6TvMQtnMcxIYTv5KLu1FVH74K7pvK2ULbKOUN6Cp/p4Gdm8eask8yuiBXO5Phm03nTYOvHCenTouhC9Tpbo3VqcWZepqdc9rCE8JgTgVaK4U5AIoEJFBFAASSSKAAikggBJIJIAqoFJJMZmZtTI0vH3TfpJEH9PVW6D21Ggx58weSle2RBuDv5cllPpuw7pbemfcdD05Fc4DOB+c4ctp62EzTId1jY/39FoZLmwqtEkahuOfUKMYxhZc2IIg8ZG0Ljq2vD1IaToJPduHLgD1CxPJ0vKsj9S/ppKS2M9RpuTiuLwPaxzGjvBqHMWPqtXE9qqYphzCHFxFpgAcSYkrNrlKfwpcnU6nFmR/EiiBhtfFlRoB6POkj5j2Xk1SrJguOmZNpgxE+y7jtx2j+14HEMLA11NrKrCDu1lVuoFpuCL+68zpYuR81pUUSrT3dmpo7cxx+xo0ai0sPVjdYlOreyuU69v0U+MG3Caa5NUPnb+6ezEwd03DZNiH09TaNQtgkWu5o4sb4nDqAqmLa+iYqMewkCBUY5hIjcTwTGrYt4TLFSuL3VB1VNbWLnBrJc5xhrWglzieAAutaj2FxlQau5DZ2FSo1p9uCWTi22MO3gxKtSZn99FhZhhJcSN7Los5yTEYUTWpOaw21Ah1OeWpsj3U+UdhsZiHNeKOimdJBquayWzuG+KPRR5a5Rm+RlGylRT90b3Y/I24akJA7xwBqHjqP3fIbLs6GwCx25VVoR3jRBN3NMt9+C1qNS37C8jqt/qN2dstTjBQiq+i6wx6/RTRO6qtrfvqn98YUOMdFGUWTG3JV6h6IOqDjuoKuJjzR7cnUIMjfVLDI3BsujoVdTQ4feAK5DE17WXT5HRccNTdzaTHTUYXovAzlvlD2xn8/sq+VqSqjP3zj8/ouohNhFerPPjwnJicgQUUAigBIIoIASCKagBJIpIAppIBFMYCmOHNPKaUgMfH5cWy5l27kcW9RzCzX1A4aXiR1+q6kFY2b5OXS+lvu5nB3VvJ3TYqOcMo6i8MxXUi3Yy3kf7qhVyLv3SHd25swQZ+Q4K33huJuNwbEHkVHh8VFQcOHJZ0dPXGe5ZTLqslJYY3BdnG0qNRlSq5761JzHuc2RdsWvK8oDSxxY6zmktd5gwvWs2zDQIESfcLgs8yo1SXs/qcR+L/ACp3LJZ079NmZTxEL1z+HfZ5lKkKr2g1qjdRLgCWMPha2drbnr0XihfEg2Im2xBXu+SZo11Gk5p8VKkbbGWf7Chs4Rduubioo331B3wP/BwmJO4j6lVO0mU08TQLKg56TF2v4ObyVDF4yDAGokxAcJjW0l0nkL+isZhmEcARBPiB8rfvdRN5RTj8LyjlP4YZW2k6vUqgGs2q+i206WsMPI5SfovQWYkEx94bCRK8ryDNnOxuJYyo0NbiHmHNkX8REXnVK77D1RpGt7XbRpD7dDcIk2mdzm7G5M1sU5hadQbBF5jbiDNjsosLi2XlzdXGXC4KwMdiiJLMOJv8bms0WbEiXcjGx6qjlOYu71wqPDi1gAEfA0F0wABA9k0+SPHB1mOxrQw6ogggh3Pl9FzDMVDnN/C4i9j0+ULZOKF4JEg7EybT6LhK2bziKkOJB0wSZmGiTKzfJ0+pWpLtGh495k4M6d1cj15GU/7Wf3ssIZkYtdNGZz6eq8+qJM2HSvc3K+MPuqj8XzPssoOe8y2STvJho5RKezKnud8VRrRxgl3yCt1eOunzhkLu09XDkslugHV6radPxPMDiAOLj0Akr07DYcMY1rdmNDR5AQuf7OYfD0GHu2uNQxrdUaS89BAgDotKvm+keF3tH1XrPHaFaaDb/UzzPkdctRJKPEV+ZNFzRxUNSiBcGAN5291jnOqj/BTd5wf9JNw1Wof5jobymT5WstMy8mkx0iRspAmUqYaIAsE8IEFFBFAASRSQAE1OKaUAJJJJAFJFNRQASmFOQKBjEZQSlAGfm2Str3B0VeDwN+jxxHzXI4zCOY7TVbpeNnM+JjhwI4hd9Kx84EOBiQ5oFxIkHb5qGxJLJNUt0sZOGxeCeZN3Hzk+yy6uHqdR7hdtiXtaJAA6CAsuvngpCXGm4cBEnyuFDmJb22L5nHYrLi+7wHHmd/fda+SZnUoNa0U3FjJDYcCL7+L6LSw/bBlTfB0/PSP0IVmjn9Jxg0WMvvBj6olGMlgM2L2IqefP1au7NidIgRLrGbXFpWf2k7V1u7DadJ2ozdzSADtqM+Iwt2pi2h0Ck3hdpaW35EFOdcf0hPoo/Tgn2NSsfO08syV9ahWFRo+IyHA3kE324zdeh0u0VVw/puG33CfOJhQYnH6Xae5aCNzb9AsjG5qWugAeTXSfXkicIy5HGc08YNPMs5ruBFOm4EiC5+wHIC6oZV3zJ+JkkyS55BLufmhhS+odgPcrfo9nHaZmPQJKEV0S7LHzwChUc+1Sq6DNqLpmeBJB+S08LlLnUzFGiGib1Wl7veAuSxNao2u5heQ1hAGglo2Fz1XS4bBUzTlzySeZJXa29CVU3y2l+fQODyRrz8Lajr37qmS0founwPYhpEltUTwcGt+S6Ps3hBSwtJrWBn8tpcA3TLjxPVacqWFMFzgp2aiyTxuOWZ2LA20x/wAnEn2C0cL2ZazctP5WAfMrZRUySRXbb7ZUblzBwPuQPYJ5oD8I9lOUxy6OMIo4hqhCtYhqqNXQEoRQATkgEkkkgQkkkkANKCJQhACSRSQBngopkoygY9AoSlKAGkJqcU1ACUWJpB7S08R+ypJQJXLGjyvOX1KdVzKjnbmL7hUcDgG1XXM+Zlek592fZim3s8bO4rzvH5NWwj9W4BsRt6qlOtxfyNGq5SWH2bTMpAEN94QwuQAvDnElov0PRWcBmwq05NjsQrNXHAC3COPBck2ShmLNFmmINoVUZtUYNJc1xNm2+qWNx4fuP7rCxeKAeGtEcSuTrPBpY6tFgZqO3PKVVp5bba8zJ5pYcanE72CtvxMD0uhtsElEhNfR4SWkb2n1VnD9rXlulrJ4anOgeekD9VhYrGOqmBZnzPmtnIcmfWc1lFhc50eQH4nHgELPsPdxljsLlr69QADW+q/l94/ovY8k7NUcLTa1lNhcANTy0FzncTJUHZvszTwbQbOrEfG8/wDywcAtvvBzVyqrby+zPuu38LoeiojimjimOx7eamK+GWgkqD80HAFQuzY8B81zlD9OX7GqmuWO/NXdFC/MXniPZG5HXpSNasQqQN1j4rFv/EVby2rLU1NM5lW4rJohOTGlOldEQkkkkAJJJJAChJFAoACSSSAMyUQU2UpQMfKSbKUoAJTSjKaUAAoEpFNlIZPSoSFy/aLCG4ddjvkV2mDu1Us4y8VGG1+CjsWVwS1SSfJ5U3Ln0ydBseCo1ar5g6gRy3XU4qgWEg7hUaiomijGZQqbguM8wAqD8MS7jqn1ldGCp2EchKYyvlXZ1ph1VzxPBoEx58F22V4mhQbpo0AJ3JALnfmJuVzlGsrlKspYvb0RSju7N/7awmRh6M89DJ+ifhsw7ue7p02ajJ0MDZPWFjsqqVtRd7mHpxNr/wAg87u9k7v53J91mU6qsNqo3MWxIvNepm1FntrKQVUZHgtPeog+6iNRV69YgWRkWCXE4sNMSi2rIXN1i99QHgFsUnw1cqWTpxwOxVRWclryCFk4rEKXJK3xWXcXhkVscxOqaVICoGFSgqyZ4+EUAkgApJISgAoFJAlAASQSQBlyiEwFOQMclKbKUoAcgUJSQACmFOJTEgL+EfA6K1VdZVsMLKclI6Rz+fZQHjU0XC4vFUS03EL097OSyMzyVlYbQ5V7K/dFqq3HDPPCU9jlazTKX0jcW4FZ8quXE89FynUVylVWU2opqdZdJiwbNOqrDKiyaeIVlmIXWQwarKqmbWWW2upG1kZDBqCqn98s1tZPFZPIYL3epa5VRtVO71GRNDngSmVa0KOpVVPE10BgZjMQrPZhz3ONrArHLtboC7XIcD3dMcyuoLLIrp7YmsxSApjU8K4ZxICio5TgUCHyhKEoEpAOlNJQlBMB0oJJIAyAU6VGCnApDHSimylKADKRKbKEoAJKaDdAlCbpDNWgbJ5KgpOsi1yBkhKaRPmnByJgrljKmKwTagh4C4/OuyjmS6nccl3Uc01zPUKOUFIkhY49Hkj6Zabi4SDl6Fm3ZtlYS2zui4vMsmfRPxC3MKvKLiXIWqRVZVVinXVFEVEiU1G1lMysshtVStxCBmv36e2usluIUgxKYGp36P2lZhxSjdi0ZEX6uLVDE4pVKuKU2X4Y1XBAujZ7O4DU6Su1pCAs3KcD3bRzWqxqt1xwjOunukSNTwmAJ4UpAFIJJIAMoJJ0IAaikkEAFJFJIDCBTpUQcngoGOlKUpQJQAUClKBKAEgUiU0lIZeoOBbYp6qUNlYaSEHROx0KUOCgaU4FICeQmlhGyZMpSRxSYAcPQqtiqAcIcAQrYrTuEHN5LnAHE5t2Y3dS9lzdfCuZ4mkfT3XqVRgKoYrL2uFwFE4IsRua7PNShrXW4/s6w3FvKywsTk5bs4eq4cSdWplDvkRiUKmFI4j5pgwhPEfNc4JN484pQ1cWrlHJi7d31T6eQjWJNkbWL1EU8upGs6Lwu/yXKm0wDF1UwGXMZEBb1EKeuvHLKlt27hFqmFZaFBSCsBWCqEBOSCJCYgIoJAoAKcEwlEFACRBQKCAHyggkgD//2Q=="/>
          <p:cNvSpPr>
            <a:spLocks noChangeAspect="1" noChangeArrowheads="1"/>
          </p:cNvSpPr>
          <p:nvPr/>
        </p:nvSpPr>
        <p:spPr bwMode="auto">
          <a:xfrm>
            <a:off x="63500" y="-760413"/>
            <a:ext cx="2600325" cy="1562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39940" name="AutoShape 4" descr="data:image/jpg;base64,/9j/4AAQSkZJRgABAQAAAQABAAD/2wCEAAkGBhQQEBQUEBAQFBAQDw8UDxUPDxAQEBQPFBAVFRQQEhQXHCYeGBkjGRQUHy8gIycpLCwsFR4xNTAqNiYrLCkBCQoKDgwOGg8PGiwkHCQsLCwsLC8sLC0pKSwsLCwpLCwpLCwsKSksLCwtKSk0LCwpKSwsLCwsLC4sLCksKiwsKf/AABEIAK4BIgMBIgACEQEDEQH/xAAbAAABBQEBAAAAAAAAAAAAAAABAAIDBAUGB//EADoQAAEDAgQDBgMGBgIDAAAAAAEAAhEDIQQFEjFBUWEGEzJxgZEiobEUQlJywfAHIzPR4fFiwhWCsv/EABoBAAIDAQEAAAAAAAAAAAAAAAABAwQFAgb/xAAqEQACAgEEAQIFBQEAAAAAAAAAAQIDEQQSITEFE0EiYYGh8DJRcZHB0f/aAAwDAQACEQMRAD8A9JTmpqIUpwSAoymhOTASUpIIA5jtMzS9rualyupsrXaXDaqUjdt1k5TWkBZ96xM1NM90MHVUXKy0qhhnK6wrlEjHOVWqrZVasEzkt4HFSIO6uMMlY2BaS6y36FOArcHmJn2LEiZogLOzLORS+FvxP5cB5pZxmXdNgeN86eg/EueDLydyqGr1Xp/DHshk8E1Su+oZe4nkOA8gnNpj3TsPSkq3XwQaJv8AVZLlKfJF8wjKpi4UD8L3Zs6CORuj3lbhAHlsoauHI8VybzxQ4N8xWDtyh7F3DZ2W2ff6rWpVQ8S0yCuLrWKny/ODRfedDjDh/wBgtDS6qUfhsYlM7BNcEmPBAIuCJHkitgkKNeneVHKtYgWVMFdCHpJoKcgBJJJJAJJJJMBIIoIEJBFAoACSSSAKCITnNTUDHhPCjBTwUwCgighvAyHE0tTCOYXHYP8Al1HN5O+S7ptAlQjIKOsvLZceZMeyzNTqK308suafMHyZ+Eq2UmKzQMs0S75DzU+a1G0afwMAc4w223MrAq4hlGkalUw1u5O5PADmSsbVa+SfpVfqf2NaipTW+S49vmXjinu3cfSw+SXfuGzj63XL4LtKK7nd4406Y8DQbnq4jc9NlaqUKDjrbU0ED7r4mecrivx18vjla0/q/wDTRena4a+3B1+UY8a4dYnbkSulY+y8dxmdGiR3VY1TeQ4Agf8Atugf4hY6ImlpIIH8ubERvMytnS2Wwjsuw8dNf6Zup8VOT3Q4OyxWN72s53CYb+UbKy1i4Fna6oxrXNZTcIhwOprmu5b7LVwPbthIFWnoniHah62BWZOu1tyaM67xeohl7c/wdlQHJHH5kGgC2ozvs0cyqYxzdGsEFsSCLg+Szn4jVUc6bNgknnHhBPkrGmhko01bnl9Gp9p+HU50DiXO0n0G6ruzVxN6bu6i1Rwg3MeHfT1UWCxuo6i0bjSC2/m1SVq7nO0tAG0lx4E7AdAFbnh8MvOpSjhjK7lRr3HkrVSsD4fI8lVrWlZUm4yaMqytwk4s6TszjtTCwm7Lj8pW0XrhuzmLjEgfiDmn2kfRdhVqwvQ6We+tM7j0DF17Kq1QvranKYKyMeCnBMCdKBDkk2UUAFJBJABQSSQAkCEUkACEkpRQBTIUZUqYQmMATgVDUqhu/HbmU1uL6e6Qy0XKxSpcVnMry9oNrEjrELVpGVgeQ1EnZ6fsvuXKoJR3BA6qNxM3VjupUdehbyVFZXZLGSyc7nlSXgfh/VebdsM3NWv3Tf6dDccDVIufTb3XX53XfRxNUv8AC5ofS/KGgEeYIPuF5rXnW5x3c5xPnv8Aqo9FVu1E7Je3R6KiKjCP8Fik734xsL8FdoCbCel1m0VrYWAOd+K3FhmjGTS4JqFEN3v62jqrZohwtYzP7Kq95f2VvD1AB1t/lSproilGTeTOqUdPrtzVbEid5F56AnfyV7FuGp3HqqFd9uF/dcSxkki3t5LGWdoH0DoLyaLjcb6YMhzZ+i6eliX4lwFMgMbBeSbkfhaPPiuBxIsoct7V9xU0vnTEBzZkXkE/45JRwjB8hRGD3rjJ6qwkEEGXAwzxaG8y4pmIzYskktMTfVYu6chawXL4Ptcys7TRqkvf4tDHOLiPvRNvIraweSmqQ6uZa3wMG35nH7zvks/V6qNXfZzRRmO59F3Lq+oTxcZvzKnqUSf8q3h8KBYcFYNDbqsN6ucuYorS0Nbm5Tbf2/6ZWBwDmVWVNTYa6TvMQtnMcxIYTv5KLu1FVH74K7pvK2ULbKOUN6Cp/p4Gdm8eask8yuiBXO5Phm03nTYOvHCenTouhC9Tpbo3VqcWZepqdc9rCE8JgTgVaK4U5AIoEJFBFAASSSKAAikggBJIJIAqoFJJMZmZtTI0vH3TfpJEH9PVW6D21Ggx58weSle2RBuDv5cllPpuw7pbemfcdD05Fc4DOB+c4ctp62EzTId1jY/39FoZLmwqtEkahuOfUKMYxhZc2IIg8ZG0Ljq2vD1IaToJPduHLgD1CxPJ0vKsj9S/ppKS2M9RpuTiuLwPaxzGjvBqHMWPqtXE9qqYphzCHFxFpgAcSYkrNrlKfwpcnU6nFmR/EiiBhtfFlRoB6POkj5j2Xk1SrJguOmZNpgxE+y7jtx2j+14HEMLA11NrKrCDu1lVuoFpuCL+68zpYuR81pUUSrT3dmpo7cxx+xo0ai0sPVjdYlOreyuU69v0U+MG3Caa5NUPnb+6ezEwd03DZNiH09TaNQtgkWu5o4sb4nDqAqmLa+iYqMewkCBUY5hIjcTwTGrYt4TLFSuL3VB1VNbWLnBrJc5xhrWglzieAAutaj2FxlQau5DZ2FSo1p9uCWTi22MO3gxKtSZn99FhZhhJcSN7Los5yTEYUTWpOaw21Ah1OeWpsj3U+UdhsZiHNeKOimdJBquayWzuG+KPRR5a5Rm+RlGylRT90b3Y/I24akJA7xwBqHjqP3fIbLs6GwCx25VVoR3jRBN3NMt9+C1qNS37C8jqt/qN2dstTjBQiq+i6wx6/RTRO6qtrfvqn98YUOMdFGUWTG3JV6h6IOqDjuoKuJjzR7cnUIMjfVLDI3BsujoVdTQ4feAK5DE17WXT5HRccNTdzaTHTUYXovAzlvlD2xn8/sq+VqSqjP3zj8/ouohNhFerPPjwnJicgQUUAigBIIoIASCKagBJIpIAppIBFMYCmOHNPKaUgMfH5cWy5l27kcW9RzCzX1A4aXiR1+q6kFY2b5OXS+lvu5nB3VvJ3TYqOcMo6i8MxXUi3Yy3kf7qhVyLv3SHd25swQZ+Q4K33huJuNwbEHkVHh8VFQcOHJZ0dPXGe5ZTLqslJYY3BdnG0qNRlSq5761JzHuc2RdsWvK8oDSxxY6zmktd5gwvWs2zDQIESfcLgs8yo1SXs/qcR+L/ACp3LJZ079NmZTxEL1z+HfZ5lKkKr2g1qjdRLgCWMPha2drbnr0XihfEg2Im2xBXu+SZo11Gk5p8VKkbbGWf7Chs4Rduubioo331B3wP/BwmJO4j6lVO0mU08TQLKg56TF2v4ObyVDF4yDAGokxAcJjW0l0nkL+isZhmEcARBPiB8rfvdRN5RTj8LyjlP4YZW2k6vUqgGs2q+i206WsMPI5SfovQWYkEx94bCRK8ryDNnOxuJYyo0NbiHmHNkX8REXnVK77D1RpGt7XbRpD7dDcIk2mdzm7G5M1sU5hadQbBF5jbiDNjsosLi2XlzdXGXC4KwMdiiJLMOJv8bms0WbEiXcjGx6qjlOYu71wqPDi1gAEfA0F0wABA9k0+SPHB1mOxrQw6ogggh3Pl9FzDMVDnN/C4i9j0+ULZOKF4JEg7EybT6LhK2bziKkOJB0wSZmGiTKzfJ0+pWpLtGh495k4M6d1cj15GU/7Wf3ssIZkYtdNGZz6eq8+qJM2HSvc3K+MPuqj8XzPssoOe8y2STvJho5RKezKnud8VRrRxgl3yCt1eOunzhkLu09XDkslugHV6radPxPMDiAOLj0Akr07DYcMY1rdmNDR5AQuf7OYfD0GHu2uNQxrdUaS89BAgDotKvm+keF3tH1XrPHaFaaDb/UzzPkdctRJKPEV+ZNFzRxUNSiBcGAN5291jnOqj/BTd5wf9JNw1Wof5jobymT5WstMy8mkx0iRspAmUqYaIAsE8IEFFBFAASRSQAE1OKaUAJJJJAFJFNRQASmFOQKBjEZQSlAGfm2Str3B0VeDwN+jxxHzXI4zCOY7TVbpeNnM+JjhwI4hd9Kx84EOBiQ5oFxIkHb5qGxJLJNUt0sZOGxeCeZN3Hzk+yy6uHqdR7hdtiXtaJAA6CAsuvngpCXGm4cBEnyuFDmJb22L5nHYrLi+7wHHmd/fda+SZnUoNa0U3FjJDYcCL7+L6LSw/bBlTfB0/PSP0IVmjn9Jxg0WMvvBj6olGMlgM2L2IqefP1au7NidIgRLrGbXFpWf2k7V1u7DadJ2ozdzSADtqM+Iwt2pi2h0Ck3hdpaW35EFOdcf0hPoo/Tgn2NSsfO08syV9ahWFRo+IyHA3kE324zdeh0u0VVw/puG33CfOJhQYnH6Xae5aCNzb9AsjG5qWugAeTXSfXkicIy5HGc08YNPMs5ruBFOm4EiC5+wHIC6oZV3zJ+JkkyS55BLufmhhS+odgPcrfo9nHaZmPQJKEV0S7LHzwChUc+1Sq6DNqLpmeBJB+S08LlLnUzFGiGib1Wl7veAuSxNao2u5heQ1hAGglo2Fz1XS4bBUzTlzySeZJXa29CVU3y2l+fQODyRrz8Lajr37qmS0founwPYhpEltUTwcGt+S6Ps3hBSwtJrWBn8tpcA3TLjxPVacqWFMFzgp2aiyTxuOWZ2LA20x/wAnEn2C0cL2ZazctP5WAfMrZRUySRXbb7ZUblzBwPuQPYJ5oD8I9lOUxy6OMIo4hqhCtYhqqNXQEoRQATkgEkkkgQkkkkANKCJQhACSRSQBngopkoygY9AoSlKAGkJqcU1ACUWJpB7S08R+ypJQJXLGjyvOX1KdVzKjnbmL7hUcDgG1XXM+Zlek592fZim3s8bO4rzvH5NWwj9W4BsRt6qlOtxfyNGq5SWH2bTMpAEN94QwuQAvDnElov0PRWcBmwq05NjsQrNXHAC3COPBck2ShmLNFmmINoVUZtUYNJc1xNm2+qWNx4fuP7rCxeKAeGtEcSuTrPBpY6tFgZqO3PKVVp5bba8zJ5pYcanE72CtvxMD0uhtsElEhNfR4SWkb2n1VnD9rXlulrJ4anOgeekD9VhYrGOqmBZnzPmtnIcmfWc1lFhc50eQH4nHgELPsPdxljsLlr69QADW+q/l94/ovY8k7NUcLTa1lNhcANTy0FzncTJUHZvszTwbQbOrEfG8/wDywcAtvvBzVyqrby+zPuu38LoeiojimjimOx7eamK+GWgkqD80HAFQuzY8B81zlD9OX7GqmuWO/NXdFC/MXniPZG5HXpSNasQqQN1j4rFv/EVby2rLU1NM5lW4rJohOTGlOldEQkkkkAJJJJAChJFAoACSSSAMyUQU2UpQMfKSbKUoAJTSjKaUAAoEpFNlIZPSoSFy/aLCG4ddjvkV2mDu1Us4y8VGG1+CjsWVwS1SSfJ5U3Ln0ydBseCo1ar5g6gRy3XU4qgWEg7hUaiomijGZQqbguM8wAqD8MS7jqn1ldGCp2EchKYyvlXZ1ph1VzxPBoEx58F22V4mhQbpo0AJ3JALnfmJuVzlGsrlKspYvb0RSju7N/7awmRh6M89DJ+ifhsw7ue7p02ajJ0MDZPWFjsqqVtRd7mHpxNr/wAg87u9k7v53J91mU6qsNqo3MWxIvNepm1FntrKQVUZHgtPeog+6iNRV69YgWRkWCXE4sNMSi2rIXN1i99QHgFsUnw1cqWTpxwOxVRWclryCFk4rEKXJK3xWXcXhkVscxOqaVICoGFSgqyZ4+EUAkgApJISgAoFJAlAASQSQBlyiEwFOQMclKbKUoAcgUJSQACmFOJTEgL+EfA6K1VdZVsMLKclI6Rz+fZQHjU0XC4vFUS03EL097OSyMzyVlYbQ5V7K/dFqq3HDPPCU9jlazTKX0jcW4FZ8quXE89FynUVylVWU2opqdZdJiwbNOqrDKiyaeIVlmIXWQwarKqmbWWW2upG1kZDBqCqn98s1tZPFZPIYL3epa5VRtVO71GRNDngSmVa0KOpVVPE10BgZjMQrPZhz3ONrArHLtboC7XIcD3dMcyuoLLIrp7YmsxSApjU8K4ZxICio5TgUCHyhKEoEpAOlNJQlBMB0oJJIAyAU6VGCnApDHSimylKADKRKbKEoAJKaDdAlCbpDNWgbJ5KgpOsi1yBkhKaRPmnByJgrljKmKwTagh4C4/OuyjmS6nccl3Uc01zPUKOUFIkhY49Hkj6Zabi4SDl6Fm3ZtlYS2zui4vMsmfRPxC3MKvKLiXIWqRVZVVinXVFEVEiU1G1lMysshtVStxCBmv36e2usluIUgxKYGp36P2lZhxSjdi0ZEX6uLVDE4pVKuKU2X4Y1XBAujZ7O4DU6Su1pCAs3KcD3bRzWqxqt1xwjOunukSNTwmAJ4UpAFIJJIAMoJJ0IAaikkEAFJFJIDCBTpUQcngoGOlKUpQJQAUClKBKAEgUiU0lIZeoOBbYp6qUNlYaSEHROx0KUOCgaU4FICeQmlhGyZMpSRxSYAcPQqtiqAcIcAQrYrTuEHN5LnAHE5t2Y3dS9lzdfCuZ4mkfT3XqVRgKoYrL2uFwFE4IsRua7PNShrXW4/s6w3FvKywsTk5bs4eq4cSdWplDvkRiUKmFI4j5pgwhPEfNc4JN484pQ1cWrlHJi7d31T6eQjWJNkbWL1EU8upGs6Lwu/yXKm0wDF1UwGXMZEBb1EKeuvHLKlt27hFqmFZaFBSCsBWCqEBOSCJCYgIoJAoAKcEwlEFACRBQKCAHyggkgD//2Q=="/>
          <p:cNvSpPr>
            <a:spLocks noChangeAspect="1" noChangeArrowheads="1"/>
          </p:cNvSpPr>
          <p:nvPr/>
        </p:nvSpPr>
        <p:spPr bwMode="auto">
          <a:xfrm>
            <a:off x="215900" y="-608013"/>
            <a:ext cx="2600325" cy="1562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39941" name="AutoShape 6" descr="data:image/jpg;base64,/9j/4AAQSkZJRgABAQAAAQABAAD/2wBDAAkGBwgHBgkIBwgKCgkLDRYPDQwMDRsUFRAWIB0iIiAdHx8kKDQsJCYxJx8fLT0tMTU3Ojo6Iys/RD84QzQ5Ojf/2wBDAQoKCg0MDRoPDxo3JR8lNzc3Nzc3Nzc3Nzc3Nzc3Nzc3Nzc3Nzc3Nzc3Nzc3Nzc3Nzc3Nzc3Nzc3Nzc3Nzc3Nzf/wAARCACnAHUDASIAAhEBAxEB/8QAHAAAAQUBAQEAAAAAAAAAAAAAAAECBAUGAwcI/8QAOhAAAQMCBAIIAwcEAgMAAAAAAQACAwQRBRIhMUFxBhMiMjNRYZGBobEHFFJiwdHhFSNC8CRygpKy/8QAGgEBAAMBAQEAAAAAAAAAAAAAAAIDBAEFBv/EACURAAIDAAEEAgEFAAAAAAAAAAABAgMRIQQSMUETIgUUMlFhsf/aAAwDAQACEQMRAD8A9wJAFzsm3e7VoAHqkfq5jeBN10QDLSfl9ioOK4vR4RCJsSq4KdhNgXnVx9BuVG6V9IYOjmFOrJmGV57MUTTq936DzXz7jmLYnjtfJXV0odO+4bZt2xNHADgB8yoykkTjByPYMU+1Xo1QS9U2olqj+Kniu3a+5ISUH2qYDWbioi/7xg2HmbE2XhdLSSSwvNg50zsozgHTz9rn2XU4EDVRik6yN+1x/l8P0VcrS1VI+msLxeixZhfh9XBOG94NvdvMbhT7SebfYrxTBMP6QYPVQYjD1cgicXGKN1nPadxbYr2uGRssTZG91zQ4X8iu12d6K7K+xhaT8vsUWk/L7FPQrSsZaT8vsUWk/L7FPQgGWk/J80B+tnCx4eRT014BYeSAchIw3aD6IQDXeIzkU9Md4jORTigPLPtdrC6tpKcEERNzW9Tc/oF5q5gZTytHeLmRNO24Lj/9D2Wz+0iUVGOza6Nfv5AABZesoKmot91j7ReXd4CwDGtvqRre+iosf2NVcXnAURijsQ0FrG5WDh6lW3RySOrxi0bQ9sZsXW4rOUj5KutbRsY6HtBpaRq3+V6fhFDBRU4ipYmt2uRu7mVBxUuWWRT0vKUNy2cOS02ETGSmyu3YbfBedyzVjqtsf9PLIRcmcvIfcDS1th+61vR6V8+JSSBjhC2naA7Me8XG4ttwGvqqqG/k4J9RFOvTTISBKt55wIQhACR3dPJKkf3TyQCR+G3kEIj8NvIIQCO8RnIpJ5Oqhkk3ytJ9gld4jORVd0ilczDZIozaSb+2346IDxnHesqquad+vWPuD6En9l1o5urrYoeyespXBmcaZy3QH3PstF0+w+LDqmj6loEYY1h/8SQFmKyFlTTOhlAyy0jA2/qDa3zWK6XbNG6p8ai5ioY2BkkjB94aLFxAuRwKsaWQtfcrL9G56qXDoXTTSSGMGNzXuJsQdTr52Wjw+dnWhrra6WKtcsiWx8l2+aM0he0tdMQQxrhoTwuu3Rd1Y3EskkZa0suXGQG/w4KufSTTThwcMjYzliubOPrqtP0Xp+rjmf1EEVyB/aYRfzvqs1GuZK+aUGXoSpEq9E8oEIQgBI7unklSO7p5IBI/DbyCER+G3kEIBHeIzkVGxGIOEUrhcQvDz6DifZSXeIzkVznmy9lrQ4ne+yA85+1Cthc9tO5wD2gGNp3kIuTb/dVkKp7JaKiqI39lrerLmny1b+q9brejuGYkHito2SZhbNc5gPQ3Xl3Sno9U9FaqVtNHJLhUwzAntBhv8tTdZOohvJqokvAYEMz5GWsZDmIG1+NlbPopjM10TgOazWDV3UzkOddtxkPEeh9PVayetdFTMlY4CQva1pI9bn5Aj4rI7H4ZsS40v8KwaulZHU/fYWRjvNc0nRajC4xFAbOLnFxzXFrHyUCpq2UmCddIx8kbow1rgAHAHa/luFIoq2CWTM14AmaHOadMrhut6jCDWHnzlOS30WZdYEkEAcUNcHC4KpsXxZjKaWOlec4LWukaLiMEnX4WS4DOx+aJs3WuY0AutYH1U3Yu5RRFVvsci6QhCsKwSO7p5JUju6eSASPw28ghEfht5BCA41JIyW9Vya0DZdKzZnNcA67TbcGxQHYOt5LnU00NZTSU9QwPjeLFpTYw5wuU+NxFnO4HS6DcPIekXRhuF1k0UTnCMHNE8bgH/dlJwaXPTNiqS2TWxNv91XpWL4dBiEHVzsDmkXaRu0+hWDlwKpoaksjjdI0u0c0fosVnT5yjfVenwzfYTJFX4YGzMa9rrxyNI0Pw5W91nnA09fJCNGskc0D04Kw6PxT4dRjrwc8js7he+XYAewCi4vl/qXXMN2vLXG3A7H6LL+Urf6eMn6I9PJfK0vDJULPvFLNG5xsW8Nwm9GZp5amTra2OUAloha0BzLHiutDbLMOGUqywnDoqNr5W2L5nF5Nrbm6xfhoTkk98b/pO+ainEskIQvpDzwSO7p5JUju6eSASPw28ghEfht5BCAj13dZrbVRA7LnvwA+qnVMfW5G3tvqqKMufVPEh7bHEBuwXUtBZNnboBe/kuurhctKiBuQZslh7fRdmv7PdPw1XcBIhBc1wdtwTJqVrrG1yPROpnaWv7qVwUQQIwM2V2irMWwtwvJC0ubYuNuBGyvnxAm4Tm7WKrtrjbFwmtTJRk4PUYvCa57gS8D+5djQ0+5v6WWvon5qZnmBY8wsdNCymxSpgi0YycloHDMA63u4rT4RLnjkaf8SD7rL08IUz7ILEablsFIskIQtxkBI7unklSO7p5IBI/DbyCER+G3kEIBHd9nIqvxODK9tRGDm2dbirB3iM5FMqYhNC5hHDTmup4CrZKS2zmOF/JOYMt9+TgQuMOZpIOZpH4T+67Xub5Z7HY5tPkVJnDpE8tN+CkNqL6KOyIvdo8/G/7rtHSOBPat81FnSTG+4XKpn6qB0sTDIdgG+fr6Lu1mRthqUpAIs5cBgGulNS90xvK95c8+q0/R4lwmdw0H1XLE8NjNUJOpLgR3mbjnZWeHUrKWDKzN2jmObfkssKZKzu9Gqy6Mq8XkmIQhajKCR3dPJKkd3TyQCR+G3kEIj8NvIIQCO8RnIp6gYtUPpYo5WEAh9tdin0VfFUgN7kn4Tx5eaj3LcJdjzuIWIAxVJyPczNxI0T6WRpsyR9zbTXf5J+KuZGWOdKGX07WvsFDg+7yS+HJJbW7mEC/wBFb5RD2WzH30jDed9vZdGXF8zsx+SrqmtgpWB1RIGg91gGp5BVtR0hncT91hjjbwc/tO9uCplOMfJZGuUvCNK97WMLnEADckqvnxIEEQf+x/RZ51ZNO8OnlLz67D4LuybRZ53t8RNMOmzlk0yPEglDznH+XFXFHUiojvs8d4eSoojm1XeCZ1PKHjbjyUKrXGXJ2ypSXBfITWODmhzdQRcFOW4xAkd3TySpHd08kAkfht5BCI/DbyCEBV9I6OorqFsVI5glDw8B5sDbhdZJuJSU07qetgfFM06t4j1C9Ad4jORWL+0OHJNQ1LB2w1zL8iCPqVVZWpc+y6mxr6+jrWdJBFhzZJWySCPVz42glw9bkWKq3dKqqQ/8aFkIIIvI4vdqPZRaHLV0tRSy2PWMLTf1VFRue6miLr58gzc+PzT5Gvqy5Uxb0vWVb5HF8kjnvO7nHUqVHMCFn2TFpsSp8E1+KomXxWcFqH6qVC+6qeu2N1Ijm0Fis7LEXlM8X3UmVzcm4sqKOpLdiuhqnearcsHx6zV4RKZKWx3Y4tU9U3RhrjSyyOOj5Oz8AFcr1Km3BNnl2pKbSBI7unklSO7p5KwgJH4beQQiPw28ghAI7xGcisx9oLQcMgIHbE9m6flN/p8lpnmzmk7bXWf6dU9TVYOyKkZmcZ2ZrcAbi9vLUX9EJReS1mDwud8VS6qI/sNc1rr/AIj/AB+i1lHh9HiNHH10Q6xvYL2nK4kabj4bqtfQwsww0EYLRYG5GpcNc3xIVtgMRbT2D2l5NywHUfupSqx8r0TdqcePOlbiXRKUtzUbustsNnfsVnZI6mhkMdTG5hGnaFl6jDL/AIHQ+uiWso6athMVVEyRnk4bcvJZpU74LIdQ1+48vbU34qRFUeqtMZ6JyQF0uGudIzfqnntDkeP15rOx5mEh1wQbaiyzyra4ZqhZGXKLdkykQl8sjWRguc42AUChimqpBHDG57jsGreYDgv3EddUAGe2g3DP5UYUOTFl6gv7LLDqYUlFFAN2t1PmeKlIQvQSxYea3r0Eju6eSVMkNmG250XTgsfht5BCVos0DyCEAEX3UWrohUx9WZHtbe4tuEIQEMYGwb1Mh/7AH9F0bg0Dd7F3nlt9EIXXOX8nO1EltHl06wub5OF04U5b3XgDytp9UIXDo2Sj6y93Acgq6s6N0dac09+s/G0Wd8fP4oQuYn5Hc14JuHYbDh0QjpWtaOLiLudzN1Ls/wDE32/lCF3MGt8sLP8ANvt/KLP82+38oQgC0nm32/lDWG93G5+iEIB6EIQH/9k="/>
          <p:cNvSpPr>
            <a:spLocks noChangeAspect="1" noChangeArrowheads="1"/>
          </p:cNvSpPr>
          <p:nvPr/>
        </p:nvSpPr>
        <p:spPr bwMode="auto">
          <a:xfrm>
            <a:off x="63500" y="-760413"/>
            <a:ext cx="1095375" cy="1562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Trebuchet MS" pitchFamily="34" charset="0"/>
            </a:endParaRPr>
          </a:p>
        </p:txBody>
      </p:sp>
      <p:pic>
        <p:nvPicPr>
          <p:cNvPr id="39942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3962400"/>
            <a:ext cx="1800225" cy="277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1905000"/>
            <a:ext cx="8153400" cy="4694238"/>
          </a:xfrm>
        </p:spPr>
        <p:txBody>
          <a:bodyPr rtlCol="0">
            <a:normAutofit/>
          </a:bodyPr>
          <a:lstStyle/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Social</a:t>
            </a:r>
          </a:p>
          <a:p>
            <a:pPr marL="548640" lvl="1"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3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Children change the lifestyle of couples</a:t>
            </a:r>
          </a:p>
          <a:p>
            <a:pPr marL="548640" lvl="1"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3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Parent needs become second to babies needs</a:t>
            </a:r>
          </a:p>
          <a:p>
            <a:pPr marL="548640" lvl="1"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3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Peer and social activities </a:t>
            </a:r>
          </a:p>
          <a:p>
            <a:pPr marL="365760" lvl="1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en-US" sz="3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can be limited</a:t>
            </a:r>
            <a:endParaRPr lang="en-US" sz="3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848600" cy="1143000"/>
          </a:xfrm>
        </p:spPr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dirty="0" smtClean="0"/>
              <a:t>Characteristics of Parent Readiness</a:t>
            </a:r>
            <a:endParaRPr lang="en-US" dirty="0"/>
          </a:p>
        </p:txBody>
      </p:sp>
      <p:pic>
        <p:nvPicPr>
          <p:cNvPr id="40963" name="Picture 4" descr="http://t1.gstatic.com/images?q=tbn:ANd9GcS3aknz25foWw51etERqB16mZfzy9ISOmwjVFIy7ts6rVyv1-Qgo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4572000"/>
            <a:ext cx="2286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848599" cy="1143000"/>
          </a:xfrm>
        </p:spPr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dirty="0" smtClean="0"/>
              <a:t>Overcoming Infertility</a:t>
            </a:r>
            <a:endParaRPr lang="en-US" dirty="0"/>
          </a:p>
        </p:txBody>
      </p:sp>
      <p:sp>
        <p:nvSpPr>
          <p:cNvPr id="41986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524000"/>
            <a:ext cx="8153400" cy="4922838"/>
          </a:xfrm>
        </p:spPr>
        <p:txBody>
          <a:bodyPr/>
          <a:lstStyle/>
          <a:p>
            <a:r>
              <a:rPr lang="en-US" sz="3600" smtClean="0"/>
              <a:t>Couples should seek help from a physician if they are unable to conceive.</a:t>
            </a:r>
          </a:p>
          <a:p>
            <a:r>
              <a:rPr lang="en-US" sz="3600" smtClean="0"/>
              <a:t>The following are treatments for infertility, some may have health risks involved:</a:t>
            </a:r>
          </a:p>
        </p:txBody>
      </p:sp>
      <p:pic>
        <p:nvPicPr>
          <p:cNvPr id="41987" name="Picture 2" descr="http://t1.gstatic.com/images?q=tbn:ANd9GcSC2C2EHTVeipnejw_3YhOhhvPdhkH9oV-eTCI18HCpt0vh6R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45720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001000" cy="1143000"/>
          </a:xfrm>
        </p:spPr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1447800"/>
            <a:ext cx="7848600" cy="4800600"/>
          </a:xfrm>
        </p:spPr>
        <p:txBody>
          <a:bodyPr>
            <a:normAutofit/>
          </a:bodyPr>
          <a:lstStyle/>
          <a:p>
            <a:pPr marL="558800" indent="-514350">
              <a:buFont typeface="Trebuchet MS" pitchFamily="34" charset="0"/>
              <a:buAutoNum type="arabicPeriod" startAt="8"/>
            </a:pPr>
            <a:r>
              <a:rPr lang="en-US" sz="2600" smtClean="0"/>
              <a:t>Describe medical techniques available to help couples overcome fertility.</a:t>
            </a:r>
          </a:p>
          <a:p>
            <a:pPr marL="558800" indent="-514350">
              <a:buFont typeface="Trebuchet MS" pitchFamily="34" charset="0"/>
              <a:buAutoNum type="arabicPeriod" startAt="8"/>
            </a:pPr>
            <a:r>
              <a:rPr lang="en-US" sz="2600" smtClean="0"/>
              <a:t>Distinguish among methods of contraception.</a:t>
            </a:r>
          </a:p>
          <a:p>
            <a:pPr marL="558800" indent="-514350">
              <a:buFont typeface="Trebuchet MS" pitchFamily="34" charset="0"/>
              <a:buAutoNum type="arabicPeriod" startAt="8"/>
            </a:pPr>
            <a:r>
              <a:rPr lang="en-US" sz="2600" smtClean="0"/>
              <a:t>State special challenges faced by teenage parents.</a:t>
            </a:r>
          </a:p>
          <a:p>
            <a:pPr marL="558800" indent="-514350">
              <a:buFont typeface="Trebuchet MS" pitchFamily="34" charset="0"/>
              <a:buAutoNum type="arabicPeriod" startAt="8"/>
            </a:pPr>
            <a:r>
              <a:rPr lang="en-US" sz="2600" smtClean="0"/>
              <a:t>List parenting skills needed for guiding healthy child development.</a:t>
            </a:r>
          </a:p>
          <a:p>
            <a:pPr marL="558800" indent="-514350">
              <a:buFont typeface="Trebuchet MS" pitchFamily="34" charset="0"/>
              <a:buAutoNum type="arabicPeriod" startAt="8"/>
            </a:pPr>
            <a:r>
              <a:rPr lang="en-US" sz="2600" smtClean="0"/>
              <a:t>Develop a personal and family-life goal plan.</a:t>
            </a:r>
          </a:p>
          <a:p>
            <a:pPr marL="558800" indent="-514350">
              <a:buFont typeface="Trebuchet MS" pitchFamily="34" charset="0"/>
              <a:buAutoNum type="arabicPeriod" startAt="8"/>
            </a:pPr>
            <a:r>
              <a:rPr lang="en-US" sz="2600" smtClean="0"/>
              <a:t>Explore personal attitudes toward and readiness for parenting.</a:t>
            </a:r>
          </a:p>
          <a:p>
            <a:pPr marL="558800" indent="-514350"/>
            <a:endParaRPr lang="en-US" sz="26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752600"/>
            <a:ext cx="8153400" cy="4694238"/>
          </a:xfrm>
        </p:spPr>
        <p:txBody>
          <a:bodyPr>
            <a:normAutofit/>
          </a:bodyPr>
          <a:lstStyle/>
          <a:p>
            <a:r>
              <a:rPr lang="en-US" sz="3600" smtClean="0"/>
              <a:t>Artificial Insemination</a:t>
            </a:r>
          </a:p>
          <a:p>
            <a:pPr lvl="1"/>
            <a:r>
              <a:rPr lang="en-US" sz="3400" smtClean="0"/>
              <a:t>Sperm is medically injected into the uterus or fallopian tubes</a:t>
            </a:r>
          </a:p>
          <a:p>
            <a:r>
              <a:rPr lang="en-US" sz="3600" smtClean="0"/>
              <a:t>Counseling or reduction of stress</a:t>
            </a:r>
          </a:p>
          <a:p>
            <a:pPr>
              <a:buFont typeface="Georgia" pitchFamily="18" charset="0"/>
              <a:buNone/>
            </a:pPr>
            <a:endParaRPr lang="en-US" sz="360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848600" cy="1143000"/>
          </a:xfrm>
        </p:spPr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dirty="0" smtClean="0"/>
              <a:t>Overcoming Infertility</a:t>
            </a:r>
            <a:endParaRPr lang="en-US" dirty="0"/>
          </a:p>
        </p:txBody>
      </p:sp>
      <p:sp>
        <p:nvSpPr>
          <p:cNvPr id="43011" name="AutoShape 2" descr="data:image/jpg;base64,/9j/4AAQSkZJRgABAQAAAQABAAD/2wCEAAkGBhMSEBQQEBQVFBQUFBUUEBQXFRUVDxUVFBUVFBQUFRUXGyYeFxkkGRQUHy8gJCcpLCwsFR8xNTAqNScrLCkBCQoKDgwOGg8PGiwcHBwqLCwpLCwsKSwqLCwpLCksLCksLCwpKSksLCksKSkpKSwsLCwpKSkpKSkpLCksLCkpKf/AABEIAPoAyQMBIgACEQEDEQH/xAAcAAABBQEBAQAAAAAAAAAAAAAFAAEEBgcDAgj/xABQEAABAgMCBwkLCQcDBAMAAAABAAIDBBEGIQUSMUFRYaETFiJxdIGRk9EHMjRTVGKxs7TS8BQVNUJSksHT4SMkJURygqIzY/FDlLLCZHOD/8QAGgEAAwEBAQEAAAAAAAAAAAAAAAECBAMFBv/EACgRAAICAgEEAQQCAwAAAAAAAAABAhEDEiEEEzFRQRQiMmFx8UKh8P/aAAwDAQACEQMRAD8Av2AbNQI8J8WM1z3umpwF27Rhc2cjsaKB4AAa0DmRE2KlPFO6+P769WR8Gdyqe9umUaxdaBgLeVKeKPXx/fSFipTxR6+P76O01pUTABmxUp4o9fH99LeVKeKd18f30cprTU1oEBDYqU8U7r4/vphYqU8UeumPzEcprT0QAC3lSniz10f30t5Mp4s9dMfmI7TWlRAwHvKlPFu66P8AmJt5Mp4s9dMfmI7RKiAAe8qU8W7ro/5iW8qU8W7ro/5iOUSprSABixUp4t3XR/zEt5Up4t3XR/zEcTfGVMAGbEyniz10f8xNvLlPFnrpj8xHDx7V5u07UCAwsVKeLPXR/wAxPvJlPFu66P8AmIwKadqcgadqBgXeVKeLPXR/zEt5Mp4t3XR/zEau07UrtO1AAXeVKeLd10f8xMbFSni3ddH/ADEa4OnavLi34KBFStPZaXhyM1Fhte17JaO9jhGj1a5sJ7mkftMoIBVpxzpQm1+L83TvJJn1ERFUMAfZGnyd3Kp726ZRq5BrIn92dyqe9umUZLjoSGK5K5Kp0bUqpgK5NcvV6VUCGu+Ald8BKupOgY13wErvgJ7016BCu+AucxMshsMSIQ1rRVzjc0Lqso7ptoHPmPkwPAhUq0ZHPIqSdNK0HPpSboGHsI91OE0kQYWOBkc52KDxNAJ6VzkO6rDLqRoWKPtMONTmICy7EecxXWFIvyqHNIFGTN+wdhWFMMx4Lg8Z6ZQdBGYqVzbFkvc/wqYM21hJDYvAI+rjHvT00WtElWnYfyeXHVsXmurYnJKap1KgHB1bF6rqTAnUvQrqSGNjailjainv1JX6kAMTqOxczXQut+pNQ6kAA7YA/N07d/KTPqIiJqBbIH5tncngkz6l6noYiBZEfuzuVT3t0yjJbrQayPg7uVT3t0yjNyQxUOlKh0prkrkxHqmtKmtebkqBAD01pUOlNQJ6BAx6a0qa15uSACBHqixa00kW4QmC6/8AaOIP9RxhsIWyxWVaQLiQQDoJFAVh8+8taS+pJeSal1aDg3nLlquOV/B0gubOamSt6Cy00S6la+jpXaLOFj8XGxdm1Y3F3RsjJVYbkpTGmoVLqvbQ68YUWyOGtYrDiEsY8VGK8OJBONTLUHLmWv4Ka7cIW6Vc/c24xIvJoMutasEuKM2WPO3sk7nrS3PWvVBo2JXaNi0HGhsTWnprSu0bErtGxAxU1pqa9qe7RsSu0bECFTXtSu07U/NsS5tiQAW2QHzbO3/ykzn/ANl6nqDbM/w2du/lJn1L1OQIgWR8Gdyqe9umUbqglkfBncqnvbplGqa0AK9KqemtNRAxJVKVEqJgKqapT0SQAqlKpST0SAapWY90DAW5RBEb3sQuNPsmoJHFVxPOtOprVbt/J48oXZ2OFP7riPR0LnlVx/guDpmRwiAfxUyI4F+Tn4kNj44yUy6KlTJcRCAXGo0UvWGXs3QLpZSzvygYzjRjXDGGd1K8EaNZWjKg9z7DX7zFk63CG1zf62/6n/m0f2K/UWzBGomPLLaQ6a9KmtKmtdzkK9K9KmtKmtIBVOpK/UmprSprQA9+pK/UmprSprQAHtnX5tneSTPqXqcoNs/o2dv/AJSZ9S9TkCIFkfB3cqnvbplGbtGxBbJB3yd1KeFT2Wvl0yjNHebtSsB7tGxK7RsTUd5u1NR/m7UWA92jYldo2JUd5u1KjvN2p2MV2jYldo2JqP8AN2pUf5u1FiPV2jYnu+AoOEsLMgCsVzW1yC8uPEEBjd0SE36jiK0qCKiuQ0rpp0qd0h0y2XfAVO7ouFmtgtl2nhOcHOGcNbp4yR0KBhi373jFgUhA5SamJzHI30qkTk0XOJcak5TWq45cqapHXHB3bOEdymyhN1SoGVSZSKACVil4PQgiy2Mwd/EWR2964RMcZ2kw6UpnBdeP0v1G74CxiUmyDUXHMrJg+30SGA19Ig87vhzjLz1WnDmSVMyZcLu0aGaaNiV2jYqbKd0hru+h0FaCjqnjyBWqRnRGYIkNzS06jUHQRmK1LJF8IzOLXk73aNiV2jYlR3m9B7UqO83aqsQqjRsSu0bEsV3m9B7U2K7zeg9qLAeo0bEqjRsSxXeb0HtSxXeb0HtRYAe2RHzbO3fykzm/2XqeoFs2u+bZ3J4JM5j4l+tT0WIhWQ8Gdyqe9umUaQWyHgzuVT3t0yjSQxJJJIASSSSAEuM5NthQ3RHmjWip7BrJuXZUzuh4SoGQAcvDf6Gj/wAj0KMk9I2VFW6KfhrCbo8V0V5ym4ZgMwGoIPNxOAeb01/BTIgQnCEa67N6Td6KrzotykbqUYHeLErSi5ucuUm+rV2LVT44Kj9yscOuXqCQF4DSli0+NIqoOpJEVeZh/BrnXlhXKfiC5vOfwRFW6JyOo2SZZ1GhWiytoTAffex1Mdv4jWFT2zAxWnOQpknMJNuLtEUpRo3KHEDgHA1BAIOkHIvVVW7E4V3SFuRN7L262nsPpVkXpwnvFNHnyjq6EkkkrEJJMnSsANbT6NneSTPqXqYoVtPo2d5JM+pepqaEyFZDwZ3Kp726ZRpBbIeDO5VPe3TKNIASSSSAEkkkgBErI7TYU3aZiPHe1oz+ltw9FedXK3OH9yh7gw8N44WpmjjPo41lsxMXrF1EtnqjRhj8s6zMzRpOgKtiK5xONpPoVnwLg0zczClxkc6sQ6IbeE89ApxkKPbPA4lpyNDaKNMRzmDMGvo5rRqFaDiSwxrkeed8IDykxiuvyHKjTGKtvcpclhgsudwm7RxKsuPblDwZVHhhaKKUplqucQ96c1KDmP6pCca8hzDdkOYjT6dq4zkTEhQyc1w5xVcFF+Da5LVv4O+7BoqUOdFLnEnP8AKPEmi438wXSEu8MevLMeTLtwvB7hyznPBaCeASQNDAXE8wBPMVOlolFa+5fg8Pmi9wBxITrjk4fAyZ7i4cRKHWqs6ZSZdDH+m7hwT5pPe8bTd0HOpyR42Jxzp0T7O4XMKI17c2UZiMhC1WTm2xWCIw1B6RpB1rDpSNRXOyuHzCfRx4Du+GjWNa54cvbdPwy8sNlaNESTB1RUXg5CkvRsyDpkkkgA1s/o2d5JM+pepqhW0+jZ3kkz6l6mqkSQbH+DO5VPe3TKNoJZDwZ3Kp726ZRtAxJJJIAS5TUyIbHRHZGgk8y6qrW/whiQWwgb3mp/pb+pHQonLWNjSt0Z/hvCTosV8R2VxJ4tAGoC5V+Yi3opGFcqhvkmm+pXnR82zbXFI0HuT4FxYb5twvf+zh/wBDTV5HG4Af2IL3XpMNmGRB9ZnCy5Rd/wCqM4G7ocODCZBdALWsaGtxHA3AZaOAvz5c6Dd0K0ECchw9xxg5hdjBzKGhpS8Ei4g9K2KUNaTMkoSvwZrFeuBepUWRfqXJuDnkgZKnKq2j7FpL0GMFw/2bdJBdsNNlFLmIONLEZ8UOHG2/tHOuETgMNLqMdTmaaKZgt+NDGoX8SySf+R6UEtdSsQoimwHrxFwK4PIabq3Gl/EpMDBdMrj0Lu8kfZj7U/RpPcigEujxacENawHNUkuI6AOlWy2FnxNS5ApujKuhHNWl7ScwI2gHMs3wLamPLQNwgYjW4xcXYodEJNMpdUZhmXOcw1Gjf6sR79RccX7uTYpeaOutWCwzuwUITgaUyIpIuIoowCky+VY5GpI0uyWEseHuZN7cn9P6fijyodl42LFZrNDz3K+rb003KFP4MWWNSGThJJajmBrafRs7ySZ9S9TFDtp9GzvJJn1L1MVEkGyHgzuVT3t0yjaz7BFrDBZEhBtcWanb8YDLOzByYutTxbo/Y/zHuo49k7FySVO39+YfvN91Lf55h+833Ucew2Lis+7oz6RoYzbld951fwRDf8PsO+833UHtBhqBNhu6siNLa4rmPYDQ5QQWkEXLnkipKrLhOn4KdFjBcDHRWJguXJuiRhzQz+IXI4Gl/GRvuQ/eXDsmnvIHfKF4dHRI4El/Gx+rh++vb8DSgY6jplz8U4lTCDMal1QATSutLsl99IDOeFzdGaMtyExop0lRIjqprCS+pXwgjPYSBDgDUkU1UT4LwxiXHi1IQQnDV07aqjl3pbWWr50Y7JTpXoTIOcKrw2ohJMvC5PAkdl1L9BxsZdWxFoGDLRyjYEJj4TS5sNgJ3JjqkNF9Sb1Nh2plBkhNHFBaPQU/p/2Q+pfoz2BCc7vWk8Qr6EckLNTD7xBfxkYo/wAqK5MtrBzBw/tp+K6NtjC1/dPal9MvlnN9QyHgKzMWG9rolGgEGlauuvpddtVsogjLVQjp+6e1dW2jhn/grtjxxgqRzeTbyFkyGjDzPgFP89s+AVdr2LZEe2n0bO8kmfUvU1BLX4Wa7B04NMpMjIfEvRtUguyt2es3CiwnxH1qZqerkzTswPwRTehA0HpHYnsj4O7lU97dMo2r2ZOqARsfA0HpHYm3mQNezsR5JGzDVALeZL6D0jsS3mS32T0jsR1JGzCkV11h5c/a2di5OsDAOc9AVnSRsx0iqnufQNJ6AhdpLLwJSXfHq4ltA0YtRjOubjHMK5+1X5Zx3XMOvaGSrbmuaIjz9rhENadAGLXPWo0ItsTRkc1lKikLtGiXrgXBQMcNThqZrhp2FdBTX0FSUj21ily2VRmHjXdkRJlI0ayeDIc1DLSaRGAXaW5ARxG48YVgZYdtaY3pVHsJhcwppl/BeQx4plBI/Gh5lsbW8JdoVRxldldhWIb9rYe1dt5Tft7P1VjhC5dCEMKKsbJAfWXuHZ3zlYYjV4a29VS9EtcgoWd85J2ACPrI01OVFL0VqimWpwURITZrklZg9EF6tVULtk3+HTvJJn1ERFENJeBxVECyPg7uVT3t0yjSC2R8Hdyqe9umUZqgY68xYzWtLnkNaLySaADWU6y3uk2hc6OZZpIZCoHAfWeRUk8VacxTSsTdFtm+6LKMOKC5+too3pPYuMPulypNCHjo7VjroqYv1ptIStm1juhSml/M0HZjV2Lq23kmRdENdGKQf8qBYhjHSB09i6Au+2085B6aKeCjbH27kxTGiObXJWHEp0hpB5iVk/dCw6JuadEht4LQGNJFIjg2pxi2tcpOYXUQt8R4BIrTOQQWc5FR8ZEPjRa3ZNX1ejNzItIdA55GsLiYmtSI9ePjy9Jy86iO1fr0FTYUO/Ib/SvUtHN4y865Y5v/AOEzHoAntijR6V1bHGvp/VDN14lIgQyctw0m4JUOw/gmMccEZr61F3StIne6qwNAgsxn0GMSeBjU4VKZRVZM2IAKC8bOhdGzCpOiHbLxE7ok2/8A6mKNDQG81RenZayM7vojj/c7tVOZHUmFGXWLObReZG0MQGoe7pKuuAcObrwX99mOn9VlMjEVuwFEIe0jLUeldNbRN6s0MJVSqkuB3A1sh/Dp3kkz6iIiCH2y+jZ3kkz6iIiCTGD7JeDu5VPe3TKNIJZPwd3Kp726ZRmqZI6xK3cu6HPRw76zy9utr+E07acxW2VVVt5ZL5ZCx4f+tDBxNERuUwzrreDpJ01DiJ8mKGIkIq5zDS0kEUoSCDcQRcQRmK4Y6JIEyYXrzuiifKKZeldWuBvBXJnRElkwReDTnSiFr++F+kXHnGQqPU5iExc7QFNl0cJmEW6x8ZUPi/GnmRfdDoC8GXYfqhLah6X4A5fz+lMy+4X6lOjygF4HNU7FxhxALg2mlVsiXFjwJfO7mCkFy47pqXoRNSLFqdAV7YuIildoRKtIhkuEpsBi5SkKqNSUhVaYwOMpHfBsJXyykljPDjkZwjx5tvoQLBOBXvPAaTp0DjOQLQME4PEGGG/WN7zr0cQVyqKIX3MIBPVeQUlmo0WCbZH+GzvJJn1EREEOtj9HTvJJn1EREVLGgbZM/u7uVT3t0yjNUGsn4O7lU97dMowqRLY9U1Uk1UxWVu09gZacq81hRTlisAq7/wCxpufx3HWsttH3OZuUq4M3eF9uGCaf1M75nHeNa3aq9BAHyy8842864B5Bq39F9E2g7n0nOEuiQ8SIcsWGcR5OlwpiuOsiutZFbjufmRe0Mjti49aNLSyMAM5AqCNd3ElwOyvQZgOuyHQuhboUSHgqKc2LxnsRCHIuA4Tm9BWeTivk7RYTstIMizGJGBc0Mc6gJFSCALxmvV3GApXNBYNFWhx5ySqnZSFix641eA7NrarmXLxOt6iUZ0nwer02KMo2Qpqzcq5pxoTRrbVh/wASFWIdiYXfF76VNGjFyZgTS80orLPT11FGhtDgDfkvWX6rLXDo3R6SD5kgNvUgef8AeHuoTaKzwl2texxIc7FoQKi4mtRxaFdoYZQXHGFamtx0XZqIbaqHjw20zOr/AIntXXB1eTupN2jnn6WGjpGfBTJKESdHGuzofEkyJQ5F9BGbfg8SUIryH8F4PJvqLlodlbOQojN0eS6hpiUoNVTnHQqFZ+cGNQ+lbJgeXayCzFAFWtc6goCSBfetqm9TJOKJjGgCgoAMgFwHMnSSUCHqnqvKSB2CrY/R07ySZ9RERJC7YfR07ySZ9RERRRIqILsqf3d3Kp726ZRiqBWYjUgOH/yp7R5dMor8oHN6VaTo5OSs7h1fwSxlxMwNPavQihPVhsjqFX7SW3gylWXxYo/6bTQN/rd9XioTqU3DmEHQ5aLEh982GS3UcgPSa8yxiPfV1ak1JJvJJyk61MuBp34COGe6HOxq8PcWfYhVaed/fnpHEqq+bJJN5Jyk3k6ycpXaK/Sojsty4uVlUd4cyTlVls5Zpsyxz4jyxoOKA0CpNATecmUKpUV7sbHpL4ucvcTU0GYfgvO6uUowuHk39JGMp1IJytlIMIhzC+tDeXA59AF2RdXSbsejHY3NedS8zUw7Fri1F+ShyIaMI3YwNCvAn3Jfke5CCS+0Oz1jw+E2I19HOJxm3EUGfpr0quzks6BRpIINQDxZbudSGWhLTeSedTMI4SgzENmK0Y7WkPFBwryajpSipr8vH/f2accMsa25T/0A4UzenwvEJEMN77GuGetKZEKmIzN0xXPEMGtCcZ1CASGkC+83aqrvKxi3K7haBm51tji5UjlnyLmITj2CiRIe6sDGuABfDLr78hFLubMqlOYPfBeWRGlrhmOjSDkI4le5HDrrr1HtQxsaEHjvmkHpuI4uxaemzTjLWXg8zqMKkm15KjJxiCCLiCCDrWn2Zt051IczfmEQCjv7gLjxjasvayhRnBb8i+jxNSXJ4OS0+DbmuqAReDeDmToFZaZJgUP1XUHFcaelGsZU1TJTtHuqVV4xksZKh2C7Xn+HTvJJn1ERFUHtc7+HTnJJn1ERGFzmdIFVwDE/Zv5VO1/72YRLdkEwRFoyJyqd9tmFP3Va4/ijHP8AJkwTGviSEx8Z1D3VIRc/xVOiSXMTjQxwfTFIOPXIQRQg6qXLJ8IRYLYjmtNGV4JJzHM4/jqRe2Foakw2m4ZdZVDnZk5Dz8efs6dKnIo1TOuNO7DExLVGkZiL/QhsSBehcKfiMNWOLdQyc4yFTYWH3uuiQw/WOC7sWB4/RqtnQtorVJxwxjWjMNuc9Kq8WZhfWx2cweB0GuxSIWEmUFIrDx1adoWbLjk0d8MknyWSLPXZUKfP3qM6cqLi08Tm9qGndK1LT6fQsMsFnq4eoUfkKR5zWlKzxDrihT8Y5j0LpAxgakH0JLDxR6+LrVrTJGFYoiOJFxGXoF67y0a69CZprsckDnu0KVDjAC8tHOPwXVY6SR5mbMpSbCbMI4poSvUbDGNwW85zIK50Muq5/QCV0E6xvetJ1khdYYVdmKeZvgJOFbwF0lH4rryg5wg46uJdoMa8Fehh+08/KtjZLOYUYYLWtyjvuPSjQmwsnwDhcsIvV8k57GaD8XLdSfJhdxYd+UJvlKGiOkY6NSdmc7WTH7hN8lmPUvVkVKtPH/cZvksx6l6uyz5lTRowu0yh4MJpEuPhU77bMKbfoPQVIncBSxixCYEEkvc4ncmVJc4lxN15JJJOtcfmGW8ng9UzsVrLSqiJYrd2eb8gB6EPw/PmFBNKgm4IkMAy3k8Hqmdiiz9n5UgVl4B//KH2J95eg7X7Mnn5lxJN/wCvx+CFxGEla0+zUp5NL9TD91MLMynksv1MP3VylO2d1GjKmSoGUdiUWaDRRvTnWqPszKeSy/Uw/dXLexKeSy/Uw/dXOyqMcixSVxxltG9iU8ll+ph+6m3synksv1MP3UWMxkPKcRdS2XezKeSy/Uw/dSFmZTyWX6mH7qmh2Y5upT7oVse9iU8ll+ph+6n3sSfksv1MP3UtSlNmOh5Xtrytf3sSnksv1MP3Ut7Ep5LL9TD91LUruGStcpkJ9QtPFmJTyWX6mH7q9CzEp5LL9TD91PUTmZrChVXYwXNzLSG2ZlPJZfqYfurrvalKeDS/Uw/dVLghsoEm8g51d8BTZIIv09KkNs1KeTS/Uw/dUuXs9KjJLwOqh9i0Ry0jjOFkprjoPQvWMdB6F5GAZbyeD1TOxP8AMMt5PB6pnYq736OfZ/YMtLX5FNXHwaPm/wBp60FVDe/LG4y8Ag3EGFDoQcoNyvW5jQOhcsktjpjjqf/Z"/>
          <p:cNvSpPr>
            <a:spLocks noChangeAspect="1" noChangeArrowheads="1"/>
          </p:cNvSpPr>
          <p:nvPr/>
        </p:nvSpPr>
        <p:spPr bwMode="auto">
          <a:xfrm>
            <a:off x="63500" y="-752475"/>
            <a:ext cx="123825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Trebuchet MS" pitchFamily="34" charset="0"/>
            </a:endParaRPr>
          </a:p>
        </p:txBody>
      </p:sp>
      <p:pic>
        <p:nvPicPr>
          <p:cNvPr id="4301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4738" y="4441825"/>
            <a:ext cx="19145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524000"/>
            <a:ext cx="8686800" cy="4953000"/>
          </a:xfrm>
        </p:spPr>
        <p:txBody>
          <a:bodyPr rtlCol="0">
            <a:noAutofit/>
          </a:bodyPr>
          <a:lstStyle/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Fertility Drugs</a:t>
            </a:r>
          </a:p>
          <a:p>
            <a:pPr marL="548640" lvl="1"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Powerful synthetic compounds used to trigger activity of the ovaries to release eggs</a:t>
            </a:r>
          </a:p>
          <a:p>
            <a:pPr marL="548640" lvl="1"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Increases the chances of fertility</a:t>
            </a:r>
          </a:p>
          <a:p>
            <a:pPr marL="548640" lvl="1"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Drawbacks</a:t>
            </a:r>
          </a:p>
          <a:p>
            <a:pPr marL="822960" lvl="2"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Not an accurate way to determine dosage</a:t>
            </a:r>
          </a:p>
          <a:p>
            <a:pPr marL="822960" lvl="2"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Too little can be unhelpful</a:t>
            </a:r>
          </a:p>
          <a:p>
            <a:pPr marL="822960" lvl="2"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Too much can cause </a:t>
            </a:r>
          </a:p>
          <a:p>
            <a:pPr marL="640080" lvl="2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multiple births</a:t>
            </a:r>
            <a:endParaRPr lang="en-US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416925" cy="1143000"/>
          </a:xfrm>
        </p:spPr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dirty="0" smtClean="0"/>
              <a:t>Overcoming Infertility</a:t>
            </a:r>
            <a:endParaRPr lang="en-US" dirty="0"/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4550" y="5029200"/>
            <a:ext cx="27432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1600200"/>
            <a:ext cx="8305800" cy="4953000"/>
          </a:xfrm>
        </p:spPr>
        <p:txBody>
          <a:bodyPr/>
          <a:lstStyle/>
          <a:p>
            <a:r>
              <a:rPr lang="en-US" sz="3600" smtClean="0"/>
              <a:t>In vitro fertilization</a:t>
            </a:r>
          </a:p>
          <a:p>
            <a:pPr lvl="1"/>
            <a:r>
              <a:rPr lang="en-US" sz="3400" smtClean="0"/>
              <a:t>Egg and sperm are joined in a lab</a:t>
            </a:r>
          </a:p>
          <a:p>
            <a:pPr lvl="1"/>
            <a:r>
              <a:rPr lang="en-US" sz="3400" smtClean="0"/>
              <a:t>Fertilized egg is then implanted into the uterus</a:t>
            </a:r>
          </a:p>
          <a:p>
            <a:pPr lvl="1"/>
            <a:r>
              <a:rPr lang="en-US" sz="3400" smtClean="0"/>
              <a:t>Sometimes called “test-tube” babies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82000" cy="1143000"/>
          </a:xfrm>
        </p:spPr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dirty="0" smtClean="0"/>
              <a:t>Overcoming Infertility</a:t>
            </a:r>
            <a:endParaRPr lang="en-US" dirty="0"/>
          </a:p>
        </p:txBody>
      </p:sp>
      <p:pic>
        <p:nvPicPr>
          <p:cNvPr id="45059" name="Picture 2" descr="http://t3.gstatic.com/images?q=tbn:ANd9GcQQBuiM9lx11r-MuaNK0qSOutTNe_gjUtEK2VDEzOWrk9ISBDSkV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4876800"/>
            <a:ext cx="19621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799" cy="1143000"/>
          </a:xfrm>
        </p:spPr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dirty="0" smtClean="0"/>
              <a:t>Challenges of Teenage Parents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1905000"/>
            <a:ext cx="8229600" cy="4648200"/>
          </a:xfrm>
        </p:spPr>
        <p:txBody>
          <a:bodyPr rtlCol="0">
            <a:normAutofit lnSpcReduction="10000"/>
          </a:bodyPr>
          <a:lstStyle/>
          <a:p>
            <a:pPr lvl="7">
              <a:defRPr/>
            </a:pPr>
            <a:r>
              <a:rPr lang="en-US" sz="3200" dirty="0" smtClean="0"/>
              <a:t>Increased health risks for mother and child</a:t>
            </a:r>
          </a:p>
          <a:p>
            <a:pPr marL="548640" lvl="1"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Death rate for babies of teen moms are double the rate of babies born to older women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Increased risk of having a low birth weight and/or premature babies</a:t>
            </a:r>
          </a:p>
          <a:p>
            <a:pPr marL="548640" lvl="1"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Premature delivery increases risks  of long-term physical problems and defects</a:t>
            </a:r>
            <a:endParaRPr lang="en-US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608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196215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2133600"/>
            <a:ext cx="8382000" cy="4191000"/>
          </a:xfrm>
        </p:spPr>
        <p:txBody>
          <a:bodyPr>
            <a:normAutofit/>
          </a:bodyPr>
          <a:lstStyle/>
          <a:p>
            <a:r>
              <a:rPr lang="en-US" sz="3200" smtClean="0"/>
              <a:t>Lack of income; dependence on financial assistance</a:t>
            </a:r>
          </a:p>
          <a:p>
            <a:r>
              <a:rPr lang="en-US" sz="3200" smtClean="0"/>
              <a:t>Loss of friends, dates, and social activities</a:t>
            </a:r>
          </a:p>
          <a:p>
            <a:r>
              <a:rPr lang="en-US" sz="3200" smtClean="0"/>
              <a:t>Loss of educational opportunities</a:t>
            </a:r>
          </a:p>
          <a:p>
            <a:r>
              <a:rPr lang="en-US" sz="3200" smtClean="0"/>
              <a:t>Prenatal care often delayed</a:t>
            </a:r>
          </a:p>
          <a:p>
            <a:r>
              <a:rPr lang="en-US" sz="3200" smtClean="0"/>
              <a:t>Social criticism</a:t>
            </a:r>
          </a:p>
          <a:p>
            <a:pPr>
              <a:buFont typeface="Georgia" pitchFamily="18" charset="0"/>
              <a:buNone/>
            </a:pPr>
            <a:endParaRPr lang="en-US" sz="320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458200" cy="1143000"/>
          </a:xfrm>
        </p:spPr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dirty="0" smtClean="0"/>
              <a:t>Challenges of Teenage Parents</a:t>
            </a:r>
            <a:endParaRPr lang="en-US" dirty="0"/>
          </a:p>
        </p:txBody>
      </p:sp>
      <p:pic>
        <p:nvPicPr>
          <p:cNvPr id="4710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4419600"/>
            <a:ext cx="20002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077199" cy="1143000"/>
          </a:xfrm>
        </p:spPr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dirty="0" smtClean="0"/>
              <a:t>Skills Needed for Guiding a Healthy Child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752600"/>
            <a:ext cx="8077200" cy="4648200"/>
          </a:xfrm>
        </p:spPr>
        <p:txBody>
          <a:bodyPr>
            <a:normAutofit/>
          </a:bodyPr>
          <a:lstStyle/>
          <a:p>
            <a:r>
              <a:rPr lang="en-US" sz="3200" smtClean="0"/>
              <a:t>Communication</a:t>
            </a:r>
          </a:p>
          <a:p>
            <a:pPr lvl="1"/>
            <a:r>
              <a:rPr lang="en-US" sz="3000" smtClean="0"/>
              <a:t>Hugs, facial expressions, words of encouragement, etc.</a:t>
            </a:r>
          </a:p>
          <a:p>
            <a:r>
              <a:rPr lang="en-US" sz="3200" smtClean="0"/>
              <a:t>Intellectual and physical endurance</a:t>
            </a:r>
          </a:p>
          <a:p>
            <a:r>
              <a:rPr lang="en-US" sz="3200" smtClean="0"/>
              <a:t>Knowledge of and realistic expectations for the various stages of child dev.</a:t>
            </a:r>
          </a:p>
          <a:p>
            <a:r>
              <a:rPr lang="en-US" sz="3200" smtClean="0"/>
              <a:t>Listening skills</a:t>
            </a:r>
          </a:p>
          <a:p>
            <a:pPr lvl="1">
              <a:buFont typeface="Georgia" pitchFamily="18" charset="0"/>
              <a:buNone/>
            </a:pPr>
            <a:endParaRPr lang="en-US" sz="3000" smtClean="0"/>
          </a:p>
        </p:txBody>
      </p:sp>
      <p:pic>
        <p:nvPicPr>
          <p:cNvPr id="4813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4800600"/>
            <a:ext cx="1752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2057400"/>
            <a:ext cx="8153400" cy="4419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smtClean="0"/>
              <a:t>Discipline techniques</a:t>
            </a:r>
          </a:p>
          <a:p>
            <a:pPr lvl="1">
              <a:lnSpc>
                <a:spcPct val="90000"/>
              </a:lnSpc>
            </a:pPr>
            <a:r>
              <a:rPr lang="en-US" sz="3000" smtClean="0"/>
              <a:t>Examples:  </a:t>
            </a:r>
          </a:p>
          <a:p>
            <a:pPr lvl="2">
              <a:lnSpc>
                <a:spcPct val="90000"/>
              </a:lnSpc>
            </a:pPr>
            <a:r>
              <a:rPr lang="en-US" sz="2800" smtClean="0"/>
              <a:t>Set small number of rules</a:t>
            </a:r>
          </a:p>
          <a:p>
            <a:pPr lvl="2">
              <a:lnSpc>
                <a:spcPct val="90000"/>
              </a:lnSpc>
            </a:pPr>
            <a:r>
              <a:rPr lang="en-US" sz="2800" smtClean="0"/>
              <a:t>Rules are reasonable and fair</a:t>
            </a:r>
          </a:p>
          <a:p>
            <a:pPr lvl="2">
              <a:lnSpc>
                <a:spcPct val="90000"/>
              </a:lnSpc>
            </a:pPr>
            <a:r>
              <a:rPr lang="en-US" sz="2800" smtClean="0"/>
              <a:t>What can be done instead of what can not</a:t>
            </a:r>
          </a:p>
          <a:p>
            <a:pPr lvl="2">
              <a:lnSpc>
                <a:spcPct val="90000"/>
              </a:lnSpc>
            </a:pPr>
            <a:r>
              <a:rPr lang="en-US" sz="2800" smtClean="0"/>
              <a:t>Reward good behavior with praise </a:t>
            </a:r>
          </a:p>
          <a:p>
            <a:pPr lvl="1">
              <a:lnSpc>
                <a:spcPct val="90000"/>
              </a:lnSpc>
            </a:pPr>
            <a:r>
              <a:rPr lang="en-US" sz="3000" smtClean="0"/>
              <a:t>Difference between punishment and discipline</a:t>
            </a:r>
          </a:p>
          <a:p>
            <a:pPr>
              <a:lnSpc>
                <a:spcPct val="90000"/>
              </a:lnSpc>
            </a:pPr>
            <a:endParaRPr lang="en-US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599" cy="1143000"/>
          </a:xfrm>
        </p:spPr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dirty="0" smtClean="0"/>
              <a:t>Skills Needed for Guiding a Healthy Child</a:t>
            </a:r>
            <a:endParaRPr lang="en-US" dirty="0"/>
          </a:p>
        </p:txBody>
      </p:sp>
      <p:pic>
        <p:nvPicPr>
          <p:cNvPr id="4915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2057400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057400"/>
            <a:ext cx="8229600" cy="4343400"/>
          </a:xfrm>
        </p:spPr>
        <p:txBody>
          <a:bodyPr/>
          <a:lstStyle/>
          <a:p>
            <a:r>
              <a:rPr lang="en-US" sz="4400" smtClean="0"/>
              <a:t>Nurturance</a:t>
            </a:r>
          </a:p>
          <a:p>
            <a:r>
              <a:rPr lang="en-US" sz="4400" smtClean="0"/>
              <a:t>Responsibility</a:t>
            </a:r>
          </a:p>
          <a:p>
            <a:r>
              <a:rPr lang="en-US" sz="4400" smtClean="0"/>
              <a:t>Teaching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05799" cy="1143000"/>
          </a:xfrm>
        </p:spPr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dirty="0" smtClean="0"/>
              <a:t>Skills Needed for Guiding a Healthy Child</a:t>
            </a:r>
            <a:endParaRPr lang="en-US" dirty="0"/>
          </a:p>
        </p:txBody>
      </p:sp>
      <p:pic>
        <p:nvPicPr>
          <p:cNvPr id="50179" name="Picture 2" descr="http://t2.gstatic.com/images?q=tbn:ANd9GcTUEtxreV8HLiqcxofEgfsnZHzrJpk05daO-fhXLcW4f8TMlwVaW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3124200"/>
            <a:ext cx="297180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4724400"/>
            <a:ext cx="26289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29599" cy="1143000"/>
          </a:xfrm>
        </p:spPr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dirty="0" smtClean="0"/>
              <a:t>Heredity </a:t>
            </a:r>
            <a:endParaRPr lang="en-US" dirty="0"/>
          </a:p>
        </p:txBody>
      </p:sp>
      <p:sp>
        <p:nvSpPr>
          <p:cNvPr id="51202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1524000"/>
            <a:ext cx="8153400" cy="4800600"/>
          </a:xfrm>
        </p:spPr>
        <p:txBody>
          <a:bodyPr/>
          <a:lstStyle/>
          <a:p>
            <a:r>
              <a:rPr lang="en-US" sz="3200" smtClean="0"/>
              <a:t>Because of family heritage, people have unique characteristics that make them “who they are”.</a:t>
            </a:r>
          </a:p>
          <a:p>
            <a:r>
              <a:rPr lang="en-US" sz="3200" smtClean="0"/>
              <a:t>Some are physical traits like bone structure, hair texture, height, musical ability, etc.</a:t>
            </a:r>
          </a:p>
          <a:p>
            <a:endParaRPr lang="en-US" sz="3200" smtClean="0"/>
          </a:p>
          <a:p>
            <a:pPr lvl="1"/>
            <a:endParaRPr lang="en-US" sz="3000" smtClean="0"/>
          </a:p>
        </p:txBody>
      </p:sp>
      <p:pic>
        <p:nvPicPr>
          <p:cNvPr id="5120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4343400"/>
            <a:ext cx="36576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4988" y="1971675"/>
            <a:ext cx="8229600" cy="4572000"/>
          </a:xfrm>
        </p:spPr>
        <p:txBody>
          <a:bodyPr>
            <a:normAutofit/>
          </a:bodyPr>
          <a:lstStyle/>
          <a:p>
            <a:r>
              <a:rPr lang="en-US" sz="3200" smtClean="0"/>
              <a:t>Genes carry characteristics that are passed down from parents to offspring</a:t>
            </a:r>
          </a:p>
          <a:p>
            <a:r>
              <a:rPr lang="en-US" sz="3200" smtClean="0"/>
              <a:t>At conception, a new, one-celled organism is formed.</a:t>
            </a:r>
          </a:p>
          <a:p>
            <a:r>
              <a:rPr lang="en-US" sz="3200" smtClean="0"/>
              <a:t>The new cell will pass down characteristics to each generation through genes.</a:t>
            </a:r>
          </a:p>
          <a:p>
            <a:pPr>
              <a:buFont typeface="Georgia" pitchFamily="18" charset="0"/>
              <a:buNone/>
            </a:pPr>
            <a:endParaRPr lang="en-US" sz="320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05800" cy="1143000"/>
          </a:xfrm>
        </p:spPr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dirty="0" smtClean="0"/>
              <a:t>Heredity </a:t>
            </a:r>
            <a:endParaRPr lang="en-US" dirty="0"/>
          </a:p>
        </p:txBody>
      </p:sp>
      <p:pic>
        <p:nvPicPr>
          <p:cNvPr id="5222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14313"/>
            <a:ext cx="26574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77200" cy="1143000"/>
          </a:xfrm>
        </p:spPr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1524000"/>
            <a:ext cx="8077200" cy="5105400"/>
          </a:xfrm>
        </p:spPr>
        <p:txBody>
          <a:bodyPr/>
          <a:lstStyle/>
          <a:p>
            <a:pPr marL="558800" indent="-514350">
              <a:buFont typeface="Trebuchet MS" pitchFamily="34" charset="0"/>
              <a:buAutoNum type="arabicPeriod" startAt="14"/>
            </a:pPr>
            <a:r>
              <a:rPr lang="en-US" sz="2600" smtClean="0"/>
              <a:t>Describe how characteristics are passed down from ancestors.</a:t>
            </a:r>
          </a:p>
          <a:p>
            <a:pPr marL="558800" indent="-514350">
              <a:buFont typeface="Trebuchet MS" pitchFamily="34" charset="0"/>
              <a:buAutoNum type="arabicPeriod" startAt="14"/>
            </a:pPr>
            <a:r>
              <a:rPr lang="en-US" sz="2600" smtClean="0"/>
              <a:t>Determine possible gene combinations.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1143000"/>
            <a:ext cx="8153400" cy="5334000"/>
          </a:xfrm>
        </p:spPr>
        <p:txBody>
          <a:bodyPr rtlCol="0">
            <a:normAutofit/>
          </a:bodyPr>
          <a:lstStyle/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string of hundreds of genes make a chromosome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man and the woman pass on half of the chromosome the offspring will have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normal, healthy body cell has 46 chromosomes, or 23 pair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Woman’s egg contains 23 and </a:t>
            </a: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 male’s sperm has 23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458200" cy="1143000"/>
          </a:xfrm>
        </p:spPr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dirty="0" smtClean="0"/>
              <a:t>Heredity </a:t>
            </a:r>
            <a:endParaRPr lang="en-US" dirty="0"/>
          </a:p>
        </p:txBody>
      </p:sp>
      <p:pic>
        <p:nvPicPr>
          <p:cNvPr id="5325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4665663"/>
            <a:ext cx="242887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</p:spPr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dirty="0" smtClean="0"/>
              <a:t>The End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696200" cy="1143000"/>
          </a:xfrm>
        </p:spPr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dirty="0" smtClean="0"/>
              <a:t>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447800"/>
            <a:ext cx="8001000" cy="4770438"/>
          </a:xfrm>
        </p:spPr>
        <p:txBody>
          <a:bodyPr>
            <a:noAutofit/>
          </a:bodyPr>
          <a:lstStyle/>
          <a:p>
            <a:r>
              <a:rPr lang="en-US" sz="3200" b="1" smtClean="0"/>
              <a:t>Infertility</a:t>
            </a:r>
            <a:r>
              <a:rPr lang="en-US" sz="3200" smtClean="0"/>
              <a:t>-the condition of temporarily or permanently being unable to conceive</a:t>
            </a:r>
          </a:p>
          <a:p>
            <a:pPr>
              <a:buFont typeface="Georgia" pitchFamily="18" charset="0"/>
              <a:buNone/>
            </a:pPr>
            <a:endParaRPr lang="en-US" sz="1000" smtClean="0"/>
          </a:p>
          <a:p>
            <a:r>
              <a:rPr lang="en-US" sz="3200" b="1" smtClean="0"/>
              <a:t>Contraception</a:t>
            </a:r>
            <a:r>
              <a:rPr lang="en-US" sz="3200" smtClean="0"/>
              <a:t>-a device or agent designed to prevent pregnancy</a:t>
            </a:r>
          </a:p>
          <a:p>
            <a:pPr>
              <a:buFont typeface="Georgia" pitchFamily="18" charset="0"/>
              <a:buNone/>
            </a:pPr>
            <a:endParaRPr lang="en-US" sz="1000" smtClean="0"/>
          </a:p>
          <a:p>
            <a:r>
              <a:rPr lang="en-US" sz="3200" b="1" smtClean="0"/>
              <a:t>Discipline</a:t>
            </a:r>
            <a:r>
              <a:rPr lang="en-US" sz="3200" smtClean="0"/>
              <a:t>-assisting children to learn and follow basic self-conduct rules</a:t>
            </a:r>
          </a:p>
          <a:p>
            <a:pPr>
              <a:buFont typeface="Georgia" pitchFamily="18" charset="0"/>
              <a:buNone/>
            </a:pPr>
            <a:endParaRPr lang="en-US" sz="1000" smtClean="0"/>
          </a:p>
          <a:p>
            <a:r>
              <a:rPr lang="en-US" sz="3200" b="1" smtClean="0"/>
              <a:t>Chromosome</a:t>
            </a:r>
            <a:r>
              <a:rPr lang="en-US" sz="3200" smtClean="0"/>
              <a:t>-structure which carries hereditary characteristics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228600"/>
            <a:ext cx="7924800" cy="1143000"/>
          </a:xfrm>
        </p:spPr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dirty="0" smtClean="0"/>
              <a:t>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295400"/>
            <a:ext cx="7848600" cy="522763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200" b="1" smtClean="0"/>
              <a:t>Dominant Gene</a:t>
            </a:r>
            <a:r>
              <a:rPr lang="en-US" sz="3200" smtClean="0"/>
              <a:t>-the strongest gene in a pair of genes; noticeable effects result in the offspring</a:t>
            </a:r>
          </a:p>
          <a:p>
            <a:pPr>
              <a:lnSpc>
                <a:spcPct val="80000"/>
              </a:lnSpc>
              <a:buFont typeface="Georgia" pitchFamily="18" charset="0"/>
              <a:buNone/>
            </a:pPr>
            <a:endParaRPr lang="en-US" sz="1000" smtClean="0"/>
          </a:p>
          <a:p>
            <a:pPr>
              <a:lnSpc>
                <a:spcPct val="80000"/>
              </a:lnSpc>
            </a:pPr>
            <a:r>
              <a:rPr lang="en-US" sz="3200" b="1" smtClean="0"/>
              <a:t>Gene</a:t>
            </a:r>
            <a:r>
              <a:rPr lang="en-US" sz="3200" smtClean="0"/>
              <a:t>-basic unit of heredity</a:t>
            </a:r>
          </a:p>
          <a:p>
            <a:pPr>
              <a:lnSpc>
                <a:spcPct val="80000"/>
              </a:lnSpc>
              <a:buFont typeface="Georgia" pitchFamily="18" charset="0"/>
              <a:buNone/>
            </a:pPr>
            <a:endParaRPr lang="en-US" sz="1000" smtClean="0"/>
          </a:p>
          <a:p>
            <a:pPr>
              <a:lnSpc>
                <a:spcPct val="80000"/>
              </a:lnSpc>
            </a:pPr>
            <a:r>
              <a:rPr lang="en-US" sz="3200" b="1" smtClean="0"/>
              <a:t>Heredity</a:t>
            </a:r>
            <a:r>
              <a:rPr lang="en-US" sz="3200" smtClean="0"/>
              <a:t>-the sum of traits that are passed from parents to their children</a:t>
            </a:r>
          </a:p>
          <a:p>
            <a:pPr>
              <a:lnSpc>
                <a:spcPct val="80000"/>
              </a:lnSpc>
              <a:buFont typeface="Georgia" pitchFamily="18" charset="0"/>
              <a:buNone/>
            </a:pPr>
            <a:endParaRPr lang="en-US" sz="1100" smtClean="0"/>
          </a:p>
          <a:p>
            <a:pPr>
              <a:lnSpc>
                <a:spcPct val="80000"/>
              </a:lnSpc>
            </a:pPr>
            <a:r>
              <a:rPr lang="en-US" sz="3200" b="1" smtClean="0"/>
              <a:t>Recessive Gene</a:t>
            </a:r>
            <a:r>
              <a:rPr lang="en-US" sz="3200" smtClean="0"/>
              <a:t>-the gene, in a pair of genes, whose effects are not apparent unless paired with another gene of the same type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77200" cy="1143000"/>
          </a:xfrm>
        </p:spPr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sz="4000" dirty="0" smtClean="0"/>
              <a:t>Legal and Moral Responsibilities and Obligations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38200" y="1981200"/>
            <a:ext cx="7696200" cy="4267200"/>
          </a:xfrm>
        </p:spPr>
        <p:txBody>
          <a:bodyPr>
            <a:normAutofit/>
          </a:bodyPr>
          <a:lstStyle/>
          <a:p>
            <a:r>
              <a:rPr lang="en-US" sz="2600" smtClean="0"/>
              <a:t>If parents fail to provide for their child’s basic needs, they can, by law, be punished</a:t>
            </a:r>
          </a:p>
          <a:p>
            <a:pPr>
              <a:buFont typeface="Georgia" pitchFamily="18" charset="0"/>
              <a:buNone/>
            </a:pPr>
            <a:endParaRPr lang="en-US" sz="1000" smtClean="0"/>
          </a:p>
          <a:p>
            <a:r>
              <a:rPr lang="en-US" sz="2600" smtClean="0"/>
              <a:t>Obligations to provide basic needs may be complete by the time the child reaches adulthood</a:t>
            </a:r>
          </a:p>
          <a:p>
            <a:pPr>
              <a:buFont typeface="Georgia" pitchFamily="18" charset="0"/>
              <a:buNone/>
            </a:pPr>
            <a:endParaRPr lang="en-US" sz="1000" smtClean="0"/>
          </a:p>
          <a:p>
            <a:r>
              <a:rPr lang="en-US" sz="2600" smtClean="0"/>
              <a:t>Obligations may last a lifetime for                     those children with special needs</a:t>
            </a:r>
          </a:p>
        </p:txBody>
      </p:sp>
      <p:pic>
        <p:nvPicPr>
          <p:cNvPr id="19460" name="Picture 3" descr="view detai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44958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5135"/>
            <a:ext cx="7924799" cy="1143000"/>
          </a:xfrm>
        </p:spPr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dirty="0" smtClean="0"/>
              <a:t>Responsibilities of Parents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76400"/>
            <a:ext cx="8001000" cy="4770438"/>
          </a:xfrm>
        </p:spPr>
        <p:txBody>
          <a:bodyPr/>
          <a:lstStyle/>
          <a:p>
            <a:r>
              <a:rPr lang="en-US" sz="3600" smtClean="0"/>
              <a:t>Ensure children’s rights</a:t>
            </a:r>
          </a:p>
          <a:p>
            <a:r>
              <a:rPr lang="en-US" sz="3600" smtClean="0"/>
              <a:t>Prepare children for adulthood</a:t>
            </a:r>
          </a:p>
          <a:p>
            <a:r>
              <a:rPr lang="en-US" sz="3600" smtClean="0"/>
              <a:t>Promote intellectual development</a:t>
            </a:r>
          </a:p>
          <a:p>
            <a:r>
              <a:rPr lang="en-US" sz="3600" smtClean="0"/>
              <a:t>Promote emotional development</a:t>
            </a:r>
          </a:p>
          <a:p>
            <a:r>
              <a:rPr lang="en-US" sz="3600" smtClean="0"/>
              <a:t>Provide health care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4572000"/>
            <a:ext cx="3124200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848599" cy="1143000"/>
          </a:xfrm>
        </p:spPr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dirty="0"/>
              <a:t>Responsibilities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of </a:t>
            </a:r>
            <a:r>
              <a:rPr lang="en-US" dirty="0"/>
              <a:t>Parents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2133600"/>
            <a:ext cx="8610600" cy="4694238"/>
          </a:xfrm>
        </p:spPr>
        <p:txBody>
          <a:bodyPr/>
          <a:lstStyle/>
          <a:p>
            <a:r>
              <a:rPr lang="en-US" sz="3600" smtClean="0"/>
              <a:t>Provide opportunities for social development</a:t>
            </a:r>
          </a:p>
          <a:p>
            <a:r>
              <a:rPr lang="en-US" sz="3600" smtClean="0"/>
              <a:t>Provide for feelings of security</a:t>
            </a:r>
          </a:p>
          <a:p>
            <a:r>
              <a:rPr lang="en-US" sz="3600" smtClean="0"/>
              <a:t>Provide educational opportunities</a:t>
            </a:r>
          </a:p>
          <a:p>
            <a:r>
              <a:rPr lang="en-US" sz="3600" smtClean="0"/>
              <a:t>Provide physical care</a:t>
            </a:r>
          </a:p>
          <a:p>
            <a:r>
              <a:rPr lang="en-US" sz="3600" smtClean="0"/>
              <a:t>Provide financial support</a:t>
            </a:r>
          </a:p>
          <a:p>
            <a:r>
              <a:rPr lang="en-US" sz="3600" smtClean="0"/>
              <a:t>Teach family heritage and culture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"/>
            <a:ext cx="3001963" cy="200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582</TotalTime>
  <Words>1323</Words>
  <Application>Microsoft Office PowerPoint</Application>
  <PresentationFormat>On-screen Show (4:3)</PresentationFormat>
  <Paragraphs>219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Trebuchet MS</vt:lpstr>
      <vt:lpstr>Arial</vt:lpstr>
      <vt:lpstr>Georgia</vt:lpstr>
      <vt:lpstr>Calibri</vt:lpstr>
      <vt:lpstr>Slipstream</vt:lpstr>
      <vt:lpstr>Unit 2-Exploring Parenting</vt:lpstr>
      <vt:lpstr>Objectives</vt:lpstr>
      <vt:lpstr>Objectives</vt:lpstr>
      <vt:lpstr>Objectives</vt:lpstr>
      <vt:lpstr>Terms</vt:lpstr>
      <vt:lpstr>Terms</vt:lpstr>
      <vt:lpstr>Legal and Moral Responsibilities and Obligations</vt:lpstr>
      <vt:lpstr>Responsibilities of Parents</vt:lpstr>
      <vt:lpstr>Responsibilities  of Parents</vt:lpstr>
      <vt:lpstr>Types of Parents</vt:lpstr>
      <vt:lpstr>Types of Parents</vt:lpstr>
      <vt:lpstr>Types of Parents</vt:lpstr>
      <vt:lpstr>Types of Parents</vt:lpstr>
      <vt:lpstr>Adjusting  to Parenthood</vt:lpstr>
      <vt:lpstr>Adjusting to Parenthood</vt:lpstr>
      <vt:lpstr>Adjusting to Parenthood</vt:lpstr>
      <vt:lpstr>Financial Responsibilities</vt:lpstr>
      <vt:lpstr>Financial Responsibilities</vt:lpstr>
      <vt:lpstr>Financial Responsibilities</vt:lpstr>
      <vt:lpstr>Rewards of Parenthood</vt:lpstr>
      <vt:lpstr>Rewards of Parenthood</vt:lpstr>
      <vt:lpstr>Demands of Parenthood</vt:lpstr>
      <vt:lpstr>Demands of Parenthood</vt:lpstr>
      <vt:lpstr>Characteristics of Parent Readiness</vt:lpstr>
      <vt:lpstr>Characteristics of Parent Readiness</vt:lpstr>
      <vt:lpstr>Characteristics of Parent Readiness</vt:lpstr>
      <vt:lpstr>Characteristics of Parent Readiness</vt:lpstr>
      <vt:lpstr>Characteristics of Parent Readiness</vt:lpstr>
      <vt:lpstr>Overcoming Infertility</vt:lpstr>
      <vt:lpstr>Overcoming Infertility</vt:lpstr>
      <vt:lpstr>Overcoming Infertility</vt:lpstr>
      <vt:lpstr>Overcoming Infertility</vt:lpstr>
      <vt:lpstr>Challenges of Teenage Parents</vt:lpstr>
      <vt:lpstr>Challenges of Teenage Parents</vt:lpstr>
      <vt:lpstr>Skills Needed for Guiding a Healthy Child</vt:lpstr>
      <vt:lpstr>Skills Needed for Guiding a Healthy Child</vt:lpstr>
      <vt:lpstr>Skills Needed for Guiding a Healthy Child</vt:lpstr>
      <vt:lpstr>Heredity </vt:lpstr>
      <vt:lpstr>Heredity </vt:lpstr>
      <vt:lpstr>Heredity </vt:lpstr>
      <vt:lpstr>The End </vt:lpstr>
    </vt:vector>
  </TitlesOfParts>
  <Company>Putnam City School District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2-Exploring Parenting</dc:title>
  <dc:creator>Esther Underwood</dc:creator>
  <cp:lastModifiedBy>ccott</cp:lastModifiedBy>
  <cp:revision>36</cp:revision>
  <dcterms:created xsi:type="dcterms:W3CDTF">2011-09-01T13:23:21Z</dcterms:created>
  <dcterms:modified xsi:type="dcterms:W3CDTF">2012-04-19T16:08:13Z</dcterms:modified>
</cp:coreProperties>
</file>