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32"/>
  </p:handout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0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4" r:id="rId28"/>
    <p:sldId id="282" r:id="rId29"/>
    <p:sldId id="286" r:id="rId30"/>
    <p:sldId id="287" r:id="rId3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9" autoAdjust="0"/>
    <p:restoredTop sz="94660"/>
  </p:normalViewPr>
  <p:slideViewPr>
    <p:cSldViewPr snapToGrid="0">
      <p:cViewPr varScale="1">
        <p:scale>
          <a:sx n="58" d="100"/>
          <a:sy n="58" d="100"/>
        </p:scale>
        <p:origin x="60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CC0923-B687-4CE7-B65A-0D968DFA677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359ADA6-6627-46DA-8810-2C67F0CD9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48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FETAL DEVELOPMENT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054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7398431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Which month are the eyebrows and eyelids visible?</a:t>
            </a:r>
            <a:endParaRPr lang="en-US" sz="4400" dirty="0"/>
          </a:p>
        </p:txBody>
      </p:sp>
      <p:pic>
        <p:nvPicPr>
          <p:cNvPr id="2050" name="Picture 2" descr="6months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18"/>
          <a:stretch>
            <a:fillRect/>
          </a:stretch>
        </p:blipFill>
        <p:spPr bwMode="auto">
          <a:xfrm>
            <a:off x="7463290" y="422506"/>
            <a:ext cx="4195310" cy="471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456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Which month does your baby begin gaining half a pound per week?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2883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Embryonic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Which stage of development occurs during the second month?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2515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6157459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By the end of this month, the embryo is about 1/10 inch long</a:t>
            </a:r>
            <a:endParaRPr lang="en-US" sz="4400" dirty="0"/>
          </a:p>
        </p:txBody>
      </p:sp>
      <p:pic>
        <p:nvPicPr>
          <p:cNvPr id="4" name="Picture 4" descr="mo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1671" y="685800"/>
            <a:ext cx="5139912" cy="3895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74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Which month does a baby begin growing hair on the head?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9490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332014"/>
            <a:ext cx="6843259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Which month do bones begin to form?</a:t>
            </a:r>
          </a:p>
          <a:p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712" y="2015065"/>
            <a:ext cx="5511800" cy="32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67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Which stage of fetal development is considered rapid cell division?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3736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Which month?</a:t>
            </a:r>
            <a:endParaRPr lang="en-US" sz="4400" dirty="0"/>
          </a:p>
        </p:txBody>
      </p:sp>
      <p:pic>
        <p:nvPicPr>
          <p:cNvPr id="3074" name="Picture 2" descr="9monthlabo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919"/>
          <a:stretch>
            <a:fillRect/>
          </a:stretch>
        </p:blipFill>
        <p:spPr bwMode="auto">
          <a:xfrm>
            <a:off x="6127522" y="350384"/>
            <a:ext cx="4110491" cy="6152006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67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685800"/>
            <a:ext cx="6618060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Which month do the fingernails extend beyond the fingertips?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272" y="685800"/>
            <a:ext cx="4339999" cy="43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7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The embryonic stage ends at the end of which week?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5658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526" y="4878440"/>
            <a:ext cx="8534400" cy="1507067"/>
          </a:xfrm>
        </p:spPr>
        <p:txBody>
          <a:bodyPr/>
          <a:lstStyle/>
          <a:p>
            <a:r>
              <a:rPr lang="en-US" dirty="0" smtClean="0"/>
              <a:t>Month 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816" y="344599"/>
            <a:ext cx="6782026" cy="4533841"/>
          </a:xfrm>
        </p:spPr>
      </p:pic>
    </p:spTree>
    <p:extLst>
      <p:ext uri="{BB962C8B-B14F-4D97-AF65-F5344CB8AC3E}">
        <p14:creationId xmlns:p14="http://schemas.microsoft.com/office/powerpoint/2010/main" val="65699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Which month do the lungs mature and are able to function completely on their own?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7280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8721045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Which month can it hear and respond to the mother’s voice?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4707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3087688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Which month?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016" y="336249"/>
            <a:ext cx="6391956" cy="4343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07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Which month can the fetus hear you if you talk or sing?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6539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 weeks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Approximately how many weeks is a woman pregnant for?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2773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6794274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Which month may you feel the baby’s first kick?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8486" y="289075"/>
            <a:ext cx="4408715" cy="440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3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Which month does a baby start looking like a human?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3104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matching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Reproductive System/Conception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8256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42" y="1531860"/>
            <a:ext cx="8002587" cy="9500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42" y="163286"/>
            <a:ext cx="10613347" cy="6466115"/>
          </a:xfr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95742" y="1684260"/>
            <a:ext cx="8002587" cy="9500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      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48142" y="1836660"/>
            <a:ext cx="8002587" cy="9500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      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00542" y="1989060"/>
            <a:ext cx="8002587" cy="9500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      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52942" y="2141460"/>
            <a:ext cx="8002587" cy="9500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      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05342" y="2293860"/>
            <a:ext cx="8002587" cy="9500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      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157742" y="2446260"/>
            <a:ext cx="8002587" cy="9500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      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310142" y="2598660"/>
            <a:ext cx="8002587" cy="9500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      </a:t>
            </a:r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462542" y="2751060"/>
            <a:ext cx="8002587" cy="9500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      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614942" y="2903460"/>
            <a:ext cx="8002587" cy="9500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      </a:t>
            </a:r>
            <a:endParaRPr lang="en-US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767342" y="3055860"/>
            <a:ext cx="8002587" cy="9500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      </a:t>
            </a:r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919742" y="3208260"/>
            <a:ext cx="8002587" cy="9500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      </a:t>
            </a:r>
            <a:endParaRPr lang="en-US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072142" y="3360660"/>
            <a:ext cx="8002587" cy="9500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      </a:t>
            </a:r>
            <a:endParaRPr lang="en-US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224542" y="3513060"/>
            <a:ext cx="8002587" cy="9500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      </a:t>
            </a:r>
            <a:endParaRPr lang="en-US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2376942" y="3665460"/>
            <a:ext cx="8002587" cy="9500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07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matching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Fetus in the Womb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599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7022874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W</a:t>
            </a:r>
            <a:r>
              <a:rPr lang="en-US" sz="4000" dirty="0" smtClean="0"/>
              <a:t>hich month can a baby begin to suck its thumb?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714" y="983569"/>
            <a:ext cx="3924299" cy="393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75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5" t="28330" r="655" b="-29170"/>
          <a:stretch/>
        </p:blipFill>
        <p:spPr>
          <a:xfrm>
            <a:off x="3853543" y="-1"/>
            <a:ext cx="4775639" cy="9701583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43342" y="1531860"/>
            <a:ext cx="8002587" cy="9500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742" y="1684260"/>
            <a:ext cx="8002587" cy="9500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      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48142" y="1836660"/>
            <a:ext cx="8002587" cy="9500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      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00542" y="1989060"/>
            <a:ext cx="8002587" cy="9500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      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52942" y="2141460"/>
            <a:ext cx="8002587" cy="9500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      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05342" y="2293860"/>
            <a:ext cx="8002587" cy="9500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      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157742" y="2446260"/>
            <a:ext cx="8002587" cy="9500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      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310142" y="2598660"/>
            <a:ext cx="8002587" cy="9500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      </a:t>
            </a:r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462542" y="2751060"/>
            <a:ext cx="8002587" cy="9500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      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614942" y="2903460"/>
            <a:ext cx="8002587" cy="9500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      </a:t>
            </a:r>
            <a:endParaRPr lang="en-US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767342" y="3055860"/>
            <a:ext cx="8002587" cy="9500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      </a:t>
            </a:r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919742" y="3208260"/>
            <a:ext cx="8002587" cy="9500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      </a:t>
            </a:r>
            <a:endParaRPr lang="en-US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072142" y="3360660"/>
            <a:ext cx="8002587" cy="9500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      </a:t>
            </a:r>
            <a:endParaRPr lang="en-US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224542" y="3513060"/>
            <a:ext cx="8002587" cy="9500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      </a:t>
            </a:r>
            <a:endParaRPr lang="en-US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2376942" y="3665460"/>
            <a:ext cx="8002587" cy="9500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      </a:t>
            </a:r>
            <a:endParaRPr lang="en-US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529342" y="3817860"/>
            <a:ext cx="8002587" cy="9500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      </a:t>
            </a:r>
            <a:endParaRPr lang="en-US" dirty="0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2681742" y="3970260"/>
            <a:ext cx="8002587" cy="9500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      </a:t>
            </a:r>
            <a:endParaRPr lang="en-US" dirty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2834142" y="4122660"/>
            <a:ext cx="8002587" cy="9500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      </a:t>
            </a:r>
            <a:endParaRPr lang="en-US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2986542" y="4275060"/>
            <a:ext cx="8002587" cy="9500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      </a:t>
            </a:r>
            <a:endParaRPr lang="en-US" dirty="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3138942" y="4427460"/>
            <a:ext cx="8002587" cy="9500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71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Which month does a baby’s heart  beat begin?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9642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8wee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128" y="300432"/>
            <a:ext cx="4385163" cy="4500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622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7267802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Fingers and toes are almost complete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884" y="375556"/>
            <a:ext cx="5482367" cy="411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06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 weeks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737374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Approximately which week do you find out the gender of the baby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6099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6663645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Which month does a baby move head down?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7857" y="462643"/>
            <a:ext cx="4354285" cy="435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88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Which stage of fetal development is the longest stage?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4266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1010</TotalTime>
  <Words>326</Words>
  <Application>Microsoft Office PowerPoint</Application>
  <PresentationFormat>Widescreen</PresentationFormat>
  <Paragraphs>89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Calibri</vt:lpstr>
      <vt:lpstr>Century Gothic</vt:lpstr>
      <vt:lpstr>Wingdings 3</vt:lpstr>
      <vt:lpstr>Slice</vt:lpstr>
      <vt:lpstr>REVIEW </vt:lpstr>
      <vt:lpstr>Month 1</vt:lpstr>
      <vt:lpstr>Month 4</vt:lpstr>
      <vt:lpstr>Month 1</vt:lpstr>
      <vt:lpstr>Month 2</vt:lpstr>
      <vt:lpstr>Month 3</vt:lpstr>
      <vt:lpstr>20 weeks</vt:lpstr>
      <vt:lpstr>Month 8</vt:lpstr>
      <vt:lpstr>FETAL</vt:lpstr>
      <vt:lpstr>Month 6</vt:lpstr>
      <vt:lpstr>Month 8</vt:lpstr>
      <vt:lpstr>Embryonic </vt:lpstr>
      <vt:lpstr>Month 1</vt:lpstr>
      <vt:lpstr>Month 5</vt:lpstr>
      <vt:lpstr>Month 2</vt:lpstr>
      <vt:lpstr>GERMINAL</vt:lpstr>
      <vt:lpstr>Month 9</vt:lpstr>
      <vt:lpstr>Month 8</vt:lpstr>
      <vt:lpstr>8th week</vt:lpstr>
      <vt:lpstr>Month 9</vt:lpstr>
      <vt:lpstr>Month 7</vt:lpstr>
      <vt:lpstr>Month 3</vt:lpstr>
      <vt:lpstr>Month 6</vt:lpstr>
      <vt:lpstr>40 weeks</vt:lpstr>
      <vt:lpstr>Month 4</vt:lpstr>
      <vt:lpstr>Month 3</vt:lpstr>
      <vt:lpstr>matching</vt:lpstr>
      <vt:lpstr>               </vt:lpstr>
      <vt:lpstr>matching</vt:lpstr>
      <vt:lpstr>               </vt:lpstr>
    </vt:vector>
  </TitlesOfParts>
  <Company>Broken Arrow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Schmidt, Brittany A</dc:creator>
  <cp:lastModifiedBy>Schmidt, Brittany A</cp:lastModifiedBy>
  <cp:revision>18</cp:revision>
  <cp:lastPrinted>2015-04-21T17:00:02Z</cp:lastPrinted>
  <dcterms:created xsi:type="dcterms:W3CDTF">2015-02-11T20:47:12Z</dcterms:created>
  <dcterms:modified xsi:type="dcterms:W3CDTF">2015-04-21T20:59:48Z</dcterms:modified>
</cp:coreProperties>
</file>