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9" autoAdjust="0"/>
    <p:restoredTop sz="94660"/>
  </p:normalViewPr>
  <p:slideViewPr>
    <p:cSldViewPr snapToGrid="0">
      <p:cViewPr varScale="1">
        <p:scale>
          <a:sx n="58" d="100"/>
          <a:sy n="58" d="100"/>
        </p:scale>
        <p:origin x="60" y="1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A050239-684E-4BAB-9C6C-BB3DD1C62FFC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1D601E0-E21F-46F8-BD04-8AEBF299D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28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7B12-097D-4EDB-9B8E-1DBBB0C522B8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89280-2FC2-4781-8FDC-D87A0131B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051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7B12-097D-4EDB-9B8E-1DBBB0C522B8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89280-2FC2-4781-8FDC-D87A0131B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275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7B12-097D-4EDB-9B8E-1DBBB0C522B8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89280-2FC2-4781-8FDC-D87A0131B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65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ED480-8579-4776-BA2F-C36034638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7B12-097D-4EDB-9B8E-1DBBB0C522B8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89280-2FC2-4781-8FDC-D87A0131B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3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7B12-097D-4EDB-9B8E-1DBBB0C522B8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89280-2FC2-4781-8FDC-D87A0131B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132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7B12-097D-4EDB-9B8E-1DBBB0C522B8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89280-2FC2-4781-8FDC-D87A0131B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4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7B12-097D-4EDB-9B8E-1DBBB0C522B8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89280-2FC2-4781-8FDC-D87A0131B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4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7B12-097D-4EDB-9B8E-1DBBB0C522B8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89280-2FC2-4781-8FDC-D87A0131B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31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7B12-097D-4EDB-9B8E-1DBBB0C522B8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89280-2FC2-4781-8FDC-D87A0131B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94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7B12-097D-4EDB-9B8E-1DBBB0C522B8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89280-2FC2-4781-8FDC-D87A0131B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19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7B12-097D-4EDB-9B8E-1DBBB0C522B8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89280-2FC2-4781-8FDC-D87A0131B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7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57B12-097D-4EDB-9B8E-1DBBB0C522B8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89280-2FC2-4781-8FDC-D87A0131B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28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1981200" y="704850"/>
            <a:ext cx="8153400" cy="3409950"/>
          </a:xfrm>
        </p:spPr>
        <p:txBody>
          <a:bodyPr/>
          <a:lstStyle/>
          <a:p>
            <a:pPr algn="ctr"/>
            <a:r>
              <a:rPr lang="en-US" sz="7200" dirty="0"/>
              <a:t>Fetal Development Month by Month</a:t>
            </a:r>
          </a:p>
        </p:txBody>
      </p:sp>
    </p:spTree>
    <p:extLst>
      <p:ext uri="{BB962C8B-B14F-4D97-AF65-F5344CB8AC3E}">
        <p14:creationId xmlns:p14="http://schemas.microsoft.com/office/powerpoint/2010/main" val="174396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Six Months</a:t>
            </a:r>
          </a:p>
        </p:txBody>
      </p:sp>
      <p:sp>
        <p:nvSpPr>
          <p:cNvPr id="53251" name="Rectangle 3"/>
          <p:cNvSpPr>
            <a:spLocks noGrp="1" noChangeArrowheads="1" noTextEdit="1"/>
          </p:cNvSpPr>
          <p:nvPr>
            <p:ph type="clipArt" sz="half" idx="1"/>
          </p:nvPr>
        </p:nvSpPr>
        <p:spPr/>
      </p:sp>
      <p:sp>
        <p:nvSpPr>
          <p:cNvPr id="5325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Arial" panose="020B0604020202020204" pitchFamily="34" charset="0"/>
              </a:rPr>
              <a:t>Eyebrows</a:t>
            </a:r>
            <a:r>
              <a:rPr lang="en-US">
                <a:latin typeface="Arial" panose="020B0604020202020204" pitchFamily="34" charset="0"/>
              </a:rPr>
              <a:t> and </a:t>
            </a:r>
            <a:r>
              <a:rPr lang="en-US" b="1">
                <a:latin typeface="Arial" panose="020B0604020202020204" pitchFamily="34" charset="0"/>
              </a:rPr>
              <a:t>eyelids</a:t>
            </a:r>
            <a:r>
              <a:rPr lang="en-US">
                <a:latin typeface="Arial" panose="020B0604020202020204" pitchFamily="34" charset="0"/>
              </a:rPr>
              <a:t> are visible. Your baby's lungs are filled with </a:t>
            </a:r>
            <a:r>
              <a:rPr lang="en-US" b="1">
                <a:latin typeface="Arial" panose="020B0604020202020204" pitchFamily="34" charset="0"/>
              </a:rPr>
              <a:t>amniotic fluid</a:t>
            </a:r>
            <a:r>
              <a:rPr lang="en-US">
                <a:latin typeface="Arial" panose="020B0604020202020204" pitchFamily="34" charset="0"/>
              </a:rPr>
              <a:t>, and he has started breathing motions. If you </a:t>
            </a:r>
            <a:r>
              <a:rPr lang="en-US" b="1">
                <a:latin typeface="Arial" panose="020B0604020202020204" pitchFamily="34" charset="0"/>
              </a:rPr>
              <a:t>talk</a:t>
            </a:r>
            <a:r>
              <a:rPr lang="en-US">
                <a:latin typeface="Arial" panose="020B0604020202020204" pitchFamily="34" charset="0"/>
              </a:rPr>
              <a:t> or </a:t>
            </a:r>
            <a:r>
              <a:rPr lang="en-US" b="1">
                <a:latin typeface="Arial" panose="020B0604020202020204" pitchFamily="34" charset="0"/>
              </a:rPr>
              <a:t>sing</a:t>
            </a:r>
            <a:r>
              <a:rPr lang="en-US">
                <a:latin typeface="Arial" panose="020B0604020202020204" pitchFamily="34" charset="0"/>
              </a:rPr>
              <a:t>, he can hear you.</a:t>
            </a:r>
          </a:p>
        </p:txBody>
      </p:sp>
      <p:pic>
        <p:nvPicPr>
          <p:cNvPr id="53253" name="Picture 7" descr="diagram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05000"/>
            <a:ext cx="4267200" cy="465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365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5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8229600" cy="1143000"/>
          </a:xfrm>
        </p:spPr>
        <p:txBody>
          <a:bodyPr/>
          <a:lstStyle/>
          <a:p>
            <a:pPr algn="r" eaLnBrk="1" hangingPunct="1"/>
            <a:r>
              <a:rPr lang="en-US" smtClean="0">
                <a:solidFill>
                  <a:schemeClr val="bg1"/>
                </a:solidFill>
              </a:rPr>
              <a:t>6 Months</a:t>
            </a:r>
          </a:p>
        </p:txBody>
      </p:sp>
      <p:pic>
        <p:nvPicPr>
          <p:cNvPr id="54275" name="Picture 4" descr="mo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0"/>
            <a:ext cx="9144000" cy="6897688"/>
          </a:xfrm>
        </p:spPr>
      </p:pic>
    </p:spTree>
    <p:extLst>
      <p:ext uri="{BB962C8B-B14F-4D97-AF65-F5344CB8AC3E}">
        <p14:creationId xmlns:p14="http://schemas.microsoft.com/office/powerpoint/2010/main" val="280316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Seven Months</a:t>
            </a:r>
          </a:p>
        </p:txBody>
      </p:sp>
      <p:sp>
        <p:nvSpPr>
          <p:cNvPr id="55299" name="Rectangle 3"/>
          <p:cNvSpPr>
            <a:spLocks noGrp="1" noChangeArrowheads="1" noTextEdit="1"/>
          </p:cNvSpPr>
          <p:nvPr>
            <p:ph type="clipArt" sz="half" idx="1"/>
          </p:nvPr>
        </p:nvSpPr>
        <p:spPr/>
      </p:sp>
      <p:sp>
        <p:nvSpPr>
          <p:cNvPr id="553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anose="020B0604020202020204" pitchFamily="34" charset="0"/>
              </a:rPr>
              <a:t>By the end of the seventh month, your baby weighs about </a:t>
            </a:r>
            <a:r>
              <a:rPr lang="en-US" b="1">
                <a:latin typeface="Arial" panose="020B0604020202020204" pitchFamily="34" charset="0"/>
              </a:rPr>
              <a:t>1 1/2 - 2pounds</a:t>
            </a:r>
            <a:r>
              <a:rPr lang="en-US">
                <a:latin typeface="Arial" panose="020B0604020202020204" pitchFamily="34" charset="0"/>
              </a:rPr>
              <a:t> and is about </a:t>
            </a:r>
            <a:r>
              <a:rPr lang="en-US" b="1">
                <a:latin typeface="Arial" panose="020B0604020202020204" pitchFamily="34" charset="0"/>
              </a:rPr>
              <a:t>12 inches long</a:t>
            </a:r>
            <a:r>
              <a:rPr lang="en-US">
                <a:latin typeface="Arial" panose="020B0604020202020204" pitchFamily="34" charset="0"/>
              </a:rPr>
              <a:t>. His body is well-formed. </a:t>
            </a:r>
            <a:r>
              <a:rPr lang="en-US" b="1">
                <a:latin typeface="Arial" panose="020B0604020202020204" pitchFamily="34" charset="0"/>
              </a:rPr>
              <a:t>Fingernails</a:t>
            </a:r>
            <a:r>
              <a:rPr lang="en-US">
                <a:latin typeface="Arial" panose="020B0604020202020204" pitchFamily="34" charset="0"/>
              </a:rPr>
              <a:t> cover his fingertips</a:t>
            </a:r>
          </a:p>
          <a:p>
            <a:pPr eaLnBrk="1" hangingPunct="1"/>
            <a:endParaRPr lang="en-US"/>
          </a:p>
        </p:txBody>
      </p:sp>
      <p:pic>
        <p:nvPicPr>
          <p:cNvPr id="55301" name="Picture 7" descr="diagram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1905000"/>
            <a:ext cx="4398963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551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4" descr="mo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"/>
            <a:ext cx="7543800" cy="6873875"/>
          </a:xfrm>
        </p:spPr>
      </p:pic>
      <p:sp>
        <p:nvSpPr>
          <p:cNvPr id="56323" name="WordArt 7"/>
          <p:cNvSpPr>
            <a:spLocks noChangeArrowheads="1" noChangeShapeType="1" noTextEdit="1"/>
          </p:cNvSpPr>
          <p:nvPr/>
        </p:nvSpPr>
        <p:spPr bwMode="auto">
          <a:xfrm rot="5400000">
            <a:off x="7048500" y="2705100"/>
            <a:ext cx="5638800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en-US" sz="3600" kern="10">
                <a:gradFill rotWithShape="1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79999"/>
                    </a:srgbClr>
                  </a:outerShdw>
                </a:effectLst>
                <a:latin typeface="Alleycat ICG"/>
              </a:rPr>
              <a:t>7 Months</a:t>
            </a:r>
          </a:p>
        </p:txBody>
      </p:sp>
    </p:spTree>
    <p:extLst>
      <p:ext uri="{BB962C8B-B14F-4D97-AF65-F5344CB8AC3E}">
        <p14:creationId xmlns:p14="http://schemas.microsoft.com/office/powerpoint/2010/main" val="251898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Eight Months</a:t>
            </a:r>
          </a:p>
        </p:txBody>
      </p:sp>
      <p:sp>
        <p:nvSpPr>
          <p:cNvPr id="57347" name="Rectangle 3"/>
          <p:cNvSpPr>
            <a:spLocks noGrp="1" noChangeArrowheads="1" noTextEdit="1"/>
          </p:cNvSpPr>
          <p:nvPr>
            <p:ph type="clipArt" sz="half" idx="1"/>
          </p:nvPr>
        </p:nvSpPr>
        <p:spPr/>
      </p:sp>
      <p:sp>
        <p:nvSpPr>
          <p:cNvPr id="573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panose="020B0604020202020204" pitchFamily="34" charset="0"/>
              </a:rPr>
              <a:t>Your baby is gaining about </a:t>
            </a:r>
            <a:r>
              <a:rPr lang="en-US" b="1">
                <a:latin typeface="Arial" panose="020B0604020202020204" pitchFamily="34" charset="0"/>
              </a:rPr>
              <a:t>half a pound per week</a:t>
            </a:r>
            <a:r>
              <a:rPr lang="en-US">
                <a:latin typeface="Arial" panose="020B0604020202020204" pitchFamily="34" charset="0"/>
              </a:rPr>
              <a:t>, and layers of fat are piling on. He has probably turned head-down in preparation for birth. He weighs between </a:t>
            </a:r>
            <a:r>
              <a:rPr lang="en-US" b="1">
                <a:latin typeface="Arial" panose="020B0604020202020204" pitchFamily="34" charset="0"/>
              </a:rPr>
              <a:t>3 and 5 pounds</a:t>
            </a:r>
            <a:r>
              <a:rPr lang="en-US">
                <a:latin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/>
          </a:p>
        </p:txBody>
      </p:sp>
      <p:pic>
        <p:nvPicPr>
          <p:cNvPr id="57349" name="Picture 7" descr="diagram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1828800"/>
            <a:ext cx="4329113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603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4" descr="mo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0"/>
            <a:ext cx="8001000" cy="6858000"/>
          </a:xfrm>
        </p:spPr>
      </p:pic>
      <p:sp>
        <p:nvSpPr>
          <p:cNvPr id="58371" name="WordArt 7"/>
          <p:cNvSpPr>
            <a:spLocks noChangeArrowheads="1" noChangeShapeType="1" noTextEdit="1"/>
          </p:cNvSpPr>
          <p:nvPr/>
        </p:nvSpPr>
        <p:spPr bwMode="auto">
          <a:xfrm>
            <a:off x="1752600" y="1"/>
            <a:ext cx="2286000" cy="19716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8 months</a:t>
            </a:r>
          </a:p>
        </p:txBody>
      </p:sp>
    </p:spTree>
    <p:extLst>
      <p:ext uri="{BB962C8B-B14F-4D97-AF65-F5344CB8AC3E}">
        <p14:creationId xmlns:p14="http://schemas.microsoft.com/office/powerpoint/2010/main" val="104164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Nine Months</a:t>
            </a:r>
          </a:p>
        </p:txBody>
      </p:sp>
      <p:sp>
        <p:nvSpPr>
          <p:cNvPr id="59395" name="Rectangle 3"/>
          <p:cNvSpPr>
            <a:spLocks noGrp="1" noChangeArrowheads="1" noTextEdit="1"/>
          </p:cNvSpPr>
          <p:nvPr>
            <p:ph type="clipArt" sz="half" idx="1"/>
          </p:nvPr>
        </p:nvSpPr>
        <p:spPr/>
      </p:sp>
      <p:sp>
        <p:nvSpPr>
          <p:cNvPr id="593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248400" y="1981200"/>
            <a:ext cx="3962400" cy="4114800"/>
          </a:xfrm>
        </p:spPr>
        <p:txBody>
          <a:bodyPr/>
          <a:lstStyle/>
          <a:p>
            <a:pPr eaLnBrk="1" hangingPunct="1"/>
            <a:r>
              <a:rPr lang="en-US">
                <a:latin typeface="Arial" panose="020B0604020202020204" pitchFamily="34" charset="0"/>
              </a:rPr>
              <a:t>Your baby is a hefty </a:t>
            </a:r>
            <a:r>
              <a:rPr lang="en-US" b="1">
                <a:latin typeface="Arial" panose="020B0604020202020204" pitchFamily="34" charset="0"/>
              </a:rPr>
              <a:t>5 to 7 pounds</a:t>
            </a:r>
            <a:r>
              <a:rPr lang="en-US">
                <a:latin typeface="Arial" panose="020B0604020202020204" pitchFamily="34" charset="0"/>
              </a:rPr>
              <a:t> and measures between 18 and 22 inches. As he becomes more crowded, you may feel him move around less. Descends into pelvis and prepares for birth.</a:t>
            </a:r>
          </a:p>
          <a:p>
            <a:pPr eaLnBrk="1" hangingPunct="1"/>
            <a:endParaRPr lang="en-US"/>
          </a:p>
        </p:txBody>
      </p:sp>
      <p:pic>
        <p:nvPicPr>
          <p:cNvPr id="59397" name="Picture 7" descr="diagram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1905000"/>
            <a:ext cx="4329113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464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First Month</a:t>
            </a:r>
          </a:p>
        </p:txBody>
      </p:sp>
      <p:sp>
        <p:nvSpPr>
          <p:cNvPr id="45059" name="Rectangle 12"/>
          <p:cNvSpPr>
            <a:spLocks noGrp="1" noChangeArrowheads="1" noTextEdit="1"/>
          </p:cNvSpPr>
          <p:nvPr>
            <p:ph type="clipArt" sz="half" idx="1"/>
          </p:nvPr>
        </p:nvSpPr>
        <p:spPr/>
      </p:sp>
      <p:sp>
        <p:nvSpPr>
          <p:cNvPr id="450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981200"/>
            <a:ext cx="3810000" cy="4343400"/>
          </a:xfrm>
        </p:spPr>
        <p:txBody>
          <a:bodyPr/>
          <a:lstStyle/>
          <a:p>
            <a:pPr eaLnBrk="1" hangingPunct="1"/>
            <a:r>
              <a:rPr lang="en-US">
                <a:latin typeface="Arial" panose="020B0604020202020204" pitchFamily="34" charset="0"/>
              </a:rPr>
              <a:t>By the end of the first month, the embryo is about </a:t>
            </a:r>
            <a:r>
              <a:rPr lang="en-US" b="1">
                <a:latin typeface="Arial" panose="020B0604020202020204" pitchFamily="34" charset="0"/>
              </a:rPr>
              <a:t>1/10 of an inch long</a:t>
            </a:r>
            <a:r>
              <a:rPr lang="en-US">
                <a:latin typeface="Arial" panose="020B0604020202020204" pitchFamily="34" charset="0"/>
              </a:rPr>
              <a:t>. The heart, which is no larger than a </a:t>
            </a:r>
            <a:r>
              <a:rPr lang="en-US" b="1">
                <a:latin typeface="Arial" panose="020B0604020202020204" pitchFamily="34" charset="0"/>
              </a:rPr>
              <a:t>poppy seed</a:t>
            </a:r>
            <a:r>
              <a:rPr lang="en-US">
                <a:latin typeface="Arial" panose="020B0604020202020204" pitchFamily="34" charset="0"/>
              </a:rPr>
              <a:t>, has begun beating.</a:t>
            </a:r>
          </a:p>
          <a:p>
            <a:pPr eaLnBrk="1" hangingPunct="1"/>
            <a:endParaRPr lang="en-US"/>
          </a:p>
        </p:txBody>
      </p:sp>
      <p:pic>
        <p:nvPicPr>
          <p:cNvPr id="45061" name="Picture 15" descr="diagra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828800"/>
            <a:ext cx="4267200" cy="465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02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4" descr="mo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850901"/>
            <a:ext cx="7772400" cy="589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>
          <a:xfrm>
            <a:off x="2057400" y="304800"/>
            <a:ext cx="4038600" cy="6096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4000"/>
              <a:t>First Month</a:t>
            </a:r>
          </a:p>
        </p:txBody>
      </p:sp>
    </p:spTree>
    <p:extLst>
      <p:ext uri="{BB962C8B-B14F-4D97-AF65-F5344CB8AC3E}">
        <p14:creationId xmlns:p14="http://schemas.microsoft.com/office/powerpoint/2010/main" val="363532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Months</a:t>
            </a:r>
          </a:p>
        </p:txBody>
      </p:sp>
      <p:sp>
        <p:nvSpPr>
          <p:cNvPr id="47107" name="Rectangle 12"/>
          <p:cNvSpPr>
            <a:spLocks noGrp="1" noChangeArrowheads="1" noTextEdit="1"/>
          </p:cNvSpPr>
          <p:nvPr>
            <p:ph type="clipArt" sz="half" idx="1"/>
          </p:nvPr>
        </p:nvSpPr>
        <p:spPr/>
      </p:sp>
      <p:sp>
        <p:nvSpPr>
          <p:cNvPr id="471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447800"/>
            <a:ext cx="3810000" cy="4648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>
                <a:latin typeface="Arial" panose="020B0604020202020204" pitchFamily="34" charset="0"/>
              </a:rPr>
              <a:t>The embryo is about </a:t>
            </a:r>
            <a:r>
              <a:rPr lang="en-US" b="1">
                <a:latin typeface="Arial" panose="020B0604020202020204" pitchFamily="34" charset="0"/>
              </a:rPr>
              <a:t>1/4 inch long</a:t>
            </a:r>
            <a:r>
              <a:rPr lang="en-US">
                <a:latin typeface="Arial" panose="020B0604020202020204" pitchFamily="34" charset="0"/>
              </a:rPr>
              <a:t> and has distinct, slightly webbed fingers. </a:t>
            </a:r>
            <a:r>
              <a:rPr lang="en-US" b="1">
                <a:latin typeface="Arial" panose="020B0604020202020204" pitchFamily="34" charset="0"/>
              </a:rPr>
              <a:t>Veins</a:t>
            </a:r>
            <a:r>
              <a:rPr lang="en-US">
                <a:latin typeface="Arial" panose="020B0604020202020204" pitchFamily="34" charset="0"/>
              </a:rPr>
              <a:t> are clearly visible. The </a:t>
            </a:r>
            <a:r>
              <a:rPr lang="en-US" b="1">
                <a:latin typeface="Arial" panose="020B0604020202020204" pitchFamily="34" charset="0"/>
              </a:rPr>
              <a:t>heart</a:t>
            </a:r>
            <a:r>
              <a:rPr lang="en-US">
                <a:latin typeface="Arial" panose="020B0604020202020204" pitchFamily="34" charset="0"/>
              </a:rPr>
              <a:t> has divided into right and left chambers. Face, eyes, ears, and limbs take shape. Bones begin to form. </a:t>
            </a:r>
          </a:p>
          <a:p>
            <a:pPr eaLnBrk="1" hangingPunct="1">
              <a:buFontTx/>
              <a:buNone/>
            </a:pPr>
            <a:endParaRPr lang="en-US"/>
          </a:p>
        </p:txBody>
      </p:sp>
      <p:pic>
        <p:nvPicPr>
          <p:cNvPr id="47109" name="Picture 15" descr="diagram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05000"/>
            <a:ext cx="4191000" cy="457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283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3429000" cy="6096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4000">
                <a:solidFill>
                  <a:schemeClr val="bg1"/>
                </a:solidFill>
              </a:rPr>
              <a:t>Two Months</a:t>
            </a:r>
          </a:p>
        </p:txBody>
      </p:sp>
      <p:pic>
        <p:nvPicPr>
          <p:cNvPr id="48131" name="Picture 4" descr="mo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-111125"/>
            <a:ext cx="9144000" cy="7273925"/>
          </a:xfrm>
        </p:spPr>
      </p:pic>
    </p:spTree>
    <p:extLst>
      <p:ext uri="{BB962C8B-B14F-4D97-AF65-F5344CB8AC3E}">
        <p14:creationId xmlns:p14="http://schemas.microsoft.com/office/powerpoint/2010/main" val="62162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Three Months</a:t>
            </a:r>
          </a:p>
        </p:txBody>
      </p:sp>
      <p:sp>
        <p:nvSpPr>
          <p:cNvPr id="49155" name="Rectangle 12"/>
          <p:cNvSpPr>
            <a:spLocks noGrp="1" noChangeArrowheads="1" noTextEdit="1"/>
          </p:cNvSpPr>
          <p:nvPr>
            <p:ph type="clipArt" sz="half" idx="1"/>
          </p:nvPr>
        </p:nvSpPr>
        <p:spPr>
          <a:xfrm>
            <a:off x="2286000" y="1981200"/>
            <a:ext cx="3810000" cy="4114800"/>
          </a:xfrm>
        </p:spPr>
      </p:sp>
      <p:sp>
        <p:nvSpPr>
          <p:cNvPr id="4915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Arial" panose="020B0604020202020204" pitchFamily="34" charset="0"/>
              </a:rPr>
              <a:t>By now the fetus is </a:t>
            </a:r>
            <a:r>
              <a:rPr lang="en-US" sz="2400" b="1">
                <a:latin typeface="Arial" panose="020B0604020202020204" pitchFamily="34" charset="0"/>
              </a:rPr>
              <a:t>1-2 inches long</a:t>
            </a:r>
            <a:r>
              <a:rPr lang="en-US" sz="2400">
                <a:latin typeface="Arial" panose="020B0604020202020204" pitchFamily="34" charset="0"/>
              </a:rPr>
              <a:t> and is fully formed. He has begun swallowing and kicking. All </a:t>
            </a:r>
            <a:r>
              <a:rPr lang="en-US" sz="2400" b="1">
                <a:latin typeface="Arial" panose="020B0604020202020204" pitchFamily="34" charset="0"/>
              </a:rPr>
              <a:t>organs</a:t>
            </a:r>
            <a:r>
              <a:rPr lang="en-US" sz="2400">
                <a:latin typeface="Arial" panose="020B0604020202020204" pitchFamily="34" charset="0"/>
              </a:rPr>
              <a:t> and </a:t>
            </a:r>
            <a:r>
              <a:rPr lang="en-US" sz="2400" b="1">
                <a:latin typeface="Arial" panose="020B0604020202020204" pitchFamily="34" charset="0"/>
              </a:rPr>
              <a:t>muscles</a:t>
            </a:r>
            <a:r>
              <a:rPr lang="en-US" sz="2400">
                <a:latin typeface="Arial" panose="020B0604020202020204" pitchFamily="34" charset="0"/>
              </a:rPr>
              <a:t> have formed and are beginning to function. Nostrils, mouth, lips, and eyelids form. Fingers and toes almost complete.</a:t>
            </a:r>
          </a:p>
          <a:p>
            <a:pPr eaLnBrk="1" hangingPunct="1"/>
            <a:endParaRPr lang="en-US" sz="2400"/>
          </a:p>
        </p:txBody>
      </p:sp>
      <p:pic>
        <p:nvPicPr>
          <p:cNvPr id="49157" name="Picture 15" descr="diagram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828800"/>
            <a:ext cx="4267200" cy="465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547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Four Months</a:t>
            </a:r>
          </a:p>
        </p:txBody>
      </p:sp>
      <p:sp>
        <p:nvSpPr>
          <p:cNvPr id="50179" name="Rectangle 12"/>
          <p:cNvSpPr>
            <a:spLocks noGrp="1" noChangeArrowheads="1" noTextEdit="1"/>
          </p:cNvSpPr>
          <p:nvPr>
            <p:ph type="clipArt" sz="half" idx="1"/>
          </p:nvPr>
        </p:nvSpPr>
        <p:spPr/>
      </p:sp>
      <p:sp>
        <p:nvSpPr>
          <p:cNvPr id="501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295400"/>
            <a:ext cx="3810000" cy="48006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panose="020B0604020202020204" pitchFamily="34" charset="0"/>
              </a:rPr>
              <a:t>By now the fetus is about </a:t>
            </a:r>
            <a:r>
              <a:rPr lang="en-US" b="1" smtClean="0">
                <a:latin typeface="Arial" panose="020B0604020202020204" pitchFamily="34" charset="0"/>
              </a:rPr>
              <a:t>3 inches </a:t>
            </a:r>
            <a:r>
              <a:rPr lang="en-US" smtClean="0">
                <a:latin typeface="Arial" panose="020B0604020202020204" pitchFamily="34" charset="0"/>
              </a:rPr>
              <a:t>long and weighs </a:t>
            </a:r>
            <a:r>
              <a:rPr lang="en-US" b="1" smtClean="0">
                <a:latin typeface="Arial" panose="020B0604020202020204" pitchFamily="34" charset="0"/>
              </a:rPr>
              <a:t>1 ounce</a:t>
            </a:r>
            <a:r>
              <a:rPr lang="en-US" smtClean="0">
                <a:latin typeface="Arial" panose="020B0604020202020204" pitchFamily="34" charset="0"/>
              </a:rPr>
              <a:t>. Can suck its thumb, swallow, hiccup, and move around. Facial features become clearer. His </a:t>
            </a:r>
            <a:r>
              <a:rPr lang="en-US" b="1" smtClean="0">
                <a:latin typeface="Arial" panose="020B0604020202020204" pitchFamily="34" charset="0"/>
              </a:rPr>
              <a:t>heartbeat</a:t>
            </a:r>
            <a:r>
              <a:rPr lang="en-US" smtClean="0">
                <a:latin typeface="Arial" panose="020B0604020202020204" pitchFamily="34" charset="0"/>
              </a:rPr>
              <a:t> can be heard clearly. This is when you may feel your baby's first </a:t>
            </a:r>
            <a:r>
              <a:rPr lang="en-US" b="1" smtClean="0">
                <a:latin typeface="Arial" panose="020B0604020202020204" pitchFamily="34" charset="0"/>
              </a:rPr>
              <a:t>kick</a:t>
            </a:r>
            <a:r>
              <a:rPr lang="en-US" smtClean="0">
                <a:latin typeface="Arial" panose="020B0604020202020204" pitchFamily="34" charset="0"/>
              </a:rPr>
              <a:t>.</a:t>
            </a:r>
          </a:p>
        </p:txBody>
      </p:sp>
      <p:pic>
        <p:nvPicPr>
          <p:cNvPr id="50181" name="Picture 15" descr="diagram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05000"/>
            <a:ext cx="4267200" cy="465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843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>
          <a:xfrm>
            <a:off x="6629400" y="6019800"/>
            <a:ext cx="4038600" cy="533400"/>
          </a:xfrm>
        </p:spPr>
        <p:txBody>
          <a:bodyPr rtlCol="0">
            <a:normAutofit fontScale="90000"/>
          </a:bodyPr>
          <a:lstStyle/>
          <a:p>
            <a:pPr algn="r">
              <a:defRPr/>
            </a:pPr>
            <a:r>
              <a:rPr lang="en-US" sz="4000">
                <a:solidFill>
                  <a:schemeClr val="bg1"/>
                </a:solidFill>
              </a:rPr>
              <a:t>4 months</a:t>
            </a:r>
          </a:p>
        </p:txBody>
      </p:sp>
      <p:pic>
        <p:nvPicPr>
          <p:cNvPr id="51203" name="Picture 4" descr="mo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"/>
            <a:ext cx="9144000" cy="6931025"/>
          </a:xfrm>
        </p:spPr>
      </p:pic>
    </p:spTree>
    <p:extLst>
      <p:ext uri="{BB962C8B-B14F-4D97-AF65-F5344CB8AC3E}">
        <p14:creationId xmlns:p14="http://schemas.microsoft.com/office/powerpoint/2010/main" val="143624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Five Months</a:t>
            </a:r>
          </a:p>
        </p:txBody>
      </p:sp>
      <p:sp>
        <p:nvSpPr>
          <p:cNvPr id="52227" name="Rectangle 12"/>
          <p:cNvSpPr>
            <a:spLocks noGrp="1" noChangeArrowheads="1" noTextEdit="1"/>
          </p:cNvSpPr>
          <p:nvPr>
            <p:ph type="clipArt" sz="half" idx="1"/>
          </p:nvPr>
        </p:nvSpPr>
        <p:spPr/>
      </p:sp>
      <p:sp>
        <p:nvSpPr>
          <p:cNvPr id="5222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>
                <a:latin typeface="Arial" panose="020B0604020202020204" pitchFamily="34" charset="0"/>
              </a:rPr>
              <a:t>   </a:t>
            </a:r>
          </a:p>
          <a:p>
            <a:pPr eaLnBrk="1" hangingPunct="1"/>
            <a:r>
              <a:rPr lang="en-US">
                <a:latin typeface="Arial" panose="020B0604020202020204" pitchFamily="34" charset="0"/>
              </a:rPr>
              <a:t>Fetus is about </a:t>
            </a:r>
            <a:r>
              <a:rPr lang="en-US" b="1">
                <a:latin typeface="Arial" panose="020B0604020202020204" pitchFamily="34" charset="0"/>
              </a:rPr>
              <a:t>6 ½-7 inches </a:t>
            </a:r>
            <a:r>
              <a:rPr lang="en-US">
                <a:latin typeface="Arial" panose="020B0604020202020204" pitchFamily="34" charset="0"/>
              </a:rPr>
              <a:t>and weighs about </a:t>
            </a:r>
            <a:r>
              <a:rPr lang="en-US" b="1">
                <a:latin typeface="Arial" panose="020B0604020202020204" pitchFamily="34" charset="0"/>
              </a:rPr>
              <a:t>4-5 ounces</a:t>
            </a:r>
            <a:r>
              <a:rPr lang="en-US">
                <a:latin typeface="Arial" panose="020B0604020202020204" pitchFamily="34" charset="0"/>
              </a:rPr>
              <a:t>. Hair, eyelashes, and eyebrows appear. Your baby will become more </a:t>
            </a:r>
            <a:r>
              <a:rPr lang="en-US" b="1">
                <a:latin typeface="Arial" panose="020B0604020202020204" pitchFamily="34" charset="0"/>
              </a:rPr>
              <a:t>active</a:t>
            </a:r>
            <a:r>
              <a:rPr lang="en-US">
                <a:latin typeface="Arial" panose="020B0604020202020204" pitchFamily="34" charset="0"/>
              </a:rPr>
              <a:t> during this month.</a:t>
            </a:r>
            <a:endParaRPr lang="en-US"/>
          </a:p>
        </p:txBody>
      </p:sp>
      <p:pic>
        <p:nvPicPr>
          <p:cNvPr id="52229" name="Picture 15" descr="diagram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05001"/>
            <a:ext cx="4343400" cy="474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233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1478</TotalTime>
  <Words>386</Words>
  <Application>Microsoft Office PowerPoint</Application>
  <PresentationFormat>Widescreen</PresentationFormat>
  <Paragraphs>26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Alleycat ICG</vt:lpstr>
      <vt:lpstr>Arial</vt:lpstr>
      <vt:lpstr>Calibri</vt:lpstr>
      <vt:lpstr>Calibri Light</vt:lpstr>
      <vt:lpstr>Impact</vt:lpstr>
      <vt:lpstr>Office Theme</vt:lpstr>
      <vt:lpstr>Fetal Development Month by Month</vt:lpstr>
      <vt:lpstr>First Month</vt:lpstr>
      <vt:lpstr>First Month</vt:lpstr>
      <vt:lpstr>Two Months</vt:lpstr>
      <vt:lpstr>Two Months</vt:lpstr>
      <vt:lpstr>Three Months</vt:lpstr>
      <vt:lpstr>Four Months</vt:lpstr>
      <vt:lpstr>4 months</vt:lpstr>
      <vt:lpstr>Five Months</vt:lpstr>
      <vt:lpstr>Six Months</vt:lpstr>
      <vt:lpstr>6 Months</vt:lpstr>
      <vt:lpstr>Seven Months</vt:lpstr>
      <vt:lpstr>PowerPoint Presentation</vt:lpstr>
      <vt:lpstr>Eight Months</vt:lpstr>
      <vt:lpstr>PowerPoint Presentation</vt:lpstr>
      <vt:lpstr>Nine Months</vt:lpstr>
    </vt:vector>
  </TitlesOfParts>
  <Company>Broken Arrow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Fetal Development Month by Month</dc:title>
  <dc:creator>Schmidt, Brittany A</dc:creator>
  <cp:lastModifiedBy>Schmidt, Brittany A</cp:lastModifiedBy>
  <cp:revision>2</cp:revision>
  <cp:lastPrinted>2015-04-21T18:41:41Z</cp:lastPrinted>
  <dcterms:created xsi:type="dcterms:W3CDTF">2015-04-20T20:21:44Z</dcterms:created>
  <dcterms:modified xsi:type="dcterms:W3CDTF">2015-04-21T20:59:54Z</dcterms:modified>
</cp:coreProperties>
</file>