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1"/>
  </p:notes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89" r:id="rId16"/>
    <p:sldId id="270" r:id="rId17"/>
    <p:sldId id="290" r:id="rId18"/>
    <p:sldId id="271" r:id="rId19"/>
    <p:sldId id="29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2" r:id="rId36"/>
    <p:sldId id="287" r:id="rId37"/>
    <p:sldId id="288" r:id="rId38"/>
    <p:sldId id="293" r:id="rId39"/>
    <p:sldId id="294" r:id="rId40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67" autoAdjust="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81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B54DD-890E-403F-BECE-EEB5CFA4E27F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730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883"/>
            <a:ext cx="2971800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B5E97-1329-4647-A84E-DBC250BCE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7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5E97-1329-4647-A84E-DBC250BCEF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38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A88D799-2715-45E3-AA6B-24D0008D0AC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6F2D7F-133E-454B-83D7-69AAAE325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D799-2715-45E3-AA6B-24D0008D0AC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2D7F-133E-454B-83D7-69AAAE325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A88D799-2715-45E3-AA6B-24D0008D0AC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26F2D7F-133E-454B-83D7-69AAAE325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D799-2715-45E3-AA6B-24D0008D0AC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6F2D7F-133E-454B-83D7-69AAAE3259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D799-2715-45E3-AA6B-24D0008D0AC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26F2D7F-133E-454B-83D7-69AAAE3259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A88D799-2715-45E3-AA6B-24D0008D0AC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6F2D7F-133E-454B-83D7-69AAAE3259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A88D799-2715-45E3-AA6B-24D0008D0AC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26F2D7F-133E-454B-83D7-69AAAE3259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D799-2715-45E3-AA6B-24D0008D0AC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6F2D7F-133E-454B-83D7-69AAAE325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D799-2715-45E3-AA6B-24D0008D0AC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6F2D7F-133E-454B-83D7-69AAAE325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D799-2715-45E3-AA6B-24D0008D0AC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6F2D7F-133E-454B-83D7-69AAAE3259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A88D799-2715-45E3-AA6B-24D0008D0AC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26F2D7F-133E-454B-83D7-69AAAE3259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88D799-2715-45E3-AA6B-24D0008D0AC9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6F2D7F-133E-454B-83D7-69AAAE325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search.yahoo.com/images/view;_ylt=A2KJke1MILhOcmIAeZKJzbkF;_ylu=X3oDMTBlMTQ4cGxyBHNlYwNzcgRzbGsDaW1n?back=http://images.search.yahoo.com/search/images?p=pregnancy&amp;ei=UTF-8&amp;fr=yfp-t-701-1&amp;b=1&amp;tab=organic&amp;ri=3&amp;w=4096&amp;h=2723&amp;imgurl=www.novasans.com/blog/wp-content/uploads/2010/07/pregnancy.jpg&amp;rurl=http://www.novasans.com/blog/2010/07/desperate-hunt-for-donor-eggs-forces-couples-to-seek-ivf-abroad/&amp;size=1.1+KB&amp;name=pregnancy&amp;p=pregnancy&amp;oid=3fdab02ed67fdd85f4d893ef1ab6df77&amp;fr2=&amp;fr=yfp-t-701-1&amp;tt=pregnancy&amp;b=0&amp;ni=28&amp;no=3&amp;tab=organic&amp;ts=&amp;sigr=135p1eche&amp;sigb=135vtph2t&amp;sigi=11uvrelti&amp;.crumb=RyiyJXXh6U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8077200" cy="2209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Unit 3-Describing Pregnancy, Prenatal Care, and Childbirth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200400"/>
            <a:ext cx="4013200" cy="381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By Mrs. Kristen Harris</a:t>
            </a:r>
            <a:endParaRPr lang="en-US" dirty="0"/>
          </a:p>
        </p:txBody>
      </p:sp>
      <p:pic>
        <p:nvPicPr>
          <p:cNvPr id="2050" name="Picture 2" descr="http://ts1.mm.bing.net/images/thumbnail.aspx?q=1308363527624&amp;id=21a3c4abc35b09c95ee586325e5a69f9">
            <a:hlinkClick r:id="rId2" tooltip="pregnancy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62400"/>
            <a:ext cx="2590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00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Changes and Discomforts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86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Heartburn</a:t>
            </a:r>
          </a:p>
          <a:p>
            <a:r>
              <a:rPr lang="en-US" dirty="0" smtClean="0"/>
              <a:t>Hemorrhoids</a:t>
            </a:r>
          </a:p>
          <a:p>
            <a:r>
              <a:rPr lang="en-US" dirty="0" smtClean="0"/>
              <a:t>Increased vaginal secretions</a:t>
            </a:r>
          </a:p>
          <a:p>
            <a:r>
              <a:rPr lang="en-US" dirty="0" smtClean="0"/>
              <a:t>Leg Cramps</a:t>
            </a:r>
          </a:p>
          <a:p>
            <a:r>
              <a:rPr lang="en-US" dirty="0" smtClean="0"/>
              <a:t>Nausea or morning sickness</a:t>
            </a:r>
          </a:p>
          <a:p>
            <a:r>
              <a:rPr lang="en-US" dirty="0" smtClean="0"/>
              <a:t>Nosebleeds</a:t>
            </a:r>
          </a:p>
          <a:p>
            <a:r>
              <a:rPr lang="en-US" dirty="0" smtClean="0"/>
              <a:t>Shortness of breath</a:t>
            </a:r>
          </a:p>
          <a:p>
            <a:r>
              <a:rPr lang="en-US" dirty="0" smtClean="0"/>
              <a:t>Skin changes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Swollen feet and ankles</a:t>
            </a:r>
          </a:p>
          <a:p>
            <a:r>
              <a:rPr lang="en-US" dirty="0" smtClean="0"/>
              <a:t>Tender breasts</a:t>
            </a:r>
          </a:p>
          <a:p>
            <a:r>
              <a:rPr lang="en-US" dirty="0" smtClean="0"/>
              <a:t>Uncomfortable bladder leakage</a:t>
            </a:r>
          </a:p>
          <a:p>
            <a:r>
              <a:rPr lang="en-US" dirty="0" smtClean="0"/>
              <a:t>Varicose veins </a:t>
            </a:r>
          </a:p>
          <a:p>
            <a:r>
              <a:rPr lang="en-US" dirty="0" smtClean="0"/>
              <a:t>Weight gain of 25-35 lbs.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2209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482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 Signals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Danger signals indicate that some treatment or intervention may be needed to prevent complications</a:t>
            </a:r>
          </a:p>
          <a:p>
            <a:r>
              <a:rPr lang="en-US" dirty="0" smtClean="0"/>
              <a:t>Symptoms do not necessarily mean there is a medical problem, but they do often precede the possibility of a complication</a:t>
            </a:r>
          </a:p>
          <a:p>
            <a:r>
              <a:rPr lang="en-US" dirty="0" smtClean="0"/>
              <a:t>If experiencing any of these symptoms, the doctor should be called immediately</a:t>
            </a:r>
          </a:p>
        </p:txBody>
      </p:sp>
    </p:spTree>
    <p:extLst>
      <p:ext uri="{BB962C8B-B14F-4D97-AF65-F5344CB8AC3E}">
        <p14:creationId xmlns:p14="http://schemas.microsoft.com/office/powerpoint/2010/main" xmlns="" val="20204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Abdominal pain</a:t>
            </a:r>
          </a:p>
          <a:p>
            <a:r>
              <a:rPr lang="en-US" dirty="0" smtClean="0"/>
              <a:t>Chill/fever</a:t>
            </a:r>
          </a:p>
          <a:p>
            <a:r>
              <a:rPr lang="en-US" dirty="0" smtClean="0"/>
              <a:t>Dimness or blurred vision</a:t>
            </a:r>
          </a:p>
          <a:p>
            <a:r>
              <a:rPr lang="en-US" dirty="0" smtClean="0"/>
              <a:t>Excessive or rapid weight gain</a:t>
            </a:r>
          </a:p>
          <a:p>
            <a:r>
              <a:rPr lang="en-US" dirty="0" smtClean="0"/>
              <a:t>Exposure/contraction of contagious disease</a:t>
            </a:r>
          </a:p>
          <a:p>
            <a:r>
              <a:rPr lang="en-US" dirty="0" smtClean="0"/>
              <a:t>Fainting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Headaches</a:t>
            </a:r>
          </a:p>
          <a:p>
            <a:r>
              <a:rPr lang="en-US" dirty="0" smtClean="0"/>
              <a:t>Lack of fetal movement after the 28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</a:p>
          <a:p>
            <a:r>
              <a:rPr lang="en-US" dirty="0" smtClean="0"/>
              <a:t>Painful, burning, or bloody urination</a:t>
            </a:r>
          </a:p>
          <a:p>
            <a:r>
              <a:rPr lang="en-US" dirty="0" smtClean="0"/>
              <a:t>Persistent vomiting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4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Danger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Regular, rhythmic contractions</a:t>
            </a:r>
          </a:p>
          <a:p>
            <a:r>
              <a:rPr lang="en-US" dirty="0" smtClean="0"/>
              <a:t>Sudden escape of fluids from the vagina</a:t>
            </a:r>
          </a:p>
          <a:p>
            <a:r>
              <a:rPr lang="en-US" dirty="0" smtClean="0"/>
              <a:t>Swelling of the face and/or fingers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Unusual vaginal discharge</a:t>
            </a:r>
          </a:p>
          <a:p>
            <a:r>
              <a:rPr lang="en-US" dirty="0"/>
              <a:t>Vaginal bleeding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16"/>
          <a:stretch/>
        </p:blipFill>
        <p:spPr bwMode="auto">
          <a:xfrm>
            <a:off x="5181600" y="3352800"/>
            <a:ext cx="2819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7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Prenatal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Period of the ovum</a:t>
            </a:r>
          </a:p>
          <a:p>
            <a:pPr lvl="1"/>
            <a:r>
              <a:rPr lang="en-US" dirty="0" smtClean="0"/>
              <a:t>Conception through second week of life</a:t>
            </a:r>
          </a:p>
          <a:p>
            <a:pPr lvl="1"/>
            <a:r>
              <a:rPr lang="en-US" dirty="0" smtClean="0"/>
              <a:t>Cell is formed by the united sperm and ripe ovum (egg)</a:t>
            </a:r>
          </a:p>
          <a:p>
            <a:pPr lvl="1"/>
            <a:r>
              <a:rPr lang="en-US" dirty="0" smtClean="0"/>
              <a:t>Zygote contains the potential for everything the baby will become even though it is smaller than the point of a pencil</a:t>
            </a:r>
          </a:p>
          <a:p>
            <a:pPr lvl="1"/>
            <a:r>
              <a:rPr lang="en-US" dirty="0" smtClean="0"/>
              <a:t>During this period</a:t>
            </a:r>
          </a:p>
          <a:p>
            <a:pPr lvl="2"/>
            <a:r>
              <a:rPr lang="en-US" dirty="0" smtClean="0"/>
              <a:t>zygote reaches the uterus</a:t>
            </a:r>
          </a:p>
          <a:p>
            <a:pPr lvl="2"/>
            <a:r>
              <a:rPr lang="en-US" dirty="0" smtClean="0"/>
              <a:t>Attaches to the uterine lining</a:t>
            </a:r>
          </a:p>
          <a:p>
            <a:pPr lvl="2"/>
            <a:r>
              <a:rPr lang="en-US" dirty="0" smtClean="0"/>
              <a:t>Begins to grow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16002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95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9468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523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Prenatal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 of the embryo</a:t>
            </a:r>
          </a:p>
          <a:p>
            <a:pPr lvl="1"/>
            <a:r>
              <a:rPr lang="en-US" dirty="0" smtClean="0"/>
              <a:t>Second stage of prenatal development</a:t>
            </a:r>
          </a:p>
          <a:p>
            <a:pPr lvl="1"/>
            <a:r>
              <a:rPr lang="en-US" dirty="0" smtClean="0"/>
              <a:t>End of second week to end of second month</a:t>
            </a:r>
          </a:p>
          <a:p>
            <a:pPr lvl="1"/>
            <a:r>
              <a:rPr lang="en-US" dirty="0" smtClean="0"/>
              <a:t>Six weeks of rapid growth to a length of about one inch</a:t>
            </a:r>
          </a:p>
          <a:p>
            <a:pPr lvl="1"/>
            <a:r>
              <a:rPr lang="en-US" dirty="0" smtClean="0"/>
              <a:t>Central nervous system develops</a:t>
            </a:r>
          </a:p>
          <a:p>
            <a:pPr lvl="1"/>
            <a:r>
              <a:rPr lang="en-US" dirty="0" smtClean="0"/>
              <a:t>Lungs develop</a:t>
            </a:r>
          </a:p>
          <a:p>
            <a:pPr lvl="1"/>
            <a:r>
              <a:rPr lang="en-US" dirty="0" smtClean="0"/>
              <a:t>Heart begins to beat</a:t>
            </a:r>
          </a:p>
          <a:p>
            <a:pPr lvl="1"/>
            <a:r>
              <a:rPr lang="en-US" dirty="0" smtClean="0"/>
              <a:t>Surrounded by amniotic fluid that cushions and protects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9695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56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391400" cy="558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597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Prenatal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Period of the Fetus</a:t>
            </a:r>
          </a:p>
          <a:p>
            <a:pPr lvl="1"/>
            <a:r>
              <a:rPr lang="en-US" dirty="0" smtClean="0"/>
              <a:t>Third and last stage of development</a:t>
            </a:r>
          </a:p>
          <a:p>
            <a:pPr lvl="1"/>
            <a:r>
              <a:rPr lang="en-US" dirty="0" smtClean="0"/>
              <a:t>Extends from end of second month to birth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Month</a:t>
            </a:r>
          </a:p>
          <a:p>
            <a:pPr lvl="2"/>
            <a:r>
              <a:rPr lang="en-US" dirty="0" smtClean="0"/>
              <a:t>Arms, hands, fingers, feet, and toes are fully developed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 lvl="2"/>
            <a:r>
              <a:rPr lang="en-US" dirty="0" smtClean="0"/>
              <a:t>Eyebrows and lashes</a:t>
            </a:r>
          </a:p>
          <a:p>
            <a:pPr lvl="2"/>
            <a:r>
              <a:rPr lang="en-US" dirty="0" smtClean="0"/>
              <a:t>May suck thumb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996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2.gstatic.com/images?q=tbn:ANd9GcQq_JHGbHlT9uzoMAoVmMdj7Lk1Dy7_pQf701k1LeWRyeQGSOGx3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886276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969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Select from a list of early possible signs of pregnancy.</a:t>
            </a:r>
          </a:p>
          <a:p>
            <a:pPr marL="514350" indent="-514350">
              <a:buAutoNum type="arabicPeriod"/>
            </a:pPr>
            <a:r>
              <a:rPr lang="en-US" dirty="0" smtClean="0"/>
              <a:t>List normal body changes and discomforts during pregnancy.</a:t>
            </a:r>
          </a:p>
          <a:p>
            <a:pPr marL="514350" indent="-514350">
              <a:buAutoNum type="arabicPeriod"/>
            </a:pPr>
            <a:r>
              <a:rPr lang="en-US" dirty="0" smtClean="0"/>
              <a:t>Identify danger signals that might indicate a complication during pregnancy.</a:t>
            </a:r>
          </a:p>
          <a:p>
            <a:pPr marL="514350" indent="-514350">
              <a:buAutoNum type="arabicPeriod"/>
            </a:pPr>
            <a:r>
              <a:rPr lang="en-US" dirty="0" smtClean="0"/>
              <a:t>Describe the stages of prenatal development.</a:t>
            </a:r>
          </a:p>
          <a:p>
            <a:pPr marL="514350" indent="-514350">
              <a:buAutoNum type="arabicPeriod"/>
            </a:pPr>
            <a:r>
              <a:rPr lang="en-US" dirty="0" smtClean="0"/>
              <a:t>Answer questions about healthy prenatal development.</a:t>
            </a:r>
          </a:p>
          <a:p>
            <a:pPr marL="514350" indent="-51435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190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Prenatal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 lvl="2"/>
            <a:r>
              <a:rPr lang="en-US" dirty="0" smtClean="0"/>
              <a:t>Can feel movement</a:t>
            </a:r>
          </a:p>
          <a:p>
            <a:pPr lvl="1"/>
            <a:r>
              <a:rPr lang="en-US" dirty="0" smtClean="0"/>
              <a:t>End of 6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 lvl="2"/>
            <a:r>
              <a:rPr lang="en-US" dirty="0" smtClean="0"/>
              <a:t>Baby weighs as much as 2 lbs.</a:t>
            </a:r>
          </a:p>
          <a:p>
            <a:pPr lvl="2"/>
            <a:r>
              <a:rPr lang="en-US" dirty="0" smtClean="0"/>
              <a:t>Skin is covered with heavy perfective coating called </a:t>
            </a:r>
            <a:r>
              <a:rPr lang="en-US" dirty="0" err="1" smtClean="0"/>
              <a:t>vernix</a:t>
            </a:r>
            <a:endParaRPr lang="en-US" dirty="0" smtClean="0"/>
          </a:p>
          <a:p>
            <a:pPr lvl="1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and 8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 lvl="2"/>
            <a:r>
              <a:rPr lang="en-US" dirty="0" smtClean="0"/>
              <a:t>Baby is getting longer and fatter</a:t>
            </a:r>
          </a:p>
          <a:p>
            <a:pPr lvl="2"/>
            <a:r>
              <a:rPr lang="en-US" dirty="0" smtClean="0"/>
              <a:t>Continues to grow and exercise</a:t>
            </a:r>
          </a:p>
          <a:p>
            <a:pPr lvl="2"/>
            <a:r>
              <a:rPr lang="en-US" dirty="0" smtClean="0"/>
              <a:t>Once the baby has reached the 8</a:t>
            </a:r>
            <a:r>
              <a:rPr lang="en-US" baseline="30000" dirty="0" smtClean="0"/>
              <a:t>th</a:t>
            </a:r>
            <a:r>
              <a:rPr lang="en-US" dirty="0" smtClean="0"/>
              <a:t> month, the babies survival chances are good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85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Prenatal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End of 9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 lvl="2"/>
            <a:r>
              <a:rPr lang="en-US" dirty="0" smtClean="0"/>
              <a:t>Approximately 40 weeks after conception</a:t>
            </a:r>
          </a:p>
          <a:p>
            <a:pPr lvl="2"/>
            <a:r>
              <a:rPr lang="en-US" dirty="0" smtClean="0"/>
              <a:t>Full-term baby weighs about 7 ½ </a:t>
            </a:r>
            <a:r>
              <a:rPr lang="en-US" dirty="0" err="1" smtClean="0"/>
              <a:t>lbs</a:t>
            </a:r>
            <a:r>
              <a:rPr lang="en-US" dirty="0" smtClean="0"/>
              <a:t> and be about 20 inches long</a:t>
            </a:r>
          </a:p>
          <a:p>
            <a:pPr lvl="2"/>
            <a:r>
              <a:rPr lang="en-US" dirty="0" smtClean="0"/>
              <a:t>Baby will drop into the pelvis</a:t>
            </a:r>
          </a:p>
          <a:p>
            <a:pPr lvl="2"/>
            <a:r>
              <a:rPr lang="en-US" dirty="0" smtClean="0"/>
              <a:t>Head will engage in the birth position</a:t>
            </a:r>
          </a:p>
          <a:p>
            <a:pPr lvl="2"/>
            <a:r>
              <a:rPr lang="en-US" dirty="0" smtClean="0"/>
              <a:t>Ready to be born</a:t>
            </a:r>
          </a:p>
        </p:txBody>
      </p:sp>
    </p:spTree>
    <p:extLst>
      <p:ext uri="{BB962C8B-B14F-4D97-AF65-F5344CB8AC3E}">
        <p14:creationId xmlns:p14="http://schemas.microsoft.com/office/powerpoint/2010/main" xmlns="" val="16744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Prenatal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Health of mother is directly linked to the health of the baby!  </a:t>
            </a:r>
          </a:p>
          <a:p>
            <a:r>
              <a:rPr lang="en-US" dirty="0" smtClean="0"/>
              <a:t>Obtain proper and regular medical care</a:t>
            </a:r>
          </a:p>
          <a:p>
            <a:pPr lvl="1"/>
            <a:r>
              <a:rPr lang="en-US" dirty="0" smtClean="0"/>
              <a:t>Start when pregnancy is suspected </a:t>
            </a:r>
          </a:p>
          <a:p>
            <a:pPr lvl="1"/>
            <a:r>
              <a:rPr lang="en-US" dirty="0" smtClean="0"/>
              <a:t>Continue throughout pregnancy</a:t>
            </a:r>
          </a:p>
          <a:p>
            <a:r>
              <a:rPr lang="en-US" dirty="0" smtClean="0"/>
              <a:t>Preconception counseling can improve                 the health and safety of the mother          and baby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221471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1327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Healthy Prenatal </a:t>
            </a:r>
            <a:r>
              <a:rPr lang="en-US" dirty="0" smtClean="0"/>
              <a:t>Development 	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Diet</a:t>
            </a:r>
          </a:p>
          <a:p>
            <a:pPr lvl="1"/>
            <a:r>
              <a:rPr lang="en-US" dirty="0" smtClean="0"/>
              <a:t>Should be Balanced</a:t>
            </a:r>
          </a:p>
          <a:p>
            <a:pPr lvl="1"/>
            <a:r>
              <a:rPr lang="en-US" dirty="0" smtClean="0"/>
              <a:t>Consume an additional 300 calories per day from health food</a:t>
            </a:r>
          </a:p>
          <a:p>
            <a:pPr lvl="2"/>
            <a:r>
              <a:rPr lang="en-US" dirty="0" smtClean="0"/>
              <a:t>Protein</a:t>
            </a:r>
          </a:p>
          <a:p>
            <a:pPr lvl="2"/>
            <a:r>
              <a:rPr lang="en-US" dirty="0" smtClean="0"/>
              <a:t>Complex Carbs</a:t>
            </a:r>
          </a:p>
          <a:p>
            <a:pPr lvl="2"/>
            <a:r>
              <a:rPr lang="en-US" dirty="0" smtClean="0"/>
              <a:t>Vitamins </a:t>
            </a:r>
          </a:p>
          <a:p>
            <a:pPr lvl="2"/>
            <a:r>
              <a:rPr lang="en-US" dirty="0" smtClean="0"/>
              <a:t>minerals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3200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35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Prenatal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Should be pregnancy appropriate</a:t>
            </a:r>
          </a:p>
          <a:p>
            <a:pPr lvl="1"/>
            <a:r>
              <a:rPr lang="en-US" dirty="0" smtClean="0"/>
              <a:t>Moderate exercise</a:t>
            </a:r>
          </a:p>
          <a:p>
            <a:pPr lvl="1"/>
            <a:r>
              <a:rPr lang="en-US" dirty="0" smtClean="0"/>
              <a:t>Pregnancy is not a time to start an intensive exercise program</a:t>
            </a:r>
          </a:p>
          <a:p>
            <a:pPr lvl="1"/>
            <a:r>
              <a:rPr lang="en-US" dirty="0" smtClean="0"/>
              <a:t>Avoid risky sports such as skiing, horseback riding, etc.</a:t>
            </a:r>
          </a:p>
          <a:p>
            <a:pPr lvl="1"/>
            <a:r>
              <a:rPr lang="en-US" dirty="0" smtClean="0"/>
              <a:t>Always consult a doctor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1905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33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Prenatal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Avoid exposure to disease or infections</a:t>
            </a:r>
          </a:p>
          <a:p>
            <a:r>
              <a:rPr lang="en-US" dirty="0" smtClean="0"/>
              <a:t>Abstain from drinking alcohol</a:t>
            </a:r>
          </a:p>
          <a:p>
            <a:pPr lvl="1"/>
            <a:r>
              <a:rPr lang="en-US" dirty="0" smtClean="0"/>
              <a:t>If the mother drinks, the baby drinks!  </a:t>
            </a:r>
          </a:p>
          <a:p>
            <a:pPr lvl="1"/>
            <a:r>
              <a:rPr lang="en-US" dirty="0" smtClean="0"/>
              <a:t>Can lead to serious birth defects</a:t>
            </a:r>
          </a:p>
          <a:p>
            <a:pPr lvl="1"/>
            <a:r>
              <a:rPr lang="en-US" dirty="0" smtClean="0"/>
              <a:t>No “safe” limit</a:t>
            </a:r>
          </a:p>
          <a:p>
            <a:pPr lvl="1"/>
            <a:r>
              <a:rPr lang="en-US" dirty="0" smtClean="0"/>
              <a:t>Women trying to conceive or suspect they are pregnant should NOT drink</a:t>
            </a:r>
          </a:p>
          <a:p>
            <a:r>
              <a:rPr lang="en-US" dirty="0" smtClean="0"/>
              <a:t>Quit Smoking and avoid cigarette smoke</a:t>
            </a:r>
          </a:p>
          <a:p>
            <a:pPr lvl="1"/>
            <a:r>
              <a:rPr lang="en-US" dirty="0" smtClean="0"/>
              <a:t>Increased risk of miscarriage, premature birth, stillbirth, low birth weight, SIDS, and mental problems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111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Prenatal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Stop unnecessary drugs</a:t>
            </a:r>
          </a:p>
          <a:p>
            <a:pPr lvl="1"/>
            <a:r>
              <a:rPr lang="en-US" dirty="0" smtClean="0"/>
              <a:t>Prescription and non prescription drugs should be avoided, unless prescribed by a doctor who knows the patient is pregnant</a:t>
            </a:r>
          </a:p>
          <a:p>
            <a:r>
              <a:rPr lang="en-US" dirty="0" smtClean="0"/>
              <a:t>Reduce stress</a:t>
            </a:r>
          </a:p>
          <a:p>
            <a:r>
              <a:rPr lang="en-US" dirty="0" smtClean="0"/>
              <a:t>Avoid teratogens</a:t>
            </a:r>
          </a:p>
          <a:p>
            <a:r>
              <a:rPr lang="en-US" dirty="0" smtClean="0"/>
              <a:t>Postpone elective x-rays</a:t>
            </a:r>
          </a:p>
          <a:p>
            <a:r>
              <a:rPr lang="en-US" dirty="0" smtClean="0"/>
              <a:t>Refrain from raising the body                 temperature above 102 degrees</a:t>
            </a:r>
          </a:p>
          <a:p>
            <a:pPr lvl="1"/>
            <a:r>
              <a:rPr lang="en-US" dirty="0" smtClean="0"/>
              <a:t>Ex. Hot tubs, saunas, and steam rooms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00400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05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Amniocentesis</a:t>
            </a:r>
          </a:p>
          <a:p>
            <a:pPr lvl="1"/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week of pregnancy or after</a:t>
            </a:r>
          </a:p>
          <a:p>
            <a:pPr lvl="1"/>
            <a:r>
              <a:rPr lang="en-US" dirty="0" smtClean="0"/>
              <a:t>Sample of amniotic fluid taken with a needle</a:t>
            </a:r>
          </a:p>
          <a:p>
            <a:pPr lvl="1"/>
            <a:r>
              <a:rPr lang="en-US" dirty="0" smtClean="0"/>
              <a:t>Tests for birth defects or health problems</a:t>
            </a:r>
          </a:p>
          <a:p>
            <a:pPr lvl="1"/>
            <a:r>
              <a:rPr lang="en-US" dirty="0" smtClean="0"/>
              <a:t>Can identify Down’s syndrome, reveal sex, determine fetal age and health status</a:t>
            </a:r>
          </a:p>
          <a:p>
            <a:pPr lvl="1"/>
            <a:r>
              <a:rPr lang="en-US" dirty="0" smtClean="0"/>
              <a:t>Commonly done in women over 35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7" t="8684" r="6834"/>
          <a:stretch/>
        </p:blipFill>
        <p:spPr bwMode="auto">
          <a:xfrm>
            <a:off x="5834418" y="4493526"/>
            <a:ext cx="3330054" cy="220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76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Chorionic Villi Sampling</a:t>
            </a:r>
          </a:p>
          <a:p>
            <a:pPr lvl="1"/>
            <a:r>
              <a:rPr lang="en-US" dirty="0" smtClean="0"/>
              <a:t>Done between the 9</a:t>
            </a:r>
            <a:r>
              <a:rPr lang="en-US" baseline="30000" dirty="0" smtClean="0"/>
              <a:t>th</a:t>
            </a:r>
            <a:r>
              <a:rPr lang="en-US" dirty="0" smtClean="0"/>
              <a:t> and 11</a:t>
            </a:r>
            <a:r>
              <a:rPr lang="en-US" baseline="30000" dirty="0" smtClean="0"/>
              <a:t>th</a:t>
            </a:r>
            <a:r>
              <a:rPr lang="en-US" dirty="0" smtClean="0"/>
              <a:t> month</a:t>
            </a:r>
          </a:p>
          <a:p>
            <a:pPr lvl="1"/>
            <a:r>
              <a:rPr lang="en-US" dirty="0" smtClean="0"/>
              <a:t>Determines health status</a:t>
            </a:r>
          </a:p>
          <a:p>
            <a:pPr lvl="1"/>
            <a:r>
              <a:rPr lang="en-US" dirty="0" smtClean="0"/>
              <a:t>Slightly riskier than amniocentesis</a:t>
            </a:r>
          </a:p>
          <a:p>
            <a:pPr lvl="1"/>
            <a:r>
              <a:rPr lang="en-US" dirty="0" smtClean="0"/>
              <a:t>Catheter is inserted into the uterus though the vagina</a:t>
            </a:r>
          </a:p>
          <a:p>
            <a:pPr lvl="1"/>
            <a:r>
              <a:rPr lang="en-US" dirty="0" smtClean="0"/>
              <a:t>Samples are taken of the tissue encasing the fetus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8462"/>
            <a:ext cx="3352800" cy="250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45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Maternal-Serum Alpha-Fetoprotein Screening (MSAFP)</a:t>
            </a:r>
          </a:p>
          <a:p>
            <a:pPr lvl="1"/>
            <a:r>
              <a:rPr lang="en-US" dirty="0" smtClean="0"/>
              <a:t>Blood sample is taken between 16</a:t>
            </a:r>
            <a:r>
              <a:rPr lang="en-US" baseline="30000" dirty="0" smtClean="0"/>
              <a:t>th</a:t>
            </a:r>
            <a:r>
              <a:rPr lang="en-US" dirty="0" smtClean="0"/>
              <a:t> and 18 week</a:t>
            </a:r>
          </a:p>
          <a:p>
            <a:pPr lvl="1"/>
            <a:r>
              <a:rPr lang="en-US" dirty="0" smtClean="0"/>
              <a:t>May indicate neural tube defects (such as </a:t>
            </a:r>
            <a:r>
              <a:rPr lang="en-US" dirty="0" err="1" smtClean="0"/>
              <a:t>spina</a:t>
            </a:r>
            <a:r>
              <a:rPr lang="en-US" dirty="0" smtClean="0"/>
              <a:t> bifida), an absence of all or part of the brain, or to suggest a risk of Down’s Syndrome or other chromosomal defects</a:t>
            </a:r>
          </a:p>
          <a:p>
            <a:pPr lvl="1"/>
            <a:r>
              <a:rPr lang="en-US" dirty="0" smtClean="0"/>
              <a:t>Requires further testing for confirmation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18364"/>
            <a:ext cx="1635457" cy="185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79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 startAt="6"/>
            </a:pPr>
            <a:r>
              <a:rPr lang="en-US" dirty="0" smtClean="0"/>
              <a:t>Distinguish among available prenatal tests.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Plan a balanced diet for a pregnant woman.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Investigate factors influencing healthy prenatal development.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Name sings of approaching labor.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Name in order the stages of labor and delivery.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List the methods of childbirth.</a:t>
            </a:r>
          </a:p>
          <a:p>
            <a:pPr marL="514350" indent="-514350">
              <a:buAutoNum type="arabicPeriod" startAt="6"/>
            </a:pPr>
            <a:r>
              <a:rPr lang="en-US" dirty="0" smtClean="0"/>
              <a:t>Analyze situations involving pregnancy, prenatal care, and childbirth.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57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Parental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Ultrasound</a:t>
            </a:r>
          </a:p>
          <a:p>
            <a:pPr lvl="1"/>
            <a:r>
              <a:rPr lang="en-US" dirty="0" smtClean="0"/>
              <a:t>Sound waves are used to make a video image of the developing fetus</a:t>
            </a:r>
          </a:p>
          <a:p>
            <a:pPr lvl="1"/>
            <a:r>
              <a:rPr lang="en-US" dirty="0" smtClean="0"/>
              <a:t>Can reveal problems</a:t>
            </a:r>
          </a:p>
          <a:p>
            <a:pPr lvl="2"/>
            <a:r>
              <a:rPr lang="en-US" dirty="0" smtClean="0"/>
              <a:t>Abnormally small or large head</a:t>
            </a:r>
          </a:p>
          <a:p>
            <a:pPr lvl="2"/>
            <a:r>
              <a:rPr lang="en-US" dirty="0" smtClean="0"/>
              <a:t>Body malformations</a:t>
            </a:r>
          </a:p>
          <a:p>
            <a:pPr lvl="1"/>
            <a:r>
              <a:rPr lang="en-US" dirty="0" smtClean="0"/>
              <a:t>Can be used to: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uide the needle during </a:t>
            </a:r>
            <a:r>
              <a:rPr lang="en-US" dirty="0" err="1" smtClean="0"/>
              <a:t>Amnio</a:t>
            </a:r>
            <a:endParaRPr lang="en-US" dirty="0" smtClean="0"/>
          </a:p>
          <a:p>
            <a:pPr lvl="2"/>
            <a:r>
              <a:rPr lang="en-US" dirty="0" smtClean="0"/>
              <a:t>Catheter for CVS</a:t>
            </a:r>
          </a:p>
          <a:p>
            <a:pPr lvl="2"/>
            <a:r>
              <a:rPr lang="en-US" dirty="0" smtClean="0"/>
              <a:t>Diagnose twins</a:t>
            </a:r>
          </a:p>
          <a:p>
            <a:pPr lvl="2"/>
            <a:r>
              <a:rPr lang="en-US" dirty="0" smtClean="0"/>
              <a:t>Estimate fetal age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7857" y="3352800"/>
            <a:ext cx="3181350" cy="24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41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One of all of the following signs may occur as signals of approaching labor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dirty="0" smtClean="0"/>
              <a:t>Amniotic sac or “water” breaks </a:t>
            </a:r>
          </a:p>
          <a:p>
            <a:pPr lvl="1"/>
            <a:r>
              <a:rPr lang="en-US" dirty="0" smtClean="0"/>
              <a:t>Followed by a flow of liquid from the vagina</a:t>
            </a:r>
          </a:p>
          <a:p>
            <a:r>
              <a:rPr lang="en-US" dirty="0" smtClean="0"/>
              <a:t>Contractions</a:t>
            </a:r>
          </a:p>
          <a:p>
            <a:pPr lvl="1"/>
            <a:r>
              <a:rPr lang="en-US" dirty="0" smtClean="0"/>
              <a:t>Repeating cramps in the uterus and/or back</a:t>
            </a:r>
          </a:p>
          <a:p>
            <a:pPr lvl="1"/>
            <a:r>
              <a:rPr lang="en-US" dirty="0" smtClean="0"/>
              <a:t>Gradually become stronger</a:t>
            </a:r>
          </a:p>
          <a:p>
            <a:pPr lvl="1"/>
            <a:r>
              <a:rPr lang="en-US" dirty="0" smtClean="0"/>
              <a:t>Comes in shorter intervals</a:t>
            </a: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43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“Show” appears </a:t>
            </a:r>
          </a:p>
          <a:p>
            <a:pPr lvl="1"/>
            <a:r>
              <a:rPr lang="en-US" dirty="0" smtClean="0"/>
              <a:t>Small discharge of blood-tinged mucus from the vagina</a:t>
            </a:r>
            <a:endParaRPr lang="en-US" dirty="0"/>
          </a:p>
        </p:txBody>
      </p:sp>
      <p:sp>
        <p:nvSpPr>
          <p:cNvPr id="4" name="AutoShape 2" descr="data:image/jpg;base64,/9j/4AAQSkZJRgABAQAAAQABAAD/2wCEAAkGBhQSERUUEhQVFRUWFxcaFxgXGRcZFxgaGhYVFh0aIBgXHCYeFxwkGhYXHy8hIycqLCwsFx4xNTAqNSYrLCkBCQoKDgwOGg8PGjAkHCUsLi80LywsLCwqKSwsKSwsLCwsKSwsLC8sKSksLCwsLCksLCwsLCwsLCwpLCwsKSwsLP/AABEIAHUApAMBIgACEQEDEQH/xAAcAAACAgMBAQAAAAAAAAAAAAAFBgMEAAIHAQj/xABBEAABAwIEAwYDBQYDCQEAAAABAgMRACEEBRIxBkFRImFxgZGhEzLBB0Kx0fAjM0NSYnJj4fEUFRckU5KTosIW/8QAGQEAAgMBAAAAAAAAAAAAAAAABAUAAgMB/8QAKBEAAgICAgEDAwUBAAAAAAAAAQIAAxEhBBIxE0FRImFxMjORsdGB/9oADAMBAAIRAxEAPwAHmeDc1KUkSCIgEJ3EGlN9DyYEER0vyA+ldDcTal3HsQaCFhEJKZio6p3nqF+Q75oplXEBbQtLmozBB8gD5wKsqTW6W6t632lfShh/iNt8xqjs8zEdqfCq6c/a+ChOsEgpmx5HYdaoKwyTukegrQYJEzpHpU9YTvpmQJzJS/kQrx2kaQKhxmBU7JcVA6J8SdzRQIorlHCrmKS4oHQ2lKpURMnSTpA5n2FV9Uk4E76YA3OdMNgqA5fSuhcL5JFyPHx6eApNyDC6nZOySJ9z9Ke8PxSGilCHUEq+6QIPKxG95rLkEseohHFAUdjGvC4wptFQ5m6VpMg3qm3nQIkgVBiuLSDp/ZJT1VQfUnUOLAbnPOKMuKVFUb0Ey5zS6gzHaF+lxeuhcUgPNyAJjlsa5zphXgaZcZiVwYq5KYbIn0Ng+BGXmwS64kg3jSRt3jz86k/4ao5Pr80J+hqvwRxUlWEbKh2tICu0gSU9mYKp2Ao8eJU8knxkEeokUQHK6EHOD5gkfZ3Gz/8A6fkqvTwEvk8jzSofWi4z0n5UE+Gs/wDxWf71eOzCvMH6xVvWec6iBFcCvcltnzUPpVLGcKvNCVaCCQBCpJJ2AESTTR8fFnZCE/3QPaTVBpDz2I7bqAWeYSCNaj90EgSADeu+u850EBK4axA/hH1T+dZTwMA5/wBZXmhFZU9d5OgnL1ih2OYoq6mqeIbtS4w0RddbrdtFWMS3RrJ+FFuQpw6E9PvHyPyjvPpVQCxwJ3IGzAbeHKiAkEk7AAknyF6PYL7PsY5B+FoB5uKCfbf2pxwGERhwPg9lQ5jn4k3NMmW5uHRpNlDcde+iBR8zI2fERmfsmXHaxCAegQoj1JH4U55Pw+hlhDBOpI3gRq698EyaJoTathArZa1HiYl2M4ZknDiG8TimlwUofWjySbexFG8TwQ0qCkCwIFiCAeQvA3NXM5yssvLeH8ZayfELUB7D2qg7myyQkG3OLSBcieVrUDcCthIMacfq1QzLuH4VAYWSbjb/AFoUeA0uiHBqBINyRsDsRtuaK/8A7NGgjRAP3ZvVFriJWolEpbUeykna1/KeVYKWByJuVDDBk7vCLDCSQTJ5aiUgxyBrl4ygqxfwgPmXHhJAmul4rGqc3oBhcL/zpXtBRFuZI/z9KK4wPY5gnK6gD7Tp/A+UpbwbKYE6L26qJ6dKZQ0O6g2VYkQlMEbAWgWHfRfV3Xo8iLMyXSK8t0rRM8z6W/zrY9w8z+iakk28BVPCMguOLIEhWkbCIF/Amd6sKnmvySI9zJoKcSQ44lHMg3vy7+8GuSQ2p2diD4LFZQ9GEBEqbRPgKypJOduC1VHxV5QtVR1NLzDYKekEEWIMg9CL008P5gXyEEgL77A94/Klt9NasqKSCkwRsRXFcqZ0r2E6wzw8qJUoE9BtQ/F5Yts6kTIr3hXiVS2wXAYB0lXKbc/MUxZiApsiYJFu/wBPxo5T28QVhjzKeUZ0l1J1dlY+YfXwq44+INxXOHeE8a04441jPmSfhCNWlc2QouAkoIkTyJFiK5dj+Lcch1RW680s/Mi6U/8AjiK16kTPIM7RxVjkfDUJBCZNoJBEq94IjvpIxDRcSFsuEWCkkbK5weoI5VzLEZm4pRUVqlW5kifHrTZwVmcMkKuEqI8jB+poXkrrtC+K5B6w4t1qxU2vVzAUkiY6kTvWrGFWtRKlFKB8rY23mSdyavoQ2q4UT4GtMZmSEWkDu3NBs3wIyOPb+569ikttqWrZIJ8Y5UDybNiXNa7gkT6kz7+wqvm2aAwFyEKUBHO5iakybJlrd+EAQdwfun0o/iL9OYr5bHtideyN0OIHOAINMWuwmkHI8lfZiNVzcAG1rmm5OEUR8wnzoorA+wk7+ZJT31A3iVObWA8qi/3QZuQas6R8gMVwjE6DmavYgmwqm9hylYWNwNuvOKLNYQCo8dtbeqS03bdCgCDYisoQW3B+7KYN4PI847ufnXtVnYmnaq7gqwKhdFAmGQe+mtG0TAG9TvJq/wAP4UKc1GyUAqJOw5D3NZgdjgS2cDMZcty7Q2lsiUC6v6lfeAi8D6UawgK09lJbTHZChf0m1VWtSE6dOoDlI26ir7WKSEgmU9xpvWvUYEWu3bzPHcMFC8gn6bH1iuI/aNwc+jF/smnHEPDXI1L0r1EKGs3A2UAeSo5V3JDMSSomTPM/oVq418UadSbElM2MEbHz512wN1yo3JUR2wTqfNrnBOKEa29A8QT6Ci2V4AsoKYrrmaZcQSFJj9dedAn8jCuVKbbXbRjeqpF2IhLV1qITyEfjTO/wsrV2RRnJeEBIKxJ5Csczc4iPhuGncQflMdTXTeHMmLIR8TQmPmcXzGwA5JUepPhO1MGX5KEiyfaiXwBERI5iJFE1WPXvGoHaiWa95EjDwsq1yI+XkPL61I4hJlKo7QNuo59/mKgLoa5HR66R3DmO7/Socfl6Xyk6iIIMpO4Fxf8ALzmmNdgsGVi16yjYaWsPh0tjSgQO8kn3qPF4TXsYI5178U7J9xaqbnxw7qAlBFwDYQB169rreNq0mckQ+43ZXaHUVdQ4lYmoQ6objyr3CaVgKSCg21JO4n9b1RhLocyBx3SYArKkdF6ys5pOfJrwsqVsCfAE1jZ27zFMOFMAAUtZsRilfbcWcPgFOrCE2PObADqadsHlLbCdAH9SlK5kdeUC9thVR3DhQM+vOp0qSGlalqUmFatRvH8siCE+Fz1ovi9T+YNyVZfxMefQAl1StQH7sAyCTa0b3rw4ZxSStw6Z5G2lPh17qH4TLFhYdVoQlAltEhKQSBKikDeIA6AbSbaYjidsL0pcLrgN0oBWZ6EJmmIGsCAkHOYQXnWjsszHfJqRjHvqBJVoSNzAB8K0wmKxThBGHbaTzU8YVtaEIk79YofxThcS72Q+ywi1xPakHbci/cDVwN4lTLOa8fpw6IQgvrsCFKtfr0ogEod7bSTEAkRtN/0K5jj+EnmTN3Qm5+Gsm/WCm/kaZuGeNS4kNpTBQO3AIJUZTJnmR+FU5NVZSa8d3D4WNeHyfUZV2R7/AK8avvYX9mUsnSrrNzY2npMbRQbLcYtx0yQABb8/XrRjGpWEj4RSYF5sb94pbWyVnxsQ21LHxvXxB7GavNuIbdi8Du26+NR4XPErPaSdRkSCRcGDYWsQRah+aOPkQ4hRg2KbgegmtWH4SpYSSsAnYwsxuByUYv1o9bEbwYC1LoMkQ+9rQCqQUC5JMQPMEH0qXCuhKJKSE3MgiB157b+FImScSPOq1PElOy0HZN/5DzBApiz3Ap/2Vx1K1kfDKh/KZHtV+gzvzM+xx9oYwznYhJLkDdXZJMbGdq3wOMKgQtOkg7fon1pc4WxIRhNTpI7RJknmR51dezhBjTKlWskxvcTyrhG8Se3iWcbxCyggKO6tJsbWJnwsatIdHzJUI6Cb+tLuZNofEpMLEHSd+e47r0HcfdFiVDvBmP131Wdj18UG/wCVZSRl2cYjSZA+YxrJKoseVZXOkv2xKIV2kD+q/kCauozwIUmIUCn0NC8ckhCT/MowOZgb+E86HJdBlJN+XUEfSlDITuOqGAGI4ZZmEuqCtrEd4P8Aoa0bd1Kcw5WULSoKQoAE6SdQMKsfPYjupdazHQUqPKQfDf2P41pn7pcKcQhQQtodbLRvpnrO3jVUJDa0YQydh9Q1GnEYJhKT8RawDZTi1S6vqEk9lsd6QO7rUWDzxLadGAw5UP8ACbJnvKzue8k0NweNZWEP4xFwk6UqupQEH92owD/UobetHMB9oCTADB0f0qBI8oj3pzXYXXIXJia2gVv1ZtSt8PM1plTKUk8i6OyP7Uz+POquGyHEqX2nSVH50qSVJSItp0SU+cU85dmjeIRraMjY2IIPQg7Ghmd5aXlp+EpIcQCSqLgchqF03ri8oqcESzcIMMqYJYexaTdKVIRYKSsKSRBE6R2p23FoqA4la1SSnfcEdrly5RUzXEOMwqoxmHU4zP75BStSe8wJUPG/jW3EeSntvNoU4lYkoAKlItJUBMme7as+Q6uA2PB8fMtxqXRip9x5lPJsQonUFG5MetMWGafUJ1AgjYzt4ilbKM5bxCUgOpQdWgIUFBQI5FMWpyThH20wAlQCY7Cr+igPxoeut2JLDzLXugwAfErKzMglKmykg7giPU3NaO4gKFwKH4vLsY4FKS2eZ0rKQo9wE70pYPiZRVBJF4INoItBB2oeylxvEIrtRtZhjPsn1ytogKj5bQqOR5edbZPxQHcI5hrfESFI0HcdQQIgAeleYfMdV6rO5IhT6X2wEupMyPvWiPGPXaiKOT4V/wCYNyONrskZcHhVlr4ZSDIEieRSJBBIt4GaxeESy2VFSBo+5pKSCo9CJMk9Iqi1i0JQtwr0ACSTyj5hfc9B3ikzE8RuPkqCDb5YsAO+SbneNvGjXsVNkwGuprNARxwSNTocIJFxbYkgXMb7ew858alIcKINxIPIjn5iP1FI+U504XYUQkweypQQiwuZO8bxc9KYnOMGygjsuLGxRq0z3kge01A6vtZHrZNNLSmCDFZQVrNH1CQqO4AR7gmva1wZjL7eZI7C1IVKD8FpKhutUKKrEjSlNyeeqgvFORutKKliZmFpFvIbgxeuhZcwhJ+HpBAFiQOabqvsTPvWnEudKwyFOOMJWgHskKG8WmRbblVF+lcAbhQPdtnAnKMKpStjYfN8UEEDa8bnp196YclyJThC0jQB8riwFKP9rZ7KfEzVTAZg5j8SVOJSlpEEoAPzESE/U+XWugYLL1kDZPjv6Dal1qN3wowftHVdqJX9TZ/P+QDj+Cm3O2pbqndgsqgpHcAAB4UtYvgrFIMoW0sf1oAPnAg11ROV9Vn0FeOZIFbrV6Cotdy+IPZdRZ+qc2yjKMybV8XW0QbFpRVpWB3AiO6m1jjMMpCX8Ktk/wCHpUg942+tMAyjor2qA5WXAQdJR1IkHwH1qFbidiWrt46jGdf9gV/jxpYho6Z/msfSrOA4jSdz51Sx32bgyULT/aQQPUTHpQhXAGgzqcaP9JkeRFjUZXUZYTZbqX0hl7ibKgsjENhJcQQsK5qKepG5iL91NOV50l1tJ1QSLj9eNJDuW4llMpe1hB1BJSAVRaCdoIJHLlRHhlbTi5iykymZBF7juKTPpRlNgZcDyIr5dXVs+0dHWgtBSq4UIPga5/xvwaUn/aWJUr+KkcxHzgDna9P6NrX86gzHWGzoTqPTnAuY77RWpGdQNWKnU5Vl+MsKMYbFzU+ecI2LuH5/M1EKCtzpHvp9OlLbOLKaU8ikqY5puDrGDNsP8dC20kAuCR01bn/uEjxivMoycNtgKF+fjQ9nMZ2NxHqKPsY4Gx+VQB/XgZFYMS2jNUAU6gfOckStO0HkRuDSzl+G/aFKrXEx9PanfFGBMyPcfnQDEsD4wUBvv5VrxHKviZ8tA1eYcwmWuKTLKUhEwNS4Jjn3+NZR7BYFnQnU7JjkJEedZTT1D8xT0ELLUA/AH3Ymlf7VsWU4JIH33kiekJWfpWVlEJ+qZHxBv2f4NKWyoC+tXtAJ7yetPbBrKyssbM2JJlhM+XhUgNeVlSUmmJUQhV+X+VRu4nSNrDy/CsrKkklbfkTVbEK16gRt+U1lZUxnUmcHIlLMMsAEgnbnSO08WcWAnZR1eB1JQr1CvUVlZQ3UJaAsNDtZSxbcdGs1V8cogaQEbWMkwb9Li3dV/OceWWFuASQLT32rKyix5i8+0Q8PinFqLhWZCh5yD6VtxVgUuMHEABLiVJCiP4mq0noR151lZW1yg17nKGIsGIspQWyLzKUn1onh8Wfh/wBqo8lAn8R71lZSK8AWGPazlRJhjlV7gGQ48kK2iaysrKn9wTtv7Z/EcGMsQsTcCYABMD9GT51lZWUYzHMXDxP/2Q=="/>
          <p:cNvSpPr>
            <a:spLocks noChangeAspect="1" noChangeArrowheads="1"/>
          </p:cNvSpPr>
          <p:nvPr/>
        </p:nvSpPr>
        <p:spPr bwMode="auto">
          <a:xfrm>
            <a:off x="63500" y="-546100"/>
            <a:ext cx="15621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0999"/>
            <a:ext cx="335280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482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Dilation Stage</a:t>
            </a:r>
          </a:p>
          <a:p>
            <a:pPr lvl="1"/>
            <a:r>
              <a:rPr lang="en-US" dirty="0" smtClean="0"/>
              <a:t>Uterine muscles begin to contract causing pressure necessary for dilation of the cervix</a:t>
            </a:r>
          </a:p>
          <a:p>
            <a:pPr lvl="1"/>
            <a:r>
              <a:rPr lang="en-US" dirty="0" smtClean="0"/>
              <a:t>Three phases:  early, active, and transitional</a:t>
            </a:r>
          </a:p>
          <a:p>
            <a:pPr lvl="1"/>
            <a:r>
              <a:rPr lang="en-US" dirty="0" smtClean="0"/>
              <a:t>Averages about 12 hours for first time deliveries</a:t>
            </a:r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26626" name="Picture 2" descr="http://t0.gstatic.com/images?q=tbn:ANd9GcQnuu54VI06632Sn0NUoNBgqzLcP9kEA4kAIWRWCzeNmkEArU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6172200" cy="180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20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Expulsion Stage</a:t>
            </a:r>
          </a:p>
          <a:p>
            <a:pPr lvl="1"/>
            <a:r>
              <a:rPr lang="en-US" dirty="0"/>
              <a:t>Mother is actually pushing the baby out of her body</a:t>
            </a:r>
          </a:p>
          <a:p>
            <a:pPr lvl="1"/>
            <a:r>
              <a:rPr lang="en-US" dirty="0"/>
              <a:t>Can last from 20 min to an hour</a:t>
            </a:r>
          </a:p>
          <a:p>
            <a:pPr marL="36576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AutoShape 4" descr="data:image/jpg;base64,/9j/4AAQSkZJRgABAQAAAQABAAD/2wBDAAkGBwgHBgkIBwgKCgkLDRYPDQwMDRsUFRAWIB0iIiAdHx8kKDQsJCYxJx8fLT0tMTU3Ojo6Iys/RD84QzQ5Ojf/2wBDAQoKCg0MDRoPDxo3JR8lNzc3Nzc3Nzc3Nzc3Nzc3Nzc3Nzc3Nzc3Nzc3Nzc3Nzc3Nzc3Nzc3Nzc3Nzc3Nzc3Nzf/wAARCACYAKsDASIAAhEBAxEB/8QAGwABAAIDAQEAAAAAAAAAAAAAAAQFAQMGBwL/xAA6EAABAwIEAggFAgUEAwAAAAABAAIDBBEFEiExQVEGEyIyYXGBkUJSobHRFMEVI1NichYkM/CS4fH/xAAZAQACAwEAAAAAAAAAAAAAAAAABAECAwX/xAAnEQACAgEEAQQCAwEAAAAAAAAAAQIDEQQSITETIjJBUQVhIzNScf/aAAwDAQACEQMRAD8A9xREQAREQARFh2xQBlFBlrBTu7YJZ4bhS2SNkaHMIc07EFQpJvBZxa5Z9otNVKYYHyNy3A0zGw9VCpq2sqbujjpHsBtdkxPK/DkpKm6esfFKWGjnePhe3LYnlqQpD5o42ZpXNYP7jZV2NYhFTxOisHyEXte2TkfNcHiGPzz1ooo81XXHXK02awfM8/APDdYztUXhDVGllbz0jvJ8cpI35WZ5eZYBYe5X1HjlE+13OYfFv4Xnsoni0rKtglPwQwl1vU3v56KNTV036sQsnikzAkNy5Hkjh7X4LHzyyOr8fBrs9ahqIZm3ika8eBW1cDguJh8vYkIew5XDi08iu2o5jNGC611vCzd2IX6d1MkIiLUXCIiACIiACIiACIiAC+JTlaSvtaag2iUPoldlNXPzkhQqPEnYZPkku6mcdR8h5j8LTW1c0c7g2ne9t+8HN/cqtr6oSytgZpK74XaX8fH0XP3NSyjrwrjKG2XR6BG5kjA5pa5hFwRqCq7Gaqnp47AAzkdjKbEeNxwXOUdbVUVMKaKd2QHc208lCqcQYGOlle641JOuv7nwTErntykKVaXdNrOcETGKiuc10NOeuqJL2kI1aeLiONvDjYKipxS9G39fDO6pqJv+d7z2nHfb30V5hs76uGSZ0UjS8nLfcN4X+6iVUFLDDLKwXndo6QntJbOeDsRhtjg+4ekD5QTBSvk5lrL/AGUOXE4MQA6+mcw58rZMhaWnbdacOw0NrJqptS5ksUQIY19s1+fgtGP4jSTGOZ46t7HWe3bNY7/YqH2WRupWTYZ0mhYXvcKhpa+/uD6FetYM/PC0nkvLMNkdieKR1skbmBo7AfuG8z9F6fgekDAeSZp4Yh+QXpTLZERNHHCIiACIiACIiACIiACjVzskDj4KSouIxukpZAwEutoAofRMezz6txKX9XJEJY3DMQG5Xg++ypRiEjcUc+SmfJH1ZDsjc4aLjh53U+unu57PRKGppoKA5nsEhJMgJ1vwv6Ln55Z34LEcFfPjlG6I2rupjF80cjXB58G37Q9L+AV5R4fBVBk9Q0OIAyA7MHgucqKigxmV1K+J0UxB6qRzLZla0+LfpImxVXYeBbtbG3I8VM5S4yawrSXo4Lmrhaync2F/VkDQg7LlKmolmqGsY+7XOcO0BuL305bL4xXpA6d5gobzSn4Y9StuFYHUyF0+IPIlfvGx3dHIn8Kiz2WXpXLK2frXP6iihImsGyTudw4bfZScOwJ7O3KOte43Mk4vbyB1XVU1BDTx5ImhjeTBb67qS2NjO623id1bcijtjH9kbDaJsNmgHe5Lt3FdrhI/lhc3CO21dPhgtEFtS8s5ussclyT0RE2c0IiIAIiIAIiIAIiIALB1CyiAOB6dYHJTv/ilG0mIu/3DB8P93lzVbQwwnMWgXkAIcD4bL057GvaWvaHNIsQRuuBxro9V4VJJNQMdNQk5sjbl8X5HilLqmnuidPS6nK8cn/w57GMK6x7XNJbKO65py30VZTyYhTnK680bT2myi508efuuohr4Z2ZZXAnY6b+YW4xUxF7MPm61vqsVP7H97XaKfCqiuqKiOOSmYyOxzEP2t4WBXQhjWAAC1uHFZpIHy6UsRd4xtv8AX8qxiwSteL9Wxn+b9fpdThy6QrbcnJZeCuRW3+n6r+pD7n8L4OB1o/pO/wAX/kI8U/op56/siU47bfNdPh3/ABhUkWH1Ucg6yB2nEK+omuawBzSPMLaiLT5FtRNNcEpERNCYREQAREQAREQAREQAREQAWCFlEAV1XgmG1kmepooXv+bLY+4SDAsLpzeKhgB5ltz9VYoq7Y/RfyTxjJ8tY1gAaAANgAsrKKxQLFllEAYssoiACIiACIiACIiAPm4va+qyFCriR2mEhw1uFigxBtQ7qXgNmAvl5jwVN63YZp4247kTkWLrKuUCLDnBoJJAA3JXO4p0gcwltLYN2zEanyVJTUey9dcrHiJ0RNkBBFwdF5riPSJ0V31M0zhxysc8fTRZwjpFFVgvoasuA7wjJaW+bSsvP+hx/j5pdnpSyFzVBjswIbOBK07OGhV/BURzNzMPutYWRl0J2VSrfJtS4usqHWufG3NGbOHNWbwslEsvBMRQ6GvjqgW92VveYf8AuymITTWUEouLwwiwXAbkDzS6kgyixda5Z44heV7GD+42UZA2otcc8crc0b2uHMG6+wbqc5AyiIgCBXOte6oaxpB6yNxa9pu1w3Ct8Wfl81SSTjIb+6RvfqOlpY+nJd4Nira1vUykNqWd5vzDmFaONhe687hfK6sFRDJ1Yido4cTxVjVYrU1AyyyWYT3WiwWsLm48ozu0yVmIvsn45iglDoInfyh33D4vDyXPgtdnnlv1bNx+yxPM6R2SEXN+PDx8lX4pMyJkVFG/tyvDSb73OqXlNyeWdKijxxx8kzEmxSUBe5jQwjTRcVSUDmvNVQSj9Qx5uwGxHpxBXXY9M7LFS0wDpHWDWjn+FzeIvNHHBTULhnjmF35b5jbW/mqpjEVwddgdWKqmZIAW5xct+UjQj3XaYV3B5LhejzCyFl7agu0HMrucKPYA8FvV7jma5YLTgolb3T5KXwXOY5RlkrXRdY4F1+1UubYk8B6JmftObX7kRakPjlE0DssjDoQr3CcTjxCLWzZmd9nLxHgueJbHHkzOIBJu43J9VW0s07K8VNM4MEZsSdjzCTrs2S/R07aFZDntHfzwxTxmOZoc0kGx8FVzNoMMqA98bWm14iLlxIFiN+WvvyVbJj9U67WiNgOxA1+qpMXrAyGWeomALBnMrzo23H/vNMSux0hSnSSm+S5r8fmkJbE7qm8Gt1d7qqdUlziXscSdydV5ri3SisxAuZRl9LT7dk2kcfE8PRU7GTOkEueUv4SZjf8A8t1g8y5bOnXTXBYSPZYZg5wyEtf7FXeG4rOx4ZMesjOl+I/K866I4nU1UMkNU4vkgylsh3c08D5WXb0msjTZQm4vgz1FMcHXxyNkALSvtRaLueilJ5PKOM1hnOdIpurcueDJavOyOQNA0zW4q06ZudA6NxByO2KqMHqQWvYN8xSN3vOzpF/FlEUmbDI2wyBz4hs5rbnnqF80VQ2tqQLy2A1e+Msa0chfcqdUxSzktYQNdcw4KnqasUz20b4y97r2tx5qvkaWBtVQb3fJaVDGxg9TVxsFrai6ohCJsReySqEgLMzCBYaW0HiszQxRRmtqmHq29yMvLszuFx+yhMqHuqndUeslILI8o1F9SQOA81EVkv7eGZfjGUyCFrn1AuzO7ZrfPgtGD0FRJOHTSZrkusGns33P0VvhuBEDNOdzfK3YHmTxKvKajjgHZDeenFW4iVdijyzbRRiNg0tfQDkOC6rCu6FzbF0mEdweSvS8yOZq5OSyy1VH0llEdO7MHWI0LRfKdwVecFQ9JnFkYPBNT9rEaP7EcVV4wySBxikAkt3ToQT+P2WzC6kPw+EAdojYnXc7+KhzxRVdbCyZoyOdYkaHnv6LXXYc+le59JUgb5WSON235O39DcJKO34O44qS2sntllmqjYFtPGDmcRYvd8oB4a3v5LkemmJmqnFDEbsidmmse8/gPIffyVjW1uJxxEPZUhgFusgDXa+2g9FUw0T2u/l0EzHu1M1QwvI+lvXdaPl5ZaEFFYiuCtw7DhJeepJZTN7xtq48gPFTqmSSU9UCWsPwB2jRwFlZihq6sNZFC8RMvldMMoJ+bXUk+Wiu8HwVlNd8hD5fnto3wA/dVbNcKC5Pjo3hRo4TnsJZbZ9O60bD6lddSN7bVCijawWA14nmrCjHbb5qqeWI32bjoqPu+ilKNSd30UlPR6OPLsg4rh8OJ0MlNPs4dl1tWu4ELy79LX4Zi01K9wjmj2uOzI3g4L16wVN0jwSPF6cZCI6qPWKW30PgVldVuWV2NaXUuqWH0zgp5MQLmuZURAB1za9zbhsqnEaKeqliqauqbTuiJIkaeJtfe3JXhlqMPqDT4hCYpSbEO2d4g8VKH6acXJFzvfS/5SecPDOv5PldHKOpC+RhfjTCN2gtafXvK+wLDmRtdITLKSbdZIBc+QFrD7qc2lpYzcRsA43KsYKSolaBFA8t5NFh7qyf+UY238Y6NFhw2RWLMErXC5axvg534X07A60f0z5O/wDSPHP6F1dX9lczvWXS4R3B5KlOF1sZu6ncRzaQVd4WxzGgOY5ptsQtaYtS5Mb5xlHhlpwULFqFmIUb4HHK4jsu5FTVgptrKwIptPKPI3UsraupoaxhjljNrX+oUmqwyKSHM2Nr7jd2pt5rs+lGA/xNjaikAZXQjsO2Dx8p/Y8FyENU+CZ8FVG+KVujonixB5hIzi65fo7VF6timuzm/wDfYUQKaYdVc2jc241Ut+O1hZGxtFHnIObX2I0XQupqapFjY31I/wDqMw+nY65je43vckfdRvTNnZFdo+cIc6qo2SzwCOXYg66qdYX02+6+oYXyNDYI3Fo0sxt1LZhNc8aQOA/ucB+6jDl0hV2Lc22RWDVWNEO2F8NwmtabmA2/yb+VLpqWeNwzxPHiQrRhJdoysnFrhlxSjs+i3rTTAhuoW9PLo50uzCIikg01NLDVxmKpiZLGfhe0EKrPRXB8+YUmU32a9wHtdEVXCL7ReNk4+14JtLhNDSm8FNEx3PLc+6mBoHAIilJLoq5N9mbIiKSBZERAGUREAYsodfhdHiLAysp2SgbEjUeR3CIoazwyU2nlFSOhuGNddrqkN4N63T7XU+lwDDqaxZThxHGQl33RFVVwXSLu6xrDkWTWBosAAPBZsiK5mLIiIAWWURAH/9k="/>
          <p:cNvSpPr>
            <a:spLocks noChangeAspect="1" noChangeArrowheads="1"/>
          </p:cNvSpPr>
          <p:nvPr/>
        </p:nvSpPr>
        <p:spPr bwMode="auto">
          <a:xfrm>
            <a:off x="63500" y="-690563"/>
            <a:ext cx="15906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37719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50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Afterbirth stage</a:t>
            </a:r>
          </a:p>
          <a:p>
            <a:pPr lvl="1"/>
            <a:r>
              <a:rPr lang="en-US" dirty="0"/>
              <a:t>Placenta is delivered</a:t>
            </a:r>
          </a:p>
          <a:p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62367"/>
            <a:ext cx="4953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29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Childbirth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Cesarean Section or C-Section</a:t>
            </a:r>
          </a:p>
          <a:p>
            <a:pPr lvl="1"/>
            <a:r>
              <a:rPr lang="en-US" dirty="0" smtClean="0"/>
              <a:t>Baby is delivered through a surgical incision in mothers abdomen and uterus</a:t>
            </a:r>
          </a:p>
          <a:p>
            <a:pPr lvl="1"/>
            <a:r>
              <a:rPr lang="en-US" dirty="0" smtClean="0"/>
              <a:t>Used when:</a:t>
            </a:r>
          </a:p>
          <a:p>
            <a:pPr lvl="2"/>
            <a:r>
              <a:rPr lang="en-US" dirty="0" smtClean="0"/>
              <a:t>The baby needs to be delivered as soon as possible</a:t>
            </a:r>
          </a:p>
          <a:p>
            <a:pPr lvl="2"/>
            <a:r>
              <a:rPr lang="en-US" dirty="0" smtClean="0"/>
              <a:t>Doctor determines that a vaginal birth could be dangerous to the mother or baby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350519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2194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Childbirth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209800"/>
            <a:ext cx="81534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Natural Child Birth</a:t>
            </a:r>
          </a:p>
          <a:p>
            <a:pPr lvl="1"/>
            <a:r>
              <a:rPr lang="en-US" dirty="0" smtClean="0"/>
              <a:t>Very little or no medication is given to the mother</a:t>
            </a:r>
          </a:p>
          <a:p>
            <a:r>
              <a:rPr lang="en-US" dirty="0" smtClean="0"/>
              <a:t>Child Birth with anesthetics</a:t>
            </a:r>
          </a:p>
          <a:p>
            <a:pPr lvl="1"/>
            <a:r>
              <a:rPr lang="en-US" dirty="0" smtClean="0"/>
              <a:t>Local or general</a:t>
            </a:r>
          </a:p>
          <a:p>
            <a:pPr lvl="1"/>
            <a:r>
              <a:rPr lang="en-US" dirty="0" smtClean="0"/>
              <a:t>Can reduce the discomfort of delivery</a:t>
            </a:r>
          </a:p>
          <a:p>
            <a:pPr lvl="1"/>
            <a:r>
              <a:rPr lang="en-US" dirty="0" smtClean="0"/>
              <a:t>May slow the birth process, cause </a:t>
            </a:r>
          </a:p>
          <a:p>
            <a:pPr marL="365760" lvl="1" indent="0">
              <a:buNone/>
            </a:pPr>
            <a:r>
              <a:rPr lang="en-US" dirty="0" smtClean="0"/>
              <a:t>a sleepy baby, and/or slow the </a:t>
            </a:r>
          </a:p>
          <a:p>
            <a:pPr marL="365760" lvl="1" indent="0">
              <a:buNone/>
            </a:pPr>
            <a:r>
              <a:rPr lang="en-US" dirty="0" smtClean="0"/>
              <a:t>fetal heart rate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9908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773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81200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And Now….What you have all been waiting for!!!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8782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8077200" cy="4191000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/>
              <a:t>The Video</a:t>
            </a:r>
            <a:endParaRPr lang="en-US" sz="20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70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Embryo</a:t>
            </a:r>
            <a:r>
              <a:rPr lang="en-US" dirty="0" smtClean="0"/>
              <a:t>-unborn child from the end of the second week after conception until the end of the second month of pregnancy</a:t>
            </a:r>
          </a:p>
          <a:p>
            <a:r>
              <a:rPr lang="en-US" b="1" dirty="0" smtClean="0"/>
              <a:t>Fetus</a:t>
            </a:r>
            <a:r>
              <a:rPr lang="en-US" dirty="0" smtClean="0"/>
              <a:t>-unborn child from the end of the second month after conception to birth</a:t>
            </a:r>
          </a:p>
          <a:p>
            <a:r>
              <a:rPr lang="en-US" b="1" dirty="0" smtClean="0"/>
              <a:t>Ovum</a:t>
            </a:r>
            <a:r>
              <a:rPr lang="en-US" dirty="0" smtClean="0"/>
              <a:t>-a female cell or egg</a:t>
            </a:r>
          </a:p>
          <a:p>
            <a:r>
              <a:rPr lang="en-US" b="1" dirty="0" smtClean="0"/>
              <a:t>Prenatal</a:t>
            </a:r>
            <a:r>
              <a:rPr lang="en-US" dirty="0" smtClean="0"/>
              <a:t>-period of time between fertilization of the egg and birth</a:t>
            </a:r>
          </a:p>
          <a:p>
            <a:r>
              <a:rPr lang="en-US" b="1" dirty="0" smtClean="0"/>
              <a:t>Zygote</a:t>
            </a:r>
            <a:r>
              <a:rPr lang="en-US" dirty="0" smtClean="0"/>
              <a:t>-one-celled organism formed by the union of a sperm and an ovum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9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Teratogens</a:t>
            </a:r>
            <a:r>
              <a:rPr lang="en-US" dirty="0" smtClean="0"/>
              <a:t>-substances that are potentially harmful to the fetus</a:t>
            </a:r>
          </a:p>
          <a:p>
            <a:r>
              <a:rPr lang="en-US" b="1" dirty="0" smtClean="0"/>
              <a:t>Alpha-fetoprotein</a:t>
            </a:r>
            <a:r>
              <a:rPr lang="en-US" dirty="0" smtClean="0"/>
              <a:t>-a protein produced by a growing fetus; present in amniotic fluid and in the mother’s blood</a:t>
            </a:r>
          </a:p>
          <a:p>
            <a:r>
              <a:rPr lang="en-US" b="1" dirty="0" smtClean="0"/>
              <a:t>Neural tube defect-a </a:t>
            </a:r>
            <a:r>
              <a:rPr lang="en-US" dirty="0" smtClean="0"/>
              <a:t>fetal birth defect that is the result of improper development of the brain or spinal cord</a:t>
            </a:r>
          </a:p>
          <a:p>
            <a:r>
              <a:rPr lang="en-US" b="1" dirty="0" smtClean="0"/>
              <a:t>Placenta</a:t>
            </a:r>
            <a:r>
              <a:rPr lang="en-US" dirty="0" smtClean="0"/>
              <a:t>-mass of small blood vessels embedded in the uterine wall through which the fetus obtains nourishment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453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None of the following signs are positive indications of pregnancy.</a:t>
            </a:r>
          </a:p>
          <a:p>
            <a:r>
              <a:rPr lang="en-US" dirty="0" smtClean="0"/>
              <a:t>Reliable pregnancy test and exam by a physician can provide an accurate diagnosis.</a:t>
            </a:r>
          </a:p>
          <a:p>
            <a:r>
              <a:rPr lang="en-US" dirty="0" smtClean="0"/>
              <a:t>Some, all, or none of these symptoms may be experienced by a woman throughout pregnancy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495550" cy="205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73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Missed menstrual period</a:t>
            </a:r>
          </a:p>
          <a:p>
            <a:r>
              <a:rPr lang="en-US" dirty="0" smtClean="0"/>
              <a:t>Food aversions</a:t>
            </a:r>
          </a:p>
          <a:p>
            <a:r>
              <a:rPr lang="en-US" dirty="0" smtClean="0"/>
              <a:t>Food cravings</a:t>
            </a:r>
          </a:p>
          <a:p>
            <a:r>
              <a:rPr lang="en-US" dirty="0" smtClean="0"/>
              <a:t>Full or tender breasts</a:t>
            </a:r>
          </a:p>
          <a:p>
            <a:r>
              <a:rPr lang="en-US" dirty="0" smtClean="0"/>
              <a:t>Nausea, or morning sickness</a:t>
            </a:r>
          </a:p>
          <a:p>
            <a:pPr lvl="1"/>
            <a:r>
              <a:rPr lang="en-US" dirty="0" smtClean="0"/>
              <a:t>Experienced to some degree by 2/3 of pregnant women</a:t>
            </a:r>
          </a:p>
          <a:p>
            <a:pPr lvl="1"/>
            <a:r>
              <a:rPr lang="en-US" dirty="0" smtClean="0"/>
              <a:t>Usually ends after the third month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524429" cy="315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09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Fatigue and feelings of tired or sleepiness even after getting plenty of rest</a:t>
            </a:r>
          </a:p>
          <a:p>
            <a:r>
              <a:rPr lang="en-US" dirty="0" smtClean="0"/>
              <a:t>Frequent urination</a:t>
            </a:r>
          </a:p>
          <a:p>
            <a:endParaRPr lang="en-US" dirty="0"/>
          </a:p>
        </p:txBody>
      </p:sp>
      <p:pic>
        <p:nvPicPr>
          <p:cNvPr id="4100" name="Picture 4" descr="http://t2.gstatic.com/images?q=tbn:ANd9GcSW5o24LIPc8pZ9-5YJtqnIbMMn22BGxSEEidWII8cSAbXaX1j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59986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088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Changes and Discomforts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Normal discomforts should be reported to the doctor during regular prenatal visits</a:t>
            </a:r>
          </a:p>
          <a:p>
            <a:r>
              <a:rPr lang="en-US" dirty="0" smtClean="0"/>
              <a:t>Back aches</a:t>
            </a:r>
          </a:p>
          <a:p>
            <a:r>
              <a:rPr lang="en-US" dirty="0" smtClean="0"/>
              <a:t>Bleeding gums </a:t>
            </a:r>
          </a:p>
          <a:p>
            <a:pPr lvl="1"/>
            <a:r>
              <a:rPr lang="en-US" dirty="0" smtClean="0"/>
              <a:t>Pregnant women should see the dentist at least once during their pregnancy</a:t>
            </a:r>
          </a:p>
          <a:p>
            <a:r>
              <a:rPr lang="en-US" dirty="0" smtClean="0"/>
              <a:t>Constipation</a:t>
            </a:r>
          </a:p>
          <a:p>
            <a:r>
              <a:rPr lang="en-US" dirty="0"/>
              <a:t>Frequent urination</a:t>
            </a:r>
          </a:p>
          <a:p>
            <a:r>
              <a:rPr lang="en-US" dirty="0"/>
              <a:t>Gas (flatulence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2479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892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448</TotalTime>
  <Words>1425</Words>
  <Application>Microsoft Office PowerPoint</Application>
  <PresentationFormat>On-screen Show (4:3)</PresentationFormat>
  <Paragraphs>240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Median</vt:lpstr>
      <vt:lpstr>Unit 3-Describing Pregnancy, Prenatal Care, and Childbirth</vt:lpstr>
      <vt:lpstr>Objectives </vt:lpstr>
      <vt:lpstr>Objectives </vt:lpstr>
      <vt:lpstr>Terms </vt:lpstr>
      <vt:lpstr>Terms</vt:lpstr>
      <vt:lpstr>Signs of Pregnancy</vt:lpstr>
      <vt:lpstr>Signs of Pregnancy</vt:lpstr>
      <vt:lpstr>Signs of Pregnancy</vt:lpstr>
      <vt:lpstr>Body Changes and Discomforts</vt:lpstr>
      <vt:lpstr>Body Changes and Discomforts</vt:lpstr>
      <vt:lpstr>Danger Signals</vt:lpstr>
      <vt:lpstr>Danger Signals</vt:lpstr>
      <vt:lpstr>Danger Signals</vt:lpstr>
      <vt:lpstr>Stages of Prenatal Development</vt:lpstr>
      <vt:lpstr>Slide 15</vt:lpstr>
      <vt:lpstr>Stages of Prenatal Development</vt:lpstr>
      <vt:lpstr>Slide 17</vt:lpstr>
      <vt:lpstr>Stages of Prenatal Development</vt:lpstr>
      <vt:lpstr>Slide 19</vt:lpstr>
      <vt:lpstr>Stages of Prenatal Development</vt:lpstr>
      <vt:lpstr>Stages of Prenatal Development</vt:lpstr>
      <vt:lpstr>Healthy Prenatal Development</vt:lpstr>
      <vt:lpstr>Healthy Prenatal Development    </vt:lpstr>
      <vt:lpstr>Healthy Prenatal Development</vt:lpstr>
      <vt:lpstr>Healthy Prenatal Development</vt:lpstr>
      <vt:lpstr>Healthy Prenatal Development</vt:lpstr>
      <vt:lpstr>Parental Tests</vt:lpstr>
      <vt:lpstr>Parental Tests</vt:lpstr>
      <vt:lpstr>Parental Tests</vt:lpstr>
      <vt:lpstr>Parental Tests</vt:lpstr>
      <vt:lpstr>Signs of Labor</vt:lpstr>
      <vt:lpstr>Signs of Labor</vt:lpstr>
      <vt:lpstr>Stages of Labor</vt:lpstr>
      <vt:lpstr>Signs of Labor</vt:lpstr>
      <vt:lpstr>Stages of Labor</vt:lpstr>
      <vt:lpstr>Methods of Childbirth</vt:lpstr>
      <vt:lpstr>Methods of Childbirth</vt:lpstr>
      <vt:lpstr>And Now….What you have all been waiting for!!!</vt:lpstr>
      <vt:lpstr>The Video</vt:lpstr>
    </vt:vector>
  </TitlesOfParts>
  <Company>Putnam City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3-Describing Pregnancy, Prenatal Care, and Child birth</dc:title>
  <dc:creator>Esther Underwood</dc:creator>
  <cp:lastModifiedBy>ccott</cp:lastModifiedBy>
  <cp:revision>21</cp:revision>
  <cp:lastPrinted>2011-11-07T19:15:09Z</cp:lastPrinted>
  <dcterms:created xsi:type="dcterms:W3CDTF">2011-10-25T13:13:42Z</dcterms:created>
  <dcterms:modified xsi:type="dcterms:W3CDTF">2012-04-19T16:09:16Z</dcterms:modified>
</cp:coreProperties>
</file>