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  <p:sldId id="270" r:id="rId7"/>
    <p:sldId id="273" r:id="rId8"/>
    <p:sldId id="263" r:id="rId9"/>
    <p:sldId id="271" r:id="rId10"/>
    <p:sldId id="264" r:id="rId11"/>
    <p:sldId id="265" r:id="rId12"/>
    <p:sldId id="266" r:id="rId13"/>
    <p:sldId id="267" r:id="rId14"/>
    <p:sldId id="269" r:id="rId15"/>
    <p:sldId id="268" r:id="rId16"/>
    <p:sldId id="262" r:id="rId17"/>
    <p:sldId id="272" r:id="rId18"/>
    <p:sldId id="276" r:id="rId19"/>
    <p:sldId id="277" r:id="rId20"/>
    <p:sldId id="275" r:id="rId21"/>
    <p:sldId id="278" r:id="rId22"/>
    <p:sldId id="279" r:id="rId23"/>
    <p:sldId id="280" r:id="rId24"/>
    <p:sldId id="281" r:id="rId25"/>
    <p:sldId id="274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773E-870B-458C-BC51-9D5538DCE4A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BCD4-007F-4416-BAEE-5C6D86AFA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773E-870B-458C-BC51-9D5538DCE4A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BCD4-007F-4416-BAEE-5C6D86AFA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773E-870B-458C-BC51-9D5538DCE4A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BCD4-007F-4416-BAEE-5C6D86AFA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773E-870B-458C-BC51-9D5538DCE4A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BCD4-007F-4416-BAEE-5C6D86AFA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773E-870B-458C-BC51-9D5538DCE4A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BCD4-007F-4416-BAEE-5C6D86AFA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773E-870B-458C-BC51-9D5538DCE4A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BCD4-007F-4416-BAEE-5C6D86AFA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773E-870B-458C-BC51-9D5538DCE4A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BCD4-007F-4416-BAEE-5C6D86AFA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773E-870B-458C-BC51-9D5538DCE4A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BCD4-007F-4416-BAEE-5C6D86AFA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773E-870B-458C-BC51-9D5538DCE4A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BCD4-007F-4416-BAEE-5C6D86AFA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773E-870B-458C-BC51-9D5538DCE4A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BCD4-007F-4416-BAEE-5C6D86AFA0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773E-870B-458C-BC51-9D5538DCE4A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BCD4-007F-4416-BAEE-5C6D86AFA09A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B773E-870B-458C-BC51-9D5538DCE4A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CBCD4-007F-4416-BAEE-5C6D86AFA09A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HRZjTiFEHs?list=PLiFZcDuldDA5AEcEwOS87NN9Ul8Jfri5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Fetal Alcohol Effects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noteworthy damage occurs in the prefrontal cortex, which controls what are called the “executive functions”.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7125112" cy="40514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inhibition</a:t>
            </a:r>
            <a:endParaRPr lang="en-US" dirty="0"/>
          </a:p>
          <a:p>
            <a:r>
              <a:rPr lang="en-US" dirty="0"/>
              <a:t>problem solving</a:t>
            </a:r>
          </a:p>
          <a:p>
            <a:r>
              <a:rPr lang="en-US" dirty="0"/>
              <a:t>sexual urges</a:t>
            </a:r>
          </a:p>
          <a:p>
            <a:r>
              <a:rPr lang="en-US" dirty="0"/>
              <a:t>planning</a:t>
            </a:r>
          </a:p>
          <a:p>
            <a:r>
              <a:rPr lang="en-US" dirty="0"/>
              <a:t>time perception</a:t>
            </a:r>
          </a:p>
          <a:p>
            <a:r>
              <a:rPr lang="en-US" dirty="0"/>
              <a:t>internal ordering</a:t>
            </a:r>
          </a:p>
          <a:p>
            <a:r>
              <a:rPr lang="en-US" dirty="0"/>
              <a:t>working memory</a:t>
            </a:r>
          </a:p>
          <a:p>
            <a:r>
              <a:rPr lang="en-US" dirty="0"/>
              <a:t>self-monitoring</a:t>
            </a:r>
          </a:p>
          <a:p>
            <a:r>
              <a:rPr lang="en-US" dirty="0"/>
              <a:t>verbal self-regulation</a:t>
            </a:r>
          </a:p>
          <a:p>
            <a:r>
              <a:rPr lang="en-US" dirty="0"/>
              <a:t>empathy</a:t>
            </a:r>
          </a:p>
          <a:p>
            <a:r>
              <a:rPr lang="en-US" dirty="0"/>
              <a:t>regulation of emotion</a:t>
            </a:r>
          </a:p>
          <a:p>
            <a:r>
              <a:rPr lang="en-US" dirty="0"/>
              <a:t>motivation</a:t>
            </a:r>
          </a:p>
          <a:p>
            <a:r>
              <a:rPr lang="en-US" dirty="0" smtClean="0"/>
              <a:t>judgment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9372600" y="2286000"/>
            <a:ext cx="3471862" cy="34718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alcohol exposure on behaviors</a:t>
            </a:r>
            <a:br>
              <a:rPr lang="en-US" dirty="0"/>
            </a:br>
            <a:r>
              <a:rPr lang="en-US" dirty="0"/>
              <a:t>related to executive functions: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125112" cy="405143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socially inappropriate behavior, as if inebriated</a:t>
            </a:r>
          </a:p>
          <a:p>
            <a:r>
              <a:rPr lang="en-US" dirty="0"/>
              <a:t>inability to figure out solutions spontaneously</a:t>
            </a:r>
          </a:p>
          <a:p>
            <a:r>
              <a:rPr lang="en-US" dirty="0"/>
              <a:t>inability to control sexual impulses, esp. in social situations</a:t>
            </a:r>
          </a:p>
          <a:p>
            <a:r>
              <a:rPr lang="en-US" dirty="0"/>
              <a:t>inability to apply consequences from past actions</a:t>
            </a:r>
          </a:p>
          <a:p>
            <a:r>
              <a:rPr lang="en-US" dirty="0"/>
              <a:t>difficulty with abstract concepts or time and money</a:t>
            </a:r>
          </a:p>
          <a:p>
            <a:r>
              <a:rPr lang="en-US" dirty="0"/>
              <a:t>like files out of order, difficulty processing information</a:t>
            </a:r>
          </a:p>
          <a:p>
            <a:r>
              <a:rPr lang="en-US" dirty="0"/>
              <a:t>storing and/or retrieving information</a:t>
            </a:r>
          </a:p>
          <a:p>
            <a:r>
              <a:rPr lang="en-US" dirty="0"/>
              <a:t>needs frequent cues, requires policing by others</a:t>
            </a:r>
          </a:p>
          <a:p>
            <a:r>
              <a:rPr lang="en-US" dirty="0"/>
              <a:t>needs to talk to self out loud, needs feedback</a:t>
            </a:r>
          </a:p>
          <a:p>
            <a:r>
              <a:rPr lang="en-US" dirty="0"/>
              <a:t>diminished sense of remorse, inability to understand others</a:t>
            </a:r>
          </a:p>
          <a:p>
            <a:r>
              <a:rPr lang="en-US" dirty="0"/>
              <a:t>moody roller-coaster emotions, exaggerated</a:t>
            </a:r>
          </a:p>
          <a:p>
            <a:r>
              <a:rPr lang="en-US" dirty="0"/>
              <a:t>need external motivators to complete menial tasks</a:t>
            </a:r>
          </a:p>
          <a:p>
            <a:r>
              <a:rPr lang="en-US" dirty="0"/>
              <a:t>inability to weigh pros and cons when making decisions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Alcohol Spectrum Disorder (FASD)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an umbrella term that describes a continuum of conditions that result from prenatal alcohol exposure.  FASD is not a </a:t>
            </a:r>
            <a:r>
              <a:rPr lang="en-US" dirty="0" smtClean="0"/>
              <a:t>diagnosis.  </a:t>
            </a:r>
            <a:r>
              <a:rPr lang="en-US" dirty="0"/>
              <a:t>The specific diagnoses within the spectrum include: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Fetal Alcohol Syndrome (FAS)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Partial Fetal Alcohol Syndrome (</a:t>
            </a:r>
            <a:r>
              <a:rPr lang="en-US" dirty="0" err="1"/>
              <a:t>pFAS</a:t>
            </a:r>
            <a:r>
              <a:rPr lang="en-US" dirty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Alcohol Related Neurodevelopmental Disorder (ARND)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Alcohol Related Birth Defects (ARBD)</a:t>
            </a:r>
          </a:p>
        </p:txBody>
      </p:sp>
    </p:spTree>
    <p:extLst>
      <p:ext uri="{BB962C8B-B14F-4D97-AF65-F5344CB8AC3E}">
        <p14:creationId xmlns:p14="http://schemas.microsoft.com/office/powerpoint/2010/main" val="19975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Alcohol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key features:</a:t>
            </a:r>
          </a:p>
          <a:p>
            <a:r>
              <a:rPr lang="en-US" dirty="0" smtClean="0"/>
              <a:t>1. Classic facial features</a:t>
            </a:r>
          </a:p>
          <a:p>
            <a:r>
              <a:rPr lang="en-US" dirty="0" smtClean="0"/>
              <a:t>2. Growth deficiency</a:t>
            </a:r>
          </a:p>
          <a:p>
            <a:r>
              <a:rPr lang="en-US" dirty="0"/>
              <a:t>3. Central nervous system damage – Clinically significant structural, neurological, or functional </a:t>
            </a:r>
            <a:r>
              <a:rPr lang="en-US" dirty="0" smtClean="0"/>
              <a:t>impairment</a:t>
            </a:r>
            <a:r>
              <a:rPr lang="en-US" dirty="0"/>
              <a:t>. </a:t>
            </a:r>
            <a:r>
              <a:rPr lang="en-US" dirty="0" smtClean="0"/>
              <a:t>Usually determined </a:t>
            </a:r>
            <a:r>
              <a:rPr lang="en-US" dirty="0"/>
              <a:t>through psychological, speech-language, and occupational therapy assessments</a:t>
            </a:r>
            <a:endParaRPr lang="en-US" dirty="0" smtClean="0"/>
          </a:p>
          <a:p>
            <a:r>
              <a:rPr lang="en-US" dirty="0"/>
              <a:t>4. Prenatal alcohol exposure – Confirmed prenatal alcohol exposure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013">
            <a:off x="5760913" y="621162"/>
            <a:ext cx="3045291" cy="243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3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67" y="625929"/>
            <a:ext cx="3133578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9691"/>
            <a:ext cx="23812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799"/>
            <a:ext cx="6220185" cy="330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33" y="625929"/>
            <a:ext cx="17335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5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Fetal Alcohol Syndrome (</a:t>
            </a:r>
            <a:r>
              <a:rPr lang="en-US" dirty="0" err="1"/>
              <a:t>pFAS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individuals have the same functional disabilities but "look" less like FAS.</a:t>
            </a:r>
          </a:p>
        </p:txBody>
      </p:sp>
    </p:spTree>
    <p:extLst>
      <p:ext uri="{BB962C8B-B14F-4D97-AF65-F5344CB8AC3E}">
        <p14:creationId xmlns:p14="http://schemas.microsoft.com/office/powerpoint/2010/main" val="31306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"Alcohol causes more neurological damage to the developing baby than any other substance</a:t>
            </a:r>
            <a:r>
              <a:rPr lang="en-US" dirty="0" smtClean="0"/>
              <a:t>."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Institute of Medicine report to Congress</a:t>
            </a:r>
          </a:p>
        </p:txBody>
      </p:sp>
    </p:spTree>
    <p:extLst>
      <p:ext uri="{BB962C8B-B14F-4D97-AF65-F5344CB8AC3E}">
        <p14:creationId xmlns:p14="http://schemas.microsoft.com/office/powerpoint/2010/main" val="29116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they only drink a little?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do not need to have full FAS to have significant difficulties due to prenatal exposure to </a:t>
            </a:r>
            <a:r>
              <a:rPr lang="en-US" dirty="0" smtClean="0"/>
              <a:t>alcohol.</a:t>
            </a:r>
          </a:p>
          <a:p>
            <a:r>
              <a:rPr lang="en-US" dirty="0" smtClean="0"/>
              <a:t>According </a:t>
            </a:r>
            <a:r>
              <a:rPr lang="en-US" dirty="0"/>
              <a:t>to </a:t>
            </a:r>
            <a:r>
              <a:rPr lang="en-US" dirty="0" smtClean="0"/>
              <a:t>research, </a:t>
            </a:r>
            <a:r>
              <a:rPr lang="en-US" dirty="0"/>
              <a:t>even light drinking (average one-quarter ounce of absolute alcohol daily) can have adverse </a:t>
            </a:r>
            <a:r>
              <a:rPr lang="en-US" dirty="0" smtClean="0"/>
              <a:t>effects </a:t>
            </a:r>
            <a:r>
              <a:rPr lang="en-US" dirty="0"/>
              <a:t>on the child's verbal language and comprehension skills. </a:t>
            </a:r>
            <a:endParaRPr lang="en-US" dirty="0" smtClean="0"/>
          </a:p>
          <a:p>
            <a:r>
              <a:rPr lang="en-US" dirty="0" smtClean="0"/>
              <a:t>Studies </a:t>
            </a:r>
            <a:r>
              <a:rPr lang="en-US" dirty="0"/>
              <a:t>show that children of mothers who drank but who do not have a diagnosis of FAS have many of the same neurological abnormalities as children who have been diagnosed with full FAS. </a:t>
            </a:r>
          </a:p>
        </p:txBody>
      </p:sp>
    </p:spTree>
    <p:extLst>
      <p:ext uri="{BB962C8B-B14F-4D97-AF65-F5344CB8AC3E}">
        <p14:creationId xmlns:p14="http://schemas.microsoft.com/office/powerpoint/2010/main" val="11171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No</a:t>
            </a:r>
            <a:r>
              <a:rPr lang="en-US" sz="4000" dirty="0" smtClean="0"/>
              <a:t> amount of alcohol during pregnancy has been proven safe.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58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Birth Mother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do some people continue to drink while pregnant?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think…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OK for a pregnant woman to drink alcohol?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"/>
            <a:ext cx="445730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3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egg shell represents the mother’s body.</a:t>
            </a:r>
          </a:p>
          <a:p>
            <a:r>
              <a:rPr lang="en-US" dirty="0" smtClean="0"/>
              <a:t>It has been removed by soaking the egg in vinegar for 24 hours.</a:t>
            </a:r>
          </a:p>
          <a:p>
            <a:r>
              <a:rPr lang="en-US" dirty="0" smtClean="0"/>
              <a:t>This allows us to see the membrane, which represents the placenta and amniotic sac.</a:t>
            </a:r>
          </a:p>
          <a:p>
            <a:r>
              <a:rPr lang="en-US" dirty="0" smtClean="0"/>
              <a:t>Remember, the placenta is where nutrients and wastes are exchanged between the mother and the fetus.</a:t>
            </a:r>
          </a:p>
          <a:p>
            <a:r>
              <a:rPr lang="en-US" dirty="0" smtClean="0"/>
              <a:t>The white and yolk are representative of the amniotic fluid and the unborn baby.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eggs into 3 different glasses. Along with eggs, add: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590800"/>
            <a:ext cx="2057399" cy="1981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Glass 1</a:t>
            </a:r>
          </a:p>
          <a:p>
            <a:pPr marL="0" indent="0">
              <a:buNone/>
            </a:pPr>
            <a:r>
              <a:rPr lang="en-US" dirty="0" smtClean="0"/>
              <a:t>“Control”</a:t>
            </a:r>
          </a:p>
          <a:p>
            <a:pPr marL="0" indent="0">
              <a:buNone/>
            </a:pPr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2037665"/>
            <a:ext cx="1828801" cy="2667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Glass 3</a:t>
            </a:r>
          </a:p>
          <a:p>
            <a:pPr marL="0" indent="0">
              <a:buNone/>
            </a:pPr>
            <a:r>
              <a:rPr lang="en-US" dirty="0" smtClean="0"/>
              <a:t>Water &amp; dye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3048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Glass 2</a:t>
            </a:r>
          </a:p>
          <a:p>
            <a:r>
              <a:rPr lang="en-US" dirty="0" smtClean="0"/>
              <a:t>Alcohol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1054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Leave eggs in glasses for 2-4 days, and then “open” to evaluate results.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15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 will happen?</a:t>
            </a:r>
            <a:endParaRPr lang="en-US" dirty="0"/>
          </a:p>
        </p:txBody>
      </p:sp>
      <p:pic>
        <p:nvPicPr>
          <p:cNvPr id="10242" name="Picture 2" descr="C:\Users\mhampton\AppData\Local\Microsoft\Windows\Temporary Internet Files\Content.IE5\LMR5QZEN\question-mark-in-blue-round-button-6154-larg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72091"/>
            <a:ext cx="2618400" cy="26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 smtClean="0">
                <a:solidFill>
                  <a:srgbClr val="000000"/>
                </a:solidFill>
                <a:effectLst/>
                <a:latin typeface="Times New Roman"/>
              </a:rPr>
              <a:t>101 reasons to abstain from alcohol during pregnancy</a:t>
            </a: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***********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***********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two eyes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one nose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two ears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ten  toes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************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************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ten fingers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one sweet mouth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two arms for hugging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two  strong  legs  to  run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two feet to walk on in the sun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one  spine straight and  strong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two  hands to hold all day  long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****************************************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*****************************************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20 baby teeth for a beautiful smile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32  permanent  teeth  after  a while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one  heart  to beat steady &amp; strong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two  lungs  to sing  a nursery song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one  good  liver, healthy as a horse,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two first words “Mama </a:t>
            </a:r>
            <a:r>
              <a:rPr lang="en-US" sz="1000" b="1" i="0" dirty="0" smtClean="0">
                <a:solidFill>
                  <a:srgbClr val="000000"/>
                </a:solidFill>
                <a:effectLst/>
                <a:latin typeface="Arial Narrow"/>
              </a:rPr>
              <a:t>&amp; </a:t>
            </a:r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Dada” said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over  and  over  and over, of course.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*********************************************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*********************************************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2  frontal  lobes  for  impulse  control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1  corpus  callosum  to  process  it all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2 healthy parents to care for this child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1 precious little spirit so tender &amp; mild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1 first   step   towards   independence,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as we nurture, protect, guide and love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this wee precious gift sent from above.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0" i="0" dirty="0" smtClean="0">
                <a:solidFill>
                  <a:srgbClr val="000000"/>
                </a:solidFill>
                <a:effectLst/>
                <a:latin typeface="Arial"/>
              </a:rPr>
              <a:t>************************************************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************************************************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0" i="0" dirty="0" smtClean="0">
                <a:solidFill>
                  <a:srgbClr val="000000"/>
                </a:solidFill>
                <a:effectLst/>
                <a:latin typeface="Arial"/>
              </a:rPr>
              <a:t>Drinking in pregnancy may cause birth defects, brain damage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0" i="0" dirty="0" smtClean="0">
                <a:solidFill>
                  <a:srgbClr val="000000"/>
                </a:solidFill>
                <a:effectLst/>
                <a:latin typeface="Arial"/>
              </a:rPr>
              <a:t>© 2004 Teresa Kellerman &amp; Cathy St. Peter, www.fasstar.com</a:t>
            </a:r>
            <a:endParaRPr lang="en-US" sz="10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ctr"/>
            <a:r>
              <a:rPr lang="en-US" sz="1000" b="1" i="0" dirty="0" smtClean="0">
                <a:solidFill>
                  <a:srgbClr val="000000"/>
                </a:solidFill>
                <a:effectLst/>
                <a:latin typeface="Arial"/>
              </a:rPr>
              <a:t>************************************************</a:t>
            </a:r>
            <a:endParaRPr lang="en-US" sz="10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77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4384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Glass 1</a:t>
            </a:r>
          </a:p>
          <a:p>
            <a:r>
              <a:rPr lang="en-US" dirty="0" smtClean="0"/>
              <a:t>Water</a:t>
            </a:r>
          </a:p>
          <a:p>
            <a:endParaRPr lang="en-US" dirty="0"/>
          </a:p>
          <a:p>
            <a:r>
              <a:rPr lang="en-US" dirty="0" smtClean="0"/>
              <a:t>Control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2438400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Glass 2</a:t>
            </a:r>
          </a:p>
          <a:p>
            <a:r>
              <a:rPr lang="en-US" dirty="0" smtClean="0"/>
              <a:t>Alcohol</a:t>
            </a:r>
          </a:p>
          <a:p>
            <a:endParaRPr lang="en-US" dirty="0"/>
          </a:p>
          <a:p>
            <a:r>
              <a:rPr lang="en-US" dirty="0" smtClean="0"/>
              <a:t>Remember, the effects of any harmful substance are exaggerated because the fetus is so small.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2438400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Glass 3</a:t>
            </a:r>
          </a:p>
          <a:p>
            <a:r>
              <a:rPr lang="en-US" dirty="0" smtClean="0"/>
              <a:t>Water &amp; dye</a:t>
            </a:r>
          </a:p>
          <a:p>
            <a:endParaRPr lang="en-US" dirty="0"/>
          </a:p>
          <a:p>
            <a:r>
              <a:rPr lang="en-US" dirty="0" smtClean="0"/>
              <a:t>Shows how substance penetrate the placenta and amniotic fluid to reach the fetus.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results compare to your hypothesis?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alcohol-soaked egg can be placed into a glass filled with water to demonstrate that even if the conditions change (for example, the mother stops drinking), the effects of the alcohol on the egg cannot be reversed.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think…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it is only 1 drink, or occasionally?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Teratogen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agent that causes malformation in an embryo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alcohol affect the developing brain?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Alcohol is a teratogen.</a:t>
            </a:r>
          </a:p>
          <a:p>
            <a:r>
              <a:rPr lang="en-US" dirty="0" smtClean="0"/>
              <a:t>The area that is affected the most by alcohol is the nervous system. Damage </a:t>
            </a:r>
            <a:r>
              <a:rPr lang="en-US" dirty="0"/>
              <a:t>can occur in various regions of the brain.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areas that might be affected by alcohol exposure depend on which areas are developing at the time the alcohol is consumed. </a:t>
            </a:r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the brain and the central nervous system are developing throughout the entire pregnancy, the baby's brain is </a:t>
            </a:r>
            <a:r>
              <a:rPr lang="en-US" u="sng" dirty="0"/>
              <a:t>always</a:t>
            </a:r>
            <a:r>
              <a:rPr lang="en-US" dirty="0"/>
              <a:t> vulnerable to damage from alcohol exposure. </a:t>
            </a:r>
          </a:p>
        </p:txBody>
      </p:sp>
    </p:spTree>
    <p:extLst>
      <p:ext uri="{BB962C8B-B14F-4D97-AF65-F5344CB8AC3E}">
        <p14:creationId xmlns:p14="http://schemas.microsoft.com/office/powerpoint/2010/main" val="10449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2468"/>
            <a:ext cx="8458199" cy="635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8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99"/>
            <a:ext cx="8943594" cy="495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5626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Brain of a non-affected baby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5562600"/>
            <a:ext cx="4219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Brain of a FAS affected baby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77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Exposure During Stages of </a:t>
            </a:r>
            <a:r>
              <a:rPr lang="en-US" dirty="0" smtClean="0"/>
              <a:t>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During the first trimester, </a:t>
            </a:r>
            <a:r>
              <a:rPr lang="en-US" dirty="0" smtClean="0"/>
              <a:t>alcohol </a:t>
            </a:r>
            <a:r>
              <a:rPr lang="en-US" dirty="0"/>
              <a:t>interferes with the migration and organization of brain cells. </a:t>
            </a:r>
          </a:p>
          <a:p>
            <a:r>
              <a:rPr lang="en-US" dirty="0"/>
              <a:t>2. Heavy drinking during the second trimester, particularly from the 10th to 20th week after conception, seems to cause more clinical features of FAS than at other times during </a:t>
            </a:r>
            <a:r>
              <a:rPr lang="en-US" dirty="0" smtClean="0"/>
              <a:t>pregnancy. </a:t>
            </a:r>
            <a:endParaRPr lang="en-US" dirty="0"/>
          </a:p>
          <a:p>
            <a:r>
              <a:rPr lang="en-US" dirty="0"/>
              <a:t>3. During the third </a:t>
            </a:r>
            <a:r>
              <a:rPr lang="en-US" dirty="0" smtClean="0"/>
              <a:t>trimester, the </a:t>
            </a:r>
            <a:r>
              <a:rPr lang="en-US" dirty="0"/>
              <a:t>hippocampus is greatly affected, which leads to problems with encoding visual and auditory information (reading and math). </a:t>
            </a:r>
          </a:p>
          <a:p>
            <a:endParaRPr lang="en-US" sz="1100" dirty="0" smtClean="0"/>
          </a:p>
          <a:p>
            <a:r>
              <a:rPr lang="en-US" sz="1100" dirty="0" smtClean="0"/>
              <a:t>From </a:t>
            </a:r>
            <a:r>
              <a:rPr lang="en-US" sz="1100" dirty="0"/>
              <a:t>the College of Cognitive and Linguistic Sciences at Brown University, Providence, RI.</a:t>
            </a:r>
          </a:p>
        </p:txBody>
      </p:sp>
    </p:spTree>
    <p:extLst>
      <p:ext uri="{BB962C8B-B14F-4D97-AF65-F5344CB8AC3E}">
        <p14:creationId xmlns:p14="http://schemas.microsoft.com/office/powerpoint/2010/main" val="3269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3"/>
            <a:ext cx="8991600" cy="679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1248</TotalTime>
  <Words>895</Words>
  <Application>Microsoft Office PowerPoint</Application>
  <PresentationFormat>On-screen Show (4:3)</PresentationFormat>
  <Paragraphs>147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Summer</vt:lpstr>
      <vt:lpstr>Fetal Alcohol Effects</vt:lpstr>
      <vt:lpstr>Do you think…</vt:lpstr>
      <vt:lpstr>Do you think…</vt:lpstr>
      <vt:lpstr>Teratogen</vt:lpstr>
      <vt:lpstr>How does alcohol affect the developing brain?</vt:lpstr>
      <vt:lpstr>PowerPoint Presentation</vt:lpstr>
      <vt:lpstr>PowerPoint Presentation</vt:lpstr>
      <vt:lpstr>Alcohol Exposure During Stages of Pregnancy</vt:lpstr>
      <vt:lpstr>PowerPoint Presentation</vt:lpstr>
      <vt:lpstr>The most noteworthy damage occurs in the prefrontal cortex, which controls what are called the “executive functions”.</vt:lpstr>
      <vt:lpstr>Effects of alcohol exposure on behaviors related to executive functions:</vt:lpstr>
      <vt:lpstr>Fetal Alcohol Spectrum Disorder (FASD) </vt:lpstr>
      <vt:lpstr>Fetal Alcohol Syndrome</vt:lpstr>
      <vt:lpstr>PowerPoint Presentation</vt:lpstr>
      <vt:lpstr>Partial Fetal Alcohol Syndrome (pFAS)</vt:lpstr>
      <vt:lpstr>"Alcohol causes more neurological damage to the developing baby than any other substance."</vt:lpstr>
      <vt:lpstr>What if they only drink a little?</vt:lpstr>
      <vt:lpstr>PowerPoint Presentation</vt:lpstr>
      <vt:lpstr>Birth Mother Story</vt:lpstr>
      <vt:lpstr>PowerPoint Presentation</vt:lpstr>
      <vt:lpstr>Project</vt:lpstr>
      <vt:lpstr>Egg</vt:lpstr>
      <vt:lpstr>Add eggs into 3 different glasses. Along with eggs, add:</vt:lpstr>
      <vt:lpstr>What do you think will happen?</vt:lpstr>
      <vt:lpstr>PowerPoint Presentation</vt:lpstr>
      <vt:lpstr>Results</vt:lpstr>
      <vt:lpstr>Results</vt:lpstr>
      <vt:lpstr>Evaluate</vt:lpstr>
      <vt:lpstr>Extended Lesson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Fetal Alcohol Effects</dc:title>
  <dc:creator>Melissa Hampton</dc:creator>
  <cp:lastModifiedBy>Melissa Hampton</cp:lastModifiedBy>
  <cp:revision>15</cp:revision>
  <dcterms:created xsi:type="dcterms:W3CDTF">2015-04-22T18:10:32Z</dcterms:created>
  <dcterms:modified xsi:type="dcterms:W3CDTF">2015-04-23T14:59:22Z</dcterms:modified>
</cp:coreProperties>
</file>