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1689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F899A1-F32F-44E7-8493-2C2FBB9B9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CA2E2-6A1D-4F44-8DE5-E02D4DA5C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F26AC-0A26-4D54-8300-B006C7EF1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EE3D2-7550-4B87-ABDC-495917A4E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39B55-55B2-4822-9E7E-6836C3F6B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5505D-2A9B-47A4-8C7D-FBA7405E3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EDFD2-1EA0-4C2D-9184-E167DF4EC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A941F-B8A9-4202-B4D8-CCC3FD83BA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57983-0E20-4745-A728-41525E099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4B2A8-88C0-4140-AF50-8AA17BA94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84C70-03C2-49AB-A330-FFFE205CA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692646F-B198-4AD4-88D0-B60F04E853D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search.yahoo.com/images/view;_ylt=A2KJkewooFZOhD0AAQiJzbkF;_ylu=X3oDMTBlMTQ4cGxyBHNlYwNzcgRzbGsDaW1n?back=http://images.search.yahoo.com/search/images?p=school+bus+and+kids&amp;sado=1&amp;n=30&amp;ei=utf-8&amp;fr=yfp-t-701-1&amp;fr2=sg-gac&amp;b=1&amp;tab=organic&amp;w=849&amp;h=566&amp;imgurl=www.monctonblogger.com/wp-content/uploads/2009/10/school-bus.jpg&amp;rurl=http://www.monctonblogger.com/2009/10/should-cell-phone-use-be-banned-while-driving-in-new-brunswick/&amp;size=243.7+KB&amp;name=School+Bus+-+Kids+Crossing+Street&amp;p=school+bus+and+kids&amp;oid=47a6fe730040576eccd00e56d055949a&amp;fr2=sg-gac&amp;fr=yfp-t-701-1&amp;tt=School+Bus+-+Kids+Crossing+Street&amp;b=0&amp;ni=30&amp;no=20&amp;tab=organic&amp;sigr=135j98jga&amp;sigb=141bitn55&amp;sigi=1208nssj2&amp;.crumb=WTLbC7ID1v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828800"/>
          </a:xfrm>
        </p:spPr>
        <p:txBody>
          <a:bodyPr/>
          <a:lstStyle/>
          <a:p>
            <a:r>
              <a:rPr lang="en-US" b="1" dirty="0"/>
              <a:t>Unit 1-Describing Family and Its Future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733800"/>
            <a:ext cx="6400800" cy="1752600"/>
          </a:xfrm>
        </p:spPr>
        <p:txBody>
          <a:bodyPr/>
          <a:lstStyle/>
          <a:p>
            <a:r>
              <a:rPr lang="en-US"/>
              <a:t>Parenting and Child</a:t>
            </a:r>
          </a:p>
          <a:p>
            <a:r>
              <a:rPr lang="en-US"/>
              <a:t> Development</a:t>
            </a:r>
          </a:p>
          <a:p>
            <a:r>
              <a:rPr lang="en-US"/>
              <a:t>Mrs. Kristen Harris</a:t>
            </a:r>
          </a:p>
        </p:txBody>
      </p:sp>
      <p:pic>
        <p:nvPicPr>
          <p:cNvPr id="2052" name="Picture 4" descr="MC90043559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279717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Dual-Career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en-US" dirty="0" smtClean="0"/>
              <a:t>Children and parents learn the importance of each family member contributing to the family household upkeep</a:t>
            </a:r>
          </a:p>
          <a:p>
            <a:r>
              <a:rPr lang="en-US" dirty="0" smtClean="0"/>
              <a:t>Children may become more independent</a:t>
            </a:r>
          </a:p>
          <a:p>
            <a:r>
              <a:rPr lang="en-US" dirty="0" smtClean="0"/>
              <a:t>Couples allow for individual           development of professional         identities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73690"/>
            <a:ext cx="1981200" cy="26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980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Dual-Career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financial pressures may be relieved and the standard of living </a:t>
            </a:r>
            <a:r>
              <a:rPr lang="en-US" dirty="0" smtClean="0"/>
              <a:t>improved</a:t>
            </a:r>
          </a:p>
          <a:p>
            <a:r>
              <a:rPr lang="en-US" dirty="0"/>
              <a:t>Children relate to the positive image their parents set and identify with their parents when thinking about career possibilities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3104657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070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Dual-Career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en-US" dirty="0" smtClean="0"/>
              <a:t>Couples have the chance to expand their lives and face new challenges</a:t>
            </a:r>
          </a:p>
          <a:p>
            <a:r>
              <a:rPr lang="en-US" dirty="0" smtClean="0"/>
              <a:t>A partner who vies his or her career as more important than the other partners career or the demands of the family can cause stressful situation for the family.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00616"/>
            <a:ext cx="2819400" cy="210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74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Dual-Career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en-US" dirty="0" smtClean="0"/>
              <a:t>Child care arrangements have to be made for preschool and school age children</a:t>
            </a:r>
          </a:p>
          <a:p>
            <a:r>
              <a:rPr lang="en-US" dirty="0" smtClean="0"/>
              <a:t>Child care, transportation, and working wardrobe expenses sometimes cost the family almost as much ad on working parent makes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2645833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8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Dual-Career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dirty="0"/>
              <a:t>Children may return home from school to an empty house until their parents come </a:t>
            </a:r>
            <a:r>
              <a:rPr lang="en-US" dirty="0" smtClean="0"/>
              <a:t>home</a:t>
            </a:r>
          </a:p>
          <a:p>
            <a:r>
              <a:rPr lang="en-US" dirty="0"/>
              <a:t>Family conflicts can arise when individuals are unable to give 100 percent of their time, energy, and thought into both their career and their family life.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ts2.mm.bing.net/images/thumbnail.aspx?q=1031995919289&amp;id=0430a4ff35e801338458ae3601de8ce5">
            <a:hlinkClick r:id="rId2" tooltip="School Bus - Kids Crossing Street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2971800" cy="19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21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Dual-Career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en-US" dirty="0" smtClean="0"/>
              <a:t>Parents who carry the major load of the household tasks and maintain a work scheduled are likely to experience the stress and strains of an overloaded schedule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2956982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78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158"/>
            <a:ext cx="8229600" cy="1371600"/>
          </a:xfrm>
        </p:spPr>
        <p:txBody>
          <a:bodyPr/>
          <a:lstStyle/>
          <a:p>
            <a:r>
              <a:rPr lang="en-US" dirty="0" smtClean="0"/>
              <a:t>Stages of the Family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2844"/>
            <a:ext cx="8229600" cy="4419600"/>
          </a:xfrm>
        </p:spPr>
        <p:txBody>
          <a:bodyPr/>
          <a:lstStyle/>
          <a:p>
            <a:r>
              <a:rPr lang="en-US" dirty="0" smtClean="0"/>
              <a:t>Growth Stages</a:t>
            </a:r>
          </a:p>
          <a:p>
            <a:pPr lvl="1"/>
            <a:r>
              <a:rPr lang="en-US" dirty="0" smtClean="0"/>
              <a:t>Stage 1  Newly married couple; no children</a:t>
            </a:r>
          </a:p>
          <a:p>
            <a:pPr lvl="1"/>
            <a:r>
              <a:rPr lang="en-US" dirty="0" smtClean="0"/>
              <a:t>Stage 2  Childbearing years; infants and toddlers</a:t>
            </a:r>
          </a:p>
          <a:p>
            <a:pPr lvl="1"/>
            <a:r>
              <a:rPr lang="en-US" dirty="0" smtClean="0"/>
              <a:t>Stage 3  Preschool years; between ages 3-6</a:t>
            </a:r>
          </a:p>
          <a:p>
            <a:pPr lvl="1"/>
            <a:r>
              <a:rPr lang="en-US" dirty="0" smtClean="0"/>
              <a:t>Stage 4  School age; between 6-13</a:t>
            </a:r>
          </a:p>
          <a:p>
            <a:pPr lvl="1"/>
            <a:r>
              <a:rPr lang="en-US" dirty="0" smtClean="0"/>
              <a:t>Stage 5  Adolescent years; between 13-18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1698009" cy="204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93139"/>
            <a:ext cx="286197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91539"/>
            <a:ext cx="263525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83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the Family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en-US" dirty="0" smtClean="0"/>
              <a:t>Contracting Stages</a:t>
            </a:r>
          </a:p>
          <a:p>
            <a:pPr lvl="1"/>
            <a:r>
              <a:rPr lang="en-US" dirty="0" smtClean="0"/>
              <a:t>Stage 6  Launching years; the time when the oldest child leaves home until the last child leaves</a:t>
            </a:r>
          </a:p>
          <a:p>
            <a:pPr lvl="1"/>
            <a:r>
              <a:rPr lang="en-US" dirty="0" smtClean="0"/>
              <a:t>Stage 7  Middle-age; the time when children leave home until the couple retires</a:t>
            </a:r>
          </a:p>
          <a:p>
            <a:pPr lvl="1"/>
            <a:r>
              <a:rPr lang="en-US" dirty="0" smtClean="0"/>
              <a:t>Stage 8  Retirement; the time form retirement until death of both spouses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9200"/>
            <a:ext cx="25527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09166"/>
            <a:ext cx="1596060" cy="112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802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At-Risk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en-US" dirty="0" smtClean="0"/>
              <a:t>Children from single-parent families</a:t>
            </a:r>
          </a:p>
          <a:p>
            <a:r>
              <a:rPr lang="en-US" dirty="0" smtClean="0"/>
              <a:t>Children attending schools with a high concentration of students who live in poverty</a:t>
            </a:r>
          </a:p>
          <a:p>
            <a:r>
              <a:rPr lang="en-US" dirty="0" smtClean="0"/>
              <a:t>Children with limited English proficiency</a:t>
            </a:r>
          </a:p>
          <a:p>
            <a:r>
              <a:rPr lang="en-US" dirty="0" smtClean="0"/>
              <a:t>Children who live in neglectful and/or non-nurturing families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14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At-Risk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Children with various physical and/or mental disabilities</a:t>
            </a:r>
          </a:p>
          <a:p>
            <a:r>
              <a:rPr lang="en-US" dirty="0" smtClean="0"/>
              <a:t>Children who live in families where substance abuse occurs</a:t>
            </a:r>
          </a:p>
          <a:p>
            <a:r>
              <a:rPr lang="en-US" dirty="0" smtClean="0"/>
              <a:t>Families headed by teenage parents</a:t>
            </a:r>
          </a:p>
          <a:p>
            <a:r>
              <a:rPr lang="en-US" dirty="0" smtClean="0"/>
              <a:t>Individuals who drop out and/or fail in school</a:t>
            </a:r>
          </a:p>
          <a:p>
            <a:r>
              <a:rPr lang="en-US" dirty="0" smtClean="0"/>
              <a:t>Those who live in poverty or low income households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24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Identify functions of families.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Match types of family structures to their description.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Discuss characteristics of families past and present.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Profile families past and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Changes Affecting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Accident/injury/illness</a:t>
            </a:r>
          </a:p>
          <a:p>
            <a:pPr lvl="1"/>
            <a:r>
              <a:rPr lang="en-US" dirty="0" smtClean="0"/>
              <a:t>Affects all family members</a:t>
            </a:r>
          </a:p>
          <a:p>
            <a:pPr lvl="1"/>
            <a:r>
              <a:rPr lang="en-US" dirty="0" smtClean="0"/>
              <a:t>Increases financial pressures</a:t>
            </a:r>
            <a:endParaRPr lang="en-US" dirty="0"/>
          </a:p>
          <a:p>
            <a:r>
              <a:rPr lang="en-US" dirty="0" smtClean="0"/>
              <a:t>Birth of a Family Member</a:t>
            </a:r>
          </a:p>
          <a:p>
            <a:pPr lvl="1"/>
            <a:r>
              <a:rPr lang="en-US" dirty="0" smtClean="0"/>
              <a:t>Additional responsibilities</a:t>
            </a:r>
          </a:p>
          <a:p>
            <a:pPr lvl="1"/>
            <a:r>
              <a:rPr lang="en-US" dirty="0" smtClean="0"/>
              <a:t>Focus of family changes</a:t>
            </a:r>
          </a:p>
          <a:p>
            <a:r>
              <a:rPr lang="en-US" dirty="0" smtClean="0"/>
              <a:t>Crime</a:t>
            </a:r>
          </a:p>
          <a:p>
            <a:pPr lvl="1"/>
            <a:r>
              <a:rPr lang="en-US" dirty="0" smtClean="0"/>
              <a:t>Victim of violence, domestic violence, or incarceration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380332" cy="356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88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/>
              <a:t>Impact of Changes Affecting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en-US" dirty="0" smtClean="0"/>
              <a:t>Death of a Family Member</a:t>
            </a:r>
          </a:p>
          <a:p>
            <a:pPr lvl="1"/>
            <a:r>
              <a:rPr lang="en-US" dirty="0" smtClean="0"/>
              <a:t>Responsibilities must be shared</a:t>
            </a:r>
          </a:p>
          <a:p>
            <a:r>
              <a:rPr lang="en-US" dirty="0" smtClean="0"/>
              <a:t>Disaster</a:t>
            </a:r>
          </a:p>
          <a:p>
            <a:pPr lvl="1"/>
            <a:r>
              <a:rPr lang="en-US" dirty="0" smtClean="0"/>
              <a:t>Floors, tornados, or earthquakes</a:t>
            </a:r>
          </a:p>
          <a:p>
            <a:pPr lvl="1"/>
            <a:r>
              <a:rPr lang="en-US" dirty="0" smtClean="0"/>
              <a:t>Can destroy belongings and shelter</a:t>
            </a:r>
          </a:p>
          <a:p>
            <a:pPr lvl="1"/>
            <a:r>
              <a:rPr lang="en-US" dirty="0" smtClean="0"/>
              <a:t>Can claim the lives of family members</a:t>
            </a:r>
          </a:p>
          <a:p>
            <a:r>
              <a:rPr lang="en-US" dirty="0" smtClean="0"/>
              <a:t>Divorce</a:t>
            </a:r>
          </a:p>
          <a:p>
            <a:pPr lvl="1"/>
            <a:r>
              <a:rPr lang="en-US" dirty="0" smtClean="0"/>
              <a:t>Affects spouses and children</a:t>
            </a:r>
          </a:p>
          <a:p>
            <a:pPr lvl="1"/>
            <a:r>
              <a:rPr lang="en-US" dirty="0" smtClean="0"/>
              <a:t>Custody or visitation arrangements can cause stress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439460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62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Changes Affecting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en-US" dirty="0" smtClean="0"/>
              <a:t>Relocation</a:t>
            </a:r>
          </a:p>
          <a:p>
            <a:pPr lvl="1"/>
            <a:r>
              <a:rPr lang="en-US" dirty="0" smtClean="0"/>
              <a:t>May be because of economic necessity</a:t>
            </a:r>
          </a:p>
          <a:p>
            <a:pPr lvl="1"/>
            <a:r>
              <a:rPr lang="en-US" dirty="0" smtClean="0"/>
              <a:t>Many families relocate</a:t>
            </a:r>
          </a:p>
          <a:p>
            <a:pPr lvl="1"/>
            <a:r>
              <a:rPr lang="en-US" dirty="0" smtClean="0"/>
              <a:t>Relocation uproots family members          from familiar surroundings and friends</a:t>
            </a:r>
          </a:p>
          <a:p>
            <a:r>
              <a:rPr lang="en-US" dirty="0" smtClean="0"/>
              <a:t>Remarriage</a:t>
            </a:r>
          </a:p>
          <a:p>
            <a:pPr lvl="1"/>
            <a:r>
              <a:rPr lang="en-US" dirty="0" smtClean="0"/>
              <a:t>Affects all family members</a:t>
            </a:r>
          </a:p>
          <a:p>
            <a:pPr lvl="1"/>
            <a:r>
              <a:rPr lang="en-US" dirty="0" smtClean="0"/>
              <a:t>Creates a blended family</a:t>
            </a:r>
          </a:p>
          <a:p>
            <a:pPr lvl="1"/>
            <a:r>
              <a:rPr lang="en-US" dirty="0" smtClean="0"/>
              <a:t>Must learn to interact with new family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103120" cy="150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58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0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dirty="0"/>
              <a:t>List the effects dual-career families have on family members.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dirty="0"/>
              <a:t>Distinguish among stages of the family life cycle.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dirty="0"/>
              <a:t>Develop a family life cycle chart.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dirty="0"/>
              <a:t>Identify at-risk families.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dirty="0"/>
              <a:t>Discuss the impact of changes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affecting families.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/>
              <a:t>Terms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Family</a:t>
            </a:r>
            <a:r>
              <a:rPr lang="en-US" sz="2800" dirty="0"/>
              <a:t>-unit of intimate, transacting, and interdependent persons who share responsibilities for decisions and resources, and have commitment to one another over time.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/>
              <a:t>Family Structure</a:t>
            </a:r>
            <a:r>
              <a:rPr lang="en-US" sz="2800" dirty="0"/>
              <a:t>-the way a family is organized with boundaries, power, influence, and support.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/>
              <a:t>At-risk</a:t>
            </a:r>
            <a:r>
              <a:rPr lang="en-US" sz="2800" dirty="0"/>
              <a:t>-individuals who face the possibility of limited participation in the social, political, and                              economic mainstream of society.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424488"/>
            <a:ext cx="30480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Function of the Family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To raise children and accept the challenges and rewards of parenthood.</a:t>
            </a:r>
          </a:p>
          <a:p>
            <a:pPr>
              <a:lnSpc>
                <a:spcPct val="90000"/>
              </a:lnSpc>
            </a:pPr>
            <a:r>
              <a:rPr lang="en-US" dirty="0"/>
              <a:t>To provide physical care of individuals</a:t>
            </a:r>
          </a:p>
          <a:p>
            <a:pPr>
              <a:lnSpc>
                <a:spcPct val="90000"/>
              </a:lnSpc>
            </a:pPr>
            <a:r>
              <a:rPr lang="en-US" dirty="0"/>
              <a:t>To receive security and emotional support which includes love, acceptance, understanding, and encouragement from each other</a:t>
            </a:r>
          </a:p>
          <a:p>
            <a:pPr>
              <a:lnSpc>
                <a:spcPct val="90000"/>
              </a:lnSpc>
            </a:pPr>
            <a:r>
              <a:rPr lang="en-US" dirty="0"/>
              <a:t>To help children learn about societal and family values such as honesty,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sharing, and fair play.</a:t>
            </a:r>
          </a:p>
        </p:txBody>
      </p:sp>
      <p:pic>
        <p:nvPicPr>
          <p:cNvPr id="34820" name="Picture 4" descr="MC90036351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410200"/>
            <a:ext cx="1808163" cy="12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r>
              <a:rPr lang="en-US"/>
              <a:t>Family Structures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Blended Family</a:t>
            </a:r>
            <a:r>
              <a:rPr lang="en-US" dirty="0"/>
              <a:t>-when the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parent in a single-parent family         marries; family will include stepparents and possibly stepsiblings.</a:t>
            </a:r>
          </a:p>
          <a:p>
            <a:pPr>
              <a:lnSpc>
                <a:spcPct val="90000"/>
              </a:lnSpc>
            </a:pPr>
            <a:r>
              <a:rPr lang="en-US" b="1" dirty="0"/>
              <a:t>Cooperative Family</a:t>
            </a:r>
            <a:r>
              <a:rPr lang="en-US" dirty="0"/>
              <a:t>-nonrelated people who join together to raise children as their own</a:t>
            </a:r>
          </a:p>
          <a:p>
            <a:pPr>
              <a:lnSpc>
                <a:spcPct val="90000"/>
              </a:lnSpc>
            </a:pPr>
            <a:r>
              <a:rPr lang="en-US" b="1" dirty="0"/>
              <a:t>Extended Families</a:t>
            </a:r>
            <a:r>
              <a:rPr lang="en-US" dirty="0"/>
              <a:t>-all generations and relatives who are direct descendants of a person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1000"/>
            <a:ext cx="2260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8229600" cy="1371600"/>
          </a:xfrm>
        </p:spPr>
        <p:txBody>
          <a:bodyPr/>
          <a:lstStyle/>
          <a:p>
            <a:r>
              <a:rPr lang="en-US"/>
              <a:t>Family Structure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114800"/>
          </a:xfrm>
        </p:spPr>
        <p:txBody>
          <a:bodyPr/>
          <a:lstStyle/>
          <a:p>
            <a:r>
              <a:rPr lang="en-US" b="1"/>
              <a:t>Non-child Family</a:t>
            </a:r>
            <a:r>
              <a:rPr lang="en-US"/>
              <a:t>-couples without children or couples whose children have grown up and left.</a:t>
            </a:r>
          </a:p>
          <a:p>
            <a:r>
              <a:rPr lang="en-US" b="1"/>
              <a:t>Nuclear Family</a:t>
            </a:r>
            <a:r>
              <a:rPr lang="en-US"/>
              <a:t>-a couple who marries and establishes a home of their own.</a:t>
            </a:r>
          </a:p>
          <a:p>
            <a:r>
              <a:rPr lang="en-US" b="1"/>
              <a:t>Single-parent Family</a:t>
            </a:r>
            <a:r>
              <a:rPr lang="en-US"/>
              <a:t>-when one parent lives with his or her children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19075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 Past </a:t>
            </a:r>
            <a:r>
              <a:rPr lang="en-US" dirty="0"/>
              <a:t>and Present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r>
              <a:rPr lang="en-US" dirty="0" smtClean="0"/>
              <a:t>Many men and women no longer feel they must respond to the division of labor and action on the basis of gender.  </a:t>
            </a:r>
          </a:p>
          <a:p>
            <a:endParaRPr lang="en-US" sz="800" dirty="0"/>
          </a:p>
          <a:p>
            <a:r>
              <a:rPr lang="en-US" dirty="0" smtClean="0"/>
              <a:t>Males and females are sharing household chores and child care responsibilities.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3257550" cy="217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ts1.mm.bing.net/images/thumbnail.aspx?q=1090096868784&amp;id=1a261bf78d04570b6ecbd5ce256dd79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799"/>
            <a:ext cx="219386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 Past and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 smtClean="0"/>
              <a:t>Employment </a:t>
            </a:r>
            <a:r>
              <a:rPr lang="en-US" dirty="0"/>
              <a:t>of both men and women inside and outside the home is a major factor affecting the current trend toward multiple role responsibilities</a:t>
            </a:r>
            <a:r>
              <a:rPr lang="en-US" dirty="0" smtClean="0"/>
              <a:t>.</a:t>
            </a:r>
          </a:p>
          <a:p>
            <a:endParaRPr lang="en-US" sz="800" dirty="0"/>
          </a:p>
          <a:p>
            <a:r>
              <a:rPr lang="en-US" dirty="0" smtClean="0"/>
              <a:t>The average number of children in families has decreased.  </a:t>
            </a:r>
            <a:endParaRPr lang="en-US" dirty="0"/>
          </a:p>
        </p:txBody>
      </p:sp>
      <p:pic>
        <p:nvPicPr>
          <p:cNvPr id="5" name="Picture 4" descr="http://ts1.mm.bing.net/images/thumbnail.aspx?q=1061162331416&amp;id=321bde75b0692efd192a05ade3756c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4196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9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364</TotalTime>
  <Words>892</Words>
  <Application>Microsoft Office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Textured</vt:lpstr>
      <vt:lpstr>Unit 1-Describing Family and Its Future</vt:lpstr>
      <vt:lpstr>Objectives</vt:lpstr>
      <vt:lpstr>Objectives</vt:lpstr>
      <vt:lpstr>Terms</vt:lpstr>
      <vt:lpstr>Major Function of the Family</vt:lpstr>
      <vt:lpstr>Family Structures</vt:lpstr>
      <vt:lpstr>Family Structure</vt:lpstr>
      <vt:lpstr>Families Past and Present</vt:lpstr>
      <vt:lpstr>Families Past and Present</vt:lpstr>
      <vt:lpstr>Effects of Dual-Career Families</vt:lpstr>
      <vt:lpstr>Effects of Dual-Career Families</vt:lpstr>
      <vt:lpstr>Effects of Dual-Career Families</vt:lpstr>
      <vt:lpstr>Effects of Dual-Career Families</vt:lpstr>
      <vt:lpstr>Effects of Dual-Career Families</vt:lpstr>
      <vt:lpstr>Effects of Dual-Career Families</vt:lpstr>
      <vt:lpstr>Stages of the Family Life Cycle</vt:lpstr>
      <vt:lpstr>Stages of the Family Life Cycle</vt:lpstr>
      <vt:lpstr>At-Risk Families</vt:lpstr>
      <vt:lpstr>At-Risk Families</vt:lpstr>
      <vt:lpstr>Impact of Changes Affecting Families</vt:lpstr>
      <vt:lpstr>Impact of Changes Affecting Families</vt:lpstr>
      <vt:lpstr>Impact of Changes Affecting Families</vt:lpstr>
      <vt:lpstr>Slide 23</vt:lpstr>
    </vt:vector>
  </TitlesOfParts>
  <Company>Putnam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1-Describing Family and Its Future</dc:title>
  <dc:creator>Kharris</dc:creator>
  <cp:lastModifiedBy>ccott</cp:lastModifiedBy>
  <cp:revision>10</cp:revision>
  <dcterms:created xsi:type="dcterms:W3CDTF">2011-08-24T23:30:13Z</dcterms:created>
  <dcterms:modified xsi:type="dcterms:W3CDTF">2012-04-19T16:06:23Z</dcterms:modified>
</cp:coreProperties>
</file>