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4" r:id="rId32"/>
    <p:sldId id="285" r:id="rId33"/>
    <p:sldId id="283" r:id="rId34"/>
    <p:sldId id="287" r:id="rId35"/>
    <p:sldId id="290" r:id="rId36"/>
    <p:sldId id="28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1" autoAdjust="0"/>
    <p:restoredTop sz="94660"/>
  </p:normalViewPr>
  <p:slideViewPr>
    <p:cSldViewPr>
      <p:cViewPr varScale="1">
        <p:scale>
          <a:sx n="59" d="100"/>
          <a:sy n="59" d="100"/>
        </p:scale>
        <p:origin x="-13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n w="11430">
                  <a:solidFill>
                    <a:schemeClr val="tx1"/>
                  </a:solidFill>
                </a:ln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37F5-6B0E-4421-80DA-3E0721F7F2A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1F69-CC15-4735-A605-E78F4CAB4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37F5-6B0E-4421-80DA-3E0721F7F2A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1F69-CC15-4735-A605-E78F4CAB4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37F5-6B0E-4421-80DA-3E0721F7F2A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1F69-CC15-4735-A605-E78F4CAB4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37F5-6B0E-4421-80DA-3E0721F7F2A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1F69-CC15-4735-A605-E78F4CAB4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37F5-6B0E-4421-80DA-3E0721F7F2A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1F69-CC15-4735-A605-E78F4CAB4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37F5-6B0E-4421-80DA-3E0721F7F2A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1F69-CC15-4735-A605-E78F4CAB4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37F5-6B0E-4421-80DA-3E0721F7F2A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1F69-CC15-4735-A605-E78F4CAB4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37F5-6B0E-4421-80DA-3E0721F7F2A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1F69-CC15-4735-A605-E78F4CAB4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37F5-6B0E-4421-80DA-3E0721F7F2A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1F69-CC15-4735-A605-E78F4CAB4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37F5-6B0E-4421-80DA-3E0721F7F2A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1F69-CC15-4735-A605-E78F4CAB4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37F5-6B0E-4421-80DA-3E0721F7F2A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1F69-CC15-4735-A605-E78F4CAB4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E25837F5-6B0E-4421-80DA-3E0721F7F2A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1B61F69-CC15-4735-A605-E78F4CAB4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1430"/>
          <a:solidFill>
            <a:schemeClr val="accent1">
              <a:lumMod val="75000"/>
            </a:schemeClr>
          </a:solidFill>
          <a:effectLst>
            <a:outerShdw blurRad="80000" dist="40000" dir="5040000" algn="tl">
              <a:srgbClr val="000000">
                <a:alpha val="30000"/>
              </a:srgbClr>
            </a:outerShdw>
          </a:effectLst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 cap="none" spc="0">
          <a:ln>
            <a:noFill/>
          </a:ln>
          <a:solidFill>
            <a:schemeClr val="accent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 cap="none" spc="0">
          <a:ln>
            <a:noFill/>
          </a:ln>
          <a:solidFill>
            <a:schemeClr val="accent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 cap="none" spc="0">
          <a:ln>
            <a:noFill/>
          </a:ln>
          <a:solidFill>
            <a:schemeClr val="accent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 cap="none" spc="0">
          <a:ln>
            <a:noFill/>
          </a:ln>
          <a:solidFill>
            <a:schemeClr val="accent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 cap="none" spc="0">
          <a:ln>
            <a:noFill/>
          </a:ln>
          <a:solidFill>
            <a:schemeClr val="accent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Construction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The Frame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The skeleton of the housing structure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If the frame is not constructed properly, the structure may sag or even collapse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Most home framing is done with wood or engineered wood products.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Steel framing is more expensive 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Steel can withstand termites, fire, and severe weather and will not shrink or settle over time.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The Floor Frame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First piece attached to the foundation wall is the </a:t>
            </a:r>
            <a:r>
              <a:rPr lang="en-US" b="1" u="sng" dirty="0" smtClean="0"/>
              <a:t>sill plate.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Floor frame consists of </a:t>
            </a:r>
            <a:r>
              <a:rPr lang="en-US" b="1" u="sng" dirty="0" smtClean="0"/>
              <a:t>girders, joists, ridging and subflooring.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In parts of the country where termites are common, a termite guard should also be installed. 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1" u="sng" dirty="0" smtClean="0">
                <a:solidFill>
                  <a:schemeClr val="tx1"/>
                </a:solidFill>
              </a:rPr>
              <a:t>Termite guard: </a:t>
            </a:r>
            <a:r>
              <a:rPr lang="en-US" b="1" dirty="0" smtClean="0">
                <a:solidFill>
                  <a:schemeClr val="tx1"/>
                </a:solidFill>
              </a:rPr>
              <a:t>a metal shield fastened on the top of the foundation walls under the sill. It prevents termites from getting into the wood structure of the building.</a:t>
            </a:r>
            <a:endParaRPr lang="en-US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The Wall </a:t>
            </a:r>
            <a:r>
              <a:rPr lang="en-US" dirty="0" smtClean="0"/>
              <a:t>Frame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The wall frame is built on top of the floor frame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The wall frame supports the ceiling, upper floors, and roof and serves as a nailing base for wall finishes.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Standard construction uses 2X4 wood studs placed every 16 inches.</a:t>
            </a:r>
          </a:p>
          <a:p>
            <a:pPr algn="l">
              <a:buFont typeface="Arial" pitchFamily="34" charset="0"/>
              <a:buChar char="•"/>
            </a:pPr>
            <a:r>
              <a:rPr lang="en-US" b="1" i="1" u="sng" dirty="0" smtClean="0"/>
              <a:t>Load-bearing walls: </a:t>
            </a:r>
            <a:r>
              <a:rPr lang="en-US" b="1" dirty="0" smtClean="0"/>
              <a:t>an interior wall which supports the floors and roof above.  A load-bearing wall should never be removed unless a beam is put up to take its place.</a:t>
            </a:r>
          </a:p>
          <a:p>
            <a:pPr algn="l">
              <a:buFont typeface="Arial" pitchFamily="34" charset="0"/>
              <a:buChar char="•"/>
            </a:pPr>
            <a:r>
              <a:rPr lang="en-US" b="1" i="1" u="sng" dirty="0" smtClean="0"/>
              <a:t>Nonbearing wall: </a:t>
            </a:r>
            <a:r>
              <a:rPr lang="en-US" b="1" dirty="0" smtClean="0"/>
              <a:t> an interior wall that does not support any weight from the structure. It may be removed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The Ceiling and Roof Frames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The roof frame consists of a series of rafters that support the weight of the roof.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The slope of the rafters establishes the roof pitch.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The steeper the slope of the roof, the less likely it is to leak.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On most roofs the rafters extend past the edge of the exterior wall to provide an overhang. This prevents water from running down the walls and also shades the home.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Finishing the Exterior Walls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Rough boarding or </a:t>
            </a:r>
            <a:r>
              <a:rPr lang="en-US" b="1" i="1" dirty="0" smtClean="0"/>
              <a:t>sheathing</a:t>
            </a:r>
            <a:r>
              <a:rPr lang="en-US" b="1" dirty="0" smtClean="0"/>
              <a:t> is applied to the outside of the roof and wall framing.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-it is usually 4x8 foot panels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-generally moisture-resistant 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-helps brace the frame against wind by joining the floor framing and studs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-can consist of: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	-</a:t>
            </a:r>
            <a:r>
              <a:rPr lang="en-US" b="1" i="1" dirty="0" smtClean="0">
                <a:solidFill>
                  <a:schemeClr val="tx1"/>
                </a:solidFill>
              </a:rPr>
              <a:t>plywood</a:t>
            </a:r>
          </a:p>
          <a:p>
            <a:pPr lvl="1" algn="l"/>
            <a:r>
              <a:rPr lang="en-US" b="1" i="1" dirty="0" smtClean="0">
                <a:solidFill>
                  <a:schemeClr val="tx1"/>
                </a:solidFill>
              </a:rPr>
              <a:t>	-foam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	-</a:t>
            </a:r>
            <a:r>
              <a:rPr lang="en-US" b="1" i="1" dirty="0" smtClean="0">
                <a:solidFill>
                  <a:schemeClr val="tx1"/>
                </a:solidFill>
              </a:rPr>
              <a:t>oriented strand board (OSB)</a:t>
            </a:r>
            <a:r>
              <a:rPr lang="en-US" b="1" dirty="0" smtClean="0">
                <a:solidFill>
                  <a:schemeClr val="tx1"/>
                </a:solidFill>
              </a:rPr>
              <a:t>: made from strands of wood fibers that are bonded together with water-resistant adhesives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The Walls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After sheathing is up, builders usually wrap the home with a heavy waterproof material.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-keeps out water and moisture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-reduces heat loss by keeping insulation dry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-closes the small cracks and holes in the rough boarding to keep out wind.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The Final Exterior Finish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The most common materials used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-wood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-aluminum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-vinyl</a:t>
            </a:r>
          </a:p>
          <a:p>
            <a:pPr lvl="1" algn="l"/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Wood</a:t>
            </a:r>
          </a:p>
          <a:p>
            <a:pPr marL="971550" lvl="1" indent="-514350" algn="l"/>
            <a:r>
              <a:rPr lang="en-US" b="1" dirty="0" smtClean="0">
                <a:solidFill>
                  <a:schemeClr val="bg1"/>
                </a:solidFill>
              </a:rPr>
              <a:t>-strong, a good insulator, easy to assemble, and suitable for a wide variety of exterior styles.</a:t>
            </a:r>
          </a:p>
          <a:p>
            <a:pPr marL="971550" lvl="1" indent="-514350" algn="l"/>
            <a:r>
              <a:rPr lang="en-US" b="1" dirty="0" smtClean="0">
                <a:solidFill>
                  <a:schemeClr val="bg1"/>
                </a:solidFill>
              </a:rPr>
              <a:t>OSB  and plywood siding is a popular alternative to the high cost of wood.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The Final Exterior Finish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Manufactured Siding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-made of aluminum or steel is durable and resists weather and corrosion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-helps lower heating and cooling costs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</a:t>
            </a:r>
            <a:r>
              <a:rPr lang="en-US" b="1" dirty="0" smtClean="0">
                <a:solidFill>
                  <a:schemeClr val="bg1"/>
                </a:solidFill>
              </a:rPr>
              <a:t>aluminum</a:t>
            </a:r>
            <a:r>
              <a:rPr lang="en-US" b="1" dirty="0" smtClean="0">
                <a:solidFill>
                  <a:schemeClr val="tx1"/>
                </a:solidFill>
              </a:rPr>
              <a:t> does dent and may conduct electricity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</a:t>
            </a:r>
            <a:r>
              <a:rPr lang="en-US" b="1" dirty="0" smtClean="0">
                <a:solidFill>
                  <a:schemeClr val="bg1"/>
                </a:solidFill>
              </a:rPr>
              <a:t>steel </a:t>
            </a:r>
            <a:r>
              <a:rPr lang="en-US" b="1" dirty="0" smtClean="0">
                <a:solidFill>
                  <a:schemeClr val="tx1"/>
                </a:solidFill>
              </a:rPr>
              <a:t> is dent-resistant and one of the most durable siding materials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</a:t>
            </a:r>
            <a:r>
              <a:rPr lang="en-US" b="1" dirty="0" smtClean="0">
                <a:solidFill>
                  <a:schemeClr val="bg1"/>
                </a:solidFill>
              </a:rPr>
              <a:t>vinyl </a:t>
            </a:r>
            <a:r>
              <a:rPr lang="en-US" b="1" dirty="0" smtClean="0">
                <a:solidFill>
                  <a:schemeClr val="tx1"/>
                </a:solidFill>
              </a:rPr>
              <a:t>fairly durable and requires no maintenance. Less likely to dent &amp; doesn’t conduct electricity. </a:t>
            </a:r>
            <a:r>
              <a:rPr lang="en-US" b="1" u="sng" dirty="0" smtClean="0">
                <a:solidFill>
                  <a:schemeClr val="bg1"/>
                </a:solidFill>
              </a:rPr>
              <a:t>However </a:t>
            </a:r>
            <a:r>
              <a:rPr lang="en-US" b="1" dirty="0" smtClean="0">
                <a:solidFill>
                  <a:schemeClr val="tx1"/>
                </a:solidFill>
              </a:rPr>
              <a:t>it is brittle and more likely to crack or break under extreme weather conditions. </a:t>
            </a:r>
          </a:p>
          <a:p>
            <a:pPr lvl="1" algn="l"/>
            <a:r>
              <a:rPr lang="en-US" b="1" dirty="0" smtClean="0">
                <a:solidFill>
                  <a:schemeClr val="bg1"/>
                </a:solidFill>
              </a:rPr>
              <a:t>-Vinyl and aluminum can be dented and damaged in hailstorms.</a:t>
            </a:r>
            <a:endParaRPr lang="en-US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The Final Exterior Finish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Masonry Siding includes: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Brick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Clay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Tile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Stone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Concrete block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Stucco: a plaster material made with cement, sand and lime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Masonry construction is often more expensive than wood construction but usually less expensive to maintain and lasts longer.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The Final Exterior Finish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Paints and Finishes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-Siding made of wood products must be protected against the elements.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-This can be done by painting or staining and sealing the wood.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-OSB siding MUST be painted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-primer should be applied to exterior wood before painting</a:t>
            </a:r>
          </a:p>
          <a:p>
            <a:pPr lvl="1" algn="l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Planning the Housing Site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One of the first points to consider is the housing site, the specific parcel of land the house will sit on.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The natural conditions of the site can influence how the home is situated on the lot. A small lot won’t have space for a large one-story home but a two-story house would work well.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Local zoning laws affect how the site is used. Such as how far the house must be from the property lines.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The Final Exterior Finish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Water-based paints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-expand with changing temperatures without cracking the paint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-easy to spread, dry quickly, and have good color retention</a:t>
            </a:r>
          </a:p>
          <a:p>
            <a:pPr lvl="1" algn="l"/>
            <a:endParaRPr lang="en-US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Oil-based paints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-harder to spread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-take longer than water-based paint to dry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-hide imperfections better than water-based paint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-many are harmful to the environment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The Roof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Light-colored roofs are popular in hot climates because they help keep the home cool by reflecting sunlight. It can reduce cooling needs by 20 to 50 percent.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Shingles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-thin pieces of material laid in overlapping rows.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-asphalt shingles are used most widely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-wood shingles and shakes(a thicker shingle) are attractive but may cost 50 to 100 percent more than asphalt shingles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The Roof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382000" cy="5105400"/>
          </a:xfrm>
        </p:spPr>
        <p:txBody>
          <a:bodyPr>
            <a:normAutofit fontScale="925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Slate and tile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-in places with hot sun and little snowfall roofs are covered with clay tile, slate or concrete tile. 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-are fireproof and make the strongest roofing material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-in cold climates they tend to crack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Steel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-very durable and provide excellent protection against severe weather, even hail.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-can last longer than 50 years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-initial cost is higher than shingles but lasts twice as long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Installing the Roof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382000" cy="556260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Roof frame is covered with sheathing, then roofing felt, then shingles or tiles.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Flat roofs are not shingled. Instead building paper is applied with a special compound and then covered with gravel. Most practical in areas where there’s little or no snow.</a:t>
            </a:r>
          </a:p>
          <a:p>
            <a:pPr algn="l">
              <a:buFont typeface="Arial" pitchFamily="34" charset="0"/>
              <a:buChar char="•"/>
            </a:pPr>
            <a:r>
              <a:rPr lang="en-US" b="1" i="1" u="sng" dirty="0" smtClean="0"/>
              <a:t>Flashing</a:t>
            </a:r>
            <a:r>
              <a:rPr lang="en-US" b="1" dirty="0" smtClean="0"/>
              <a:t> (strips of sheet metal) is installed where the roof meets a vertical surface such as a chimney, skylight s, second story wall etc</a:t>
            </a:r>
            <a:r>
              <a:rPr lang="en-US" b="1" u="sng" dirty="0" smtClean="0"/>
              <a:t>. (see pg. 231). </a:t>
            </a:r>
            <a:r>
              <a:rPr lang="en-US" b="1" dirty="0" smtClean="0"/>
              <a:t>Flashing prevents moisture from leaking through roof openings and insulates the roof from heat from a chimney.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Insulation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Purpose of insulation is to reduce the passage of heat through the walls and roof.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Effectiveness depends on the </a:t>
            </a:r>
            <a:r>
              <a:rPr lang="en-US" b="1" i="1" u="sng" dirty="0" smtClean="0"/>
              <a:t>R value.</a:t>
            </a:r>
            <a:r>
              <a:rPr lang="en-US" b="1" dirty="0" smtClean="0"/>
              <a:t> This is a measure of its capacity to resist winter heat loss and summer heat gain.  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The higher the R value, the better the insulation. The R value is given per inch.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The R value of exterior walls can vary from R-9 to R-24. Ceiling R Values- R-30 to R-49. Floor R Values- R-13 to R-25.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Vapor Barriers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1295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Materials that help reduce drafts and prevent moisture from getting into a home.</a:t>
            </a:r>
            <a:endParaRPr lang="en-US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23622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Forms of Insulation</a:t>
            </a:r>
            <a:endParaRPr kumimoji="0" lang="en-US" sz="4400" b="1" i="0" u="none" strike="noStrike" kern="1200" cap="none" spc="0" normalizeH="0" baseline="0" noProof="0" dirty="0">
              <a:ln w="11430"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7200" y="3352800"/>
            <a:ext cx="83820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Flexible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insulation</a:t>
            </a:r>
          </a:p>
          <a:p>
            <a:pPr lvl="1">
              <a:spcBef>
                <a:spcPct val="20000"/>
              </a:spcBef>
            </a:pPr>
            <a:r>
              <a:rPr lang="en-US" sz="3200" b="1" baseline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-blanket</a:t>
            </a:r>
          </a:p>
          <a:p>
            <a:pPr lvl="1">
              <a:spcBef>
                <a:spcPct val="20000"/>
              </a:spcBef>
            </a:pPr>
            <a:r>
              <a:rPr lang="en-US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- covered with paper on one side and a vapor barrier material on the other side</a:t>
            </a:r>
          </a:p>
          <a:p>
            <a:pPr lvl="1">
              <a:spcBef>
                <a:spcPct val="20000"/>
              </a:spcBef>
            </a:pPr>
            <a:r>
              <a:rPr lang="en-US" sz="3200" b="1" baseline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-bat (blanket insulation cut into shorter lengths)</a:t>
            </a:r>
          </a:p>
          <a:p>
            <a:pPr lvl="1">
              <a:spcBef>
                <a:spcPct val="20000"/>
              </a:spcBef>
            </a:pPr>
            <a:r>
              <a:rPr lang="en-US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-often uncovered and made of fibrous material such as fiberglass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7" grpId="0" uiExpand="1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Forms of Insulation (cont.)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382000" cy="5486400"/>
          </a:xfrm>
        </p:spPr>
        <p:txBody>
          <a:bodyPr>
            <a:normAutofit fontScale="925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Loose-Fill Insulation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-can be poured, blown in, or packed by hand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-care must be taken to distribute loose-fill evenly and to replace the insulation when it begins to break down with age.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Foam Insulation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-pumped through a tube to the location where it is to be applied.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-expands after application to fill all cracks and crevices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-typically easier to install, safer for the environment, and more energy efficient than traditional </a:t>
            </a:r>
            <a:r>
              <a:rPr lang="en-US" b="1" dirty="0" err="1" smtClean="0">
                <a:solidFill>
                  <a:schemeClr val="tx1"/>
                </a:solidFill>
              </a:rPr>
              <a:t>batt</a:t>
            </a:r>
            <a:r>
              <a:rPr lang="en-US" b="1" dirty="0" smtClean="0">
                <a:solidFill>
                  <a:schemeClr val="tx1"/>
                </a:solidFill>
              </a:rPr>
              <a:t> insulation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Forms of Insulation (cont.)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Rigid Insulation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-rigid foam panels that can serve as rough wall boarding as well as insulation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Reflective Insulation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-such as aluminum foil, tin-coated sheet metal, and coated paper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-very effective in keeping heat from entering a home so they are more likely to be used in warmer climates.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Window Frames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Wood has been commonly used for window frames and sashes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All wood frames are generally more expensive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Aluminum and vinyl window frames are light-weight and come in a variety of factory finishes and designs. They are easy to install and remove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Metal frames conduct heat and cold so wood frames are better insulators than metal frames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Types of Glass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3340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A single thickness of glass is a poor insulator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2 or 3 panes sealed together is a better insulator</a:t>
            </a:r>
          </a:p>
          <a:p>
            <a:pPr algn="l">
              <a:buFont typeface="Arial" pitchFamily="34" charset="0"/>
              <a:buChar char="•"/>
            </a:pPr>
            <a:r>
              <a:rPr lang="en-US" b="1" i="1" u="sng" dirty="0" smtClean="0"/>
              <a:t>Low-emissivity (low-e) glass </a:t>
            </a:r>
            <a:r>
              <a:rPr lang="en-US" b="1" dirty="0" smtClean="0"/>
              <a:t>has a clear coating that helps keep heat inside in winter and outside in summer.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Low-e glass blocks ultraviolet rays and helps reduce fading of upholstery fabrics and drapes.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May not be desirable in the south windows of a home designed for passive solar heating because it does block the sun more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Analyzing Characteristics of the Site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Topography: </a:t>
            </a:r>
            <a:r>
              <a:rPr lang="en-US" dirty="0" smtClean="0"/>
              <a:t>the contour, or slope, of the land and it’s other physical features.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Land that is flat, well-drained, and free of rocks is generally the easiest and least expensive to build on.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Be sure to visit the site when it is raining to check for drainage problems.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Types of Glass (cont.)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Tempered plate glass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-extra strong glass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-used for sliding glass doors because of its strength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Patterned glass/obscure glass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-has a textured surface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-allows light to pass through but no one can see through it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-used for privacy purposes in bathroom windows or windows in exterior doors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382000" cy="548640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Made from wood, metal, fiberglass or a combination of these materials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Flush doors have a smooth surface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Panel doors have sunken or raised sections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Most doors come </a:t>
            </a:r>
            <a:r>
              <a:rPr lang="en-US" b="1" dirty="0" err="1" smtClean="0"/>
              <a:t>prehung</a:t>
            </a:r>
            <a:r>
              <a:rPr lang="en-US" b="1" dirty="0" smtClean="0"/>
              <a:t> in a wood or metal frame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Doors are either solid or hollow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-hollow doors are lighter and generally used for interior doors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-less expensive but also less sound-resistant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-solid doors recommended for exterior doors for greater security and weather resistance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Water Protection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algn="l"/>
            <a:r>
              <a:rPr lang="en-US" b="1" dirty="0" smtClean="0"/>
              <a:t>Important to keep rainwater or melting snow from damaging the structure of the home</a:t>
            </a:r>
          </a:p>
          <a:p>
            <a:pPr algn="l">
              <a:buFont typeface="Arial" pitchFamily="34" charset="0"/>
              <a:buChar char="•"/>
            </a:pPr>
            <a:r>
              <a:rPr lang="en-US" b="1" i="1" u="sng" dirty="0" smtClean="0">
                <a:solidFill>
                  <a:schemeClr val="tx1"/>
                </a:solidFill>
              </a:rPr>
              <a:t>Finish Grade: </a:t>
            </a:r>
            <a:r>
              <a:rPr lang="en-US" b="1" dirty="0" smtClean="0"/>
              <a:t>finish level of earth next to the foundation. Should slope away from the home to prevent rainwater from seeping into the basement or crawl space.</a:t>
            </a:r>
          </a:p>
          <a:p>
            <a:pPr algn="l">
              <a:buFont typeface="Arial" pitchFamily="34" charset="0"/>
              <a:buChar char="•"/>
            </a:pPr>
            <a:r>
              <a:rPr lang="en-US" b="1" i="1" u="sng" dirty="0" smtClean="0">
                <a:solidFill>
                  <a:schemeClr val="tx1"/>
                </a:solidFill>
              </a:rPr>
              <a:t>Gutters and downspouts</a:t>
            </a:r>
            <a:r>
              <a:rPr lang="en-US" b="1" i="1" u="sng" dirty="0" smtClean="0"/>
              <a:t>: </a:t>
            </a:r>
            <a:r>
              <a:rPr lang="en-US" b="1" dirty="0" smtClean="0"/>
              <a:t>prevents erosion of soil and damage to plants and shrubs close to a home and to carry rainwater away from the foundation of the home.</a:t>
            </a:r>
            <a:endParaRPr lang="en-US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Planning the Orientation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i="1" u="sng" dirty="0" smtClean="0"/>
              <a:t>Orientation: </a:t>
            </a:r>
            <a:r>
              <a:rPr lang="en-US" b="1" dirty="0" smtClean="0"/>
              <a:t>its position on the lot and the direction the home faces.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A home oriented to receive maximum sunlight will need less artificial lighting.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In regions with cold winters, exposure to the sun is especially important.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The south and west sides of a dwelling receive the most sunlight.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Rooms that are the center of family activity (kitchen &amp; family room) are best located on the south or west side.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Planning the Orientation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Homes also need protection from the hot summer sun.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-An overhanging roof or awning may help provide shade.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In warm climates, a dwelling should be oriented so that it takes advantages of breezes.</a:t>
            </a:r>
          </a:p>
          <a:p>
            <a:pPr algn="l">
              <a:buFont typeface="Arial" pitchFamily="34" charset="0"/>
              <a:buChar char="•"/>
            </a:pPr>
            <a:r>
              <a:rPr lang="en-US" b="1" i="1" u="sng" dirty="0" smtClean="0">
                <a:solidFill>
                  <a:schemeClr val="bg1"/>
                </a:solidFill>
              </a:rPr>
              <a:t>Cross-ventilation: </a:t>
            </a:r>
            <a:r>
              <a:rPr lang="en-US" b="1" dirty="0" smtClean="0">
                <a:solidFill>
                  <a:schemeClr val="bg1"/>
                </a:solidFill>
              </a:rPr>
              <a:t>air flow created when air travels in one side of the home and out the other.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In areas of cold winters, homes should be protected from strong, north winds . Few windows on the north side of the home.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Rows of trees and shrubs may be planted around a home to act as a </a:t>
            </a:r>
            <a:r>
              <a:rPr lang="en-US" b="1" i="1" u="sng" dirty="0" smtClean="0">
                <a:solidFill>
                  <a:schemeClr val="bg1"/>
                </a:solidFill>
              </a:rPr>
              <a:t>windbreak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endParaRPr lang="en-US" b="1" dirty="0" smtClean="0"/>
          </a:p>
          <a:p>
            <a:pPr algn="l">
              <a:buFont typeface="Arial" pitchFamily="34" charset="0"/>
              <a:buChar char="•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Architectural Drawings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i="1" u="sng" dirty="0" smtClean="0"/>
              <a:t>Floor plan</a:t>
            </a:r>
            <a:r>
              <a:rPr lang="en-US" b="1" dirty="0" smtClean="0"/>
              <a:t>: a scale diagram of one or more rooms as if seen from above.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A basic floor plan includes info about the size and location of walls, doors, windows, stairs, closets, fireplaces, cabinets, and major appliances.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There may be separate floor plans for the electrical, plumbing, and heating and cooling systems.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Architectural Drawings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i="1" u="sng" dirty="0" smtClean="0"/>
              <a:t>Elevation: </a:t>
            </a:r>
            <a:r>
              <a:rPr lang="en-US" b="1" dirty="0" smtClean="0"/>
              <a:t>shows vertical surfaces as if viewed by someone standing on the ground or on the floor.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Many architects use computer-aided design (CAD) programs to generate drawings.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Symbols are used as a type of building short-hand.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See Fig. 10-6 on page 222 for common architect symbols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The Basic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The Foundation</a:t>
            </a:r>
            <a:r>
              <a:rPr lang="en-US" b="1" dirty="0" smtClean="0"/>
              <a:t>:</a:t>
            </a:r>
            <a:endParaRPr lang="en-US" b="1" dirty="0" smtClean="0"/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 The underlying base and support of a home.  It consists of the footing and the foundation.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</a:t>
            </a:r>
            <a:r>
              <a:rPr lang="en-US" b="1" i="1" u="sng" dirty="0" smtClean="0">
                <a:solidFill>
                  <a:schemeClr val="tx1"/>
                </a:solidFill>
              </a:rPr>
              <a:t>Footing:</a:t>
            </a:r>
            <a:r>
              <a:rPr lang="en-US" b="1" dirty="0" smtClean="0">
                <a:solidFill>
                  <a:schemeClr val="tx1"/>
                </a:solidFill>
              </a:rPr>
              <a:t> a continuous concrete base that supports the foundation walls below ground level.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-footings should be placed on solid, undisturbed soil below the </a:t>
            </a:r>
            <a:r>
              <a:rPr lang="en-US" b="1" u="sng" dirty="0" smtClean="0">
                <a:solidFill>
                  <a:schemeClr val="tx1"/>
                </a:solidFill>
              </a:rPr>
              <a:t>frost line </a:t>
            </a:r>
            <a:r>
              <a:rPr lang="en-US" b="1" dirty="0" smtClean="0">
                <a:solidFill>
                  <a:schemeClr val="tx1"/>
                </a:solidFill>
              </a:rPr>
              <a:t>(the depth to which frost penetrates soil in the area the house is built).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-if footings are placed above the frost line, the soil under them could freeze and expand, causing the foundation to crack.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smtClean="0"/>
              <a:t>3 Types of Foundation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/>
              <a:t>1.  Basements</a:t>
            </a:r>
          </a:p>
          <a:p>
            <a:pPr lvl="1" algn="l">
              <a:buFont typeface="Arial" pitchFamily="34" charset="0"/>
              <a:buChar char="•"/>
            </a:pPr>
            <a:endParaRPr lang="en-US" b="1" dirty="0" smtClean="0"/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2.	Crawl Spaces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-has about 18 to 24 inches of space between the ground and the bottom floor of the home.</a:t>
            </a:r>
          </a:p>
          <a:p>
            <a:pPr lvl="1" algn="l"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3.	Slabs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-does not have a basement or crawl space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-parts of the plumbing and heating systems are put in place before the slab is poured</a:t>
            </a:r>
          </a:p>
          <a:p>
            <a:pPr algn="l">
              <a:buFont typeface="Arial" pitchFamily="34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TP030001528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D514934-ECBA-4831-9622-4FF4E9E152A2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D8F14D6C-45C9-4E6D-BC7D-8356FCEE77A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8B69649-BD93-4E42-AF09-56532638E9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TP030001528</Template>
  <TotalTime>245</TotalTime>
  <Words>2124</Words>
  <Application>Microsoft Office PowerPoint</Application>
  <PresentationFormat>On-screen Show (4:3)</PresentationFormat>
  <Paragraphs>203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TP030001528</vt:lpstr>
      <vt:lpstr>Construction Basics</vt:lpstr>
      <vt:lpstr>Planning the Housing Site</vt:lpstr>
      <vt:lpstr>Analyzing Characteristics of the Site</vt:lpstr>
      <vt:lpstr>Planning the Orientation</vt:lpstr>
      <vt:lpstr>Planning the Orientation</vt:lpstr>
      <vt:lpstr>Architectural Drawings</vt:lpstr>
      <vt:lpstr>Architectural Drawings</vt:lpstr>
      <vt:lpstr>The Basic Structure</vt:lpstr>
      <vt:lpstr>3 Types of Foundation </vt:lpstr>
      <vt:lpstr>The Frame</vt:lpstr>
      <vt:lpstr>The Floor Frame </vt:lpstr>
      <vt:lpstr>The Wall Frame</vt:lpstr>
      <vt:lpstr>The Ceiling and Roof Frames</vt:lpstr>
      <vt:lpstr>Finishing the Exterior Walls</vt:lpstr>
      <vt:lpstr>The Walls</vt:lpstr>
      <vt:lpstr>The Final Exterior Finish</vt:lpstr>
      <vt:lpstr>The Final Exterior Finish</vt:lpstr>
      <vt:lpstr>The Final Exterior Finish</vt:lpstr>
      <vt:lpstr>The Final Exterior Finish</vt:lpstr>
      <vt:lpstr>The Final Exterior Finish</vt:lpstr>
      <vt:lpstr>The Roof</vt:lpstr>
      <vt:lpstr>The Roof</vt:lpstr>
      <vt:lpstr>Installing the Roof</vt:lpstr>
      <vt:lpstr>Insulation</vt:lpstr>
      <vt:lpstr>Vapor Barriers</vt:lpstr>
      <vt:lpstr>Forms of Insulation (cont.)</vt:lpstr>
      <vt:lpstr>Forms of Insulation (cont.)</vt:lpstr>
      <vt:lpstr>Window Frames</vt:lpstr>
      <vt:lpstr>Types of Glass</vt:lpstr>
      <vt:lpstr>Types of Glass (cont.)</vt:lpstr>
      <vt:lpstr>Doors</vt:lpstr>
      <vt:lpstr>Water Protection</vt:lpstr>
      <vt:lpstr>The End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Maintenance</dc:title>
  <dc:creator>Craig</dc:creator>
  <cp:lastModifiedBy>Terri Hollarn</cp:lastModifiedBy>
  <cp:revision>37</cp:revision>
  <dcterms:created xsi:type="dcterms:W3CDTF">2011-07-08T16:06:08Z</dcterms:created>
  <dcterms:modified xsi:type="dcterms:W3CDTF">2014-08-11T18:29:38Z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TC300015289990</vt:lpwstr>
  </property>
</Properties>
</file>