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2" r:id="rId5"/>
    <p:sldId id="259" r:id="rId6"/>
    <p:sldId id="260" r:id="rId7"/>
    <p:sldId id="261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59" d="100"/>
          <a:sy n="5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EB04-60F5-4CA6-91B6-7089551DC49B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F81-7A18-4D34-8312-0EF607D89B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19B0-BEA6-4327-B246-482CA09E7A9D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E6947-4FFD-4978-BB79-F3C88520E39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B7BA-1D04-436A-A543-107AF61E047A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6C6F-A3CE-49DD-9C13-BCED7F6A7A2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53155-2213-4D8F-963E-ED60C3A95823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B809-854A-424B-92A8-A0682609CB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664F0-D1BC-40EB-91A6-E8E086F12061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A55D-044D-417F-8CBF-6C477E19556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2849-E1C3-474A-846D-73A6A0AF5664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D5665-587E-4FAF-853D-958DE34DEC6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EDC9-8696-4D64-BFA0-A1FC599A12DB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E3FE-8777-4611-B350-D6ACFB3C390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340F0-C946-444B-BC3C-D924D77BBD2A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9A1A-4874-455D-97D2-967A2C8FA4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DA63-8911-477B-B94F-5B5A872C0912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E0A1E-BC65-42A0-91B1-1BEE81086E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2E6CE-3FF0-4D34-84B5-83B042FCD5B0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D9A6B-09D1-4C39-BC51-CB528629551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9E08-E542-4B2B-9345-38A4B6DADB6F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D6290-ECED-4193-889E-929811EE24A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428442-26E7-4884-9B47-13C90C304355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ADF752-733D-4AEE-B1C0-160908DB18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457200" y="1714500"/>
            <a:ext cx="8305800" cy="1470025"/>
          </a:xfrm>
        </p:spPr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Designing</a:t>
            </a:r>
            <a:r>
              <a:rPr lang="fr-CA" dirty="0" smtClean="0">
                <a:solidFill>
                  <a:schemeClr val="bg1"/>
                </a:solidFill>
              </a:rPr>
              <a:t> Homes for </a:t>
            </a:r>
            <a:r>
              <a:rPr lang="fr-CA" dirty="0" err="1" smtClean="0">
                <a:solidFill>
                  <a:schemeClr val="bg1"/>
                </a:solidFill>
              </a:rPr>
              <a:t>Today’s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Needs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pPr eaLnBrk="1" hangingPunct="1"/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391399" cy="7159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Cooperative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Housing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Communities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7400" y="1143000"/>
            <a:ext cx="6853237" cy="548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traditional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advantages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home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ownership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benefits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shared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common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facilities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a large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dining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room, meeting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rooms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recreational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areas, workshops, and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child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4719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Social trends help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shape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people’s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housing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rooms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featured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yesterday’s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homes are no longer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purposes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Ex: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formal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parlors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rooms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cellars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storing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food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refrigerators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freezers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rooms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multipurpose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rooms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Home offices are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common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not in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past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99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Housing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Reflects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Changing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Needs</a:t>
            </a:r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638800"/>
          </a:xfrm>
        </p:spPr>
        <p:txBody>
          <a:bodyPr/>
          <a:lstStyle/>
          <a:p>
            <a:pPr eaLnBrk="1" hangingPunct="1"/>
            <a:r>
              <a:rPr lang="fr-CA" b="1" u="sng" dirty="0" err="1" smtClean="0">
                <a:solidFill>
                  <a:schemeClr val="bg1"/>
                </a:solidFill>
              </a:rPr>
              <a:t>Private</a:t>
            </a:r>
            <a:r>
              <a:rPr lang="fr-CA" u="sng" dirty="0" smtClean="0">
                <a:solidFill>
                  <a:schemeClr val="bg1"/>
                </a:solidFill>
              </a:rPr>
              <a:t> </a:t>
            </a:r>
            <a:r>
              <a:rPr lang="fr-CA" b="1" u="sng" dirty="0" smtClean="0">
                <a:solidFill>
                  <a:schemeClr val="bg1"/>
                </a:solidFill>
              </a:rPr>
              <a:t>zone</a:t>
            </a:r>
            <a:r>
              <a:rPr lang="fr-CA" u="sng" dirty="0" smtClean="0">
                <a:solidFill>
                  <a:schemeClr val="bg1"/>
                </a:solidFill>
              </a:rPr>
              <a:t>: </a:t>
            </a:r>
            <a:r>
              <a:rPr lang="fr-CA" dirty="0" err="1" smtClean="0">
                <a:solidFill>
                  <a:schemeClr val="bg1"/>
                </a:solidFill>
              </a:rPr>
              <a:t>provides</a:t>
            </a:r>
            <a:r>
              <a:rPr lang="fr-CA" dirty="0" smtClean="0">
                <a:solidFill>
                  <a:schemeClr val="bg1"/>
                </a:solidFill>
              </a:rPr>
              <a:t> quiet, </a:t>
            </a:r>
            <a:r>
              <a:rPr lang="fr-CA" dirty="0" err="1" smtClean="0">
                <a:solidFill>
                  <a:schemeClr val="bg1"/>
                </a:solidFill>
              </a:rPr>
              <a:t>comfortable</a:t>
            </a:r>
            <a:r>
              <a:rPr lang="fr-CA" dirty="0" smtClean="0">
                <a:solidFill>
                  <a:schemeClr val="bg1"/>
                </a:solidFill>
              </a:rPr>
              <a:t> areas for sleeping and </a:t>
            </a:r>
            <a:r>
              <a:rPr lang="fr-CA" dirty="0" err="1" smtClean="0">
                <a:solidFill>
                  <a:schemeClr val="bg1"/>
                </a:solidFill>
              </a:rPr>
              <a:t>relaxing</a:t>
            </a:r>
            <a:r>
              <a:rPr lang="fr-CA" dirty="0" smtClean="0">
                <a:solidFill>
                  <a:schemeClr val="bg1"/>
                </a:solidFill>
              </a:rPr>
              <a:t>, as </a:t>
            </a:r>
            <a:r>
              <a:rPr lang="fr-CA" dirty="0" err="1" smtClean="0">
                <a:solidFill>
                  <a:schemeClr val="bg1"/>
                </a:solidFill>
              </a:rPr>
              <a:t>well</a:t>
            </a:r>
            <a:r>
              <a:rPr lang="fr-CA" dirty="0" smtClean="0">
                <a:solidFill>
                  <a:schemeClr val="bg1"/>
                </a:solidFill>
              </a:rPr>
              <a:t> as </a:t>
            </a:r>
            <a:r>
              <a:rPr lang="fr-CA" dirty="0" err="1" smtClean="0">
                <a:solidFill>
                  <a:schemeClr val="bg1"/>
                </a:solidFill>
              </a:rPr>
              <a:t>privacy</a:t>
            </a:r>
            <a:r>
              <a:rPr lang="fr-CA" dirty="0" smtClean="0">
                <a:solidFill>
                  <a:schemeClr val="bg1"/>
                </a:solidFill>
              </a:rPr>
              <a:t> for </a:t>
            </a:r>
            <a:r>
              <a:rPr lang="fr-CA" dirty="0" err="1" smtClean="0">
                <a:solidFill>
                  <a:schemeClr val="bg1"/>
                </a:solidFill>
              </a:rPr>
              <a:t>bathing</a:t>
            </a:r>
            <a:r>
              <a:rPr lang="fr-CA" dirty="0" smtClean="0">
                <a:solidFill>
                  <a:schemeClr val="bg1"/>
                </a:solidFill>
              </a:rPr>
              <a:t> and dressing.</a:t>
            </a:r>
          </a:p>
          <a:p>
            <a:pPr eaLnBrk="1" hangingPunct="1"/>
            <a:r>
              <a:rPr lang="fr-CA" b="1" u="sng" dirty="0" smtClean="0">
                <a:solidFill>
                  <a:schemeClr val="bg1"/>
                </a:solidFill>
              </a:rPr>
              <a:t>Service zone</a:t>
            </a:r>
            <a:r>
              <a:rPr lang="fr-CA" dirty="0" smtClean="0">
                <a:solidFill>
                  <a:schemeClr val="bg1"/>
                </a:solidFill>
              </a:rPr>
              <a:t>: </a:t>
            </a:r>
            <a:r>
              <a:rPr lang="fr-CA" dirty="0" err="1" smtClean="0">
                <a:solidFill>
                  <a:schemeClr val="bg1"/>
                </a:solidFill>
              </a:rPr>
              <a:t>where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household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work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is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done</a:t>
            </a:r>
            <a:r>
              <a:rPr lang="fr-CA" dirty="0" smtClean="0">
                <a:solidFill>
                  <a:schemeClr val="bg1"/>
                </a:solidFill>
              </a:rPr>
              <a:t>. It </a:t>
            </a:r>
            <a:r>
              <a:rPr lang="fr-CA" dirty="0" err="1" smtClean="0">
                <a:solidFill>
                  <a:schemeClr val="bg1"/>
                </a:solidFill>
              </a:rPr>
              <a:t>includes</a:t>
            </a:r>
            <a:r>
              <a:rPr lang="fr-CA" dirty="0" smtClean="0">
                <a:solidFill>
                  <a:schemeClr val="bg1"/>
                </a:solidFill>
              </a:rPr>
              <a:t> the </a:t>
            </a:r>
            <a:r>
              <a:rPr lang="fr-CA" dirty="0" err="1" smtClean="0">
                <a:solidFill>
                  <a:schemeClr val="bg1"/>
                </a:solidFill>
              </a:rPr>
              <a:t>kitchen</a:t>
            </a:r>
            <a:r>
              <a:rPr lang="fr-CA" dirty="0" smtClean="0">
                <a:solidFill>
                  <a:schemeClr val="bg1"/>
                </a:solidFill>
              </a:rPr>
              <a:t>, </a:t>
            </a:r>
            <a:r>
              <a:rPr lang="fr-CA" dirty="0" err="1" smtClean="0">
                <a:solidFill>
                  <a:schemeClr val="bg1"/>
                </a:solidFill>
              </a:rPr>
              <a:t>laundry</a:t>
            </a:r>
            <a:r>
              <a:rPr lang="fr-CA" dirty="0" smtClean="0">
                <a:solidFill>
                  <a:schemeClr val="bg1"/>
                </a:solidFill>
              </a:rPr>
              <a:t> room, workshop, or garage </a:t>
            </a:r>
            <a:r>
              <a:rPr lang="fr-CA" dirty="0" err="1" smtClean="0">
                <a:solidFill>
                  <a:schemeClr val="bg1"/>
                </a:solidFill>
              </a:rPr>
              <a:t>may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also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be</a:t>
            </a:r>
            <a:r>
              <a:rPr lang="fr-CA" dirty="0" smtClean="0">
                <a:solidFill>
                  <a:schemeClr val="bg1"/>
                </a:solidFill>
              </a:rPr>
              <a:t> part of service zone.</a:t>
            </a:r>
          </a:p>
          <a:p>
            <a:pPr eaLnBrk="1" hangingPunct="1"/>
            <a:r>
              <a:rPr lang="fr-CA" b="1" u="sng" dirty="0" smtClean="0">
                <a:solidFill>
                  <a:schemeClr val="bg1"/>
                </a:solidFill>
              </a:rPr>
              <a:t>Social zone</a:t>
            </a:r>
            <a:r>
              <a:rPr lang="fr-CA" dirty="0" smtClean="0">
                <a:solidFill>
                  <a:schemeClr val="bg1"/>
                </a:solidFill>
              </a:rPr>
              <a:t>: </a:t>
            </a:r>
            <a:r>
              <a:rPr lang="fr-CA" dirty="0" err="1" smtClean="0">
                <a:solidFill>
                  <a:schemeClr val="bg1"/>
                </a:solidFill>
              </a:rPr>
              <a:t>used</a:t>
            </a:r>
            <a:r>
              <a:rPr lang="fr-CA" dirty="0" smtClean="0">
                <a:solidFill>
                  <a:schemeClr val="bg1"/>
                </a:solidFill>
              </a:rPr>
              <a:t> for </a:t>
            </a:r>
            <a:r>
              <a:rPr lang="fr-CA" dirty="0" err="1" smtClean="0">
                <a:solidFill>
                  <a:schemeClr val="bg1"/>
                </a:solidFill>
              </a:rPr>
              <a:t>activities</a:t>
            </a:r>
            <a:r>
              <a:rPr lang="fr-CA" dirty="0" smtClean="0">
                <a:solidFill>
                  <a:schemeClr val="bg1"/>
                </a:solidFill>
              </a:rPr>
              <a:t> and </a:t>
            </a:r>
            <a:r>
              <a:rPr lang="fr-CA" dirty="0" err="1" smtClean="0">
                <a:solidFill>
                  <a:schemeClr val="bg1"/>
                </a:solidFill>
              </a:rPr>
              <a:t>entertainment</a:t>
            </a:r>
            <a:r>
              <a:rPr lang="fr-CA" dirty="0" smtClean="0">
                <a:solidFill>
                  <a:schemeClr val="bg1"/>
                </a:solidFill>
              </a:rPr>
              <a:t>. Living room, </a:t>
            </a:r>
            <a:r>
              <a:rPr lang="fr-CA" dirty="0" err="1" smtClean="0">
                <a:solidFill>
                  <a:schemeClr val="bg1"/>
                </a:solidFill>
              </a:rPr>
              <a:t>dining</a:t>
            </a:r>
            <a:r>
              <a:rPr lang="fr-CA" dirty="0" smtClean="0">
                <a:solidFill>
                  <a:schemeClr val="bg1"/>
                </a:solidFill>
              </a:rPr>
              <a:t> room, </a:t>
            </a:r>
            <a:r>
              <a:rPr lang="fr-CA" dirty="0" err="1" smtClean="0">
                <a:solidFill>
                  <a:schemeClr val="bg1"/>
                </a:solidFill>
              </a:rPr>
              <a:t>family</a:t>
            </a:r>
            <a:r>
              <a:rPr lang="fr-CA" dirty="0" smtClean="0">
                <a:solidFill>
                  <a:schemeClr val="bg1"/>
                </a:solidFill>
              </a:rPr>
              <a:t> room, </a:t>
            </a:r>
            <a:r>
              <a:rPr lang="fr-CA" dirty="0" err="1" smtClean="0">
                <a:solidFill>
                  <a:schemeClr val="bg1"/>
                </a:solidFill>
              </a:rPr>
              <a:t>recreation</a:t>
            </a:r>
            <a:r>
              <a:rPr lang="fr-CA" dirty="0" smtClean="0">
                <a:solidFill>
                  <a:schemeClr val="bg1"/>
                </a:solidFill>
              </a:rPr>
              <a:t> room, </a:t>
            </a:r>
            <a:r>
              <a:rPr lang="fr-CA" dirty="0" err="1" smtClean="0">
                <a:solidFill>
                  <a:schemeClr val="bg1"/>
                </a:solidFill>
              </a:rPr>
              <a:t>entryway</a:t>
            </a:r>
            <a:r>
              <a:rPr lang="fr-CA" dirty="0" smtClean="0">
                <a:solidFill>
                  <a:schemeClr val="bg1"/>
                </a:solidFill>
              </a:rPr>
              <a:t>, patio etc.</a:t>
            </a: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715962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Home Zones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51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1"/>
          </a:xfrm>
        </p:spPr>
        <p:txBody>
          <a:bodyPr/>
          <a:lstStyle/>
          <a:p>
            <a:pPr eaLnBrk="1" hangingPunct="1"/>
            <a:r>
              <a:rPr lang="fr-CA" b="1" u="sng" dirty="0" err="1" smtClean="0">
                <a:solidFill>
                  <a:schemeClr val="bg1"/>
                </a:solidFill>
              </a:rPr>
              <a:t>Closed</a:t>
            </a:r>
            <a:r>
              <a:rPr lang="fr-CA" b="1" u="sng" dirty="0" smtClean="0">
                <a:solidFill>
                  <a:schemeClr val="bg1"/>
                </a:solidFill>
              </a:rPr>
              <a:t> Plan</a:t>
            </a:r>
            <a:r>
              <a:rPr lang="fr-CA" b="1" dirty="0" smtClean="0">
                <a:solidFill>
                  <a:schemeClr val="bg1"/>
                </a:solidFill>
              </a:rPr>
              <a:t>: </a:t>
            </a:r>
            <a:r>
              <a:rPr lang="fr-CA" dirty="0" err="1" smtClean="0">
                <a:solidFill>
                  <a:schemeClr val="bg1"/>
                </a:solidFill>
              </a:rPr>
              <a:t>rooms</a:t>
            </a:r>
            <a:r>
              <a:rPr lang="fr-CA" dirty="0" smtClean="0">
                <a:solidFill>
                  <a:schemeClr val="bg1"/>
                </a:solidFill>
              </a:rPr>
              <a:t> are </a:t>
            </a:r>
            <a:r>
              <a:rPr lang="fr-CA" dirty="0" err="1" smtClean="0">
                <a:solidFill>
                  <a:schemeClr val="bg1"/>
                </a:solidFill>
              </a:rPr>
              <a:t>separated</a:t>
            </a:r>
            <a:r>
              <a:rPr lang="fr-CA" dirty="0" smtClean="0">
                <a:solidFill>
                  <a:schemeClr val="bg1"/>
                </a:solidFill>
              </a:rPr>
              <a:t> and self-</a:t>
            </a:r>
            <a:r>
              <a:rPr lang="fr-CA" dirty="0" err="1" smtClean="0">
                <a:solidFill>
                  <a:schemeClr val="bg1"/>
                </a:solidFill>
              </a:rPr>
              <a:t>contained</a:t>
            </a:r>
            <a:r>
              <a:rPr lang="fr-CA" dirty="0" smtClean="0">
                <a:solidFill>
                  <a:schemeClr val="bg1"/>
                </a:solidFill>
              </a:rPr>
              <a:t>.   </a:t>
            </a:r>
            <a:r>
              <a:rPr lang="fr-CA" dirty="0" err="1" smtClean="0">
                <a:solidFill>
                  <a:schemeClr val="bg1"/>
                </a:solidFill>
              </a:rPr>
              <a:t>Allows</a:t>
            </a:r>
            <a:r>
              <a:rPr lang="fr-CA" dirty="0" smtClean="0">
                <a:solidFill>
                  <a:schemeClr val="bg1"/>
                </a:solidFill>
              </a:rPr>
              <a:t> for </a:t>
            </a:r>
            <a:r>
              <a:rPr lang="fr-CA" dirty="0" err="1" smtClean="0">
                <a:solidFill>
                  <a:schemeClr val="bg1"/>
                </a:solidFill>
              </a:rPr>
              <a:t>greater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privacy</a:t>
            </a:r>
            <a:r>
              <a:rPr lang="fr-CA" dirty="0" smtClean="0">
                <a:solidFill>
                  <a:schemeClr val="bg1"/>
                </a:solidFill>
              </a:rPr>
              <a:t> and </a:t>
            </a:r>
            <a:r>
              <a:rPr lang="fr-CA" dirty="0" err="1" smtClean="0">
                <a:solidFill>
                  <a:schemeClr val="bg1"/>
                </a:solidFill>
              </a:rPr>
              <a:t>better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separation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between</a:t>
            </a:r>
            <a:r>
              <a:rPr lang="fr-CA" dirty="0" smtClean="0">
                <a:solidFill>
                  <a:schemeClr val="bg1"/>
                </a:solidFill>
              </a:rPr>
              <a:t> zones.</a:t>
            </a:r>
          </a:p>
          <a:p>
            <a:pPr eaLnBrk="1" hangingPunct="1"/>
            <a:endParaRPr lang="fr-CA" dirty="0" smtClean="0">
              <a:solidFill>
                <a:schemeClr val="bg1"/>
              </a:solidFill>
            </a:endParaRPr>
          </a:p>
          <a:p>
            <a:r>
              <a:rPr lang="fr-CA" b="1" u="sng" dirty="0" smtClean="0">
                <a:solidFill>
                  <a:schemeClr val="bg1"/>
                </a:solidFill>
              </a:rPr>
              <a:t>Open Plan</a:t>
            </a:r>
            <a:r>
              <a:rPr lang="fr-CA" dirty="0" smtClean="0">
                <a:solidFill>
                  <a:schemeClr val="bg1"/>
                </a:solidFill>
              </a:rPr>
              <a:t>: </a:t>
            </a:r>
            <a:r>
              <a:rPr lang="fr-CA" dirty="0" err="1" smtClean="0">
                <a:solidFill>
                  <a:schemeClr val="bg1"/>
                </a:solidFill>
              </a:rPr>
              <a:t>When</a:t>
            </a:r>
            <a:r>
              <a:rPr lang="fr-CA" dirty="0" smtClean="0">
                <a:solidFill>
                  <a:schemeClr val="bg1"/>
                </a:solidFill>
              </a:rPr>
              <a:t> few </a:t>
            </a:r>
            <a:r>
              <a:rPr lang="fr-CA" dirty="0" err="1" smtClean="0">
                <a:solidFill>
                  <a:schemeClr val="bg1"/>
                </a:solidFill>
              </a:rPr>
              <a:t>dividing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walls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separate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rooms</a:t>
            </a:r>
            <a:r>
              <a:rPr lang="fr-CA" dirty="0" smtClean="0">
                <a:solidFill>
                  <a:schemeClr val="bg1"/>
                </a:solidFill>
              </a:rPr>
              <a:t>. </a:t>
            </a:r>
            <a:r>
              <a:rPr lang="fr-CA" dirty="0" err="1" smtClean="0">
                <a:solidFill>
                  <a:schemeClr val="bg1"/>
                </a:solidFill>
              </a:rPr>
              <a:t>Seems</a:t>
            </a:r>
            <a:r>
              <a:rPr lang="fr-CA" dirty="0" smtClean="0">
                <a:solidFill>
                  <a:schemeClr val="bg1"/>
                </a:solidFill>
              </a:rPr>
              <a:t> more </a:t>
            </a:r>
            <a:r>
              <a:rPr lang="fr-CA" dirty="0" err="1" smtClean="0">
                <a:solidFill>
                  <a:schemeClr val="bg1"/>
                </a:solidFill>
              </a:rPr>
              <a:t>spacious</a:t>
            </a:r>
            <a:r>
              <a:rPr lang="fr-CA" dirty="0" smtClean="0">
                <a:solidFill>
                  <a:schemeClr val="bg1"/>
                </a:solidFill>
              </a:rPr>
              <a:t>, </a:t>
            </a:r>
            <a:r>
              <a:rPr lang="fr-CA" dirty="0" err="1" smtClean="0">
                <a:solidFill>
                  <a:schemeClr val="bg1"/>
                </a:solidFill>
              </a:rPr>
              <a:t>offers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flexibiity</a:t>
            </a:r>
            <a:r>
              <a:rPr lang="fr-CA" dirty="0" smtClean="0">
                <a:solidFill>
                  <a:schemeClr val="bg1"/>
                </a:solidFill>
              </a:rPr>
              <a:t> for </a:t>
            </a:r>
            <a:r>
              <a:rPr lang="fr-CA" dirty="0" err="1" smtClean="0">
                <a:solidFill>
                  <a:schemeClr val="bg1"/>
                </a:solidFill>
              </a:rPr>
              <a:t>entertaining</a:t>
            </a:r>
            <a:r>
              <a:rPr lang="fr-CA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Open &amp; </a:t>
            </a:r>
            <a:r>
              <a:rPr lang="fr-CA" dirty="0" err="1" smtClean="0">
                <a:solidFill>
                  <a:schemeClr val="bg1"/>
                </a:solidFill>
              </a:rPr>
              <a:t>Closed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Floor</a:t>
            </a:r>
            <a:r>
              <a:rPr lang="fr-CA" dirty="0" smtClean="0">
                <a:solidFill>
                  <a:schemeClr val="bg1"/>
                </a:solidFill>
              </a:rPr>
              <a:t>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7159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Floor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7400" y="1143000"/>
            <a:ext cx="6853237" cy="5486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Look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floor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plan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i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traffic</a:t>
            </a:r>
            <a:r>
              <a:rPr lang="fr-CA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pattern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people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walk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room to room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everyday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Easy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access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should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between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closely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related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areas. Ex: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kitchen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dining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Economy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construction-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if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areas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require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plumbing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kitchen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laundry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areas, are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placed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back-to-back.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8148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parts of the living area are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easily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accessible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without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up or down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stairs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Eliminating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stairs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also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usable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space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the home.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Exterior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maintenace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a one-story house,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painting,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cleaning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gutters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etc.,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easier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-story home.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Generally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has more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universal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design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appeal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Disadvantage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requires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space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lot,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foundation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roof construction</a:t>
            </a:r>
          </a:p>
        </p:txBody>
      </p:sp>
      <p:sp>
        <p:nvSpPr>
          <p:cNvPr id="4099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One-</a:t>
            </a:r>
            <a:r>
              <a:rPr lang="fr-CA" dirty="0" err="1" smtClean="0">
                <a:solidFill>
                  <a:schemeClr val="bg1"/>
                </a:solidFill>
              </a:rPr>
              <a:t>Level</a:t>
            </a:r>
            <a:r>
              <a:rPr lang="fr-CA" dirty="0" smtClean="0">
                <a:solidFill>
                  <a:schemeClr val="bg1"/>
                </a:solidFill>
              </a:rPr>
              <a:t> Homes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181600"/>
          </a:xfrm>
        </p:spPr>
        <p:txBody>
          <a:bodyPr/>
          <a:lstStyle/>
          <a:p>
            <a:pPr eaLnBrk="1" hangingPunct="1">
              <a:buNone/>
            </a:pPr>
            <a:r>
              <a:rPr lang="fr-CA" b="1" dirty="0" err="1" smtClean="0">
                <a:solidFill>
                  <a:schemeClr val="bg1"/>
                </a:solidFill>
              </a:rPr>
              <a:t>Advantages</a:t>
            </a:r>
            <a:endParaRPr lang="fr-CA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Easier</a:t>
            </a:r>
            <a:r>
              <a:rPr lang="fr-CA" dirty="0" smtClean="0">
                <a:solidFill>
                  <a:schemeClr val="bg1"/>
                </a:solidFill>
              </a:rPr>
              <a:t> to </a:t>
            </a:r>
            <a:r>
              <a:rPr lang="fr-CA" dirty="0" err="1" smtClean="0">
                <a:solidFill>
                  <a:schemeClr val="bg1"/>
                </a:solidFill>
              </a:rPr>
              <a:t>separate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private</a:t>
            </a:r>
            <a:r>
              <a:rPr lang="fr-CA" dirty="0" smtClean="0">
                <a:solidFill>
                  <a:schemeClr val="bg1"/>
                </a:solidFill>
              </a:rPr>
              <a:t> zones </a:t>
            </a:r>
            <a:r>
              <a:rPr lang="fr-CA" dirty="0" err="1" smtClean="0">
                <a:solidFill>
                  <a:schemeClr val="bg1"/>
                </a:solidFill>
              </a:rPr>
              <a:t>from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other</a:t>
            </a:r>
            <a:r>
              <a:rPr lang="fr-CA" dirty="0" smtClean="0">
                <a:solidFill>
                  <a:schemeClr val="bg1"/>
                </a:solidFill>
              </a:rPr>
              <a:t> zones </a:t>
            </a:r>
            <a:r>
              <a:rPr lang="fr-CA" dirty="0" err="1" smtClean="0">
                <a:solidFill>
                  <a:schemeClr val="bg1"/>
                </a:solidFill>
              </a:rPr>
              <a:t>since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most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two</a:t>
            </a:r>
            <a:r>
              <a:rPr lang="fr-CA" dirty="0" smtClean="0">
                <a:solidFill>
                  <a:schemeClr val="bg1"/>
                </a:solidFill>
              </a:rPr>
              <a:t>-</a:t>
            </a:r>
            <a:r>
              <a:rPr lang="fr-CA" dirty="0" err="1" smtClean="0">
                <a:solidFill>
                  <a:schemeClr val="bg1"/>
                </a:solidFill>
              </a:rPr>
              <a:t>level</a:t>
            </a:r>
            <a:r>
              <a:rPr lang="fr-CA" dirty="0" smtClean="0">
                <a:solidFill>
                  <a:schemeClr val="bg1"/>
                </a:solidFill>
              </a:rPr>
              <a:t> homes put the </a:t>
            </a:r>
            <a:r>
              <a:rPr lang="fr-CA" dirty="0" err="1" smtClean="0">
                <a:solidFill>
                  <a:schemeClr val="bg1"/>
                </a:solidFill>
              </a:rPr>
              <a:t>bedrooms</a:t>
            </a:r>
            <a:r>
              <a:rPr lang="fr-CA" dirty="0" smtClean="0">
                <a:solidFill>
                  <a:schemeClr val="bg1"/>
                </a:solidFill>
              </a:rPr>
              <a:t> on the second </a:t>
            </a:r>
            <a:r>
              <a:rPr lang="fr-CA" dirty="0" err="1" smtClean="0">
                <a:solidFill>
                  <a:schemeClr val="bg1"/>
                </a:solidFill>
              </a:rPr>
              <a:t>floor</a:t>
            </a:r>
            <a:r>
              <a:rPr lang="fr-CA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Uses </a:t>
            </a:r>
            <a:r>
              <a:rPr lang="fr-CA" dirty="0" err="1" smtClean="0">
                <a:solidFill>
                  <a:schemeClr val="bg1"/>
                </a:solidFill>
              </a:rPr>
              <a:t>less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space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None/>
            </a:pPr>
            <a:r>
              <a:rPr lang="fr-CA" b="1" dirty="0" err="1" smtClean="0">
                <a:solidFill>
                  <a:schemeClr val="bg1"/>
                </a:solidFill>
              </a:rPr>
              <a:t>Disadvantage</a:t>
            </a:r>
            <a:r>
              <a:rPr lang="fr-CA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CA" dirty="0" err="1" smtClean="0">
                <a:solidFill>
                  <a:schemeClr val="bg1"/>
                </a:solidFill>
              </a:rPr>
              <a:t>Stairs</a:t>
            </a:r>
            <a:r>
              <a:rPr lang="fr-CA" dirty="0" smtClean="0">
                <a:solidFill>
                  <a:schemeClr val="bg1"/>
                </a:solidFill>
              </a:rPr>
              <a:t> must </a:t>
            </a:r>
            <a:r>
              <a:rPr lang="fr-CA" dirty="0" err="1" smtClean="0">
                <a:solidFill>
                  <a:schemeClr val="bg1"/>
                </a:solidFill>
              </a:rPr>
              <a:t>be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climbed</a:t>
            </a:r>
            <a:r>
              <a:rPr lang="fr-CA" dirty="0" smtClean="0">
                <a:solidFill>
                  <a:schemeClr val="bg1"/>
                </a:solidFill>
              </a:rPr>
              <a:t> to </a:t>
            </a:r>
            <a:r>
              <a:rPr lang="fr-CA" dirty="0" err="1" smtClean="0">
                <a:solidFill>
                  <a:schemeClr val="bg1"/>
                </a:solidFill>
              </a:rPr>
              <a:t>reach</a:t>
            </a:r>
            <a:r>
              <a:rPr lang="fr-CA" dirty="0" smtClean="0">
                <a:solidFill>
                  <a:schemeClr val="bg1"/>
                </a:solidFill>
              </a:rPr>
              <a:t> the </a:t>
            </a:r>
            <a:r>
              <a:rPr lang="fr-CA" dirty="0" err="1" smtClean="0">
                <a:solidFill>
                  <a:schemeClr val="bg1"/>
                </a:solidFill>
              </a:rPr>
              <a:t>bedrooms</a:t>
            </a:r>
            <a:endParaRPr lang="fr-CA" dirty="0" smtClean="0">
              <a:solidFill>
                <a:schemeClr val="bg1"/>
              </a:solidFill>
            </a:endParaRPr>
          </a:p>
          <a:p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Two</a:t>
            </a:r>
            <a:r>
              <a:rPr lang="fr-CA" dirty="0" smtClean="0">
                <a:solidFill>
                  <a:schemeClr val="bg1"/>
                </a:solidFill>
              </a:rPr>
              <a:t>-</a:t>
            </a:r>
            <a:r>
              <a:rPr lang="fr-CA" dirty="0" err="1" smtClean="0">
                <a:solidFill>
                  <a:schemeClr val="bg1"/>
                </a:solidFill>
              </a:rPr>
              <a:t>Level</a:t>
            </a:r>
            <a:r>
              <a:rPr lang="fr-CA" dirty="0" smtClean="0">
                <a:solidFill>
                  <a:schemeClr val="bg1"/>
                </a:solidFill>
              </a:rPr>
              <a:t> Homes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  <p:bldP spid="51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Uses </a:t>
            </a:r>
            <a:r>
              <a:rPr lang="fr-CA" dirty="0" err="1" smtClean="0">
                <a:solidFill>
                  <a:schemeClr val="bg1"/>
                </a:solidFill>
              </a:rPr>
              <a:t>space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efficiently</a:t>
            </a:r>
            <a:endParaRPr lang="fr-CA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Multiple </a:t>
            </a:r>
            <a:r>
              <a:rPr lang="fr-CA" dirty="0" err="1" smtClean="0">
                <a:solidFill>
                  <a:schemeClr val="bg1"/>
                </a:solidFill>
              </a:rPr>
              <a:t>levels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allow</a:t>
            </a:r>
            <a:r>
              <a:rPr lang="fr-CA" dirty="0" smtClean="0">
                <a:solidFill>
                  <a:schemeClr val="bg1"/>
                </a:solidFill>
              </a:rPr>
              <a:t> for good </a:t>
            </a:r>
            <a:r>
              <a:rPr lang="fr-CA" dirty="0" err="1" smtClean="0">
                <a:solidFill>
                  <a:schemeClr val="bg1"/>
                </a:solidFill>
              </a:rPr>
              <a:t>separation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between</a:t>
            </a:r>
            <a:r>
              <a:rPr lang="fr-CA" dirty="0" smtClean="0">
                <a:solidFill>
                  <a:schemeClr val="bg1"/>
                </a:solidFill>
              </a:rPr>
              <a:t> zones </a:t>
            </a:r>
            <a:r>
              <a:rPr lang="fr-CA" dirty="0" err="1" smtClean="0">
                <a:solidFill>
                  <a:schemeClr val="bg1"/>
                </a:solidFill>
              </a:rPr>
              <a:t>yet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only</a:t>
            </a:r>
            <a:r>
              <a:rPr lang="fr-CA" dirty="0" smtClean="0">
                <a:solidFill>
                  <a:schemeClr val="bg1"/>
                </a:solidFill>
              </a:rPr>
              <a:t> a few </a:t>
            </a:r>
            <a:r>
              <a:rPr lang="fr-CA" dirty="0" err="1" smtClean="0">
                <a:solidFill>
                  <a:schemeClr val="bg1"/>
                </a:solidFill>
              </a:rPr>
              <a:t>steps</a:t>
            </a:r>
            <a:r>
              <a:rPr lang="fr-CA" dirty="0" smtClean="0">
                <a:solidFill>
                  <a:schemeClr val="bg1"/>
                </a:solidFill>
              </a:rPr>
              <a:t> are </a:t>
            </a:r>
            <a:r>
              <a:rPr lang="fr-CA" dirty="0" err="1" smtClean="0">
                <a:solidFill>
                  <a:schemeClr val="bg1"/>
                </a:solidFill>
              </a:rPr>
              <a:t>required</a:t>
            </a:r>
            <a:r>
              <a:rPr lang="fr-CA" dirty="0" smtClean="0">
                <a:solidFill>
                  <a:schemeClr val="bg1"/>
                </a:solidFill>
              </a:rPr>
              <a:t> to go </a:t>
            </a:r>
            <a:r>
              <a:rPr lang="fr-CA" dirty="0" err="1" smtClean="0">
                <a:solidFill>
                  <a:schemeClr val="bg1"/>
                </a:solidFill>
              </a:rPr>
              <a:t>from</a:t>
            </a:r>
            <a:r>
              <a:rPr lang="fr-CA" dirty="0" smtClean="0">
                <a:solidFill>
                  <a:schemeClr val="bg1"/>
                </a:solidFill>
              </a:rPr>
              <a:t> one </a:t>
            </a:r>
            <a:r>
              <a:rPr lang="fr-CA" dirty="0" err="1" smtClean="0">
                <a:solidFill>
                  <a:schemeClr val="bg1"/>
                </a:solidFill>
              </a:rPr>
              <a:t>level</a:t>
            </a:r>
            <a:r>
              <a:rPr lang="fr-CA" dirty="0" smtClean="0">
                <a:solidFill>
                  <a:schemeClr val="bg1"/>
                </a:solidFill>
              </a:rPr>
              <a:t> to </a:t>
            </a:r>
            <a:r>
              <a:rPr lang="fr-CA" dirty="0" err="1" smtClean="0">
                <a:solidFill>
                  <a:schemeClr val="bg1"/>
                </a:solidFill>
              </a:rPr>
              <a:t>another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Split-</a:t>
            </a:r>
            <a:r>
              <a:rPr lang="fr-CA" dirty="0" err="1" smtClean="0">
                <a:solidFill>
                  <a:schemeClr val="bg1"/>
                </a:solidFill>
              </a:rPr>
              <a:t>Level</a:t>
            </a:r>
            <a:r>
              <a:rPr lang="fr-CA" dirty="0" smtClean="0">
                <a:solidFill>
                  <a:schemeClr val="bg1"/>
                </a:solidFill>
              </a:rPr>
              <a:t> Homes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7159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Split-Entry Homes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7400" y="1143000"/>
            <a:ext cx="6853237" cy="5486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levels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living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space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level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partially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below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ground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main entrance to the home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located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midway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between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levels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entering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foyer area must go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either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up or down a short flight of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stairs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one of the main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levels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part of the house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accessible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someone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who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cannot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climb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stairs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38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efficient and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environmentally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friendly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homes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Front porches are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becoming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popular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again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Outdoor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areas as an extension of the living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space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Laundry areas on the second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floor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rooms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Bonus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rooms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99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Recent</a:t>
            </a:r>
            <a:r>
              <a:rPr lang="fr-CA" dirty="0" smtClean="0">
                <a:solidFill>
                  <a:schemeClr val="bg1"/>
                </a:solidFill>
              </a:rPr>
              <a:t> Trends in </a:t>
            </a:r>
            <a:r>
              <a:rPr lang="fr-CA" dirty="0" err="1" smtClean="0">
                <a:solidFill>
                  <a:schemeClr val="bg1"/>
                </a:solidFill>
              </a:rPr>
              <a:t>Housing</a:t>
            </a:r>
            <a:r>
              <a:rPr lang="fr-CA" dirty="0" smtClean="0">
                <a:solidFill>
                  <a:schemeClr val="bg1"/>
                </a:solidFill>
              </a:rPr>
              <a:t>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7159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Communities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7400" y="1143000"/>
            <a:ext cx="6853237" cy="5486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People have been planning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communities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hundreds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years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During colonial times, villages often grew up around a village green.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Government buildings, churches and shops were centrally located around the green.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Today, development continues at a fast pace.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Managing rapid growth without drawbacks is a goal of deliberate planning called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smart growth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pPr eaLnBrk="1" hangingPunct="1"/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624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Zoning </a:t>
            </a: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Laws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laws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type of building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particular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zone or section, of 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Restricted residential zoning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only single-family homes may be built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residential zoning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allows apartment houses, town houses, two-family dwellings and some businesses and stores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Commercial zoning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stores and office buildings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Industrial zoning: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factories and warehouses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Greenbelts: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parklands and farmlands where no building is permitted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99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Building </a:t>
            </a:r>
            <a:r>
              <a:rPr lang="fr-CA" dirty="0" err="1" smtClean="0">
                <a:solidFill>
                  <a:schemeClr val="bg1"/>
                </a:solidFill>
              </a:rPr>
              <a:t>Laws</a:t>
            </a:r>
            <a:r>
              <a:rPr lang="fr-CA" dirty="0" smtClean="0">
                <a:solidFill>
                  <a:schemeClr val="bg1"/>
                </a:solidFill>
              </a:rPr>
              <a:t> &amp; </a:t>
            </a:r>
            <a:r>
              <a:rPr lang="fr-CA" dirty="0" err="1" smtClean="0">
                <a:solidFill>
                  <a:schemeClr val="bg1"/>
                </a:solidFill>
              </a:rPr>
              <a:t>Regulation</a:t>
            </a:r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471987"/>
          </a:xfrm>
        </p:spPr>
        <p:txBody>
          <a:bodyPr/>
          <a:lstStyle/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b="1" dirty="0" smtClean="0"/>
              <a:t>May </a:t>
            </a:r>
            <a:r>
              <a:rPr lang="fr-CA" b="1" dirty="0" err="1" smtClean="0"/>
              <a:t>specify</a:t>
            </a:r>
            <a:r>
              <a:rPr lang="fr-CA" b="1" dirty="0" smtClean="0"/>
              <a:t>:</a:t>
            </a:r>
          </a:p>
          <a:p>
            <a:pPr marL="1371600" lvl="2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CA" b="1" dirty="0" smtClean="0"/>
              <a:t>Minimum lot size</a:t>
            </a:r>
          </a:p>
          <a:p>
            <a:pPr marL="1371600" lvl="2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CA" b="1" dirty="0" smtClean="0"/>
              <a:t>The distance a building </a:t>
            </a:r>
            <a:r>
              <a:rPr lang="fr-CA" b="1" dirty="0" err="1" smtClean="0"/>
              <a:t>may</a:t>
            </a:r>
            <a:r>
              <a:rPr lang="fr-CA" b="1" dirty="0" smtClean="0"/>
              <a:t> </a:t>
            </a:r>
            <a:r>
              <a:rPr lang="fr-CA" b="1" dirty="0" err="1" smtClean="0"/>
              <a:t>be</a:t>
            </a:r>
            <a:r>
              <a:rPr lang="fr-CA" b="1" dirty="0" smtClean="0"/>
              <a:t> </a:t>
            </a:r>
            <a:r>
              <a:rPr lang="fr-CA" b="1" dirty="0" err="1" smtClean="0"/>
              <a:t>from</a:t>
            </a:r>
            <a:r>
              <a:rPr lang="fr-CA" b="1" dirty="0" smtClean="0"/>
              <a:t> </a:t>
            </a:r>
            <a:r>
              <a:rPr lang="fr-CA" b="1" dirty="0" err="1" smtClean="0"/>
              <a:t>property</a:t>
            </a:r>
            <a:r>
              <a:rPr lang="fr-CA" b="1" dirty="0" smtClean="0"/>
              <a:t> </a:t>
            </a:r>
            <a:r>
              <a:rPr lang="fr-CA" b="1" dirty="0" err="1" smtClean="0"/>
              <a:t>lines</a:t>
            </a:r>
            <a:r>
              <a:rPr lang="fr-CA" b="1" dirty="0" smtClean="0"/>
              <a:t> or </a:t>
            </a:r>
            <a:r>
              <a:rPr lang="fr-CA" b="1" dirty="0" err="1" smtClean="0"/>
              <a:t>other</a:t>
            </a:r>
            <a:r>
              <a:rPr lang="fr-CA" b="1" dirty="0" smtClean="0"/>
              <a:t> buildings.</a:t>
            </a:r>
          </a:p>
          <a:p>
            <a:pPr marL="1371600" lvl="2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CA" b="1" dirty="0" smtClean="0"/>
              <a:t>Maximum </a:t>
            </a:r>
            <a:r>
              <a:rPr lang="fr-CA" b="1" dirty="0" err="1" smtClean="0"/>
              <a:t>heights</a:t>
            </a:r>
            <a:r>
              <a:rPr lang="fr-CA" b="1" dirty="0" smtClean="0"/>
              <a:t> of buildings.</a:t>
            </a:r>
          </a:p>
          <a:p>
            <a:pPr eaLnBrk="1" hangingPunct="1"/>
            <a:endParaRPr lang="fr-CA" b="1" dirty="0" smtClean="0"/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Zoning </a:t>
            </a:r>
            <a:r>
              <a:rPr lang="fr-CA" dirty="0" err="1" smtClean="0">
                <a:solidFill>
                  <a:schemeClr val="bg1"/>
                </a:solidFill>
              </a:rPr>
              <a:t>Regulations</a:t>
            </a:r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  <p:bldP spid="5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Rules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that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regulate</a:t>
            </a:r>
            <a:r>
              <a:rPr lang="fr-CA" dirty="0" smtClean="0">
                <a:solidFill>
                  <a:schemeClr val="bg1"/>
                </a:solidFill>
              </a:rPr>
              <a:t> the </a:t>
            </a:r>
            <a:r>
              <a:rPr lang="fr-CA" dirty="0" err="1" smtClean="0">
                <a:solidFill>
                  <a:schemeClr val="bg1"/>
                </a:solidFill>
              </a:rPr>
              <a:t>quality</a:t>
            </a:r>
            <a:r>
              <a:rPr lang="fr-CA" dirty="0" smtClean="0">
                <a:solidFill>
                  <a:schemeClr val="bg1"/>
                </a:solidFill>
              </a:rPr>
              <a:t> of building </a:t>
            </a:r>
            <a:r>
              <a:rPr lang="fr-CA" dirty="0" err="1" smtClean="0">
                <a:solidFill>
                  <a:schemeClr val="bg1"/>
                </a:solidFill>
              </a:rPr>
              <a:t>materials</a:t>
            </a:r>
            <a:r>
              <a:rPr lang="fr-CA" dirty="0" smtClean="0">
                <a:solidFill>
                  <a:schemeClr val="bg1"/>
                </a:solidFill>
              </a:rPr>
              <a:t> and set standards of </a:t>
            </a:r>
            <a:r>
              <a:rPr lang="fr-CA" dirty="0" err="1" smtClean="0">
                <a:solidFill>
                  <a:schemeClr val="bg1"/>
                </a:solidFill>
              </a:rPr>
              <a:t>quality</a:t>
            </a:r>
            <a:r>
              <a:rPr lang="fr-CA" dirty="0" smtClean="0">
                <a:solidFill>
                  <a:schemeClr val="bg1"/>
                </a:solidFill>
              </a:rPr>
              <a:t> and </a:t>
            </a:r>
            <a:r>
              <a:rPr lang="fr-CA" dirty="0" err="1" smtClean="0">
                <a:solidFill>
                  <a:schemeClr val="bg1"/>
                </a:solidFill>
              </a:rPr>
              <a:t>safety</a:t>
            </a:r>
            <a:r>
              <a:rPr lang="fr-CA" dirty="0" smtClean="0">
                <a:solidFill>
                  <a:schemeClr val="bg1"/>
                </a:solidFill>
              </a:rPr>
              <a:t> for construction</a:t>
            </a:r>
          </a:p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Can </a:t>
            </a:r>
            <a:r>
              <a:rPr lang="fr-CA" dirty="0" err="1" smtClean="0">
                <a:solidFill>
                  <a:schemeClr val="bg1"/>
                </a:solidFill>
              </a:rPr>
              <a:t>vary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from</a:t>
            </a:r>
            <a:r>
              <a:rPr lang="fr-CA" dirty="0" smtClean="0">
                <a:solidFill>
                  <a:schemeClr val="bg1"/>
                </a:solidFill>
              </a:rPr>
              <a:t> area to area</a:t>
            </a: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Building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Building Codes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7400" y="1143000"/>
            <a:ext cx="6853237" cy="5486400"/>
          </a:xfrm>
        </p:spPr>
        <p:txBody>
          <a:bodyPr rtlCol="0">
            <a:normAutofit/>
          </a:bodyPr>
          <a:lstStyle/>
          <a:p>
            <a:r>
              <a:rPr lang="fr-CA" dirty="0" err="1" smtClean="0"/>
              <a:t>Regulate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Type and </a:t>
            </a:r>
            <a:r>
              <a:rPr lang="fr-CA" dirty="0" err="1" smtClean="0"/>
              <a:t>quality</a:t>
            </a:r>
            <a:r>
              <a:rPr lang="fr-CA" dirty="0" smtClean="0"/>
              <a:t> of building </a:t>
            </a:r>
            <a:r>
              <a:rPr lang="fr-CA" dirty="0" err="1" smtClean="0"/>
              <a:t>materials</a:t>
            </a:r>
            <a:endParaRPr lang="fr-CA" dirty="0" smtClean="0"/>
          </a:p>
          <a:p>
            <a:pPr lvl="1"/>
            <a:r>
              <a:rPr lang="fr-CA" dirty="0" err="1" smtClean="0"/>
              <a:t>Form</a:t>
            </a:r>
            <a:r>
              <a:rPr lang="fr-CA" dirty="0" smtClean="0"/>
              <a:t> of construction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fr-CA" dirty="0" smtClean="0"/>
              <a:t>-provisions for </a:t>
            </a:r>
            <a:r>
              <a:rPr lang="fr-CA" dirty="0" err="1" smtClean="0"/>
              <a:t>health</a:t>
            </a:r>
            <a:r>
              <a:rPr lang="fr-CA" dirty="0" smtClean="0"/>
              <a:t>, </a:t>
            </a:r>
            <a:r>
              <a:rPr lang="fr-CA" dirty="0" err="1" smtClean="0"/>
              <a:t>safety</a:t>
            </a:r>
            <a:r>
              <a:rPr lang="fr-CA" dirty="0" smtClean="0"/>
              <a:t>, and </a:t>
            </a:r>
            <a:r>
              <a:rPr lang="fr-CA" dirty="0" err="1" smtClean="0"/>
              <a:t>sanitation</a:t>
            </a:r>
            <a:endParaRPr lang="fr-CA" dirty="0" smtClean="0"/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fr-CA" dirty="0" smtClean="0"/>
              <a:t>-Use of </a:t>
            </a:r>
            <a:r>
              <a:rPr lang="fr-CA" dirty="0" err="1" smtClean="0"/>
              <a:t>flammable</a:t>
            </a:r>
            <a:r>
              <a:rPr lang="fr-CA" dirty="0" smtClean="0"/>
              <a:t> </a:t>
            </a:r>
            <a:r>
              <a:rPr lang="fr-CA" dirty="0" err="1" smtClean="0"/>
              <a:t>materials</a:t>
            </a:r>
            <a:endParaRPr lang="fr-CA" dirty="0" smtClean="0"/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fr-CA" dirty="0" smtClean="0"/>
              <a:t>-installation of </a:t>
            </a:r>
            <a:r>
              <a:rPr lang="fr-CA" dirty="0" err="1" smtClean="0"/>
              <a:t>fire</a:t>
            </a:r>
            <a:r>
              <a:rPr lang="fr-CA" dirty="0" smtClean="0"/>
              <a:t> exits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fr-CA" dirty="0" smtClean="0"/>
              <a:t>-</a:t>
            </a:r>
            <a:r>
              <a:rPr lang="fr-CA" dirty="0" err="1" smtClean="0"/>
              <a:t>electrical</a:t>
            </a:r>
            <a:r>
              <a:rPr lang="fr-CA" dirty="0" smtClean="0"/>
              <a:t> </a:t>
            </a:r>
            <a:r>
              <a:rPr lang="fr-CA" dirty="0" err="1" smtClean="0"/>
              <a:t>work</a:t>
            </a:r>
            <a:endParaRPr lang="fr-CA" dirty="0" smtClean="0"/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fr-CA" dirty="0" smtClean="0"/>
              <a:t>-type and installation of </a:t>
            </a:r>
            <a:r>
              <a:rPr lang="fr-CA" dirty="0" err="1" smtClean="0"/>
              <a:t>plumbing</a:t>
            </a:r>
            <a:r>
              <a:rPr lang="fr-CA" dirty="0" smtClean="0"/>
              <a:t>, </a:t>
            </a:r>
            <a:r>
              <a:rPr lang="fr-CA" dirty="0" err="1" smtClean="0"/>
              <a:t>heating</a:t>
            </a:r>
            <a:r>
              <a:rPr lang="fr-CA" dirty="0" smtClean="0"/>
              <a:t>, and </a:t>
            </a:r>
            <a:r>
              <a:rPr lang="fr-CA" dirty="0" err="1" smtClean="0"/>
              <a:t>ventilating</a:t>
            </a:r>
            <a:r>
              <a:rPr lang="fr-CA" dirty="0" smtClean="0"/>
              <a:t> </a:t>
            </a:r>
            <a:r>
              <a:rPr lang="fr-CA" dirty="0" err="1" smtClean="0"/>
              <a:t>systems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4719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Regulate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appearance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buildings 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maintain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beauty and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desired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look of an area.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HOAs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restrict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exterior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appearance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units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certain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colors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designated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historic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areas, homes must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conform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standards set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according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the time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period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homes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were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Resort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communities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have codes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protect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natural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beauty of the area</a:t>
            </a:r>
          </a:p>
        </p:txBody>
      </p:sp>
      <p:sp>
        <p:nvSpPr>
          <p:cNvPr id="4099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Aesthetic</a:t>
            </a:r>
            <a:r>
              <a:rPr lang="fr-CA" dirty="0" smtClean="0">
                <a:solidFill>
                  <a:schemeClr val="bg1"/>
                </a:solidFill>
              </a:rPr>
              <a:t>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/>
            <a:r>
              <a:rPr lang="fr-CA" sz="2800" dirty="0" smtClean="0">
                <a:solidFill>
                  <a:schemeClr val="bg1"/>
                </a:solidFill>
              </a:rPr>
              <a:t>The </a:t>
            </a:r>
            <a:r>
              <a:rPr lang="fr-CA" sz="2800" dirty="0" err="1" smtClean="0">
                <a:solidFill>
                  <a:schemeClr val="bg1"/>
                </a:solidFill>
              </a:rPr>
              <a:t>layout</a:t>
            </a:r>
            <a:r>
              <a:rPr lang="fr-CA" sz="2800" dirty="0" smtClean="0">
                <a:solidFill>
                  <a:schemeClr val="bg1"/>
                </a:solidFill>
              </a:rPr>
              <a:t> of the </a:t>
            </a:r>
            <a:r>
              <a:rPr lang="fr-CA" sz="2800" dirty="0" err="1" smtClean="0">
                <a:solidFill>
                  <a:schemeClr val="bg1"/>
                </a:solidFill>
              </a:rPr>
              <a:t>development</a:t>
            </a:r>
            <a:r>
              <a:rPr lang="fr-CA" sz="2800" dirty="0" smtClean="0">
                <a:solidFill>
                  <a:schemeClr val="bg1"/>
                </a:solidFill>
              </a:rPr>
              <a:t>, the type and </a:t>
            </a:r>
            <a:r>
              <a:rPr lang="fr-CA" sz="2800" dirty="0" err="1" smtClean="0">
                <a:solidFill>
                  <a:schemeClr val="bg1"/>
                </a:solidFill>
              </a:rPr>
              <a:t>appearance</a:t>
            </a:r>
            <a:r>
              <a:rPr lang="fr-CA" sz="2800" dirty="0" smtClean="0">
                <a:solidFill>
                  <a:schemeClr val="bg1"/>
                </a:solidFill>
              </a:rPr>
              <a:t> of </a:t>
            </a:r>
            <a:r>
              <a:rPr lang="fr-CA" sz="2800" dirty="0" err="1" smtClean="0">
                <a:solidFill>
                  <a:schemeClr val="bg1"/>
                </a:solidFill>
              </a:rPr>
              <a:t>housing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dirty="0" err="1" smtClean="0">
                <a:solidFill>
                  <a:schemeClr val="bg1"/>
                </a:solidFill>
              </a:rPr>
              <a:t>units</a:t>
            </a:r>
            <a:r>
              <a:rPr lang="fr-CA" sz="2800" dirty="0" smtClean="0">
                <a:solidFill>
                  <a:schemeClr val="bg1"/>
                </a:solidFill>
              </a:rPr>
              <a:t>, and the use of </a:t>
            </a:r>
            <a:r>
              <a:rPr lang="fr-CA" sz="2800" dirty="0" err="1" smtClean="0">
                <a:solidFill>
                  <a:schemeClr val="bg1"/>
                </a:solidFill>
              </a:rPr>
              <a:t>surrounding</a:t>
            </a:r>
            <a:r>
              <a:rPr lang="fr-CA" sz="2800" dirty="0" smtClean="0">
                <a:solidFill>
                  <a:schemeClr val="bg1"/>
                </a:solidFill>
              </a:rPr>
              <a:t> land are all </a:t>
            </a:r>
            <a:r>
              <a:rPr lang="fr-CA" sz="2800" dirty="0" err="1" smtClean="0">
                <a:solidFill>
                  <a:schemeClr val="bg1"/>
                </a:solidFill>
              </a:rPr>
              <a:t>carefully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dirty="0" err="1" smtClean="0">
                <a:solidFill>
                  <a:schemeClr val="bg1"/>
                </a:solidFill>
              </a:rPr>
              <a:t>planned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dirty="0" err="1" smtClean="0">
                <a:solidFill>
                  <a:schemeClr val="bg1"/>
                </a:solidFill>
              </a:rPr>
              <a:t>before</a:t>
            </a:r>
            <a:r>
              <a:rPr lang="fr-CA" sz="2800" dirty="0" smtClean="0">
                <a:solidFill>
                  <a:schemeClr val="bg1"/>
                </a:solidFill>
              </a:rPr>
              <a:t> construction </a:t>
            </a:r>
            <a:r>
              <a:rPr lang="fr-CA" sz="2800" dirty="0" err="1" smtClean="0">
                <a:solidFill>
                  <a:schemeClr val="bg1"/>
                </a:solidFill>
              </a:rPr>
              <a:t>begins</a:t>
            </a:r>
            <a:r>
              <a:rPr lang="fr-CA" sz="2800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fr-CA" sz="2800" dirty="0" smtClean="0">
                <a:solidFill>
                  <a:schemeClr val="bg1"/>
                </a:solidFill>
              </a:rPr>
              <a:t>The locations of </a:t>
            </a:r>
            <a:r>
              <a:rPr lang="fr-CA" sz="2800" dirty="0" err="1" smtClean="0">
                <a:solidFill>
                  <a:schemeClr val="bg1"/>
                </a:solidFill>
              </a:rPr>
              <a:t>neighborhood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dirty="0" err="1" smtClean="0">
                <a:solidFill>
                  <a:schemeClr val="bg1"/>
                </a:solidFill>
              </a:rPr>
              <a:t>schools</a:t>
            </a:r>
            <a:r>
              <a:rPr lang="fr-CA" sz="2800" dirty="0" smtClean="0">
                <a:solidFill>
                  <a:schemeClr val="bg1"/>
                </a:solidFill>
              </a:rPr>
              <a:t>, </a:t>
            </a:r>
            <a:r>
              <a:rPr lang="fr-CA" sz="2800" dirty="0" err="1" smtClean="0">
                <a:solidFill>
                  <a:schemeClr val="bg1"/>
                </a:solidFill>
              </a:rPr>
              <a:t>recreation</a:t>
            </a:r>
            <a:r>
              <a:rPr lang="fr-CA" sz="2800" dirty="0" smtClean="0">
                <a:solidFill>
                  <a:schemeClr val="bg1"/>
                </a:solidFill>
              </a:rPr>
              <a:t>, and shopping area </a:t>
            </a:r>
            <a:r>
              <a:rPr lang="fr-CA" sz="2800" dirty="0" err="1" smtClean="0">
                <a:solidFill>
                  <a:schemeClr val="bg1"/>
                </a:solidFill>
              </a:rPr>
              <a:t>also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dirty="0" err="1" smtClean="0">
                <a:solidFill>
                  <a:schemeClr val="bg1"/>
                </a:solidFill>
              </a:rPr>
              <a:t>determined</a:t>
            </a:r>
            <a:r>
              <a:rPr lang="fr-CA" sz="2800" dirty="0" smtClean="0">
                <a:solidFill>
                  <a:schemeClr val="bg1"/>
                </a:solidFill>
              </a:rPr>
              <a:t> in </a:t>
            </a:r>
            <a:r>
              <a:rPr lang="fr-CA" sz="2800" dirty="0" err="1" smtClean="0">
                <a:solidFill>
                  <a:schemeClr val="bg1"/>
                </a:solidFill>
              </a:rPr>
              <a:t>advance</a:t>
            </a:r>
            <a:r>
              <a:rPr lang="fr-CA" sz="2800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fr-CA" b="1" u="sng" dirty="0" smtClean="0">
                <a:solidFill>
                  <a:schemeClr val="bg1"/>
                </a:solidFill>
              </a:rPr>
              <a:t>Cluster Homes: </a:t>
            </a:r>
            <a:r>
              <a:rPr lang="fr-CA" dirty="0" smtClean="0">
                <a:solidFill>
                  <a:schemeClr val="bg1"/>
                </a:solidFill>
              </a:rPr>
              <a:t>groups of homes </a:t>
            </a:r>
            <a:r>
              <a:rPr lang="fr-CA" dirty="0" err="1" smtClean="0">
                <a:solidFill>
                  <a:schemeClr val="bg1"/>
                </a:solidFill>
              </a:rPr>
              <a:t>clustered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together</a:t>
            </a:r>
            <a:r>
              <a:rPr lang="fr-CA" dirty="0" smtClean="0">
                <a:solidFill>
                  <a:schemeClr val="bg1"/>
                </a:solidFill>
              </a:rPr>
              <a:t> on a </a:t>
            </a:r>
            <a:r>
              <a:rPr lang="fr-CA" dirty="0" err="1" smtClean="0">
                <a:solidFill>
                  <a:schemeClr val="bg1"/>
                </a:solidFill>
              </a:rPr>
              <a:t>development</a:t>
            </a:r>
            <a:r>
              <a:rPr lang="fr-CA" dirty="0" smtClean="0">
                <a:solidFill>
                  <a:schemeClr val="bg1"/>
                </a:solidFill>
              </a:rPr>
              <a:t> site and </a:t>
            </a:r>
            <a:r>
              <a:rPr lang="fr-CA" dirty="0" err="1" smtClean="0">
                <a:solidFill>
                  <a:schemeClr val="bg1"/>
                </a:solidFill>
              </a:rPr>
              <a:t>surrounded</a:t>
            </a:r>
            <a:r>
              <a:rPr lang="fr-CA" dirty="0" smtClean="0">
                <a:solidFill>
                  <a:schemeClr val="bg1"/>
                </a:solidFill>
              </a:rPr>
              <a:t> by open </a:t>
            </a:r>
            <a:r>
              <a:rPr lang="fr-CA" dirty="0" err="1" smtClean="0">
                <a:solidFill>
                  <a:schemeClr val="bg1"/>
                </a:solidFill>
              </a:rPr>
              <a:t>spaces</a:t>
            </a:r>
            <a:r>
              <a:rPr lang="fr-CA" dirty="0" smtClean="0">
                <a:solidFill>
                  <a:schemeClr val="bg1"/>
                </a:solidFill>
              </a:rPr>
              <a:t> or </a:t>
            </a:r>
            <a:r>
              <a:rPr lang="fr-CA" dirty="0" err="1" smtClean="0">
                <a:solidFill>
                  <a:schemeClr val="bg1"/>
                </a:solidFill>
              </a:rPr>
              <a:t>forested</a:t>
            </a:r>
            <a:r>
              <a:rPr lang="fr-CA" dirty="0" smtClean="0">
                <a:solidFill>
                  <a:schemeClr val="bg1"/>
                </a:solidFill>
              </a:rPr>
              <a:t> land</a:t>
            </a:r>
          </a:p>
          <a:p>
            <a:pPr lvl="1"/>
            <a:r>
              <a:rPr lang="fr-CA" b="1" u="sng" dirty="0" err="1" smtClean="0">
                <a:solidFill>
                  <a:schemeClr val="bg1"/>
                </a:solidFill>
              </a:rPr>
              <a:t>Zero</a:t>
            </a:r>
            <a:r>
              <a:rPr lang="fr-CA" b="1" u="sng" dirty="0" smtClean="0">
                <a:solidFill>
                  <a:schemeClr val="bg1"/>
                </a:solidFill>
              </a:rPr>
              <a:t>-lot-line homes: </a:t>
            </a:r>
            <a:r>
              <a:rPr lang="fr-CA" dirty="0" err="1" smtClean="0">
                <a:solidFill>
                  <a:schemeClr val="bg1"/>
                </a:solidFill>
              </a:rPr>
              <a:t>placed</a:t>
            </a:r>
            <a:r>
              <a:rPr lang="fr-CA" dirty="0" smtClean="0">
                <a:solidFill>
                  <a:schemeClr val="bg1"/>
                </a:solidFill>
              </a:rPr>
              <a:t> on the lot line </a:t>
            </a:r>
            <a:r>
              <a:rPr lang="fr-CA" dirty="0" err="1" smtClean="0">
                <a:solidFill>
                  <a:schemeClr val="bg1"/>
                </a:solidFill>
              </a:rPr>
              <a:t>rather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than</a:t>
            </a:r>
            <a:r>
              <a:rPr lang="fr-CA" dirty="0" smtClean="0">
                <a:solidFill>
                  <a:schemeClr val="bg1"/>
                </a:solidFill>
              </a:rPr>
              <a:t> on the center of the lot, </a:t>
            </a:r>
            <a:r>
              <a:rPr lang="fr-CA" dirty="0" err="1" smtClean="0">
                <a:solidFill>
                  <a:schemeClr val="bg1"/>
                </a:solidFill>
              </a:rPr>
              <a:t>gives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each</a:t>
            </a:r>
            <a:r>
              <a:rPr lang="fr-CA" dirty="0" smtClean="0">
                <a:solidFill>
                  <a:schemeClr val="bg1"/>
                </a:solidFill>
              </a:rPr>
              <a:t> home more usable yard </a:t>
            </a:r>
            <a:r>
              <a:rPr lang="fr-CA" dirty="0" err="1" smtClean="0">
                <a:solidFill>
                  <a:schemeClr val="bg1"/>
                </a:solidFill>
              </a:rPr>
              <a:t>space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715962"/>
          </a:xfrm>
        </p:spPr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Planned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Neighborhoods</a:t>
            </a:r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  <p:bldP spid="51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1"/>
          </a:xfrm>
        </p:spPr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Take</a:t>
            </a:r>
            <a:r>
              <a:rPr lang="fr-CA" dirty="0" smtClean="0">
                <a:solidFill>
                  <a:schemeClr val="bg1"/>
                </a:solidFill>
              </a:rPr>
              <a:t> the </a:t>
            </a:r>
            <a:r>
              <a:rPr lang="fr-CA" dirty="0" err="1" smtClean="0">
                <a:solidFill>
                  <a:schemeClr val="bg1"/>
                </a:solidFill>
              </a:rPr>
              <a:t>planned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neighborhood</a:t>
            </a:r>
            <a:r>
              <a:rPr lang="fr-CA" dirty="0" smtClean="0">
                <a:solidFill>
                  <a:schemeClr val="bg1"/>
                </a:solidFill>
              </a:rPr>
              <a:t> concept one </a:t>
            </a:r>
            <a:r>
              <a:rPr lang="fr-CA" dirty="0" err="1" smtClean="0">
                <a:solidFill>
                  <a:schemeClr val="bg1"/>
                </a:solidFill>
              </a:rPr>
              <a:t>step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further</a:t>
            </a:r>
            <a:r>
              <a:rPr lang="fr-CA" dirty="0" smtClean="0">
                <a:solidFill>
                  <a:schemeClr val="bg1"/>
                </a:solidFill>
              </a:rPr>
              <a:t>, </a:t>
            </a:r>
            <a:r>
              <a:rPr lang="fr-CA" dirty="0" err="1" smtClean="0">
                <a:solidFill>
                  <a:schemeClr val="bg1"/>
                </a:solidFill>
              </a:rPr>
              <a:t>creating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developments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that</a:t>
            </a:r>
            <a:r>
              <a:rPr lang="fr-CA" dirty="0" smtClean="0">
                <a:solidFill>
                  <a:schemeClr val="bg1"/>
                </a:solidFill>
              </a:rPr>
              <a:t> are </a:t>
            </a:r>
            <a:r>
              <a:rPr lang="fr-CA" dirty="0" err="1" smtClean="0">
                <a:solidFill>
                  <a:schemeClr val="bg1"/>
                </a:solidFill>
              </a:rPr>
              <a:t>virtually</a:t>
            </a:r>
            <a:r>
              <a:rPr lang="fr-CA" dirty="0" smtClean="0">
                <a:solidFill>
                  <a:schemeClr val="bg1"/>
                </a:solidFill>
              </a:rPr>
              <a:t> self-</a:t>
            </a:r>
            <a:r>
              <a:rPr lang="fr-CA" dirty="0" err="1" smtClean="0">
                <a:solidFill>
                  <a:schemeClr val="bg1"/>
                </a:solidFill>
              </a:rPr>
              <a:t>contained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towns</a:t>
            </a:r>
            <a:r>
              <a:rPr lang="fr-CA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These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communities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feature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housing</a:t>
            </a:r>
            <a:r>
              <a:rPr lang="fr-CA" dirty="0" smtClean="0">
                <a:solidFill>
                  <a:schemeClr val="bg1"/>
                </a:solidFill>
              </a:rPr>
              <a:t>, </a:t>
            </a:r>
            <a:r>
              <a:rPr lang="fr-CA" dirty="0" err="1" smtClean="0">
                <a:solidFill>
                  <a:schemeClr val="bg1"/>
                </a:solidFill>
              </a:rPr>
              <a:t>shops</a:t>
            </a:r>
            <a:r>
              <a:rPr lang="fr-CA" dirty="0" smtClean="0">
                <a:solidFill>
                  <a:schemeClr val="bg1"/>
                </a:solidFill>
              </a:rPr>
              <a:t>, public </a:t>
            </a:r>
            <a:r>
              <a:rPr lang="fr-CA" dirty="0" err="1" smtClean="0">
                <a:solidFill>
                  <a:schemeClr val="bg1"/>
                </a:solidFill>
              </a:rPr>
              <a:t>spaces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such</a:t>
            </a:r>
            <a:r>
              <a:rPr lang="fr-CA" dirty="0" smtClean="0">
                <a:solidFill>
                  <a:schemeClr val="bg1"/>
                </a:solidFill>
              </a:rPr>
              <a:t> as </a:t>
            </a:r>
            <a:r>
              <a:rPr lang="fr-CA" dirty="0" err="1" smtClean="0">
                <a:solidFill>
                  <a:schemeClr val="bg1"/>
                </a:solidFill>
              </a:rPr>
              <a:t>parks</a:t>
            </a:r>
            <a:r>
              <a:rPr lang="fr-CA" dirty="0" smtClean="0">
                <a:solidFill>
                  <a:schemeClr val="bg1"/>
                </a:solidFill>
              </a:rPr>
              <a:t>, </a:t>
            </a:r>
            <a:r>
              <a:rPr lang="fr-CA" dirty="0" err="1" smtClean="0">
                <a:solidFill>
                  <a:schemeClr val="bg1"/>
                </a:solidFill>
              </a:rPr>
              <a:t>libraries</a:t>
            </a:r>
            <a:r>
              <a:rPr lang="fr-CA" dirty="0" smtClean="0">
                <a:solidFill>
                  <a:schemeClr val="bg1"/>
                </a:solidFill>
              </a:rPr>
              <a:t>, and </a:t>
            </a:r>
            <a:r>
              <a:rPr lang="fr-CA" dirty="0" err="1" smtClean="0">
                <a:solidFill>
                  <a:schemeClr val="bg1"/>
                </a:solidFill>
              </a:rPr>
              <a:t>community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centers</a:t>
            </a:r>
            <a:r>
              <a:rPr lang="fr-CA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« </a:t>
            </a:r>
            <a:r>
              <a:rPr lang="fr-CA" dirty="0" err="1" smtClean="0">
                <a:solidFill>
                  <a:schemeClr val="bg1"/>
                </a:solidFill>
              </a:rPr>
              <a:t>Walkable</a:t>
            </a:r>
            <a:r>
              <a:rPr lang="fr-CA" dirty="0" smtClean="0">
                <a:solidFill>
                  <a:schemeClr val="bg1"/>
                </a:solidFill>
              </a:rPr>
              <a:t> » </a:t>
            </a:r>
            <a:r>
              <a:rPr lang="fr-CA" dirty="0" err="1" smtClean="0">
                <a:solidFill>
                  <a:schemeClr val="bg1"/>
                </a:solidFill>
              </a:rPr>
              <a:t>neighborhoods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where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residents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can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walk</a:t>
            </a:r>
            <a:r>
              <a:rPr lang="fr-CA" dirty="0" smtClean="0">
                <a:solidFill>
                  <a:schemeClr val="bg1"/>
                </a:solidFill>
              </a:rPr>
              <a:t> down the </a:t>
            </a:r>
            <a:r>
              <a:rPr lang="fr-CA" dirty="0" err="1" smtClean="0">
                <a:solidFill>
                  <a:schemeClr val="bg1"/>
                </a:solidFill>
              </a:rPr>
              <a:t>street</a:t>
            </a:r>
            <a:r>
              <a:rPr lang="fr-CA" dirty="0" smtClean="0">
                <a:solidFill>
                  <a:schemeClr val="bg1"/>
                </a:solidFill>
              </a:rPr>
              <a:t> to mail a </a:t>
            </a:r>
            <a:r>
              <a:rPr lang="fr-CA" dirty="0" err="1" smtClean="0">
                <a:solidFill>
                  <a:schemeClr val="bg1"/>
                </a:solidFill>
              </a:rPr>
              <a:t>letter</a:t>
            </a:r>
            <a:r>
              <a:rPr lang="fr-CA" dirty="0" smtClean="0">
                <a:solidFill>
                  <a:schemeClr val="bg1"/>
                </a:solidFill>
              </a:rPr>
              <a:t>, </a:t>
            </a:r>
            <a:r>
              <a:rPr lang="fr-CA" dirty="0" err="1" smtClean="0">
                <a:solidFill>
                  <a:schemeClr val="bg1"/>
                </a:solidFill>
              </a:rPr>
              <a:t>buy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groceries</a:t>
            </a:r>
            <a:r>
              <a:rPr lang="fr-CA" dirty="0" smtClean="0">
                <a:solidFill>
                  <a:schemeClr val="bg1"/>
                </a:solidFill>
              </a:rPr>
              <a:t>, or go to the </a:t>
            </a:r>
            <a:r>
              <a:rPr lang="fr-CA" dirty="0" err="1" smtClean="0">
                <a:solidFill>
                  <a:schemeClr val="bg1"/>
                </a:solidFill>
              </a:rPr>
              <a:t>movie</a:t>
            </a:r>
            <a:r>
              <a:rPr lang="fr-CA" dirty="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None/>
            </a:pP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939800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Master </a:t>
            </a:r>
            <a:r>
              <a:rPr lang="fr-CA" dirty="0" err="1" smtClean="0">
                <a:solidFill>
                  <a:schemeClr val="bg1"/>
                </a:solidFill>
              </a:rPr>
              <a:t>Planned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Communities</a:t>
            </a:r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/>
    </p:bldLst>
  </p:timing>
</p:sld>
</file>

<file path=ppt/theme/theme1.xml><?xml version="1.0" encoding="utf-8"?>
<a:theme xmlns:a="http://schemas.openxmlformats.org/drawingml/2006/main" name="CitySca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FAB70A8-8AB4-483C-9BA9-BA3E6E96A5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CityScape</Template>
  <TotalTime>126</TotalTime>
  <Words>977</Words>
  <Application>Microsoft Office PowerPoint</Application>
  <PresentationFormat>On-screen Show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CityScape</vt:lpstr>
      <vt:lpstr>Designing Homes for Today’s Needs</vt:lpstr>
      <vt:lpstr>Developing Communities</vt:lpstr>
      <vt:lpstr>Building Laws &amp; Regulation</vt:lpstr>
      <vt:lpstr>Zoning Regulations</vt:lpstr>
      <vt:lpstr>Building Codes</vt:lpstr>
      <vt:lpstr>Building Codes</vt:lpstr>
      <vt:lpstr>Aesthetic Codes</vt:lpstr>
      <vt:lpstr>Planned Neighborhoods</vt:lpstr>
      <vt:lpstr>Master Planned Communities</vt:lpstr>
      <vt:lpstr>Cooperative Housing Communities</vt:lpstr>
      <vt:lpstr>Housing Reflects Changing Needs</vt:lpstr>
      <vt:lpstr>Home Zones</vt:lpstr>
      <vt:lpstr>Open &amp; Closed Floor Plans</vt:lpstr>
      <vt:lpstr>Evaluating a Floor Plan</vt:lpstr>
      <vt:lpstr>One-Level Homes </vt:lpstr>
      <vt:lpstr>Two-Level Homes</vt:lpstr>
      <vt:lpstr>Split-Level Homes </vt:lpstr>
      <vt:lpstr>Split-Entry Homes </vt:lpstr>
      <vt:lpstr>Recent Trends in Housing Design</vt:lpstr>
      <vt:lpstr>The End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Homes for Today’s Needs</dc:title>
  <dc:creator>Craig</dc:creator>
  <cp:lastModifiedBy>Terri Hollarn</cp:lastModifiedBy>
  <cp:revision>20</cp:revision>
  <dcterms:created xsi:type="dcterms:W3CDTF">2011-07-08T16:19:33Z</dcterms:created>
  <dcterms:modified xsi:type="dcterms:W3CDTF">2014-08-11T16:43:05Z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TC103807009990</vt:lpwstr>
  </property>
</Properties>
</file>