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41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3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3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A2C48-DE19-4058-B6E3-DF7D8E1EDACC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2F638-A1AE-415F-8C56-69AB34739F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A2C48-DE19-4058-B6E3-DF7D8E1EDACC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2F638-A1AE-415F-8C56-69AB34739F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A2C48-DE19-4058-B6E3-DF7D8E1EDACC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2F638-A1AE-415F-8C56-69AB34739F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A2C48-DE19-4058-B6E3-DF7D8E1EDACC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2F638-A1AE-415F-8C56-69AB34739F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b="1" i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b="1" u="none"/>
            </a:lvl2pPr>
            <a:lvl3pPr>
              <a:defRPr baseline="0">
                <a:solidFill>
                  <a:srgbClr val="894133"/>
                </a:solidFill>
                <a:effectLst/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A2C48-DE19-4058-B6E3-DF7D8E1EDACC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2F638-A1AE-415F-8C56-69AB34739F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b="1" i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b="1" u="none"/>
            </a:lvl2pPr>
            <a:lvl3pPr>
              <a:defRPr baseline="0">
                <a:solidFill>
                  <a:srgbClr val="894133"/>
                </a:solidFill>
                <a:effectLst/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A2C48-DE19-4058-B6E3-DF7D8E1EDACC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2F638-A1AE-415F-8C56-69AB34739F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A2C48-DE19-4058-B6E3-DF7D8E1EDACC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2F638-A1AE-415F-8C56-69AB34739F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A2C48-DE19-4058-B6E3-DF7D8E1EDACC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2F638-A1AE-415F-8C56-69AB34739F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A2C48-DE19-4058-B6E3-DF7D8E1EDACC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2F638-A1AE-415F-8C56-69AB34739F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A2C48-DE19-4058-B6E3-DF7D8E1EDACC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2F638-A1AE-415F-8C56-69AB34739F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A2C48-DE19-4058-B6E3-DF7D8E1EDACC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2F638-A1AE-415F-8C56-69AB34739F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A2C48-DE19-4058-B6E3-DF7D8E1EDACC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2F638-A1AE-415F-8C56-69AB34739F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A2C48-DE19-4058-B6E3-DF7D8E1EDACC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2F638-A1AE-415F-8C56-69AB34739F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10200" y="762000"/>
            <a:ext cx="3200400" cy="2590800"/>
          </a:xfrm>
          <a:ln w="190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Choosing A Place To Live</a:t>
            </a:r>
            <a:br>
              <a:rPr lang="en-US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0"/>
            <a:ext cx="5029200" cy="5177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Assessing Community Services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Tax Policies</a:t>
            </a:r>
          </a:p>
          <a:p>
            <a:pPr lvl="1"/>
            <a:r>
              <a:rPr lang="en-US" dirty="0" smtClean="0"/>
              <a:t>What is the tax rate?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Housing Alternatives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Multifamily Units-</a:t>
            </a:r>
            <a:r>
              <a:rPr lang="en-US" b="0" i="0" u="none" dirty="0" smtClean="0"/>
              <a:t>offer lower housing costs than single-family housing</a:t>
            </a:r>
          </a:p>
          <a:p>
            <a:r>
              <a:rPr lang="en-US" b="0" i="0" u="none" dirty="0" smtClean="0"/>
              <a:t>Apartments:</a:t>
            </a:r>
          </a:p>
          <a:p>
            <a:pPr lvl="1"/>
            <a:r>
              <a:rPr lang="en-US" b="0" dirty="0" smtClean="0"/>
              <a:t>High-rise apartment: one of many separate living units in a multistory building.</a:t>
            </a:r>
          </a:p>
          <a:p>
            <a:pPr lvl="1"/>
            <a:r>
              <a:rPr lang="en-US" b="0" dirty="0" smtClean="0"/>
              <a:t>Low-rise apartments: an apartment in a building with few floors.</a:t>
            </a:r>
          </a:p>
          <a:p>
            <a:pPr lvl="1"/>
            <a:r>
              <a:rPr lang="en-US" b="0" dirty="0" smtClean="0"/>
              <a:t>Garden apartment: unit in a low-rise building that includes landscaped grounds</a:t>
            </a:r>
          </a:p>
          <a:p>
            <a:pPr lvl="1"/>
            <a:r>
              <a:rPr lang="en-US" b="0" dirty="0" smtClean="0"/>
              <a:t>Efficiency apartment: unit with one main room, a small kitchen area, and a bathroom. It is also known as a studio apartment.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Housing Alternatives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3820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Town Houses</a:t>
            </a:r>
          </a:p>
          <a:p>
            <a:pPr lvl="1"/>
            <a:r>
              <a:rPr lang="en-US" dirty="0" smtClean="0"/>
              <a:t>Consists of several houses attached together at the side walls.</a:t>
            </a:r>
          </a:p>
          <a:p>
            <a:pPr lvl="1"/>
            <a:r>
              <a:rPr lang="en-US" dirty="0" smtClean="0"/>
              <a:t>Each unit has it’s own separate entrance from the street and some private backyard or patio.</a:t>
            </a:r>
          </a:p>
          <a:p>
            <a:pPr lvl="1"/>
            <a:r>
              <a:rPr lang="en-US" dirty="0" smtClean="0"/>
              <a:t>Require less maintenance than single-family homes since they have only 2 or 3 exterior sides and tend to have smaller yards.</a:t>
            </a:r>
          </a:p>
          <a:p>
            <a:pPr lvl="1"/>
            <a:r>
              <a:rPr lang="en-US" dirty="0" smtClean="0"/>
              <a:t>Older town houses are sometimes called </a:t>
            </a:r>
            <a:r>
              <a:rPr lang="en-US" i="1" dirty="0" smtClean="0"/>
              <a:t>row houses.</a:t>
            </a:r>
            <a:endParaRPr lang="en-US" i="1" dirty="0"/>
          </a:p>
        </p:txBody>
      </p:sp>
      <p:pic>
        <p:nvPicPr>
          <p:cNvPr id="4" name="Picture 3" descr="townhome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33183" y="4800601"/>
            <a:ext cx="3010617" cy="19945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Housing Alternatives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276600"/>
            <a:ext cx="7772400" cy="2895601"/>
          </a:xfrm>
        </p:spPr>
        <p:txBody>
          <a:bodyPr/>
          <a:lstStyle/>
          <a:p>
            <a:pPr lvl="1"/>
            <a:r>
              <a:rPr lang="en-US" b="0" u="none" dirty="0" smtClean="0"/>
              <a:t>one building that contains two separate living units. </a:t>
            </a:r>
          </a:p>
          <a:p>
            <a:pPr lvl="1"/>
            <a:r>
              <a:rPr lang="en-US" b="0" u="none" dirty="0" smtClean="0"/>
              <a:t>The units may be attached side by side or one unit on the first floor and the second unit on the second floor.</a:t>
            </a:r>
          </a:p>
          <a:p>
            <a:pPr lvl="1"/>
            <a:r>
              <a:rPr lang="en-US" b="0" dirty="0" smtClean="0"/>
              <a:t>Each unit has its own outside entrance.</a:t>
            </a:r>
            <a:endParaRPr lang="en-US" dirty="0"/>
          </a:p>
        </p:txBody>
      </p:sp>
      <p:pic>
        <p:nvPicPr>
          <p:cNvPr id="4" name="Picture 3" descr="Duplex718-720NorthAve.1-2007-000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24400" y="1066800"/>
            <a:ext cx="2971800" cy="22288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200" y="25146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Duplexes: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Housing Alternatives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Other Multifamily Units:</a:t>
            </a:r>
          </a:p>
          <a:p>
            <a:pPr lvl="1"/>
            <a:r>
              <a:rPr lang="en-US" dirty="0" smtClean="0"/>
              <a:t>Triplex: 3 housing units that are attached at the side walls</a:t>
            </a:r>
          </a:p>
          <a:p>
            <a:pPr lvl="1"/>
            <a:r>
              <a:rPr lang="en-US" dirty="0" err="1" smtClean="0"/>
              <a:t>Fourplex</a:t>
            </a:r>
            <a:r>
              <a:rPr lang="en-US" dirty="0" smtClean="0"/>
              <a:t>: 4 housing units that are attached at the side walls</a:t>
            </a:r>
          </a:p>
          <a:p>
            <a:r>
              <a:rPr lang="en-US" dirty="0" smtClean="0"/>
              <a:t>Single Family Housing:</a:t>
            </a:r>
          </a:p>
          <a:p>
            <a:pPr lvl="1"/>
            <a:r>
              <a:rPr lang="en-US" dirty="0" smtClean="0"/>
              <a:t>A detached, or separated dwelling designed to be used by one household.</a:t>
            </a:r>
          </a:p>
          <a:p>
            <a:pPr lvl="1"/>
            <a:r>
              <a:rPr lang="en-US" dirty="0" smtClean="0"/>
              <a:t>Most attractive advantage is privacy</a:t>
            </a:r>
          </a:p>
          <a:p>
            <a:pPr lvl="1"/>
            <a:r>
              <a:rPr lang="en-US" dirty="0" smtClean="0"/>
              <a:t>Owners are responsible for their own outdoor maintenance  and upkeep of the home.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The Decision-Making Process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Step 1: State the Situation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Step 2: Identify Your Resources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Step 3: List the Options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Step 4: Weigh the Options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Step 5: Choose the Best Option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Step 6: Carry Out Your Decision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Step 7:  Evaluate the Decision</a:t>
            </a:r>
            <a:endParaRPr lang="en-US" dirty="0"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Influences on Housing Decisions</a:t>
            </a:r>
            <a:endParaRPr lang="en-US" dirty="0">
              <a:solidFill>
                <a:schemeClr val="accent2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Needs</a:t>
            </a:r>
          </a:p>
          <a:p>
            <a:r>
              <a:rPr lang="en-US" i="1" dirty="0" smtClean="0"/>
              <a:t>Wants &amp; Priorities</a:t>
            </a:r>
          </a:p>
          <a:p>
            <a:r>
              <a:rPr lang="en-US" i="1" dirty="0" smtClean="0"/>
              <a:t>Resources</a:t>
            </a:r>
          </a:p>
          <a:p>
            <a:pPr lvl="1"/>
            <a:r>
              <a:rPr lang="en-US" b="1" u="sng" dirty="0" smtClean="0"/>
              <a:t>Human Resources: </a:t>
            </a:r>
            <a:r>
              <a:rPr lang="en-US" dirty="0" smtClean="0"/>
              <a:t>personal qualities that people possess including creativity, imagination, knowledge, skills, talent, time, energy and experience.</a:t>
            </a:r>
          </a:p>
          <a:p>
            <a:pPr lvl="1"/>
            <a:r>
              <a:rPr lang="en-US" b="1" u="sng" dirty="0" smtClean="0"/>
              <a:t>Material Resources: </a:t>
            </a:r>
            <a:r>
              <a:rPr lang="en-US" dirty="0" smtClean="0"/>
              <a:t>tangible assets, such as money, property, supplies, and tools.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Choosing A Location</a:t>
            </a:r>
            <a:endParaRPr lang="en-US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Housing Trends in the United States</a:t>
            </a:r>
          </a:p>
          <a:p>
            <a:pPr lvl="1"/>
            <a:r>
              <a:rPr lang="en-US" dirty="0" smtClean="0"/>
              <a:t>Housing tends to be more expensive on the East and West Coasts than in the interior of the country.</a:t>
            </a:r>
          </a:p>
          <a:p>
            <a:pPr lvl="1"/>
            <a:r>
              <a:rPr lang="en-US" dirty="0" smtClean="0"/>
              <a:t>Housing costs tend to be higher in areas with the most desirable climates and lower in areas with severe winters.</a:t>
            </a:r>
          </a:p>
          <a:p>
            <a:pPr lvl="1"/>
            <a:r>
              <a:rPr lang="en-US" dirty="0" smtClean="0"/>
              <a:t>Housing within and near major cities tends to be more expensive.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Housing Trends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Within major cities, housing costs are generally higher in downtown areas.</a:t>
            </a:r>
          </a:p>
          <a:p>
            <a:r>
              <a:rPr lang="en-US" dirty="0" smtClean="0"/>
              <a:t>Single-family homes in suburbs often cost more than those in cities.</a:t>
            </a:r>
          </a:p>
          <a:p>
            <a:r>
              <a:rPr lang="en-US" dirty="0" smtClean="0"/>
              <a:t>Housing costs in rural areas tend to be the lowest of all.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Locations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Urban- </a:t>
            </a:r>
          </a:p>
          <a:p>
            <a:pPr lvl="1"/>
            <a:r>
              <a:rPr lang="en-US" u="none" dirty="0" smtClean="0"/>
              <a:t>living in the city, convenience of living close to work, shopping and cultural opportunities</a:t>
            </a:r>
          </a:p>
          <a:p>
            <a:r>
              <a:rPr lang="en-US" dirty="0" smtClean="0"/>
              <a:t>Suburban- </a:t>
            </a:r>
          </a:p>
          <a:p>
            <a:pPr lvl="1"/>
            <a:r>
              <a:rPr lang="en-US" u="none" dirty="0" smtClean="0"/>
              <a:t>residential area adjacent to a city, offers the best of both city and country living. Offers more space than city living but within driving distance of the amenities of the city.</a:t>
            </a:r>
          </a:p>
          <a:p>
            <a:r>
              <a:rPr lang="en-US" dirty="0" smtClean="0"/>
              <a:t>Rural- </a:t>
            </a:r>
          </a:p>
          <a:p>
            <a:pPr lvl="1"/>
            <a:r>
              <a:rPr lang="en-US" u="none" dirty="0" smtClean="0"/>
              <a:t>living in the country, offers a slower –paced life, wide open spaces, less industry in area.</a:t>
            </a:r>
            <a:endParaRPr lang="en-US" u="non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Factors to Consider </a:t>
            </a:r>
            <a:br>
              <a:rPr lang="en-US" dirty="0" smtClean="0"/>
            </a:br>
            <a:r>
              <a:rPr lang="en-US" dirty="0" smtClean="0"/>
              <a:t>in Choosing A 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Convenience</a:t>
            </a:r>
          </a:p>
          <a:p>
            <a:pPr lvl="1"/>
            <a:r>
              <a:rPr lang="en-US" dirty="0" smtClean="0"/>
              <a:t>Close to public transportation</a:t>
            </a:r>
          </a:p>
          <a:p>
            <a:pPr lvl="1"/>
            <a:r>
              <a:rPr lang="en-US" dirty="0" smtClean="0"/>
              <a:t>Close to place of employment</a:t>
            </a:r>
          </a:p>
          <a:p>
            <a:pPr lvl="1"/>
            <a:r>
              <a:rPr lang="en-US" dirty="0" smtClean="0"/>
              <a:t>Close to basic services such as retail stores etc.</a:t>
            </a:r>
          </a:p>
          <a:p>
            <a:pPr lvl="1"/>
            <a:r>
              <a:rPr lang="en-US" dirty="0" smtClean="0"/>
              <a:t>Close to schools or recreational facilities</a:t>
            </a:r>
          </a:p>
          <a:p>
            <a:r>
              <a:rPr lang="en-US" dirty="0" smtClean="0"/>
              <a:t>Condition of the Neighborhood</a:t>
            </a:r>
          </a:p>
          <a:p>
            <a:pPr lvl="1"/>
            <a:r>
              <a:rPr lang="en-US" dirty="0" smtClean="0"/>
              <a:t>The value of the home increases or decreases with the value of other homes in the area.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Factors to Consider </a:t>
            </a:r>
            <a:br>
              <a:rPr lang="en-US" dirty="0" smtClean="0"/>
            </a:br>
            <a:r>
              <a:rPr lang="en-US" dirty="0" smtClean="0"/>
              <a:t>in Choosing A Location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Neighbors</a:t>
            </a:r>
          </a:p>
          <a:p>
            <a:pPr lvl="1"/>
            <a:r>
              <a:rPr lang="en-US" dirty="0" smtClean="0"/>
              <a:t>If have children are there other children in the neighborhood?</a:t>
            </a:r>
          </a:p>
          <a:p>
            <a:pPr lvl="1"/>
            <a:r>
              <a:rPr lang="en-US" dirty="0" smtClean="0"/>
              <a:t>Friendly neighbors?</a:t>
            </a:r>
          </a:p>
          <a:p>
            <a:r>
              <a:rPr lang="en-US" dirty="0" smtClean="0"/>
              <a:t>Drawbacks</a:t>
            </a:r>
          </a:p>
          <a:p>
            <a:pPr lvl="1"/>
            <a:r>
              <a:rPr lang="en-US" dirty="0" smtClean="0"/>
              <a:t>Check amount of noise and air pollution</a:t>
            </a:r>
          </a:p>
          <a:p>
            <a:pPr lvl="1"/>
            <a:r>
              <a:rPr lang="en-US" dirty="0" smtClean="0"/>
              <a:t>Noise on streets</a:t>
            </a:r>
          </a:p>
          <a:p>
            <a:pPr lvl="1"/>
            <a:r>
              <a:rPr lang="en-US" dirty="0" smtClean="0"/>
              <a:t>Safety concerns such as child abusers, drug activity etc. in the neighborhood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Assessing Community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/>
          <a:lstStyle/>
          <a:p>
            <a:r>
              <a:rPr lang="en-US" dirty="0" smtClean="0"/>
              <a:t>Utilities &amp; Public Services</a:t>
            </a:r>
          </a:p>
          <a:p>
            <a:pPr lvl="1"/>
            <a:r>
              <a:rPr lang="en-US" dirty="0" smtClean="0"/>
              <a:t>Electricity, gas, water, telephone, internet access</a:t>
            </a:r>
          </a:p>
          <a:p>
            <a:r>
              <a:rPr lang="en-US" dirty="0" smtClean="0"/>
              <a:t>Public Safety</a:t>
            </a:r>
          </a:p>
          <a:p>
            <a:pPr lvl="1"/>
            <a:r>
              <a:rPr lang="en-US" dirty="0" smtClean="0"/>
              <a:t>Number of staff and distance from the home can affect response time</a:t>
            </a:r>
          </a:p>
          <a:p>
            <a:pPr lvl="1"/>
            <a:r>
              <a:rPr lang="en-US" dirty="0" smtClean="0"/>
              <a:t>Location of nearest hospital and ambulance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295400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Services vary from community to community.  Check out availability and quality of the services before choosing a place to live.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9F2936"/>
      </a:dk1>
      <a:lt1>
        <a:srgbClr val="9F2936"/>
      </a:lt1>
      <a:dk2>
        <a:srgbClr val="9F2936"/>
      </a:dk2>
      <a:lt2>
        <a:srgbClr val="9F2936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</TotalTime>
  <Words>709</Words>
  <Application>Microsoft Office PowerPoint</Application>
  <PresentationFormat>On-screen Show (4:3)</PresentationFormat>
  <Paragraphs>84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 Choosing A Place To Live </vt:lpstr>
      <vt:lpstr>The Decision-Making Process</vt:lpstr>
      <vt:lpstr>Influences on Housing Decisions</vt:lpstr>
      <vt:lpstr>Choosing A Location</vt:lpstr>
      <vt:lpstr>Housing Trends cont.</vt:lpstr>
      <vt:lpstr>Types of Locations</vt:lpstr>
      <vt:lpstr>Factors to Consider  in Choosing A Location</vt:lpstr>
      <vt:lpstr>Factors to Consider  in Choosing A Location (cont.)</vt:lpstr>
      <vt:lpstr>Assessing Community Services</vt:lpstr>
      <vt:lpstr>Assessing Community Services (cont.)</vt:lpstr>
      <vt:lpstr>Housing Alternatives</vt:lpstr>
      <vt:lpstr>Housing Alternatives (cont.)</vt:lpstr>
      <vt:lpstr>Housing Alternatives (cont.)</vt:lpstr>
      <vt:lpstr>Housing Alternatives (cont.)</vt:lpstr>
      <vt:lpstr>The End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5 Choosing A Place To Live</dc:title>
  <dc:creator>Craig</dc:creator>
  <cp:lastModifiedBy>Terri Hollarn</cp:lastModifiedBy>
  <cp:revision>26</cp:revision>
  <dcterms:created xsi:type="dcterms:W3CDTF">2011-07-07T15:38:29Z</dcterms:created>
  <dcterms:modified xsi:type="dcterms:W3CDTF">2014-08-12T11:59:55Z</dcterms:modified>
</cp:coreProperties>
</file>