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2" r:id="rId16"/>
    <p:sldId id="271" r:id="rId17"/>
    <p:sldId id="270"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133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7C9B81F-C347-4BEF-BFDF-29C42F48304A}" type="datetimeFigureOut">
              <a:rPr lang="en-US" smtClean="0"/>
              <a:pPr/>
              <a:t>8/11/2014</a:t>
            </a:fld>
            <a:endParaRPr lang="en-US"/>
          </a:p>
        </p:txBody>
      </p:sp>
      <p:sp>
        <p:nvSpPr>
          <p:cNvPr id="19" name="Footer Placeholder 18"/>
          <p:cNvSpPr>
            <a:spLocks noGrp="1"/>
          </p:cNvSpPr>
          <p:nvPr>
            <p:ph type="ftr" sz="quarter" idx="11"/>
          </p:nvPr>
        </p:nvSpPr>
        <p:spPr/>
        <p:txBody>
          <a:bodyPr/>
          <a:lstStyle/>
          <a:p>
            <a:endParaRPr kumimoji="0" lang="en-US"/>
          </a:p>
        </p:txBody>
      </p:sp>
      <p:sp>
        <p:nvSpPr>
          <p:cNvPr id="27" name="Slide Number Placeholder 2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8/11/2014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8/11/2014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8/11/2014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7C9B81F-C347-4BEF-BFDF-29C42F48304A}" type="datetimeFigureOut">
              <a:rPr lang="en-US" smtClean="0"/>
              <a:pPr/>
              <a:t>8/11/2014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pPr/>
              <a:t>8/11/2014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7C9B81F-C347-4BEF-BFDF-29C42F48304A}" type="datetimeFigureOut">
              <a:rPr lang="en-US" smtClean="0"/>
              <a:pPr/>
              <a:t>8/11/2014</a:t>
            </a:fld>
            <a:endParaRPr lang="en-US"/>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7C9B81F-C347-4BEF-BFDF-29C42F48304A}" type="datetimeFigureOut">
              <a:rPr lang="en-US" smtClean="0"/>
              <a:pPr/>
              <a:t>8/11/2014</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C9B81F-C347-4BEF-BFDF-29C42F48304A}" type="datetimeFigureOut">
              <a:rPr lang="en-US" smtClean="0"/>
              <a:pPr/>
              <a:t>8/11/2014</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pPr/>
              <a:t>8/11/2014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7C9B81F-C347-4BEF-BFDF-29C42F48304A}" type="datetimeFigureOut">
              <a:rPr lang="en-US" smtClean="0"/>
              <a:pPr/>
              <a:t>8/11/2014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077200" y="6356350"/>
            <a:ext cx="609600" cy="365125"/>
          </a:xfrm>
        </p:spPr>
        <p:txBody>
          <a:bodyPr/>
          <a:lstStyle/>
          <a:p>
            <a:fld id="{042AED99-7FB4-404E-8A97-64753DCE42EC}" type="slidenum">
              <a:rPr kumimoji="0" lang="en-US" smtClean="0"/>
              <a:pPr/>
              <a:t>‹#›</a:t>
            </a:fld>
            <a:endParaRPr kumimoji="0"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7C9B81F-C347-4BEF-BFDF-29C42F48304A}" type="datetimeFigureOut">
              <a:rPr lang="en-US" smtClean="0"/>
              <a:pPr/>
              <a:t>8/11/2014</a:t>
            </a:fld>
            <a:endParaRPr lang="en-US" dirty="0">
              <a:solidFill>
                <a:schemeClr val="tx2">
                  <a:shade val="90000"/>
                </a:scheme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lgn="l" eaLnBrk="1" latinLnBrk="0" hangingPunct="1"/>
            <a:endParaRPr kumimoji="0" lang="en-US" dirty="0">
              <a:solidFill>
                <a:schemeClr val="tx2">
                  <a:shade val="90000"/>
                </a:scheme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42AED99-7FB4-404E-8A97-64753DCE42EC}" type="slidenum">
              <a:rPr kumimoji="0" lang="en-US" smtClean="0"/>
              <a:pPr/>
              <a:t>‹#›</a:t>
            </a:fld>
            <a:endParaRPr kumimoji="0" lang="en-US" dirty="0">
              <a:solidFill>
                <a:schemeClr val="tx2">
                  <a:shade val="90000"/>
                </a:scheme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Developing a Design Plan</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7851648" cy="838200"/>
          </a:xfrm>
        </p:spPr>
        <p:txBody>
          <a:bodyPr>
            <a:normAutofit/>
          </a:bodyPr>
          <a:lstStyle/>
          <a:p>
            <a:r>
              <a:rPr lang="en-US" sz="4000" dirty="0" smtClean="0"/>
              <a:t>Step 3:  Analyze the Environment</a:t>
            </a:r>
            <a:endParaRPr lang="en-US" sz="4000" dirty="0"/>
          </a:p>
        </p:txBody>
      </p:sp>
      <p:sp>
        <p:nvSpPr>
          <p:cNvPr id="3" name="Subtitle 2"/>
          <p:cNvSpPr>
            <a:spLocks noGrp="1"/>
          </p:cNvSpPr>
          <p:nvPr>
            <p:ph type="subTitle" idx="1"/>
          </p:nvPr>
        </p:nvSpPr>
        <p:spPr>
          <a:xfrm>
            <a:off x="533400" y="1219200"/>
            <a:ext cx="7854696" cy="5334000"/>
          </a:xfrm>
        </p:spPr>
        <p:txBody>
          <a:bodyPr>
            <a:normAutofit fontScale="92500" lnSpcReduction="10000"/>
          </a:bodyPr>
          <a:lstStyle/>
          <a:p>
            <a:pPr algn="l">
              <a:buFont typeface="Arial" pitchFamily="34" charset="0"/>
              <a:buChar char="•"/>
            </a:pPr>
            <a:r>
              <a:rPr lang="en-US" sz="3200" b="1" dirty="0" smtClean="0"/>
              <a:t>Environment Inventory (cont.)</a:t>
            </a:r>
          </a:p>
          <a:p>
            <a:pPr lvl="1" algn="l">
              <a:buFont typeface="Arial" pitchFamily="34" charset="0"/>
              <a:buChar char="•"/>
            </a:pPr>
            <a:r>
              <a:rPr lang="en-US" sz="3000" b="1" dirty="0" smtClean="0"/>
              <a:t>-Condition of Backgrounds: try to gauge not only the condition, but also the appeal, of the current flooring, walls, and window treatments</a:t>
            </a:r>
          </a:p>
          <a:p>
            <a:pPr lvl="1" algn="l">
              <a:buFont typeface="Arial" pitchFamily="34" charset="0"/>
              <a:buChar char="•"/>
            </a:pPr>
            <a:r>
              <a:rPr lang="en-US" sz="3000" b="1" dirty="0" smtClean="0"/>
              <a:t>-Energy Considerations: Keep energy efficiency in mind when assessing an environment</a:t>
            </a:r>
          </a:p>
          <a:p>
            <a:pPr lvl="1" algn="l">
              <a:buFont typeface="Arial" pitchFamily="34" charset="0"/>
              <a:buChar char="•"/>
            </a:pPr>
            <a:r>
              <a:rPr lang="en-US" sz="3000" b="1" dirty="0" smtClean="0"/>
              <a:t>-Electrical and Lighting: Is the home’s electrical service adequate for existing lighting and equipment? Is the lighting sufficient for the new design?</a:t>
            </a:r>
            <a:endParaRPr lang="en-US" sz="3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7851648" cy="1066800"/>
          </a:xfrm>
        </p:spPr>
        <p:txBody>
          <a:bodyPr>
            <a:normAutofit/>
          </a:bodyPr>
          <a:lstStyle/>
          <a:p>
            <a:r>
              <a:rPr lang="en-US" sz="4000" dirty="0" smtClean="0"/>
              <a:t>Step 3:  Analyze the Environment</a:t>
            </a:r>
            <a:endParaRPr lang="en-US" sz="4000" dirty="0"/>
          </a:p>
        </p:txBody>
      </p:sp>
      <p:sp>
        <p:nvSpPr>
          <p:cNvPr id="3" name="Subtitle 2"/>
          <p:cNvSpPr>
            <a:spLocks noGrp="1"/>
          </p:cNvSpPr>
          <p:nvPr>
            <p:ph type="subTitle" idx="1"/>
          </p:nvPr>
        </p:nvSpPr>
        <p:spPr>
          <a:xfrm>
            <a:off x="533400" y="1447800"/>
            <a:ext cx="7854696" cy="5105400"/>
          </a:xfrm>
        </p:spPr>
        <p:txBody>
          <a:bodyPr>
            <a:normAutofit/>
          </a:bodyPr>
          <a:lstStyle/>
          <a:p>
            <a:pPr algn="l">
              <a:buFont typeface="Arial" pitchFamily="34" charset="0"/>
              <a:buChar char="•"/>
            </a:pPr>
            <a:r>
              <a:rPr lang="en-US" sz="3200" b="1" dirty="0" smtClean="0"/>
              <a:t>Environment Inventory (cont.)</a:t>
            </a:r>
          </a:p>
          <a:p>
            <a:pPr lvl="1" algn="l">
              <a:buFont typeface="Arial" pitchFamily="34" charset="0"/>
              <a:buChar char="•"/>
            </a:pPr>
            <a:r>
              <a:rPr lang="en-US" sz="3000" b="1" dirty="0" smtClean="0"/>
              <a:t>-</a:t>
            </a:r>
            <a:r>
              <a:rPr lang="en-US" sz="3000" b="1" u="sng" dirty="0" smtClean="0"/>
              <a:t>Safety: </a:t>
            </a:r>
            <a:r>
              <a:rPr lang="en-US" sz="3000" b="1" dirty="0" smtClean="0"/>
              <a:t>For homes with young children or elderly think about features such as childproofing, grab bars, etc.</a:t>
            </a:r>
          </a:p>
          <a:p>
            <a:pPr lvl="1" algn="l">
              <a:buFont typeface="Arial" pitchFamily="34" charset="0"/>
              <a:buChar char="•"/>
            </a:pPr>
            <a:r>
              <a:rPr lang="en-US" sz="3000" b="1" dirty="0" smtClean="0"/>
              <a:t>-</a:t>
            </a:r>
            <a:r>
              <a:rPr lang="en-US" sz="3000" b="1" u="sng" dirty="0" smtClean="0"/>
              <a:t>Traffic Flow</a:t>
            </a:r>
            <a:r>
              <a:rPr lang="en-US" sz="3000" b="1" dirty="0" smtClean="0"/>
              <a:t>: Does furniture placement make the current traffic pattern awkward? Is furniture too large for the space? Is there adequate </a:t>
            </a:r>
            <a:r>
              <a:rPr lang="en-US" sz="3000" b="1" u="sng" dirty="0" smtClean="0"/>
              <a:t>clearance space  </a:t>
            </a:r>
            <a:r>
              <a:rPr lang="en-US" sz="3000" b="1" dirty="0" smtClean="0"/>
              <a:t>(the additional space furniture takes up when it’s in use).</a:t>
            </a:r>
          </a:p>
          <a:p>
            <a:pPr algn="l">
              <a:buFont typeface="Arial" pitchFamily="34" charset="0"/>
              <a:buChar char="•"/>
            </a:pP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7851648" cy="609600"/>
          </a:xfrm>
        </p:spPr>
        <p:txBody>
          <a:bodyPr>
            <a:normAutofit fontScale="90000"/>
          </a:bodyPr>
          <a:lstStyle/>
          <a:p>
            <a:r>
              <a:rPr lang="en-US" sz="4000" dirty="0" smtClean="0"/>
              <a:t>Step 3:  Analyze the Environment (cont.)</a:t>
            </a:r>
            <a:endParaRPr lang="en-US" sz="4000" dirty="0"/>
          </a:p>
        </p:txBody>
      </p:sp>
      <p:sp>
        <p:nvSpPr>
          <p:cNvPr id="3" name="Subtitle 2"/>
          <p:cNvSpPr>
            <a:spLocks noGrp="1"/>
          </p:cNvSpPr>
          <p:nvPr>
            <p:ph type="subTitle" idx="1"/>
          </p:nvPr>
        </p:nvSpPr>
        <p:spPr>
          <a:xfrm>
            <a:off x="533400" y="1143000"/>
            <a:ext cx="8229600" cy="5257800"/>
          </a:xfrm>
        </p:spPr>
        <p:txBody>
          <a:bodyPr>
            <a:normAutofit fontScale="92500" lnSpcReduction="20000"/>
          </a:bodyPr>
          <a:lstStyle/>
          <a:p>
            <a:pPr algn="l">
              <a:buFont typeface="Arial" pitchFamily="34" charset="0"/>
              <a:buChar char="•"/>
            </a:pPr>
            <a:r>
              <a:rPr lang="en-US" sz="3200" b="1" dirty="0" smtClean="0"/>
              <a:t>Consider Furniture Needs</a:t>
            </a:r>
          </a:p>
          <a:p>
            <a:pPr lvl="1" algn="l">
              <a:buFont typeface="Arial" pitchFamily="34" charset="0"/>
              <a:buChar char="•"/>
            </a:pPr>
            <a:r>
              <a:rPr lang="en-US" sz="3000" b="1" dirty="0" smtClean="0"/>
              <a:t>-Know the number and types of pieces you want to incorporate in the floor plan</a:t>
            </a:r>
          </a:p>
          <a:p>
            <a:pPr algn="l">
              <a:buFont typeface="Arial" pitchFamily="34" charset="0"/>
              <a:buChar char="•"/>
            </a:pPr>
            <a:r>
              <a:rPr lang="en-US" sz="3200" b="1" dirty="0" smtClean="0"/>
              <a:t>Establish Priorities</a:t>
            </a:r>
          </a:p>
          <a:p>
            <a:pPr lvl="1" algn="l">
              <a:buFont typeface="Arial" pitchFamily="34" charset="0"/>
              <a:buChar char="•"/>
            </a:pPr>
            <a:r>
              <a:rPr lang="en-US" sz="3000" b="1" dirty="0" smtClean="0"/>
              <a:t>-The designer can help clients </a:t>
            </a:r>
            <a:r>
              <a:rPr lang="en-US" sz="3000" b="1" i="1" u="sng" dirty="0" smtClean="0"/>
              <a:t>prioritize</a:t>
            </a:r>
            <a:r>
              <a:rPr lang="en-US" sz="3000" b="1" dirty="0" smtClean="0"/>
              <a:t>, or rate their wants and needs in order of preference to figure out what the client hopes to achieve.</a:t>
            </a:r>
          </a:p>
          <a:p>
            <a:pPr algn="l">
              <a:buFont typeface="Arial" pitchFamily="34" charset="0"/>
              <a:buChar char="•"/>
            </a:pPr>
            <a:r>
              <a:rPr lang="en-US" sz="3200" b="1" dirty="0" smtClean="0"/>
              <a:t>Make a scale drawing of the room and furniture that will go into the room. Include:</a:t>
            </a:r>
          </a:p>
          <a:p>
            <a:pPr algn="l">
              <a:buFont typeface="Arial" pitchFamily="34" charset="0"/>
              <a:buChar char="•"/>
            </a:pPr>
            <a:r>
              <a:rPr lang="en-US" sz="3200" b="1" dirty="0" smtClean="0"/>
              <a:t>-doorways, windows, built-in cabinets, fireplaces, location of heating and cooling registers</a:t>
            </a:r>
            <a:endParaRPr lang="en-US" sz="3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ox(in)">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ox(in)">
                                      <p:cBhvr>
                                        <p:cTn id="20" dur="500"/>
                                        <p:tgtEl>
                                          <p:spTgt spid="3">
                                            <p:txEl>
                                              <p:pRg st="2" end="2"/>
                                            </p:txEl>
                                          </p:spTgt>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ox(in)">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box(in)">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box(in)">
                                      <p:cBhvr>
                                        <p:cTn id="3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7851648" cy="1066800"/>
          </a:xfrm>
        </p:spPr>
        <p:txBody>
          <a:bodyPr>
            <a:normAutofit/>
          </a:bodyPr>
          <a:lstStyle/>
          <a:p>
            <a:r>
              <a:rPr lang="en-US" sz="4000" dirty="0" smtClean="0"/>
              <a:t>Step 4: Develop a Preliminary Budget</a:t>
            </a:r>
            <a:endParaRPr lang="en-US" sz="4000" dirty="0"/>
          </a:p>
        </p:txBody>
      </p:sp>
      <p:sp>
        <p:nvSpPr>
          <p:cNvPr id="3" name="Subtitle 2"/>
          <p:cNvSpPr>
            <a:spLocks noGrp="1"/>
          </p:cNvSpPr>
          <p:nvPr>
            <p:ph type="subTitle" idx="1"/>
          </p:nvPr>
        </p:nvSpPr>
        <p:spPr>
          <a:xfrm>
            <a:off x="533400" y="1447800"/>
            <a:ext cx="7854696" cy="5105400"/>
          </a:xfrm>
        </p:spPr>
        <p:txBody>
          <a:bodyPr>
            <a:normAutofit fontScale="92500" lnSpcReduction="10000"/>
          </a:bodyPr>
          <a:lstStyle/>
          <a:p>
            <a:pPr algn="l">
              <a:buFont typeface="Arial" pitchFamily="34" charset="0"/>
              <a:buChar char="•"/>
            </a:pPr>
            <a:r>
              <a:rPr lang="en-US" sz="3200" b="1" dirty="0" smtClean="0"/>
              <a:t>Include wall coverings, floor coverings, window treatments, fabric, furniture, lighting, and accessories.</a:t>
            </a:r>
          </a:p>
          <a:p>
            <a:pPr algn="l">
              <a:buFont typeface="Arial" pitchFamily="34" charset="0"/>
              <a:buChar char="•"/>
            </a:pPr>
            <a:r>
              <a:rPr lang="en-US" sz="3200" b="1" dirty="0" smtClean="0"/>
              <a:t>Include labor for installing the above items.</a:t>
            </a:r>
          </a:p>
          <a:p>
            <a:pPr algn="l">
              <a:buFont typeface="Arial" pitchFamily="34" charset="0"/>
              <a:buChar char="•"/>
            </a:pPr>
            <a:r>
              <a:rPr lang="en-US" sz="3200" b="1" dirty="0" smtClean="0"/>
              <a:t>Electricians, plumbers, and carpenters.</a:t>
            </a:r>
          </a:p>
          <a:p>
            <a:pPr algn="l">
              <a:buFont typeface="Arial" pitchFamily="34" charset="0"/>
              <a:buChar char="•"/>
            </a:pPr>
            <a:r>
              <a:rPr lang="en-US" sz="3200" b="1" dirty="0" smtClean="0"/>
              <a:t>Have a </a:t>
            </a:r>
            <a:r>
              <a:rPr lang="en-US" sz="3200" b="1" i="1" u="sng" dirty="0" smtClean="0"/>
              <a:t>contingency fee</a:t>
            </a:r>
            <a:r>
              <a:rPr lang="en-US" sz="3200" b="1" dirty="0" smtClean="0"/>
              <a:t>, an additional percentage of the total cost of the project, which might need to be used for unexpected expenses. A </a:t>
            </a:r>
            <a:r>
              <a:rPr lang="en-US" sz="3200" b="1" u="sng" dirty="0" smtClean="0"/>
              <a:t>20%</a:t>
            </a:r>
            <a:r>
              <a:rPr lang="en-US" sz="3200" b="1" dirty="0" smtClean="0"/>
              <a:t> contingency fee is often used.</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7851648" cy="685800"/>
          </a:xfrm>
        </p:spPr>
        <p:txBody>
          <a:bodyPr>
            <a:normAutofit/>
          </a:bodyPr>
          <a:lstStyle/>
          <a:p>
            <a:r>
              <a:rPr lang="en-US" sz="4000" dirty="0" smtClean="0"/>
              <a:t>Step 4: Develop a Preliminary Budget</a:t>
            </a:r>
            <a:endParaRPr lang="en-US" sz="4000" dirty="0"/>
          </a:p>
        </p:txBody>
      </p:sp>
      <p:sp>
        <p:nvSpPr>
          <p:cNvPr id="3" name="Subtitle 2"/>
          <p:cNvSpPr>
            <a:spLocks noGrp="1"/>
          </p:cNvSpPr>
          <p:nvPr>
            <p:ph type="subTitle" idx="1"/>
          </p:nvPr>
        </p:nvSpPr>
        <p:spPr>
          <a:xfrm>
            <a:off x="533400" y="1219200"/>
            <a:ext cx="7854696" cy="5334000"/>
          </a:xfrm>
        </p:spPr>
        <p:txBody>
          <a:bodyPr>
            <a:normAutofit/>
          </a:bodyPr>
          <a:lstStyle/>
          <a:p>
            <a:pPr algn="l">
              <a:buFont typeface="Arial" pitchFamily="34" charset="0"/>
              <a:buChar char="•"/>
            </a:pPr>
            <a:r>
              <a:rPr lang="en-US" sz="3200" b="1" dirty="0" smtClean="0"/>
              <a:t>Visit local retail stores, review catalogs, search on the internet to determine realistic costs.</a:t>
            </a:r>
          </a:p>
          <a:p>
            <a:pPr algn="l">
              <a:buFont typeface="Arial" pitchFamily="34" charset="0"/>
              <a:buChar char="•"/>
            </a:pPr>
            <a:r>
              <a:rPr lang="en-US" sz="3200" b="1" dirty="0" smtClean="0"/>
              <a:t>For wall, floor, and window coverings careful measuring and calculations are required.</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7851648" cy="685800"/>
          </a:xfrm>
        </p:spPr>
        <p:txBody>
          <a:bodyPr>
            <a:normAutofit/>
          </a:bodyPr>
          <a:lstStyle/>
          <a:p>
            <a:r>
              <a:rPr lang="en-US" sz="4000" dirty="0" smtClean="0"/>
              <a:t>Measuring (pg. 458-459) </a:t>
            </a:r>
            <a:endParaRPr lang="en-US" sz="4000" dirty="0"/>
          </a:p>
        </p:txBody>
      </p:sp>
      <p:sp>
        <p:nvSpPr>
          <p:cNvPr id="3" name="Subtitle 2"/>
          <p:cNvSpPr>
            <a:spLocks noGrp="1"/>
          </p:cNvSpPr>
          <p:nvPr>
            <p:ph type="subTitle" idx="1"/>
          </p:nvPr>
        </p:nvSpPr>
        <p:spPr>
          <a:xfrm>
            <a:off x="533400" y="914400"/>
            <a:ext cx="7854696" cy="5638800"/>
          </a:xfrm>
        </p:spPr>
        <p:txBody>
          <a:bodyPr>
            <a:normAutofit fontScale="92500" lnSpcReduction="10000"/>
          </a:bodyPr>
          <a:lstStyle/>
          <a:p>
            <a:pPr algn="l">
              <a:buFont typeface="Arial" pitchFamily="34" charset="0"/>
              <a:buChar char="•"/>
            </a:pPr>
            <a:r>
              <a:rPr lang="en-US" sz="3200" b="1" dirty="0" smtClean="0"/>
              <a:t>Paint</a:t>
            </a:r>
          </a:p>
          <a:p>
            <a:pPr algn="l"/>
            <a:r>
              <a:rPr lang="en-US" sz="3200" b="1" dirty="0" smtClean="0"/>
              <a:t>1. Measure the length of each wall, add the lengths together and total. </a:t>
            </a:r>
            <a:r>
              <a:rPr lang="en-US" sz="3000" b="1" dirty="0" smtClean="0"/>
              <a:t>(12 +12+30+30=84)</a:t>
            </a:r>
          </a:p>
          <a:p>
            <a:pPr marL="514350" indent="-514350" algn="l">
              <a:buAutoNum type="arabicPeriod" startAt="2"/>
            </a:pPr>
            <a:r>
              <a:rPr lang="en-US" sz="3200" b="1" dirty="0" smtClean="0"/>
              <a:t>Multiply the length of feet around the room (answer from #1) by the height of the ceiling to determine the total number of square feet</a:t>
            </a:r>
            <a:r>
              <a:rPr lang="en-US" b="1" dirty="0" smtClean="0"/>
              <a:t>. (84 X 8 ft = 672 sq. ft.)</a:t>
            </a:r>
          </a:p>
          <a:p>
            <a:pPr marL="514350" indent="-514350" algn="l">
              <a:buAutoNum type="arabicPeriod" startAt="2"/>
            </a:pPr>
            <a:r>
              <a:rPr lang="en-US" sz="3200" b="1" dirty="0" smtClean="0"/>
              <a:t>A gallon of paint will cover approximately 350 to 400 sq. ft. Divide the total number of square feet by 350 to find the number of gallons of paint. </a:t>
            </a:r>
            <a:r>
              <a:rPr lang="en-US" sz="3000" b="1" dirty="0" smtClean="0"/>
              <a:t>(672/ 350 = 2 gal. of paint)</a:t>
            </a:r>
          </a:p>
          <a:p>
            <a:pPr marL="514350" indent="-514350" algn="l">
              <a:buAutoNum type="arabicPeriod" startAt="2"/>
            </a:pPr>
            <a:endParaRPr lang="en-US" sz="3200" b="1" dirty="0" smtClean="0"/>
          </a:p>
          <a:p>
            <a:pPr marL="514350" indent="-514350" algn="l">
              <a:buAutoNum type="arabicPeriod" startAt="2"/>
            </a:pPr>
            <a:endParaRPr lang="en-US" sz="3200" b="1" dirty="0" smtClean="0"/>
          </a:p>
          <a:p>
            <a:pPr lvl="1" algn="l"/>
            <a:endParaRPr lang="en-US" sz="3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7851648" cy="685800"/>
          </a:xfrm>
        </p:spPr>
        <p:txBody>
          <a:bodyPr>
            <a:normAutofit/>
          </a:bodyPr>
          <a:lstStyle/>
          <a:p>
            <a:r>
              <a:rPr lang="en-US" sz="4000" dirty="0" smtClean="0"/>
              <a:t>Measuring (pg. 458-459) </a:t>
            </a:r>
            <a:endParaRPr lang="en-US" sz="4000" dirty="0"/>
          </a:p>
        </p:txBody>
      </p:sp>
      <p:sp>
        <p:nvSpPr>
          <p:cNvPr id="3" name="Subtitle 2"/>
          <p:cNvSpPr>
            <a:spLocks noGrp="1"/>
          </p:cNvSpPr>
          <p:nvPr>
            <p:ph type="subTitle" idx="1"/>
          </p:nvPr>
        </p:nvSpPr>
        <p:spPr>
          <a:xfrm>
            <a:off x="533400" y="1066800"/>
            <a:ext cx="7854696" cy="5486400"/>
          </a:xfrm>
        </p:spPr>
        <p:txBody>
          <a:bodyPr>
            <a:normAutofit/>
          </a:bodyPr>
          <a:lstStyle/>
          <a:p>
            <a:pPr algn="l">
              <a:buFont typeface="Arial" pitchFamily="34" charset="0"/>
              <a:buChar char="•"/>
            </a:pPr>
            <a:r>
              <a:rPr lang="en-US" sz="3200" b="1" dirty="0" smtClean="0"/>
              <a:t>Wallpaper: follow Steps 1 and 2 as explained for paint.</a:t>
            </a:r>
          </a:p>
          <a:p>
            <a:pPr algn="l">
              <a:buFont typeface="Arial" pitchFamily="34" charset="0"/>
              <a:buChar char="•"/>
            </a:pPr>
            <a:r>
              <a:rPr lang="en-US" sz="3200" b="1" dirty="0" smtClean="0"/>
              <a:t>1.  Divide the total number of sq. ft. by 36. ( A single roll of wallpaper covers approximately 36 sq. ft.)</a:t>
            </a:r>
          </a:p>
          <a:p>
            <a:pPr algn="l">
              <a:buFont typeface="Arial" pitchFamily="34" charset="0"/>
              <a:buChar char="•"/>
            </a:pPr>
            <a:r>
              <a:rPr lang="en-US" sz="3200" b="1" dirty="0" smtClean="0"/>
              <a:t>672 / 36 = 18.67 or 19 single rolls</a:t>
            </a:r>
          </a:p>
          <a:p>
            <a:pPr algn="l">
              <a:buFont typeface="Arial" pitchFamily="34" charset="0"/>
              <a:buChar char="•"/>
            </a:pPr>
            <a:r>
              <a:rPr lang="en-US" sz="3200" b="1" dirty="0" smtClean="0"/>
              <a:t>2.  For every two openings (doors and windows), subtract one roll of wallpaper. If the paper has a repeating pattern do not deduct for the openings.</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7851648" cy="685800"/>
          </a:xfrm>
        </p:spPr>
        <p:txBody>
          <a:bodyPr>
            <a:normAutofit/>
          </a:bodyPr>
          <a:lstStyle/>
          <a:p>
            <a:r>
              <a:rPr lang="en-US" sz="4000" dirty="0" smtClean="0"/>
              <a:t>Measuring (pg. 458-459) </a:t>
            </a:r>
            <a:endParaRPr lang="en-US" sz="4000" dirty="0"/>
          </a:p>
        </p:txBody>
      </p:sp>
      <p:sp>
        <p:nvSpPr>
          <p:cNvPr id="3" name="Subtitle 2"/>
          <p:cNvSpPr>
            <a:spLocks noGrp="1"/>
          </p:cNvSpPr>
          <p:nvPr>
            <p:ph type="subTitle" idx="1"/>
          </p:nvPr>
        </p:nvSpPr>
        <p:spPr>
          <a:xfrm>
            <a:off x="533400" y="1447800"/>
            <a:ext cx="7854696" cy="5105400"/>
          </a:xfrm>
        </p:spPr>
        <p:txBody>
          <a:bodyPr>
            <a:normAutofit/>
          </a:bodyPr>
          <a:lstStyle/>
          <a:p>
            <a:pPr algn="l">
              <a:buFont typeface="Arial" pitchFamily="34" charset="0"/>
              <a:buChar char="•"/>
            </a:pPr>
            <a:r>
              <a:rPr lang="en-US" sz="3200" b="1" dirty="0" smtClean="0"/>
              <a:t>Resilient Flooring or Carpeting</a:t>
            </a:r>
          </a:p>
          <a:p>
            <a:pPr lvl="1" algn="l">
              <a:buFont typeface="Arial" pitchFamily="34" charset="0"/>
              <a:buChar char="•"/>
            </a:pPr>
            <a:r>
              <a:rPr lang="en-US" sz="3000" b="1" dirty="0" smtClean="0"/>
              <a:t>1.  Measure the length of each wall and multiply the length by the width. (12 ft. x 30 ft.= 360 sq. ft.)</a:t>
            </a:r>
          </a:p>
          <a:p>
            <a:pPr lvl="1" algn="l">
              <a:buFont typeface="Arial" pitchFamily="34" charset="0"/>
              <a:buChar char="•"/>
            </a:pPr>
            <a:r>
              <a:rPr lang="en-US" sz="3000" b="1" dirty="0" smtClean="0"/>
              <a:t>2.  Most carpet is sold by the square yard. To calculate that number, divide the total square feet by 9. (360/9=40 sq. yards)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7851648" cy="1066800"/>
          </a:xfrm>
        </p:spPr>
        <p:txBody>
          <a:bodyPr>
            <a:normAutofit/>
          </a:bodyPr>
          <a:lstStyle/>
          <a:p>
            <a:r>
              <a:rPr lang="en-US" sz="4000" dirty="0" smtClean="0"/>
              <a:t>Measuring (pg. 458-459) </a:t>
            </a:r>
            <a:endParaRPr lang="en-US" sz="4000" dirty="0"/>
          </a:p>
        </p:txBody>
      </p:sp>
      <p:sp>
        <p:nvSpPr>
          <p:cNvPr id="3" name="Subtitle 2"/>
          <p:cNvSpPr>
            <a:spLocks noGrp="1"/>
          </p:cNvSpPr>
          <p:nvPr>
            <p:ph type="subTitle" idx="1"/>
          </p:nvPr>
        </p:nvSpPr>
        <p:spPr>
          <a:xfrm>
            <a:off x="533400" y="1447800"/>
            <a:ext cx="7854696" cy="5105400"/>
          </a:xfrm>
        </p:spPr>
        <p:txBody>
          <a:bodyPr>
            <a:normAutofit fontScale="85000" lnSpcReduction="20000"/>
          </a:bodyPr>
          <a:lstStyle/>
          <a:p>
            <a:pPr algn="l">
              <a:buFont typeface="Arial" pitchFamily="34" charset="0"/>
              <a:buChar char="•"/>
            </a:pPr>
            <a:r>
              <a:rPr lang="en-US" sz="3200" b="1" dirty="0" smtClean="0"/>
              <a:t>Window Treatments</a:t>
            </a:r>
          </a:p>
          <a:p>
            <a:pPr lvl="1" algn="l">
              <a:buFont typeface="Arial" pitchFamily="34" charset="0"/>
              <a:buChar char="•"/>
            </a:pPr>
            <a:r>
              <a:rPr lang="en-US" sz="3000" b="1" dirty="0" smtClean="0"/>
              <a:t>1.  Measure the width and length of the area to be covered by the window treatment. (45 in. wide x 84 in. long)</a:t>
            </a:r>
          </a:p>
          <a:p>
            <a:pPr lvl="1" algn="l">
              <a:buFont typeface="Arial" pitchFamily="34" charset="0"/>
              <a:buChar char="•"/>
            </a:pPr>
            <a:r>
              <a:rPr lang="en-US" sz="3000" b="1" dirty="0" smtClean="0"/>
              <a:t>2.  To give fullness to the window treatment, multiply the width by 2. If you are using a sheer fabric, multiply by 3</a:t>
            </a:r>
          </a:p>
          <a:p>
            <a:pPr lvl="1" algn="l">
              <a:buFont typeface="Arial" pitchFamily="34" charset="0"/>
              <a:buChar char="•"/>
            </a:pPr>
            <a:r>
              <a:rPr lang="en-US" sz="3000" b="1" dirty="0" smtClean="0"/>
              <a:t>(45 in x 2 = 90 inches)</a:t>
            </a:r>
          </a:p>
          <a:p>
            <a:pPr lvl="1" algn="l">
              <a:buFont typeface="Arial" pitchFamily="34" charset="0"/>
              <a:buChar char="•"/>
            </a:pPr>
            <a:r>
              <a:rPr lang="en-US" sz="3000" b="1" dirty="0" smtClean="0"/>
              <a:t>3.  Determine the number of widths of fabric required by dividing the width including fullness (your answer from #2) by the width of the fabric. (Home decorating fabrics are often 54 inches wide.) </a:t>
            </a:r>
          </a:p>
          <a:p>
            <a:pPr lvl="1" algn="l">
              <a:buFont typeface="Arial" pitchFamily="34" charset="0"/>
              <a:buChar char="•"/>
            </a:pPr>
            <a:r>
              <a:rPr lang="en-US" sz="3000" b="1" dirty="0" smtClean="0"/>
              <a:t>(90 inches /54 in. = 1.67 or 2 widths of fabric</a:t>
            </a:r>
            <a:endParaRPr lang="en-US" sz="3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ox(in)">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7851648" cy="609600"/>
          </a:xfrm>
        </p:spPr>
        <p:txBody>
          <a:bodyPr>
            <a:normAutofit fontScale="90000"/>
          </a:bodyPr>
          <a:lstStyle/>
          <a:p>
            <a:r>
              <a:rPr lang="en-US" sz="4000" dirty="0" smtClean="0"/>
              <a:t>Measuring Windows  (cont. pg. 458-459) </a:t>
            </a:r>
            <a:endParaRPr lang="en-US" sz="4000" dirty="0"/>
          </a:p>
        </p:txBody>
      </p:sp>
      <p:sp>
        <p:nvSpPr>
          <p:cNvPr id="3" name="Subtitle 2"/>
          <p:cNvSpPr>
            <a:spLocks noGrp="1"/>
          </p:cNvSpPr>
          <p:nvPr>
            <p:ph type="subTitle" idx="1"/>
          </p:nvPr>
        </p:nvSpPr>
        <p:spPr>
          <a:xfrm>
            <a:off x="533400" y="1066800"/>
            <a:ext cx="7854696" cy="5486400"/>
          </a:xfrm>
        </p:spPr>
        <p:txBody>
          <a:bodyPr>
            <a:normAutofit lnSpcReduction="10000"/>
          </a:bodyPr>
          <a:lstStyle/>
          <a:p>
            <a:pPr lvl="1" algn="l">
              <a:buFont typeface="Arial" pitchFamily="34" charset="0"/>
              <a:buChar char="•"/>
            </a:pPr>
            <a:r>
              <a:rPr lang="en-US" sz="3000" b="1" dirty="0" smtClean="0"/>
              <a:t>4.  To determine the length of each width of fabric you must add 12 inches to the length of the window treatment. This is needed for the hem and the heading on the window treatment. (84 in. + 12 in. = 96 in. fabric required for each width</a:t>
            </a:r>
          </a:p>
          <a:p>
            <a:pPr lvl="1" algn="l">
              <a:buFont typeface="Arial" pitchFamily="34" charset="0"/>
              <a:buChar char="•"/>
            </a:pPr>
            <a:r>
              <a:rPr lang="en-US" sz="3000" b="1" dirty="0" smtClean="0"/>
              <a:t>5.  Determine the total length of fabric required for the window treatment by multiplying the number of widths (your answer in #3) by the length of fabric required for each width (your answer in #4) 2 x 96 in. = 192 in. of fabric required</a:t>
            </a:r>
          </a:p>
          <a:p>
            <a:pPr lvl="1" algn="l">
              <a:buFont typeface="Arial" pitchFamily="34" charset="0"/>
              <a:buChar char="•"/>
            </a:pPr>
            <a:endParaRPr lang="en-US" sz="3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7851648" cy="609600"/>
          </a:xfrm>
        </p:spPr>
        <p:txBody>
          <a:bodyPr>
            <a:normAutofit/>
          </a:bodyPr>
          <a:lstStyle/>
          <a:p>
            <a:r>
              <a:rPr lang="en-US" sz="4000" dirty="0" smtClean="0"/>
              <a:t>Steps in a Design Plan </a:t>
            </a:r>
            <a:endParaRPr lang="en-US" sz="4000" dirty="0"/>
          </a:p>
        </p:txBody>
      </p:sp>
      <p:sp>
        <p:nvSpPr>
          <p:cNvPr id="3" name="Subtitle 2"/>
          <p:cNvSpPr>
            <a:spLocks noGrp="1"/>
          </p:cNvSpPr>
          <p:nvPr>
            <p:ph type="subTitle" idx="1"/>
          </p:nvPr>
        </p:nvSpPr>
        <p:spPr>
          <a:xfrm>
            <a:off x="533400" y="990600"/>
            <a:ext cx="7854696" cy="5562600"/>
          </a:xfrm>
        </p:spPr>
        <p:txBody>
          <a:bodyPr>
            <a:normAutofit fontScale="92500" lnSpcReduction="10000"/>
          </a:bodyPr>
          <a:lstStyle/>
          <a:p>
            <a:pPr algn="l">
              <a:buFont typeface="Arial" pitchFamily="34" charset="0"/>
              <a:buChar char="•"/>
            </a:pPr>
            <a:r>
              <a:rPr lang="en-US" sz="3200" b="1" dirty="0" smtClean="0"/>
              <a:t>Identify the design goal</a:t>
            </a:r>
          </a:p>
          <a:p>
            <a:pPr algn="l">
              <a:buFont typeface="Arial" pitchFamily="34" charset="0"/>
              <a:buChar char="•"/>
            </a:pPr>
            <a:r>
              <a:rPr lang="en-US" sz="3200" b="1" dirty="0" smtClean="0"/>
              <a:t>Assess client characteristics</a:t>
            </a:r>
          </a:p>
          <a:p>
            <a:pPr algn="l">
              <a:buFont typeface="Arial" pitchFamily="34" charset="0"/>
              <a:buChar char="•"/>
            </a:pPr>
            <a:r>
              <a:rPr lang="en-US" sz="3200" b="1" dirty="0" smtClean="0"/>
              <a:t>Analyze the environment</a:t>
            </a:r>
          </a:p>
          <a:p>
            <a:pPr algn="l">
              <a:buFont typeface="Arial" pitchFamily="34" charset="0"/>
              <a:buChar char="•"/>
            </a:pPr>
            <a:r>
              <a:rPr lang="en-US" sz="3200" b="1" dirty="0" smtClean="0"/>
              <a:t>Develop a preliminary budget</a:t>
            </a:r>
          </a:p>
          <a:p>
            <a:pPr algn="l">
              <a:buFont typeface="Arial" pitchFamily="34" charset="0"/>
              <a:buChar char="•"/>
            </a:pPr>
            <a:r>
              <a:rPr lang="en-US" sz="3200" b="1" dirty="0" smtClean="0"/>
              <a:t>Compile a design resource file</a:t>
            </a:r>
          </a:p>
          <a:p>
            <a:pPr algn="l">
              <a:buFont typeface="Arial" pitchFamily="34" charset="0"/>
              <a:buChar char="•"/>
            </a:pPr>
            <a:r>
              <a:rPr lang="en-US" sz="3200" b="1" dirty="0" smtClean="0"/>
              <a:t>Plan use of space</a:t>
            </a:r>
          </a:p>
          <a:p>
            <a:pPr algn="l">
              <a:buFont typeface="Arial" pitchFamily="34" charset="0"/>
              <a:buChar char="•"/>
            </a:pPr>
            <a:r>
              <a:rPr lang="en-US" sz="3200" b="1" dirty="0" smtClean="0"/>
              <a:t>Choose a style and color scheme</a:t>
            </a:r>
          </a:p>
          <a:p>
            <a:pPr algn="l">
              <a:buFont typeface="Arial" pitchFamily="34" charset="0"/>
              <a:buChar char="•"/>
            </a:pPr>
            <a:r>
              <a:rPr lang="en-US" sz="3200" b="1" dirty="0" smtClean="0"/>
              <a:t>Select backgrounds, furniture, lighting, and accessories</a:t>
            </a:r>
          </a:p>
          <a:p>
            <a:pPr algn="l">
              <a:buFont typeface="Arial" pitchFamily="34" charset="0"/>
              <a:buChar char="•"/>
            </a:pPr>
            <a:r>
              <a:rPr lang="en-US" sz="3200" b="1" dirty="0" smtClean="0"/>
              <a:t>Present the design</a:t>
            </a:r>
          </a:p>
          <a:p>
            <a:pPr algn="l">
              <a:buFont typeface="Arial" pitchFamily="34" charset="0"/>
              <a:buChar char="•"/>
            </a:pPr>
            <a:r>
              <a:rPr lang="en-US" sz="3200" b="1" dirty="0" smtClean="0"/>
              <a:t>Implement the design</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ox(in)">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ox(in)">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ox(in)">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box(in)">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box(in)">
                                      <p:cBhvr>
                                        <p:cTn id="5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7851648" cy="762000"/>
          </a:xfrm>
        </p:spPr>
        <p:txBody>
          <a:bodyPr>
            <a:normAutofit fontScale="90000"/>
          </a:bodyPr>
          <a:lstStyle/>
          <a:p>
            <a:r>
              <a:rPr lang="en-US" sz="4000" dirty="0" smtClean="0"/>
              <a:t>Measuring Windows  (cont. pg. 458-459) </a:t>
            </a:r>
            <a:endParaRPr lang="en-US" sz="4000" dirty="0"/>
          </a:p>
        </p:txBody>
      </p:sp>
      <p:sp>
        <p:nvSpPr>
          <p:cNvPr id="3" name="Subtitle 2"/>
          <p:cNvSpPr>
            <a:spLocks noGrp="1"/>
          </p:cNvSpPr>
          <p:nvPr>
            <p:ph type="subTitle" idx="1"/>
          </p:nvPr>
        </p:nvSpPr>
        <p:spPr>
          <a:xfrm>
            <a:off x="533400" y="1447800"/>
            <a:ext cx="7854696" cy="5105400"/>
          </a:xfrm>
        </p:spPr>
        <p:txBody>
          <a:bodyPr>
            <a:normAutofit/>
          </a:bodyPr>
          <a:lstStyle/>
          <a:p>
            <a:pPr lvl="1" algn="l">
              <a:buFont typeface="Arial" pitchFamily="34" charset="0"/>
              <a:buChar char="•"/>
            </a:pPr>
            <a:r>
              <a:rPr lang="en-US" sz="3000" b="1" dirty="0" smtClean="0"/>
              <a:t>6.  Fabric is sold in yards. You must convert the number of inches required into yards.  Divide the length of fabric required for the window treatment (your answer in #5) by 36 in.</a:t>
            </a:r>
          </a:p>
          <a:p>
            <a:pPr lvl="1" algn="l">
              <a:buFont typeface="Arial" pitchFamily="34" charset="0"/>
              <a:buChar char="•"/>
            </a:pPr>
            <a:r>
              <a:rPr lang="en-US" sz="3000" b="1" dirty="0" smtClean="0"/>
              <a:t>192 in./36 in. = 5 1/3 yards of fabric </a:t>
            </a:r>
            <a:endParaRPr lang="en-US" sz="3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ox(in)">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7851648" cy="1066800"/>
          </a:xfrm>
        </p:spPr>
        <p:txBody>
          <a:bodyPr>
            <a:normAutofit fontScale="90000"/>
          </a:bodyPr>
          <a:lstStyle/>
          <a:p>
            <a:r>
              <a:rPr lang="en-US" sz="4000" dirty="0" smtClean="0"/>
              <a:t>Step 5: Compile a Design Resource File</a:t>
            </a:r>
            <a:endParaRPr lang="en-US" sz="4000" dirty="0"/>
          </a:p>
        </p:txBody>
      </p:sp>
      <p:sp>
        <p:nvSpPr>
          <p:cNvPr id="3" name="Subtitle 2"/>
          <p:cNvSpPr>
            <a:spLocks noGrp="1"/>
          </p:cNvSpPr>
          <p:nvPr>
            <p:ph type="subTitle" idx="1"/>
          </p:nvPr>
        </p:nvSpPr>
        <p:spPr>
          <a:xfrm>
            <a:off x="533400" y="1447800"/>
            <a:ext cx="7854696" cy="5105400"/>
          </a:xfrm>
        </p:spPr>
        <p:txBody>
          <a:bodyPr>
            <a:normAutofit/>
          </a:bodyPr>
          <a:lstStyle/>
          <a:p>
            <a:pPr algn="l">
              <a:buFont typeface="Arial" pitchFamily="34" charset="0"/>
              <a:buChar char="•"/>
            </a:pPr>
            <a:r>
              <a:rPr lang="en-US" sz="3200" b="1" dirty="0" smtClean="0"/>
              <a:t>Sources of Design Ideas</a:t>
            </a:r>
          </a:p>
          <a:p>
            <a:pPr lvl="1" algn="l">
              <a:buFont typeface="Arial" pitchFamily="34" charset="0"/>
              <a:buChar char="•"/>
            </a:pPr>
            <a:r>
              <a:rPr lang="en-US" sz="3000" b="1" dirty="0" smtClean="0"/>
              <a:t>-Decorating magazines</a:t>
            </a:r>
          </a:p>
          <a:p>
            <a:pPr lvl="1" algn="l">
              <a:buFont typeface="Arial" pitchFamily="34" charset="0"/>
              <a:buChar char="•"/>
            </a:pPr>
            <a:r>
              <a:rPr lang="en-US" sz="3000" b="1" dirty="0" smtClean="0"/>
              <a:t>-Furniture and accessory catalogs</a:t>
            </a:r>
          </a:p>
          <a:p>
            <a:pPr lvl="1" algn="l">
              <a:buFont typeface="Arial" pitchFamily="34" charset="0"/>
              <a:buChar char="•"/>
            </a:pPr>
            <a:r>
              <a:rPr lang="en-US" sz="3000" b="1" dirty="0" smtClean="0"/>
              <a:t>-Interior Design websites</a:t>
            </a:r>
          </a:p>
          <a:p>
            <a:pPr lvl="1" algn="l">
              <a:buFont typeface="Arial" pitchFamily="34" charset="0"/>
              <a:buChar char="•"/>
            </a:pPr>
            <a:r>
              <a:rPr lang="en-US" sz="3000" b="1" dirty="0" smtClean="0"/>
              <a:t>-Sunday newspapers run features on home design</a:t>
            </a:r>
          </a:p>
          <a:p>
            <a:pPr lvl="1" algn="l">
              <a:buFont typeface="Arial" pitchFamily="34" charset="0"/>
              <a:buChar char="•"/>
            </a:pPr>
            <a:r>
              <a:rPr lang="en-US" sz="3000" b="1" dirty="0" smtClean="0"/>
              <a:t>-How-to books and interior design reference books</a:t>
            </a:r>
            <a:endParaRPr lang="en-US" sz="3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ox(in)">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28600"/>
            <a:ext cx="8610600" cy="762000"/>
          </a:xfrm>
        </p:spPr>
        <p:txBody>
          <a:bodyPr>
            <a:normAutofit fontScale="90000"/>
          </a:bodyPr>
          <a:lstStyle/>
          <a:p>
            <a:r>
              <a:rPr lang="en-US" sz="4000" dirty="0" smtClean="0"/>
              <a:t>Things to Include in the Design Resource File:</a:t>
            </a:r>
            <a:endParaRPr lang="en-US" sz="4000" dirty="0"/>
          </a:p>
        </p:txBody>
      </p:sp>
      <p:sp>
        <p:nvSpPr>
          <p:cNvPr id="3" name="Subtitle 2"/>
          <p:cNvSpPr>
            <a:spLocks noGrp="1"/>
          </p:cNvSpPr>
          <p:nvPr>
            <p:ph type="subTitle" idx="1"/>
          </p:nvPr>
        </p:nvSpPr>
        <p:spPr>
          <a:xfrm>
            <a:off x="533400" y="1447800"/>
            <a:ext cx="7854696" cy="5105400"/>
          </a:xfrm>
        </p:spPr>
        <p:txBody>
          <a:bodyPr>
            <a:normAutofit/>
          </a:bodyPr>
          <a:lstStyle/>
          <a:p>
            <a:pPr algn="l">
              <a:buFont typeface="Arial" pitchFamily="34" charset="0"/>
              <a:buChar char="•"/>
            </a:pPr>
            <a:r>
              <a:rPr lang="en-US" sz="3200" b="1" dirty="0" smtClean="0"/>
              <a:t>Before and After photos</a:t>
            </a:r>
          </a:p>
          <a:p>
            <a:pPr algn="l">
              <a:buFont typeface="Arial" pitchFamily="34" charset="0"/>
              <a:buChar char="•"/>
            </a:pPr>
            <a:r>
              <a:rPr lang="en-US" sz="3200" b="1" dirty="0" smtClean="0"/>
              <a:t>Photos of design ideas organized by rooms</a:t>
            </a:r>
          </a:p>
          <a:p>
            <a:pPr algn="l">
              <a:buFont typeface="Arial" pitchFamily="34" charset="0"/>
              <a:buChar char="•"/>
            </a:pPr>
            <a:r>
              <a:rPr lang="en-US" sz="3200" b="1" dirty="0" smtClean="0"/>
              <a:t>Product brochures</a:t>
            </a:r>
          </a:p>
          <a:p>
            <a:pPr algn="l">
              <a:buFont typeface="Arial" pitchFamily="34" charset="0"/>
              <a:buChar char="•"/>
            </a:pPr>
            <a:r>
              <a:rPr lang="en-US" sz="3200" b="1" dirty="0" smtClean="0"/>
              <a:t>Samples of wallpaper, paint and fabric</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7851648" cy="1066800"/>
          </a:xfrm>
        </p:spPr>
        <p:txBody>
          <a:bodyPr>
            <a:normAutofit/>
          </a:bodyPr>
          <a:lstStyle/>
          <a:p>
            <a:r>
              <a:rPr lang="en-US" sz="4000" dirty="0" smtClean="0"/>
              <a:t>The End</a:t>
            </a:r>
            <a:endParaRPr lang="en-US" sz="4000" dirty="0"/>
          </a:p>
        </p:txBody>
      </p:sp>
      <p:sp>
        <p:nvSpPr>
          <p:cNvPr id="3" name="Subtitle 2"/>
          <p:cNvSpPr>
            <a:spLocks noGrp="1"/>
          </p:cNvSpPr>
          <p:nvPr>
            <p:ph type="subTitle" idx="1"/>
          </p:nvPr>
        </p:nvSpPr>
        <p:spPr>
          <a:xfrm>
            <a:off x="533400" y="1447800"/>
            <a:ext cx="7854696" cy="5105400"/>
          </a:xfrm>
        </p:spPr>
        <p:txBody>
          <a:bodyPr>
            <a:normAutofit/>
          </a:bodyPr>
          <a:lstStyle/>
          <a:p>
            <a:pPr algn="l">
              <a:buFont typeface="Arial" pitchFamily="34" charset="0"/>
              <a:buChar char="•"/>
            </a:pPr>
            <a:endParaRPr lang="en-US" sz="32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7851648" cy="1066800"/>
          </a:xfrm>
        </p:spPr>
        <p:txBody>
          <a:bodyPr>
            <a:normAutofit/>
          </a:bodyPr>
          <a:lstStyle/>
          <a:p>
            <a:r>
              <a:rPr lang="en-US" sz="4000" dirty="0" smtClean="0"/>
              <a:t>Good Design Requires Planning</a:t>
            </a:r>
            <a:endParaRPr lang="en-US" sz="4000" dirty="0"/>
          </a:p>
        </p:txBody>
      </p:sp>
      <p:sp>
        <p:nvSpPr>
          <p:cNvPr id="3" name="Subtitle 2"/>
          <p:cNvSpPr>
            <a:spLocks noGrp="1"/>
          </p:cNvSpPr>
          <p:nvPr>
            <p:ph type="subTitle" idx="1"/>
          </p:nvPr>
        </p:nvSpPr>
        <p:spPr>
          <a:xfrm>
            <a:off x="533400" y="1447800"/>
            <a:ext cx="7854696" cy="5105400"/>
          </a:xfrm>
        </p:spPr>
        <p:txBody>
          <a:bodyPr>
            <a:normAutofit lnSpcReduction="10000"/>
          </a:bodyPr>
          <a:lstStyle/>
          <a:p>
            <a:pPr algn="l">
              <a:buFont typeface="Arial" pitchFamily="34" charset="0"/>
              <a:buChar char="•"/>
            </a:pPr>
            <a:r>
              <a:rPr lang="en-US" sz="3200" b="1" dirty="0" smtClean="0"/>
              <a:t>The design will be more successful if you lay a foundation for the project.</a:t>
            </a:r>
          </a:p>
          <a:p>
            <a:pPr algn="l">
              <a:buFont typeface="Arial" pitchFamily="34" charset="0"/>
              <a:buChar char="•"/>
            </a:pPr>
            <a:r>
              <a:rPr lang="en-US" sz="3200" b="1" dirty="0" smtClean="0"/>
              <a:t>Following the process helps designers develop pleasing rooms that meet the clients’ needs.</a:t>
            </a:r>
          </a:p>
          <a:p>
            <a:pPr algn="l">
              <a:buFont typeface="Arial" pitchFamily="34" charset="0"/>
              <a:buChar char="•"/>
            </a:pPr>
            <a:r>
              <a:rPr lang="en-US" sz="3200" b="1" dirty="0" smtClean="0"/>
              <a:t>Design Process should be followed regardless of the size of the design project.  Even a small project can turn out to be more expensive than it should if it is not planned carefully.</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7851648" cy="1066800"/>
          </a:xfrm>
        </p:spPr>
        <p:txBody>
          <a:bodyPr>
            <a:normAutofit/>
          </a:bodyPr>
          <a:lstStyle/>
          <a:p>
            <a:r>
              <a:rPr lang="en-US" sz="4000" dirty="0" smtClean="0"/>
              <a:t>Step 1: Identify the Design Goal</a:t>
            </a:r>
            <a:endParaRPr lang="en-US" sz="4000" dirty="0"/>
          </a:p>
        </p:txBody>
      </p:sp>
      <p:sp>
        <p:nvSpPr>
          <p:cNvPr id="3" name="Subtitle 2"/>
          <p:cNvSpPr>
            <a:spLocks noGrp="1"/>
          </p:cNvSpPr>
          <p:nvPr>
            <p:ph type="subTitle" idx="1"/>
          </p:nvPr>
        </p:nvSpPr>
        <p:spPr>
          <a:xfrm>
            <a:off x="533400" y="1447800"/>
            <a:ext cx="7854696" cy="5105400"/>
          </a:xfrm>
        </p:spPr>
        <p:txBody>
          <a:bodyPr>
            <a:normAutofit/>
          </a:bodyPr>
          <a:lstStyle/>
          <a:p>
            <a:pPr algn="l">
              <a:buFont typeface="Arial" pitchFamily="34" charset="0"/>
              <a:buChar char="•"/>
            </a:pPr>
            <a:r>
              <a:rPr lang="en-US" sz="3200" b="1" dirty="0" smtClean="0"/>
              <a:t>A designer’s initial task is to help clients clearly identify the design goal.</a:t>
            </a:r>
          </a:p>
          <a:p>
            <a:pPr algn="l">
              <a:buFont typeface="Arial" pitchFamily="34" charset="0"/>
              <a:buChar char="•"/>
            </a:pPr>
            <a:r>
              <a:rPr lang="en-US" sz="3200" b="1" dirty="0" smtClean="0"/>
              <a:t>To develop a realistic plan, the budget needs to be determined</a:t>
            </a:r>
          </a:p>
          <a:p>
            <a:pPr algn="l">
              <a:buFont typeface="Arial" pitchFamily="34" charset="0"/>
              <a:buChar char="•"/>
            </a:pPr>
            <a:r>
              <a:rPr lang="en-US" sz="3200" b="1" dirty="0" smtClean="0"/>
              <a:t>The desired time frame should also be assessed</a:t>
            </a:r>
          </a:p>
          <a:p>
            <a:pPr lvl="1" algn="l">
              <a:buFont typeface="Arial" pitchFamily="34" charset="0"/>
              <a:buChar char="•"/>
            </a:pPr>
            <a:r>
              <a:rPr lang="en-US" sz="3000" b="1" dirty="0" smtClean="0"/>
              <a:t>It’s realistic to expect a room to be painted in a week but not realistic to expect a kitchen remodel in a week.</a:t>
            </a:r>
            <a:endParaRPr lang="en-US" sz="3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7851648" cy="1066800"/>
          </a:xfrm>
        </p:spPr>
        <p:txBody>
          <a:bodyPr>
            <a:normAutofit/>
          </a:bodyPr>
          <a:lstStyle/>
          <a:p>
            <a:r>
              <a:rPr lang="en-US" sz="4000" dirty="0" smtClean="0"/>
              <a:t>Step 2:  Assess Client Characteristics</a:t>
            </a:r>
            <a:endParaRPr lang="en-US" sz="4000" dirty="0"/>
          </a:p>
        </p:txBody>
      </p:sp>
      <p:sp>
        <p:nvSpPr>
          <p:cNvPr id="3" name="Subtitle 2"/>
          <p:cNvSpPr>
            <a:spLocks noGrp="1"/>
          </p:cNvSpPr>
          <p:nvPr>
            <p:ph type="subTitle" idx="1"/>
          </p:nvPr>
        </p:nvSpPr>
        <p:spPr>
          <a:xfrm>
            <a:off x="533400" y="1447800"/>
            <a:ext cx="7854696" cy="5105400"/>
          </a:xfrm>
        </p:spPr>
        <p:txBody>
          <a:bodyPr>
            <a:normAutofit/>
          </a:bodyPr>
          <a:lstStyle/>
          <a:p>
            <a:pPr algn="l">
              <a:buFont typeface="Arial" pitchFamily="34" charset="0"/>
              <a:buChar char="•"/>
            </a:pPr>
            <a:r>
              <a:rPr lang="en-US" sz="3200" b="1" dirty="0" smtClean="0"/>
              <a:t>Success in a design project begins with matching possibilities for the room design with the habits, likes, needs, and wants of the people who will use it.</a:t>
            </a:r>
          </a:p>
          <a:p>
            <a:pPr algn="l">
              <a:buFont typeface="Arial" pitchFamily="34" charset="0"/>
              <a:buChar char="•"/>
            </a:pPr>
            <a:r>
              <a:rPr lang="en-US" sz="3200" b="1" dirty="0" smtClean="0"/>
              <a:t>Designers usually use one or more inventories-(surveys that identify characteristics that will affect the design plan).</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7851648" cy="762000"/>
          </a:xfrm>
        </p:spPr>
        <p:txBody>
          <a:bodyPr>
            <a:normAutofit/>
          </a:bodyPr>
          <a:lstStyle/>
          <a:p>
            <a:r>
              <a:rPr lang="en-US" sz="4000" dirty="0" smtClean="0"/>
              <a:t>Step 2:  Assess Client Characteristics</a:t>
            </a:r>
            <a:endParaRPr lang="en-US" sz="4000" dirty="0"/>
          </a:p>
        </p:txBody>
      </p:sp>
      <p:sp>
        <p:nvSpPr>
          <p:cNvPr id="3" name="Subtitle 2"/>
          <p:cNvSpPr>
            <a:spLocks noGrp="1"/>
          </p:cNvSpPr>
          <p:nvPr>
            <p:ph type="subTitle" idx="1"/>
          </p:nvPr>
        </p:nvSpPr>
        <p:spPr>
          <a:xfrm>
            <a:off x="533400" y="1066800"/>
            <a:ext cx="7854696" cy="5257800"/>
          </a:xfrm>
        </p:spPr>
        <p:txBody>
          <a:bodyPr>
            <a:normAutofit fontScale="92500"/>
          </a:bodyPr>
          <a:lstStyle/>
          <a:p>
            <a:pPr algn="l">
              <a:buFont typeface="Arial" pitchFamily="34" charset="0"/>
              <a:buChar char="•"/>
            </a:pPr>
            <a:r>
              <a:rPr lang="en-US" sz="3200" b="1" dirty="0" smtClean="0"/>
              <a:t>Family Inventory should discuss:</a:t>
            </a:r>
          </a:p>
          <a:p>
            <a:pPr lvl="1" algn="l">
              <a:buFont typeface="Arial" pitchFamily="34" charset="0"/>
              <a:buChar char="•"/>
            </a:pPr>
            <a:r>
              <a:rPr lang="en-US" sz="3000" b="1" dirty="0" smtClean="0"/>
              <a:t>-</a:t>
            </a:r>
            <a:r>
              <a:rPr lang="en-US" sz="3000" b="1" u="sng" dirty="0" smtClean="0"/>
              <a:t>Lifestyle</a:t>
            </a:r>
          </a:p>
          <a:p>
            <a:pPr lvl="2" algn="l">
              <a:buFont typeface="Arial" pitchFamily="34" charset="0"/>
              <a:buChar char="•"/>
            </a:pPr>
            <a:r>
              <a:rPr lang="en-US" sz="2700" b="1" dirty="0" smtClean="0"/>
              <a:t>-</a:t>
            </a:r>
            <a:r>
              <a:rPr lang="en-US" sz="2700" b="1" i="1" dirty="0" smtClean="0"/>
              <a:t>Activities: </a:t>
            </a:r>
            <a:r>
              <a:rPr lang="en-US" sz="2700" b="1" dirty="0" smtClean="0"/>
              <a:t>how will the room be used?</a:t>
            </a:r>
          </a:p>
          <a:p>
            <a:pPr lvl="2" algn="l">
              <a:buFont typeface="Arial" pitchFamily="34" charset="0"/>
              <a:buChar char="•"/>
            </a:pPr>
            <a:r>
              <a:rPr lang="en-US" sz="2700" b="1" dirty="0" smtClean="0"/>
              <a:t>-</a:t>
            </a:r>
            <a:r>
              <a:rPr lang="en-US" sz="2700" b="1" i="1" dirty="0" smtClean="0"/>
              <a:t>Entertaining Preferences: </a:t>
            </a:r>
            <a:r>
              <a:rPr lang="en-US" sz="2700" b="1" dirty="0" smtClean="0"/>
              <a:t>will the room be used for entertaining? If so, formal or informal? Usual number of guests? Entertainment-related equipment needed?</a:t>
            </a:r>
          </a:p>
          <a:p>
            <a:pPr lvl="2" algn="l">
              <a:buFont typeface="Arial" pitchFamily="34" charset="0"/>
              <a:buChar char="•"/>
            </a:pPr>
            <a:r>
              <a:rPr lang="en-US" sz="2700" b="1" dirty="0" smtClean="0"/>
              <a:t>-</a:t>
            </a:r>
            <a:r>
              <a:rPr lang="en-US" sz="2700" b="1" i="1" dirty="0" smtClean="0"/>
              <a:t>Hobbies:</a:t>
            </a:r>
            <a:r>
              <a:rPr lang="en-US" sz="2700" b="1" dirty="0" smtClean="0"/>
              <a:t> Does the family have hobbies that might require special storage needs?</a:t>
            </a:r>
          </a:p>
          <a:p>
            <a:pPr lvl="2" algn="l">
              <a:buFont typeface="Arial" pitchFamily="34" charset="0"/>
              <a:buChar char="•"/>
            </a:pPr>
            <a:r>
              <a:rPr lang="en-US" sz="2700" b="1" i="1" dirty="0" smtClean="0"/>
              <a:t>-Study and Work: </a:t>
            </a:r>
            <a:r>
              <a:rPr lang="en-US" sz="2700" b="1" dirty="0" smtClean="0"/>
              <a:t>Where do family members prefer to read? Study? Pay bills? How many computers do they need? Etc.</a:t>
            </a:r>
            <a:endParaRPr lang="en-US" sz="2700" b="1"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ox(in)">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304800"/>
            <a:ext cx="7854696" cy="6248400"/>
          </a:xfrm>
        </p:spPr>
        <p:txBody>
          <a:bodyPr>
            <a:normAutofit/>
          </a:bodyPr>
          <a:lstStyle/>
          <a:p>
            <a:pPr lvl="1" algn="l"/>
            <a:r>
              <a:rPr lang="en-US" sz="3000" b="1" dirty="0" smtClean="0"/>
              <a:t>-</a:t>
            </a:r>
            <a:r>
              <a:rPr lang="en-US" sz="3000" b="1" u="sng" dirty="0" smtClean="0"/>
              <a:t>Preferred Atmosphere</a:t>
            </a:r>
          </a:p>
          <a:p>
            <a:pPr lvl="1" algn="l"/>
            <a:r>
              <a:rPr lang="en-US" sz="3000" b="1" dirty="0" smtClean="0"/>
              <a:t>	-What are the family’s overall style preferences? Rustic or traditional? Sleek and stylish or soft and cozy? Antiques or modern look? What are their color preferences?</a:t>
            </a:r>
          </a:p>
          <a:p>
            <a:pPr lvl="1" algn="l"/>
            <a:r>
              <a:rPr lang="en-US" sz="3000" b="1" dirty="0" smtClean="0"/>
              <a:t>-</a:t>
            </a:r>
            <a:r>
              <a:rPr lang="en-US" sz="3000" b="1" u="sng" dirty="0" smtClean="0"/>
              <a:t>Future Considerations</a:t>
            </a:r>
          </a:p>
          <a:p>
            <a:pPr lvl="1" algn="l"/>
            <a:r>
              <a:rPr lang="en-US" sz="3000" b="1" dirty="0" smtClean="0"/>
              <a:t>	-Once a room is completed, it’s apt to stay that way for some time. So the family should consider changes that might occur in the future such as adding a pet or adding to the family.</a:t>
            </a:r>
            <a:endParaRPr lang="en-US" sz="3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7851648" cy="685800"/>
          </a:xfrm>
        </p:spPr>
        <p:txBody>
          <a:bodyPr>
            <a:normAutofit/>
          </a:bodyPr>
          <a:lstStyle/>
          <a:p>
            <a:r>
              <a:rPr lang="en-US" sz="4000" dirty="0" smtClean="0"/>
              <a:t>Nonresidential Inventories</a:t>
            </a:r>
            <a:endParaRPr lang="en-US" sz="4000" dirty="0"/>
          </a:p>
        </p:txBody>
      </p:sp>
      <p:sp>
        <p:nvSpPr>
          <p:cNvPr id="3" name="Subtitle 2"/>
          <p:cNvSpPr>
            <a:spLocks noGrp="1"/>
          </p:cNvSpPr>
          <p:nvPr>
            <p:ph type="subTitle" idx="1"/>
          </p:nvPr>
        </p:nvSpPr>
        <p:spPr>
          <a:xfrm>
            <a:off x="533400" y="990600"/>
            <a:ext cx="7854696" cy="5562600"/>
          </a:xfrm>
        </p:spPr>
        <p:txBody>
          <a:bodyPr>
            <a:normAutofit/>
          </a:bodyPr>
          <a:lstStyle/>
          <a:p>
            <a:pPr algn="l">
              <a:buFont typeface="Arial" pitchFamily="34" charset="0"/>
              <a:buChar char="•"/>
            </a:pPr>
            <a:r>
              <a:rPr lang="en-US" sz="3200" b="1" dirty="0" smtClean="0"/>
              <a:t>Purpose of the room</a:t>
            </a:r>
          </a:p>
          <a:p>
            <a:pPr algn="l">
              <a:buFont typeface="Arial" pitchFamily="34" charset="0"/>
              <a:buChar char="•"/>
            </a:pPr>
            <a:r>
              <a:rPr lang="en-US" sz="3200" b="1" dirty="0" smtClean="0"/>
              <a:t>Characteristics of the people who will use it and their needs</a:t>
            </a:r>
          </a:p>
          <a:p>
            <a:pPr algn="l">
              <a:buFont typeface="Arial" pitchFamily="34" charset="0"/>
              <a:buChar char="•"/>
            </a:pPr>
            <a:r>
              <a:rPr lang="en-US" sz="3200" b="1" dirty="0" smtClean="0"/>
              <a:t>Universal design should always be considered</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7851648" cy="1066800"/>
          </a:xfrm>
        </p:spPr>
        <p:txBody>
          <a:bodyPr>
            <a:normAutofit/>
          </a:bodyPr>
          <a:lstStyle/>
          <a:p>
            <a:r>
              <a:rPr lang="en-US" sz="4000" dirty="0" smtClean="0"/>
              <a:t>Step 3: Analyze the Environment</a:t>
            </a:r>
            <a:endParaRPr lang="en-US" sz="4000" dirty="0"/>
          </a:p>
        </p:txBody>
      </p:sp>
      <p:sp>
        <p:nvSpPr>
          <p:cNvPr id="3" name="Subtitle 2"/>
          <p:cNvSpPr>
            <a:spLocks noGrp="1"/>
          </p:cNvSpPr>
          <p:nvPr>
            <p:ph type="subTitle" idx="1"/>
          </p:nvPr>
        </p:nvSpPr>
        <p:spPr>
          <a:xfrm>
            <a:off x="533400" y="1447800"/>
            <a:ext cx="7854696" cy="5105400"/>
          </a:xfrm>
        </p:spPr>
        <p:txBody>
          <a:bodyPr>
            <a:normAutofit lnSpcReduction="10000"/>
          </a:bodyPr>
          <a:lstStyle/>
          <a:p>
            <a:pPr algn="l">
              <a:buFont typeface="Arial" pitchFamily="34" charset="0"/>
              <a:buChar char="•"/>
            </a:pPr>
            <a:r>
              <a:rPr lang="en-US" sz="3200" b="1" dirty="0" smtClean="0"/>
              <a:t>The Environment Inventory assess the following factors:</a:t>
            </a:r>
          </a:p>
          <a:p>
            <a:pPr lvl="1" algn="l">
              <a:buFont typeface="Arial" pitchFamily="34" charset="0"/>
              <a:buChar char="•"/>
            </a:pPr>
            <a:r>
              <a:rPr lang="en-US" sz="3000" b="1" dirty="0" smtClean="0"/>
              <a:t>-Number and Placement of Rooms</a:t>
            </a:r>
          </a:p>
          <a:p>
            <a:pPr lvl="1" algn="l">
              <a:buFont typeface="Arial" pitchFamily="34" charset="0"/>
              <a:buChar char="•"/>
            </a:pPr>
            <a:r>
              <a:rPr lang="en-US" sz="3000" b="1" dirty="0" smtClean="0"/>
              <a:t>-Activity Zones, identify the current private, social and service zones of the home. Do they need improved?</a:t>
            </a:r>
          </a:p>
          <a:p>
            <a:pPr lvl="1" algn="l">
              <a:buFont typeface="Arial" pitchFamily="34" charset="0"/>
              <a:buChar char="•"/>
            </a:pPr>
            <a:r>
              <a:rPr lang="en-US" sz="3000" b="1" dirty="0" smtClean="0"/>
              <a:t>-Storage Areas: is there adequate storage?</a:t>
            </a:r>
          </a:p>
          <a:p>
            <a:pPr lvl="1" algn="l">
              <a:buFont typeface="Arial" pitchFamily="34" charset="0"/>
              <a:buChar char="•"/>
            </a:pPr>
            <a:r>
              <a:rPr lang="en-US" sz="3000" b="1" dirty="0" smtClean="0"/>
              <a:t>-Furniture and Accessories-access the current furniture, is it in good condition, will it work in the new design?</a:t>
            </a:r>
          </a:p>
          <a:p>
            <a:pPr lvl="1" algn="l">
              <a:buFont typeface="Arial" pitchFamily="34" charset="0"/>
              <a:buChar char="•"/>
            </a:pPr>
            <a:endParaRPr lang="en-US" sz="3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171</TotalTime>
  <Words>1434</Words>
  <Application>Microsoft Office PowerPoint</Application>
  <PresentationFormat>On-screen Show (4:3)</PresentationFormat>
  <Paragraphs>110</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Flow</vt:lpstr>
      <vt:lpstr>Developing a Design Plan</vt:lpstr>
      <vt:lpstr>Steps in a Design Plan </vt:lpstr>
      <vt:lpstr>Good Design Requires Planning</vt:lpstr>
      <vt:lpstr>Step 1: Identify the Design Goal</vt:lpstr>
      <vt:lpstr>Step 2:  Assess Client Characteristics</vt:lpstr>
      <vt:lpstr>Step 2:  Assess Client Characteristics</vt:lpstr>
      <vt:lpstr>Slide 7</vt:lpstr>
      <vt:lpstr>Nonresidential Inventories</vt:lpstr>
      <vt:lpstr>Step 3: Analyze the Environment</vt:lpstr>
      <vt:lpstr>Step 3:  Analyze the Environment</vt:lpstr>
      <vt:lpstr>Step 3:  Analyze the Environment</vt:lpstr>
      <vt:lpstr>Step 3:  Analyze the Environment (cont.)</vt:lpstr>
      <vt:lpstr>Step 4: Develop a Preliminary Budget</vt:lpstr>
      <vt:lpstr>Step 4: Develop a Preliminary Budget</vt:lpstr>
      <vt:lpstr>Measuring (pg. 458-459) </vt:lpstr>
      <vt:lpstr>Measuring (pg. 458-459) </vt:lpstr>
      <vt:lpstr>Measuring (pg. 458-459) </vt:lpstr>
      <vt:lpstr>Measuring (pg. 458-459) </vt:lpstr>
      <vt:lpstr>Measuring Windows  (cont. pg. 458-459) </vt:lpstr>
      <vt:lpstr>Measuring Windows  (cont. pg. 458-459) </vt:lpstr>
      <vt:lpstr>Step 5: Compile a Design Resource File</vt:lpstr>
      <vt:lpstr>Things to Include in the Design Resource File:</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a Design Plan</dc:title>
  <dc:creator>Craig</dc:creator>
  <cp:lastModifiedBy>Terri Hollarn</cp:lastModifiedBy>
  <cp:revision>23</cp:revision>
  <dcterms:created xsi:type="dcterms:W3CDTF">2011-07-12T00:11:46Z</dcterms:created>
  <dcterms:modified xsi:type="dcterms:W3CDTF">2014-08-11T17:48:12Z</dcterms:modified>
</cp:coreProperties>
</file>