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2"/>
  </p:notesMasterIdLst>
  <p:sldIdLst>
    <p:sldId id="257" r:id="rId5"/>
    <p:sldId id="256" r:id="rId6"/>
    <p:sldId id="258" r:id="rId7"/>
    <p:sldId id="259" r:id="rId8"/>
    <p:sldId id="263" r:id="rId9"/>
    <p:sldId id="260" r:id="rId10"/>
    <p:sldId id="261" r:id="rId11"/>
    <p:sldId id="262" r:id="rId12"/>
    <p:sldId id="282" r:id="rId13"/>
    <p:sldId id="283" r:id="rId14"/>
    <p:sldId id="264" r:id="rId15"/>
    <p:sldId id="269" r:id="rId16"/>
    <p:sldId id="270" r:id="rId17"/>
    <p:sldId id="271" r:id="rId18"/>
    <p:sldId id="272" r:id="rId19"/>
    <p:sldId id="284" r:id="rId20"/>
    <p:sldId id="285" r:id="rId21"/>
    <p:sldId id="286" r:id="rId22"/>
    <p:sldId id="265" r:id="rId23"/>
    <p:sldId id="273" r:id="rId24"/>
    <p:sldId id="274" r:id="rId25"/>
    <p:sldId id="275" r:id="rId26"/>
    <p:sldId id="266" r:id="rId27"/>
    <p:sldId id="276" r:id="rId28"/>
    <p:sldId id="287" r:id="rId29"/>
    <p:sldId id="277" r:id="rId30"/>
    <p:sldId id="288" r:id="rId31"/>
    <p:sldId id="289" r:id="rId32"/>
    <p:sldId id="292" r:id="rId33"/>
    <p:sldId id="293" r:id="rId34"/>
    <p:sldId id="294" r:id="rId35"/>
    <p:sldId id="267" r:id="rId36"/>
    <p:sldId id="290" r:id="rId37"/>
    <p:sldId id="295" r:id="rId38"/>
    <p:sldId id="268" r:id="rId39"/>
    <p:sldId id="291" r:id="rId40"/>
    <p:sldId id="296"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96" y="-1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A4909E-9962-41E1-8E5B-EBB8A740AC94}" type="datetimeFigureOut">
              <a:rPr lang="en-US" smtClean="0"/>
              <a:pPr/>
              <a:t>7/29/2011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62A182-F151-428E-BA1E-AD311C2D584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$2,000 X .28</a:t>
            </a:r>
            <a:r>
              <a:rPr lang="en-US" baseline="0" dirty="0" smtClean="0"/>
              <a:t> = $560</a:t>
            </a:r>
            <a:endParaRPr lang="en-US" dirty="0"/>
          </a:p>
        </p:txBody>
      </p:sp>
      <p:sp>
        <p:nvSpPr>
          <p:cNvPr id="4" name="Slide Number Placeholder 3"/>
          <p:cNvSpPr>
            <a:spLocks noGrp="1"/>
          </p:cNvSpPr>
          <p:nvPr>
            <p:ph type="sldNum" sz="quarter" idx="10"/>
          </p:nvPr>
        </p:nvSpPr>
        <p:spPr/>
        <p:txBody>
          <a:bodyPr/>
          <a:lstStyle/>
          <a:p>
            <a:fld id="{F162A182-F151-428E-BA1E-AD311C2D584B}"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57A3AE-C03B-4584-922B-5257DD2F8D60}" type="datetimeFigureOut">
              <a:rPr lang="en-US" smtClean="0"/>
              <a:pPr/>
              <a:t>7/29/2011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EE8A29-0CCE-41C6-8F9B-EBA61038B7F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57A3AE-C03B-4584-922B-5257DD2F8D60}" type="datetimeFigureOut">
              <a:rPr lang="en-US" smtClean="0"/>
              <a:pPr/>
              <a:t>7/29/2011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EE8A29-0CCE-41C6-8F9B-EBA61038B7F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57A3AE-C03B-4584-922B-5257DD2F8D60}" type="datetimeFigureOut">
              <a:rPr lang="en-US" smtClean="0"/>
              <a:pPr/>
              <a:t>7/29/2011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EE8A29-0CCE-41C6-8F9B-EBA61038B7F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57A3AE-C03B-4584-922B-5257DD2F8D60}" type="datetimeFigureOut">
              <a:rPr lang="en-US" smtClean="0"/>
              <a:pPr/>
              <a:t>7/29/2011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EE8A29-0CCE-41C6-8F9B-EBA61038B7F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57A3AE-C03B-4584-922B-5257DD2F8D60}" type="datetimeFigureOut">
              <a:rPr lang="en-US" smtClean="0"/>
              <a:pPr/>
              <a:t>7/29/2011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EE8A29-0CCE-41C6-8F9B-EBA61038B7F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57A3AE-C03B-4584-922B-5257DD2F8D60}" type="datetimeFigureOut">
              <a:rPr lang="en-US" smtClean="0"/>
              <a:pPr/>
              <a:t>7/29/2011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EE8A29-0CCE-41C6-8F9B-EBA61038B7F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57A3AE-C03B-4584-922B-5257DD2F8D60}" type="datetimeFigureOut">
              <a:rPr lang="en-US" smtClean="0"/>
              <a:pPr/>
              <a:t>7/29/2011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EE8A29-0CCE-41C6-8F9B-EBA61038B7F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57A3AE-C03B-4584-922B-5257DD2F8D60}" type="datetimeFigureOut">
              <a:rPr lang="en-US" smtClean="0"/>
              <a:pPr/>
              <a:t>7/29/2011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EE8A29-0CCE-41C6-8F9B-EBA61038B7F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57A3AE-C03B-4584-922B-5257DD2F8D60}" type="datetimeFigureOut">
              <a:rPr lang="en-US" smtClean="0"/>
              <a:pPr/>
              <a:t>7/29/2011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EE8A29-0CCE-41C6-8F9B-EBA61038B7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57A3AE-C03B-4584-922B-5257DD2F8D60}" type="datetimeFigureOut">
              <a:rPr lang="en-US" smtClean="0"/>
              <a:pPr/>
              <a:t>7/29/2011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EE8A29-0CCE-41C6-8F9B-EBA61038B7F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57A3AE-C03B-4584-922B-5257DD2F8D60}" type="datetimeFigureOut">
              <a:rPr lang="en-US" smtClean="0"/>
              <a:pPr/>
              <a:t>7/29/2011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EE8A29-0CCE-41C6-8F9B-EBA61038B7F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57A3AE-C03B-4584-922B-5257DD2F8D60}" type="datetimeFigureOut">
              <a:rPr lang="en-US" smtClean="0"/>
              <a:pPr/>
              <a:t>7/29/2011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EE8A29-0CCE-41C6-8F9B-EBA61038B7F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3.jpeg"/><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Bevel 15"/>
          <p:cNvSpPr/>
          <p:nvPr/>
        </p:nvSpPr>
        <p:spPr>
          <a:xfrm>
            <a:off x="0" y="0"/>
            <a:ext cx="9144000" cy="6858000"/>
          </a:xfrm>
          <a:prstGeom prst="bevel">
            <a:avLst/>
          </a:prstGeom>
          <a:solidFill>
            <a:schemeClr val="bg2">
              <a:alpha val="50000"/>
            </a:schemeClr>
          </a:solidFill>
          <a:ln>
            <a:solidFill>
              <a:schemeClr val="bg2">
                <a:lumMod val="90000"/>
                <a:alpha val="31000"/>
              </a:schemeClr>
            </a:solidFill>
          </a:ln>
          <a:effectLst>
            <a:innerShdw blurRad="114300">
              <a:prstClr val="black">
                <a:alpha val="62000"/>
              </a:prstClr>
            </a:innerShdw>
          </a:effectLst>
          <a:scene3d>
            <a:camera prst="orthographicFront"/>
            <a:lightRig rig="threePt" dir="t">
              <a:rot lat="0" lon="0" rev="3000000"/>
            </a:lightRig>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9" name="Picture 5" descr="C:\Documents and Settings\Owner\Local Settings\Temporary Internet Files\Content.IE5\HMKOHVM8\MPj03058990000[1].jpg"/>
          <p:cNvPicPr>
            <a:picLocks noChangeAspect="1" noChangeArrowheads="1"/>
          </p:cNvPicPr>
          <p:nvPr/>
        </p:nvPicPr>
        <p:blipFill>
          <a:blip r:embed="rId2" cstate="print">
            <a:lum bright="18000" contrast="-65000"/>
          </a:blip>
          <a:srcRect b="15850"/>
          <a:stretch>
            <a:fillRect/>
          </a:stretch>
        </p:blipFill>
        <p:spPr bwMode="auto">
          <a:xfrm>
            <a:off x="3733800" y="228600"/>
            <a:ext cx="5029200" cy="6324600"/>
          </a:xfrm>
          <a:prstGeom prst="rect">
            <a:avLst/>
          </a:prstGeom>
          <a:noFill/>
          <a:ln>
            <a:solidFill>
              <a:schemeClr val="bg2">
                <a:lumMod val="90000"/>
              </a:schemeClr>
            </a:solidFill>
          </a:ln>
          <a:effectLst>
            <a:innerShdw blurRad="127000" dist="127000" dir="7200000">
              <a:prstClr val="black">
                <a:alpha val="50000"/>
              </a:prstClr>
            </a:innerShdw>
          </a:effectLst>
        </p:spPr>
      </p:pic>
      <p:pic>
        <p:nvPicPr>
          <p:cNvPr id="1030" name="Picture 6" descr="C:\Documents and Settings\Owner\Local Settings\Temporary Internet Files\Content.IE5\39AQXSH7\MPj03862940000[1].jpg"/>
          <p:cNvPicPr>
            <a:picLocks noChangeAspect="1" noChangeArrowheads="1"/>
          </p:cNvPicPr>
          <p:nvPr/>
        </p:nvPicPr>
        <p:blipFill>
          <a:blip r:embed="rId3" cstate="print"/>
          <a:srcRect l="2083" t="9329" r="14584" b="31266"/>
          <a:stretch>
            <a:fillRect/>
          </a:stretch>
        </p:blipFill>
        <p:spPr bwMode="auto">
          <a:xfrm>
            <a:off x="381000" y="228600"/>
            <a:ext cx="3048000" cy="1447800"/>
          </a:xfrm>
          <a:prstGeom prst="rect">
            <a:avLst/>
          </a:prstGeom>
          <a:noFill/>
          <a:ln>
            <a:solidFill>
              <a:schemeClr val="bg2">
                <a:lumMod val="90000"/>
              </a:schemeClr>
            </a:solidFill>
          </a:ln>
          <a:effectLst>
            <a:innerShdw blurRad="63500" dist="50800" dir="18900000">
              <a:prstClr val="black">
                <a:alpha val="50000"/>
              </a:prstClr>
            </a:innerShdw>
          </a:effectLst>
        </p:spPr>
      </p:pic>
      <p:pic>
        <p:nvPicPr>
          <p:cNvPr id="1028" name="Picture 4" descr="C:\Documents and Settings\Owner\Local Settings\Temporary Internet Files\Content.IE5\HMKOHVM8\MPj04037250000[1].jpg"/>
          <p:cNvPicPr>
            <a:picLocks noChangeAspect="1" noChangeArrowheads="1"/>
          </p:cNvPicPr>
          <p:nvPr/>
        </p:nvPicPr>
        <p:blipFill>
          <a:blip r:embed="rId4" cstate="print"/>
          <a:srcRect l="7595" r="41772" b="1899"/>
          <a:stretch>
            <a:fillRect/>
          </a:stretch>
        </p:blipFill>
        <p:spPr bwMode="auto">
          <a:xfrm>
            <a:off x="381000" y="1828800"/>
            <a:ext cx="3048000" cy="4724400"/>
          </a:xfrm>
          <a:prstGeom prst="rect">
            <a:avLst/>
          </a:prstGeom>
          <a:noFill/>
          <a:ln>
            <a:solidFill>
              <a:schemeClr val="bg2">
                <a:lumMod val="90000"/>
              </a:schemeClr>
            </a:solidFill>
          </a:ln>
          <a:effectLst>
            <a:innerShdw blurRad="127000" dist="190500" dir="11220000">
              <a:prstClr val="black">
                <a:alpha val="50000"/>
              </a:prstClr>
            </a:innerShdw>
          </a:effectLst>
        </p:spPr>
      </p:pic>
      <p:sp>
        <p:nvSpPr>
          <p:cNvPr id="17" name="Rectangle 16"/>
          <p:cNvSpPr/>
          <p:nvPr/>
        </p:nvSpPr>
        <p:spPr>
          <a:xfrm>
            <a:off x="3987590" y="1371600"/>
            <a:ext cx="4597734"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Buying A Home</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9" name="Rectangle 18"/>
          <p:cNvSpPr/>
          <p:nvPr/>
        </p:nvSpPr>
        <p:spPr>
          <a:xfrm rot="19759342">
            <a:off x="1119025" y="3762804"/>
            <a:ext cx="1421992" cy="461665"/>
          </a:xfrm>
          <a:prstGeom prst="rect">
            <a:avLst/>
          </a:prstGeom>
          <a:noFill/>
        </p:spPr>
        <p:txBody>
          <a:bodyPr wrap="none" lIns="91440" tIns="45720" rIns="91440" bIns="45720">
            <a:spAutoFit/>
            <a:scene3d>
              <a:camera prst="orthographicFront">
                <a:rot lat="1539534" lon="1721394" rev="966126"/>
              </a:camera>
              <a:lightRig rig="threePt" dir="t"/>
            </a:scene3d>
          </a:bodyPr>
          <a:lstStyle/>
          <a:p>
            <a:pPr algn="ctr"/>
            <a:r>
              <a:rPr lang="en-US" sz="2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Chapter 8</a:t>
            </a:r>
            <a:endPar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1" name="Half Frame 20"/>
          <p:cNvSpPr/>
          <p:nvPr/>
        </p:nvSpPr>
        <p:spPr>
          <a:xfrm flipH="1" flipV="1">
            <a:off x="0" y="0"/>
            <a:ext cx="9144000" cy="6858000"/>
          </a:xfrm>
          <a:prstGeom prst="halfFrame">
            <a:avLst>
              <a:gd name="adj1" fmla="val 2666"/>
              <a:gd name="adj2" fmla="val 3333"/>
            </a:avLst>
          </a:prstGeom>
          <a:blipFill dpi="0" rotWithShape="1">
            <a:blip r:embed="rId5" cstate="print">
              <a:alphaModFix amt="4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Rectangle 19"/>
          <p:cNvSpPr/>
          <p:nvPr/>
        </p:nvSpPr>
        <p:spPr>
          <a:xfrm>
            <a:off x="1763059" y="1219200"/>
            <a:ext cx="1394934" cy="369332"/>
          </a:xfrm>
          <a:prstGeom prst="rect">
            <a:avLst/>
          </a:prstGeom>
          <a:noFill/>
          <a:ln>
            <a:noFill/>
          </a:ln>
        </p:spPr>
        <p:txBody>
          <a:bodyPr wrap="none" lIns="91440" tIns="45720" rIns="91440" bIns="45720">
            <a:spAutoFit/>
          </a:bodyPr>
          <a:lstStyle/>
          <a:p>
            <a:pPr algn="ctr"/>
            <a:r>
              <a:rPr lang="en-US"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Pgs. 167-188</a:t>
            </a:r>
            <a:endParaRPr lang="en-US"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Documents and Settings\Owner\Local Settings\Temporary Internet Files\Content.IE5\HMKOHVM8\MPj03058990000[1].jpg"/>
          <p:cNvPicPr>
            <a:picLocks noChangeAspect="1" noChangeArrowheads="1"/>
          </p:cNvPicPr>
          <p:nvPr/>
        </p:nvPicPr>
        <p:blipFill>
          <a:blip r:embed="rId2" cstate="print">
            <a:lum bright="18000" contrast="-65000"/>
          </a:blip>
          <a:srcRect b="15850"/>
          <a:stretch>
            <a:fillRect/>
          </a:stretch>
        </p:blipFill>
        <p:spPr bwMode="auto">
          <a:xfrm>
            <a:off x="304800" y="1143000"/>
            <a:ext cx="8534400" cy="5410200"/>
          </a:xfrm>
          <a:prstGeom prst="rect">
            <a:avLst/>
          </a:prstGeom>
          <a:noFill/>
          <a:ln>
            <a:solidFill>
              <a:schemeClr val="bg2">
                <a:lumMod val="90000"/>
              </a:schemeClr>
            </a:solidFill>
          </a:ln>
          <a:effectLst>
            <a:innerShdw blurRad="127000" dist="127000" dir="7200000">
              <a:prstClr val="black">
                <a:alpha val="50000"/>
              </a:prstClr>
            </a:innerShdw>
          </a:effectLst>
        </p:spPr>
      </p:pic>
      <p:pic>
        <p:nvPicPr>
          <p:cNvPr id="1030" name="Picture 6" descr="C:\Documents and Settings\Owner\Local Settings\Temporary Internet Files\Content.IE5\39AQXSH7\MPj03862940000[1].jpg"/>
          <p:cNvPicPr>
            <a:picLocks noChangeAspect="1" noChangeArrowheads="1"/>
          </p:cNvPicPr>
          <p:nvPr/>
        </p:nvPicPr>
        <p:blipFill>
          <a:blip r:embed="rId3" cstate="print">
            <a:lum bright="70000" contrast="-70000"/>
          </a:blip>
          <a:srcRect l="2083" t="9329" r="14584" b="31266"/>
          <a:stretch>
            <a:fillRect/>
          </a:stretch>
        </p:blipFill>
        <p:spPr bwMode="auto">
          <a:xfrm>
            <a:off x="381000" y="228600"/>
            <a:ext cx="8382000" cy="838200"/>
          </a:xfrm>
          <a:prstGeom prst="rect">
            <a:avLst/>
          </a:prstGeom>
          <a:noFill/>
          <a:ln>
            <a:solidFill>
              <a:schemeClr val="bg2">
                <a:lumMod val="90000"/>
              </a:schemeClr>
            </a:solidFill>
          </a:ln>
          <a:effectLst>
            <a:innerShdw blurRad="63500" dist="50800" dir="18900000">
              <a:prstClr val="black">
                <a:alpha val="50000"/>
              </a:prstClr>
            </a:innerShdw>
          </a:effectLst>
        </p:spPr>
      </p:pic>
      <p:sp>
        <p:nvSpPr>
          <p:cNvPr id="21" name="Half Frame 20"/>
          <p:cNvSpPr/>
          <p:nvPr/>
        </p:nvSpPr>
        <p:spPr>
          <a:xfrm flipH="1" flipV="1">
            <a:off x="0" y="0"/>
            <a:ext cx="9144000" cy="6858000"/>
          </a:xfrm>
          <a:prstGeom prst="halfFrame">
            <a:avLst>
              <a:gd name="adj1" fmla="val 2666"/>
              <a:gd name="adj2" fmla="val 3333"/>
            </a:avLst>
          </a:prstGeom>
          <a:blipFill dpi="0" rotWithShape="1">
            <a:blip r:embed="rId4" cstate="print">
              <a:alphaModFix amt="4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Rectangle 19"/>
          <p:cNvSpPr/>
          <p:nvPr/>
        </p:nvSpPr>
        <p:spPr>
          <a:xfrm>
            <a:off x="1676400" y="381000"/>
            <a:ext cx="6019800" cy="707886"/>
          </a:xfrm>
          <a:prstGeom prst="rect">
            <a:avLst/>
          </a:prstGeom>
          <a:noFill/>
          <a:ln>
            <a:noFill/>
          </a:ln>
        </p:spPr>
        <p:txBody>
          <a:bodyPr wrap="square" lIns="91440" tIns="45720" rIns="91440" bIns="45720">
            <a:spAutoFit/>
          </a:bodyPr>
          <a:lstStyle/>
          <a:p>
            <a:pPr algn="ctr"/>
            <a:r>
              <a:rPr lang="en-US" sz="4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Prequalifying for a Loan</a:t>
            </a:r>
            <a:endParaRPr lang="en-US" sz="4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TextBox 5"/>
          <p:cNvSpPr txBox="1"/>
          <p:nvPr/>
        </p:nvSpPr>
        <p:spPr>
          <a:xfrm>
            <a:off x="381000" y="1295400"/>
            <a:ext cx="8458200" cy="5078313"/>
          </a:xfrm>
          <a:prstGeom prst="rect">
            <a:avLst/>
          </a:prstGeom>
          <a:noFill/>
        </p:spPr>
        <p:txBody>
          <a:bodyPr wrap="square" rtlCol="0">
            <a:spAutoFit/>
          </a:bodyPr>
          <a:lstStyle/>
          <a:p>
            <a:pPr>
              <a:buFont typeface="Arial" pitchFamily="34" charset="0"/>
              <a:buChar char="•"/>
            </a:pPr>
            <a:r>
              <a:rPr lang="en-US" sz="3600" dirty="0" smtClean="0"/>
              <a:t>The lender provides a written estimate of how large a mortgage they will approve.</a:t>
            </a:r>
          </a:p>
          <a:p>
            <a:pPr lvl="1"/>
            <a:r>
              <a:rPr lang="en-US" sz="3600" b="1" dirty="0" smtClean="0"/>
              <a:t>Advantages</a:t>
            </a:r>
          </a:p>
          <a:p>
            <a:pPr>
              <a:buFont typeface="Arial" pitchFamily="34" charset="0"/>
              <a:buChar char="•"/>
            </a:pPr>
            <a:r>
              <a:rPr lang="en-US" sz="3600" dirty="0" smtClean="0"/>
              <a:t>Lets the buyer know how much they can buy in a home</a:t>
            </a:r>
          </a:p>
          <a:p>
            <a:pPr>
              <a:buFont typeface="Arial" pitchFamily="34" charset="0"/>
              <a:buChar char="•"/>
            </a:pPr>
            <a:r>
              <a:rPr lang="en-US" sz="3600" dirty="0" smtClean="0"/>
              <a:t>Having a letter of prequalification can make it easier to negotiate with the seller</a:t>
            </a:r>
          </a:p>
          <a:p>
            <a:pPr>
              <a:buFont typeface="Arial" pitchFamily="34" charset="0"/>
              <a:buChar char="•"/>
            </a:pPr>
            <a:r>
              <a:rPr lang="en-US" sz="3600" dirty="0" smtClean="0"/>
              <a:t>Saves time in the final loan application process.</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dow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dow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wipe(dow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wipe(down)">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wipe(down)">
                                      <p:cBhvr>
                                        <p:cTn id="3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Bevel 15"/>
          <p:cNvSpPr/>
          <p:nvPr/>
        </p:nvSpPr>
        <p:spPr>
          <a:xfrm>
            <a:off x="0" y="0"/>
            <a:ext cx="9144000" cy="6858000"/>
          </a:xfrm>
          <a:prstGeom prst="bevel">
            <a:avLst/>
          </a:prstGeom>
          <a:solidFill>
            <a:schemeClr val="bg2">
              <a:alpha val="50000"/>
            </a:schemeClr>
          </a:solidFill>
          <a:ln>
            <a:solidFill>
              <a:schemeClr val="bg2">
                <a:lumMod val="90000"/>
                <a:alpha val="31000"/>
              </a:schemeClr>
            </a:solidFill>
          </a:ln>
          <a:effectLst>
            <a:innerShdw blurRad="114300">
              <a:prstClr val="black">
                <a:alpha val="62000"/>
              </a:prstClr>
            </a:innerShdw>
          </a:effectLst>
          <a:scene3d>
            <a:camera prst="orthographicFront"/>
            <a:lightRig rig="threePt" dir="t">
              <a:rot lat="0" lon="0" rev="3000000"/>
            </a:lightRig>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9" name="Picture 5" descr="C:\Documents and Settings\Owner\Local Settings\Temporary Internet Files\Content.IE5\HMKOHVM8\MPj03058990000[1].jpg"/>
          <p:cNvPicPr>
            <a:picLocks noChangeAspect="1" noChangeArrowheads="1"/>
          </p:cNvPicPr>
          <p:nvPr/>
        </p:nvPicPr>
        <p:blipFill>
          <a:blip r:embed="rId2" cstate="print">
            <a:lum bright="18000" contrast="-65000"/>
          </a:blip>
          <a:srcRect b="15850"/>
          <a:stretch>
            <a:fillRect/>
          </a:stretch>
        </p:blipFill>
        <p:spPr bwMode="auto">
          <a:xfrm>
            <a:off x="3733800" y="228600"/>
            <a:ext cx="5029200" cy="6324600"/>
          </a:xfrm>
          <a:prstGeom prst="rect">
            <a:avLst/>
          </a:prstGeom>
          <a:noFill/>
          <a:ln>
            <a:solidFill>
              <a:schemeClr val="bg2">
                <a:lumMod val="90000"/>
              </a:schemeClr>
            </a:solidFill>
          </a:ln>
          <a:effectLst>
            <a:innerShdw blurRad="127000" dist="127000" dir="7200000">
              <a:prstClr val="black">
                <a:alpha val="50000"/>
              </a:prstClr>
            </a:innerShdw>
          </a:effectLst>
        </p:spPr>
      </p:pic>
      <p:pic>
        <p:nvPicPr>
          <p:cNvPr id="1030" name="Picture 6" descr="C:\Documents and Settings\Owner\Local Settings\Temporary Internet Files\Content.IE5\39AQXSH7\MPj03862940000[1].jpg"/>
          <p:cNvPicPr>
            <a:picLocks noChangeAspect="1" noChangeArrowheads="1"/>
          </p:cNvPicPr>
          <p:nvPr/>
        </p:nvPicPr>
        <p:blipFill>
          <a:blip r:embed="rId3" cstate="print"/>
          <a:srcRect l="2083" t="9329" r="14584" b="31266"/>
          <a:stretch>
            <a:fillRect/>
          </a:stretch>
        </p:blipFill>
        <p:spPr bwMode="auto">
          <a:xfrm>
            <a:off x="381000" y="228600"/>
            <a:ext cx="3048000" cy="1447800"/>
          </a:xfrm>
          <a:prstGeom prst="rect">
            <a:avLst/>
          </a:prstGeom>
          <a:noFill/>
          <a:ln>
            <a:solidFill>
              <a:schemeClr val="bg2">
                <a:lumMod val="90000"/>
              </a:schemeClr>
            </a:solidFill>
          </a:ln>
          <a:effectLst>
            <a:innerShdw blurRad="63500" dist="50800" dir="18900000">
              <a:prstClr val="black">
                <a:alpha val="50000"/>
              </a:prstClr>
            </a:innerShdw>
          </a:effectLst>
        </p:spPr>
      </p:pic>
      <p:pic>
        <p:nvPicPr>
          <p:cNvPr id="1028" name="Picture 4" descr="C:\Documents and Settings\Owner\Local Settings\Temporary Internet Files\Content.IE5\HMKOHVM8\MPj04037250000[1].jpg"/>
          <p:cNvPicPr>
            <a:picLocks noChangeAspect="1" noChangeArrowheads="1"/>
          </p:cNvPicPr>
          <p:nvPr/>
        </p:nvPicPr>
        <p:blipFill>
          <a:blip r:embed="rId4" cstate="print"/>
          <a:srcRect l="7595" r="41772" b="1899"/>
          <a:stretch>
            <a:fillRect/>
          </a:stretch>
        </p:blipFill>
        <p:spPr bwMode="auto">
          <a:xfrm>
            <a:off x="381000" y="1828800"/>
            <a:ext cx="3048000" cy="4724400"/>
          </a:xfrm>
          <a:prstGeom prst="rect">
            <a:avLst/>
          </a:prstGeom>
          <a:noFill/>
          <a:ln>
            <a:solidFill>
              <a:schemeClr val="bg2">
                <a:lumMod val="90000"/>
              </a:schemeClr>
            </a:solidFill>
          </a:ln>
          <a:effectLst>
            <a:innerShdw blurRad="127000" dist="190500" dir="11220000">
              <a:prstClr val="black">
                <a:alpha val="50000"/>
              </a:prstClr>
            </a:innerShdw>
          </a:effectLst>
        </p:spPr>
      </p:pic>
      <p:sp>
        <p:nvSpPr>
          <p:cNvPr id="17" name="Rectangle 16"/>
          <p:cNvSpPr/>
          <p:nvPr/>
        </p:nvSpPr>
        <p:spPr>
          <a:xfrm>
            <a:off x="3465107" y="1371600"/>
            <a:ext cx="5642699"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New Home or Old?</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1" name="Half Frame 20"/>
          <p:cNvSpPr/>
          <p:nvPr/>
        </p:nvSpPr>
        <p:spPr>
          <a:xfrm flipH="1" flipV="1">
            <a:off x="0" y="0"/>
            <a:ext cx="9144000" cy="6858000"/>
          </a:xfrm>
          <a:prstGeom prst="halfFrame">
            <a:avLst>
              <a:gd name="adj1" fmla="val 2666"/>
              <a:gd name="adj2" fmla="val 3333"/>
            </a:avLst>
          </a:prstGeom>
          <a:blipFill dpi="0" rotWithShape="1">
            <a:blip r:embed="rId5" cstate="print">
              <a:alphaModFix amt="4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Documents and Settings\Owner\Local Settings\Temporary Internet Files\Content.IE5\HMKOHVM8\MPj03058990000[1].jpg"/>
          <p:cNvPicPr>
            <a:picLocks noChangeAspect="1" noChangeArrowheads="1"/>
          </p:cNvPicPr>
          <p:nvPr/>
        </p:nvPicPr>
        <p:blipFill>
          <a:blip r:embed="rId2" cstate="print">
            <a:lum bright="18000" contrast="-65000"/>
          </a:blip>
          <a:srcRect b="15850"/>
          <a:stretch>
            <a:fillRect/>
          </a:stretch>
        </p:blipFill>
        <p:spPr bwMode="auto">
          <a:xfrm>
            <a:off x="304800" y="1219200"/>
            <a:ext cx="8534400" cy="5334000"/>
          </a:xfrm>
          <a:prstGeom prst="rect">
            <a:avLst/>
          </a:prstGeom>
          <a:noFill/>
          <a:ln>
            <a:solidFill>
              <a:schemeClr val="bg2">
                <a:lumMod val="90000"/>
              </a:schemeClr>
            </a:solidFill>
          </a:ln>
          <a:effectLst>
            <a:innerShdw blurRad="127000" dist="127000" dir="7200000">
              <a:prstClr val="black">
                <a:alpha val="50000"/>
              </a:prstClr>
            </a:innerShdw>
          </a:effectLst>
        </p:spPr>
      </p:pic>
      <p:pic>
        <p:nvPicPr>
          <p:cNvPr id="1030" name="Picture 6" descr="C:\Documents and Settings\Owner\Local Settings\Temporary Internet Files\Content.IE5\39AQXSH7\MPj03862940000[1].jpg"/>
          <p:cNvPicPr>
            <a:picLocks noChangeAspect="1" noChangeArrowheads="1"/>
          </p:cNvPicPr>
          <p:nvPr/>
        </p:nvPicPr>
        <p:blipFill>
          <a:blip r:embed="rId3" cstate="print">
            <a:lum bright="70000" contrast="-70000"/>
          </a:blip>
          <a:srcRect l="2083" t="9329" r="14584" b="31266"/>
          <a:stretch>
            <a:fillRect/>
          </a:stretch>
        </p:blipFill>
        <p:spPr bwMode="auto">
          <a:xfrm>
            <a:off x="381000" y="228600"/>
            <a:ext cx="8382000" cy="914400"/>
          </a:xfrm>
          <a:prstGeom prst="rect">
            <a:avLst/>
          </a:prstGeom>
          <a:noFill/>
          <a:ln>
            <a:solidFill>
              <a:schemeClr val="bg2">
                <a:lumMod val="90000"/>
              </a:schemeClr>
            </a:solidFill>
          </a:ln>
          <a:effectLst>
            <a:innerShdw blurRad="63500" dist="50800" dir="18900000">
              <a:prstClr val="black">
                <a:alpha val="50000"/>
              </a:prstClr>
            </a:innerShdw>
          </a:effectLst>
        </p:spPr>
      </p:pic>
      <p:sp>
        <p:nvSpPr>
          <p:cNvPr id="21" name="Half Frame 20"/>
          <p:cNvSpPr/>
          <p:nvPr/>
        </p:nvSpPr>
        <p:spPr>
          <a:xfrm flipH="1" flipV="1">
            <a:off x="0" y="0"/>
            <a:ext cx="9144000" cy="6858000"/>
          </a:xfrm>
          <a:prstGeom prst="halfFrame">
            <a:avLst>
              <a:gd name="adj1" fmla="val 2666"/>
              <a:gd name="adj2" fmla="val 3333"/>
            </a:avLst>
          </a:prstGeom>
          <a:blipFill dpi="0" rotWithShape="1">
            <a:blip r:embed="rId4" cstate="print">
              <a:alphaModFix amt="4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Rectangle 19"/>
          <p:cNvSpPr/>
          <p:nvPr/>
        </p:nvSpPr>
        <p:spPr>
          <a:xfrm>
            <a:off x="1676400" y="381000"/>
            <a:ext cx="6019800" cy="707886"/>
          </a:xfrm>
          <a:prstGeom prst="rect">
            <a:avLst/>
          </a:prstGeom>
          <a:noFill/>
          <a:ln>
            <a:noFill/>
          </a:ln>
        </p:spPr>
        <p:txBody>
          <a:bodyPr wrap="square" lIns="91440" tIns="45720" rIns="91440" bIns="45720">
            <a:spAutoFit/>
          </a:bodyPr>
          <a:lstStyle/>
          <a:p>
            <a:pPr algn="ctr"/>
            <a:r>
              <a:rPr lang="en-US" sz="4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New Home Options</a:t>
            </a:r>
            <a:endParaRPr lang="en-US" sz="4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TextBox 5"/>
          <p:cNvSpPr txBox="1"/>
          <p:nvPr/>
        </p:nvSpPr>
        <p:spPr>
          <a:xfrm>
            <a:off x="304800" y="1143000"/>
            <a:ext cx="8458200" cy="5661600"/>
          </a:xfrm>
          <a:prstGeom prst="rect">
            <a:avLst/>
          </a:prstGeom>
          <a:noFill/>
        </p:spPr>
        <p:txBody>
          <a:bodyPr wrap="square" rtlCol="0">
            <a:spAutoFit/>
          </a:bodyPr>
          <a:lstStyle/>
          <a:p>
            <a:pPr>
              <a:buFont typeface="Arial" pitchFamily="34" charset="0"/>
              <a:buChar char="•"/>
            </a:pPr>
            <a:r>
              <a:rPr lang="en-US" sz="3200" b="1" dirty="0" smtClean="0"/>
              <a:t>Development Homes: </a:t>
            </a:r>
            <a:r>
              <a:rPr lang="en-US" sz="3200" dirty="0" smtClean="0"/>
              <a:t>when a developer buys a large area of land and subdivides it into individual lots on which to build homes</a:t>
            </a:r>
          </a:p>
          <a:p>
            <a:pPr lvl="1"/>
            <a:r>
              <a:rPr lang="en-US" sz="3200" dirty="0" smtClean="0"/>
              <a:t>-limited number of home designs to choose from so costs are lower</a:t>
            </a:r>
          </a:p>
          <a:p>
            <a:pPr>
              <a:buFont typeface="Arial" pitchFamily="34" charset="0"/>
              <a:buChar char="•"/>
            </a:pPr>
            <a:r>
              <a:rPr lang="en-US" sz="3200" b="1" dirty="0" smtClean="0"/>
              <a:t>Homes Built on Spec:</a:t>
            </a:r>
            <a:r>
              <a:rPr lang="en-US" sz="3200" dirty="0" smtClean="0"/>
              <a:t> some builders construct new homes on “</a:t>
            </a:r>
            <a:r>
              <a:rPr lang="en-US" sz="3200" dirty="0" err="1" smtClean="0"/>
              <a:t>spec”ulation</a:t>
            </a:r>
            <a:r>
              <a:rPr lang="en-US" sz="3200" dirty="0" smtClean="0"/>
              <a:t> which means a specific buyer is not found before the home is built</a:t>
            </a:r>
          </a:p>
          <a:p>
            <a:pPr lvl="1"/>
            <a:r>
              <a:rPr lang="en-US" sz="3200" dirty="0" smtClean="0"/>
              <a:t>-advantage the buyer can see the home before purchasing</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dow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dow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wipe(dow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wipe(down)">
                                      <p:cBhvr>
                                        <p:cTn id="2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Documents and Settings\Owner\Local Settings\Temporary Internet Files\Content.IE5\HMKOHVM8\MPj03058990000[1].jpg"/>
          <p:cNvPicPr>
            <a:picLocks noChangeAspect="1" noChangeArrowheads="1"/>
          </p:cNvPicPr>
          <p:nvPr/>
        </p:nvPicPr>
        <p:blipFill>
          <a:blip r:embed="rId2" cstate="print">
            <a:lum bright="18000" contrast="-65000"/>
          </a:blip>
          <a:srcRect b="15850"/>
          <a:stretch>
            <a:fillRect/>
          </a:stretch>
        </p:blipFill>
        <p:spPr bwMode="auto">
          <a:xfrm>
            <a:off x="304800" y="1143000"/>
            <a:ext cx="8534400" cy="5410200"/>
          </a:xfrm>
          <a:prstGeom prst="rect">
            <a:avLst/>
          </a:prstGeom>
          <a:noFill/>
          <a:ln>
            <a:solidFill>
              <a:schemeClr val="bg2">
                <a:lumMod val="90000"/>
              </a:schemeClr>
            </a:solidFill>
          </a:ln>
          <a:effectLst>
            <a:innerShdw blurRad="127000" dist="127000" dir="7200000">
              <a:prstClr val="black">
                <a:alpha val="50000"/>
              </a:prstClr>
            </a:innerShdw>
          </a:effectLst>
        </p:spPr>
      </p:pic>
      <p:pic>
        <p:nvPicPr>
          <p:cNvPr id="1030" name="Picture 6" descr="C:\Documents and Settings\Owner\Local Settings\Temporary Internet Files\Content.IE5\39AQXSH7\MPj03862940000[1].jpg"/>
          <p:cNvPicPr>
            <a:picLocks noChangeAspect="1" noChangeArrowheads="1"/>
          </p:cNvPicPr>
          <p:nvPr/>
        </p:nvPicPr>
        <p:blipFill>
          <a:blip r:embed="rId3" cstate="print">
            <a:lum bright="70000" contrast="-70000"/>
          </a:blip>
          <a:srcRect l="2083" t="9329" r="14584" b="31266"/>
          <a:stretch>
            <a:fillRect/>
          </a:stretch>
        </p:blipFill>
        <p:spPr bwMode="auto">
          <a:xfrm>
            <a:off x="381000" y="228600"/>
            <a:ext cx="8382000" cy="838200"/>
          </a:xfrm>
          <a:prstGeom prst="rect">
            <a:avLst/>
          </a:prstGeom>
          <a:noFill/>
          <a:ln>
            <a:solidFill>
              <a:schemeClr val="bg2">
                <a:lumMod val="90000"/>
              </a:schemeClr>
            </a:solidFill>
          </a:ln>
          <a:effectLst>
            <a:innerShdw blurRad="63500" dist="50800" dir="18900000">
              <a:prstClr val="black">
                <a:alpha val="50000"/>
              </a:prstClr>
            </a:innerShdw>
          </a:effectLst>
        </p:spPr>
      </p:pic>
      <p:sp>
        <p:nvSpPr>
          <p:cNvPr id="21" name="Half Frame 20"/>
          <p:cNvSpPr/>
          <p:nvPr/>
        </p:nvSpPr>
        <p:spPr>
          <a:xfrm flipH="1" flipV="1">
            <a:off x="0" y="0"/>
            <a:ext cx="9144000" cy="6858000"/>
          </a:xfrm>
          <a:prstGeom prst="halfFrame">
            <a:avLst>
              <a:gd name="adj1" fmla="val 2666"/>
              <a:gd name="adj2" fmla="val 3333"/>
            </a:avLst>
          </a:prstGeom>
          <a:blipFill dpi="0" rotWithShape="1">
            <a:blip r:embed="rId4" cstate="print">
              <a:alphaModFix amt="4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Rectangle 19"/>
          <p:cNvSpPr/>
          <p:nvPr/>
        </p:nvSpPr>
        <p:spPr>
          <a:xfrm>
            <a:off x="1676400" y="381000"/>
            <a:ext cx="6019800" cy="707886"/>
          </a:xfrm>
          <a:prstGeom prst="rect">
            <a:avLst/>
          </a:prstGeom>
          <a:noFill/>
          <a:ln>
            <a:noFill/>
          </a:ln>
        </p:spPr>
        <p:txBody>
          <a:bodyPr wrap="square" lIns="91440" tIns="45720" rIns="91440" bIns="45720">
            <a:spAutoFit/>
          </a:bodyPr>
          <a:lstStyle/>
          <a:p>
            <a:pPr algn="ctr"/>
            <a:r>
              <a:rPr lang="en-US" sz="4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New Home Options</a:t>
            </a:r>
            <a:endParaRPr lang="en-US" sz="4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TextBox 5"/>
          <p:cNvSpPr txBox="1"/>
          <p:nvPr/>
        </p:nvSpPr>
        <p:spPr>
          <a:xfrm>
            <a:off x="304800" y="1219200"/>
            <a:ext cx="8458200" cy="5078313"/>
          </a:xfrm>
          <a:prstGeom prst="rect">
            <a:avLst/>
          </a:prstGeom>
          <a:noFill/>
        </p:spPr>
        <p:txBody>
          <a:bodyPr wrap="square" rtlCol="0">
            <a:spAutoFit/>
          </a:bodyPr>
          <a:lstStyle/>
          <a:p>
            <a:pPr>
              <a:buFont typeface="Arial" pitchFamily="34" charset="0"/>
              <a:buChar char="•"/>
            </a:pPr>
            <a:r>
              <a:rPr lang="en-US" sz="3600" b="1" dirty="0" smtClean="0"/>
              <a:t>Stock Home Plans:</a:t>
            </a:r>
            <a:r>
              <a:rPr lang="en-US" sz="3600" dirty="0" smtClean="0"/>
              <a:t>  predesigned, preapproved plans that are ready for a builder to use.</a:t>
            </a:r>
          </a:p>
          <a:p>
            <a:pPr>
              <a:buFont typeface="Arial" pitchFamily="34" charset="0"/>
              <a:buChar char="•"/>
            </a:pPr>
            <a:r>
              <a:rPr lang="en-US" sz="3600" b="1" dirty="0" smtClean="0"/>
              <a:t>Custom-Built Homes: </a:t>
            </a:r>
            <a:r>
              <a:rPr lang="en-US" sz="3600" dirty="0" smtClean="0"/>
              <a:t>house is one-of-a-kind built specifically for the buyer.</a:t>
            </a:r>
          </a:p>
          <a:p>
            <a:pPr lvl="1"/>
            <a:r>
              <a:rPr lang="en-US" sz="3600" b="1" dirty="0" smtClean="0"/>
              <a:t>-this option is the costliest</a:t>
            </a:r>
          </a:p>
          <a:p>
            <a:endParaRPr lang="en-US" sz="3600" b="1" dirty="0" smtClean="0"/>
          </a:p>
          <a:p>
            <a:r>
              <a:rPr lang="en-US" sz="3600" b="1" dirty="0" smtClean="0"/>
              <a:t>Buyers who decide to build a new home should find out how reliable the builder is!!</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dow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dow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wipe(dow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down)">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Documents and Settings\Owner\Local Settings\Temporary Internet Files\Content.IE5\HMKOHVM8\MPj03058990000[1].jpg"/>
          <p:cNvPicPr>
            <a:picLocks noChangeAspect="1" noChangeArrowheads="1"/>
          </p:cNvPicPr>
          <p:nvPr/>
        </p:nvPicPr>
        <p:blipFill>
          <a:blip r:embed="rId2" cstate="print">
            <a:lum bright="18000" contrast="-65000"/>
          </a:blip>
          <a:srcRect b="15850"/>
          <a:stretch>
            <a:fillRect/>
          </a:stretch>
        </p:blipFill>
        <p:spPr bwMode="auto">
          <a:xfrm>
            <a:off x="304800" y="1066800"/>
            <a:ext cx="8534400" cy="5486400"/>
          </a:xfrm>
          <a:prstGeom prst="rect">
            <a:avLst/>
          </a:prstGeom>
          <a:noFill/>
          <a:ln>
            <a:solidFill>
              <a:schemeClr val="bg2">
                <a:lumMod val="90000"/>
              </a:schemeClr>
            </a:solidFill>
          </a:ln>
          <a:effectLst>
            <a:innerShdw blurRad="127000" dist="127000" dir="7200000">
              <a:prstClr val="black">
                <a:alpha val="50000"/>
              </a:prstClr>
            </a:innerShdw>
          </a:effectLst>
        </p:spPr>
      </p:pic>
      <p:pic>
        <p:nvPicPr>
          <p:cNvPr id="1030" name="Picture 6" descr="C:\Documents and Settings\Owner\Local Settings\Temporary Internet Files\Content.IE5\39AQXSH7\MPj03862940000[1].jpg"/>
          <p:cNvPicPr>
            <a:picLocks noChangeAspect="1" noChangeArrowheads="1"/>
          </p:cNvPicPr>
          <p:nvPr/>
        </p:nvPicPr>
        <p:blipFill>
          <a:blip r:embed="rId3" cstate="print">
            <a:lum bright="70000" contrast="-70000"/>
          </a:blip>
          <a:srcRect l="2083" t="9329" r="14584" b="31266"/>
          <a:stretch>
            <a:fillRect/>
          </a:stretch>
        </p:blipFill>
        <p:spPr bwMode="auto">
          <a:xfrm>
            <a:off x="381000" y="228600"/>
            <a:ext cx="8382000" cy="762000"/>
          </a:xfrm>
          <a:prstGeom prst="rect">
            <a:avLst/>
          </a:prstGeom>
          <a:noFill/>
          <a:ln>
            <a:solidFill>
              <a:schemeClr val="bg2">
                <a:lumMod val="90000"/>
              </a:schemeClr>
            </a:solidFill>
          </a:ln>
          <a:effectLst>
            <a:innerShdw blurRad="63500" dist="50800" dir="18900000">
              <a:prstClr val="black">
                <a:alpha val="50000"/>
              </a:prstClr>
            </a:innerShdw>
          </a:effectLst>
        </p:spPr>
      </p:pic>
      <p:sp>
        <p:nvSpPr>
          <p:cNvPr id="21" name="Half Frame 20"/>
          <p:cNvSpPr/>
          <p:nvPr/>
        </p:nvSpPr>
        <p:spPr>
          <a:xfrm flipH="1" flipV="1">
            <a:off x="0" y="0"/>
            <a:ext cx="9144000" cy="6858000"/>
          </a:xfrm>
          <a:prstGeom prst="halfFrame">
            <a:avLst>
              <a:gd name="adj1" fmla="val 2666"/>
              <a:gd name="adj2" fmla="val 3333"/>
            </a:avLst>
          </a:prstGeom>
          <a:blipFill dpi="0" rotWithShape="1">
            <a:blip r:embed="rId4" cstate="print">
              <a:alphaModFix amt="4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Rectangle 19"/>
          <p:cNvSpPr/>
          <p:nvPr/>
        </p:nvSpPr>
        <p:spPr>
          <a:xfrm>
            <a:off x="1676400" y="381000"/>
            <a:ext cx="6019800" cy="707886"/>
          </a:xfrm>
          <a:prstGeom prst="rect">
            <a:avLst/>
          </a:prstGeom>
          <a:noFill/>
          <a:ln>
            <a:noFill/>
          </a:ln>
        </p:spPr>
        <p:txBody>
          <a:bodyPr wrap="square" lIns="91440" tIns="45720" rIns="91440" bIns="45720">
            <a:spAutoFit/>
          </a:bodyPr>
          <a:lstStyle/>
          <a:p>
            <a:pPr algn="ctr"/>
            <a:r>
              <a:rPr lang="en-US" sz="4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Advantages of a New Home</a:t>
            </a:r>
            <a:endParaRPr lang="en-US" sz="4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TextBox 5"/>
          <p:cNvSpPr txBox="1"/>
          <p:nvPr/>
        </p:nvSpPr>
        <p:spPr>
          <a:xfrm>
            <a:off x="381000" y="1219200"/>
            <a:ext cx="8458200" cy="5509200"/>
          </a:xfrm>
          <a:prstGeom prst="rect">
            <a:avLst/>
          </a:prstGeom>
          <a:noFill/>
        </p:spPr>
        <p:txBody>
          <a:bodyPr wrap="square" rtlCol="0">
            <a:spAutoFit/>
          </a:bodyPr>
          <a:lstStyle/>
          <a:p>
            <a:pPr>
              <a:buFont typeface="Arial" pitchFamily="34" charset="0"/>
              <a:buChar char="•"/>
            </a:pPr>
            <a:r>
              <a:rPr lang="en-US" sz="3200" b="1" dirty="0" smtClean="0"/>
              <a:t>Clean</a:t>
            </a:r>
          </a:p>
          <a:p>
            <a:pPr>
              <a:buFont typeface="Arial" pitchFamily="34" charset="0"/>
              <a:buChar char="•"/>
            </a:pPr>
            <a:r>
              <a:rPr lang="en-US" sz="3200" b="1" dirty="0" smtClean="0"/>
              <a:t>In good condition</a:t>
            </a:r>
          </a:p>
          <a:p>
            <a:pPr>
              <a:buFont typeface="Arial" pitchFamily="34" charset="0"/>
              <a:buChar char="•"/>
            </a:pPr>
            <a:r>
              <a:rPr lang="en-US" sz="3200" b="1" dirty="0" smtClean="0"/>
              <a:t>Modern kitchens and baths</a:t>
            </a:r>
          </a:p>
          <a:p>
            <a:pPr>
              <a:buFont typeface="Arial" pitchFamily="34" charset="0"/>
              <a:buChar char="•"/>
            </a:pPr>
            <a:r>
              <a:rPr lang="en-US" sz="3200" b="1" dirty="0" smtClean="0"/>
              <a:t>Price might include new appliances</a:t>
            </a:r>
          </a:p>
          <a:p>
            <a:pPr>
              <a:buFont typeface="Arial" pitchFamily="34" charset="0"/>
              <a:buChar char="•"/>
            </a:pPr>
            <a:r>
              <a:rPr lang="en-US" sz="3200" b="1" dirty="0" smtClean="0"/>
              <a:t>Usually easier to finance</a:t>
            </a:r>
          </a:p>
          <a:p>
            <a:pPr>
              <a:buFont typeface="Arial" pitchFamily="34" charset="0"/>
              <a:buChar char="•"/>
            </a:pPr>
            <a:r>
              <a:rPr lang="en-US" sz="3200" b="1" dirty="0" smtClean="0"/>
              <a:t>May be able to put less down payment </a:t>
            </a:r>
          </a:p>
          <a:p>
            <a:pPr>
              <a:buFont typeface="Arial" pitchFamily="34" charset="0"/>
              <a:buChar char="•"/>
            </a:pPr>
            <a:r>
              <a:rPr lang="en-US" sz="3200" b="1" dirty="0" smtClean="0"/>
              <a:t>Maintenance costs low first several years</a:t>
            </a:r>
          </a:p>
          <a:p>
            <a:pPr>
              <a:buFont typeface="Arial" pitchFamily="34" charset="0"/>
              <a:buChar char="•"/>
            </a:pPr>
            <a:r>
              <a:rPr lang="en-US" sz="3200" b="1" dirty="0" smtClean="0"/>
              <a:t>Cost less to heat and cool</a:t>
            </a:r>
          </a:p>
          <a:p>
            <a:pPr>
              <a:buFont typeface="Arial" pitchFamily="34" charset="0"/>
              <a:buChar char="•"/>
            </a:pPr>
            <a:r>
              <a:rPr lang="en-US" sz="3200" b="1" dirty="0" smtClean="0"/>
              <a:t>Might have a Homeowner’s Warranty</a:t>
            </a:r>
          </a:p>
          <a:p>
            <a:pPr>
              <a:buFont typeface="Arial" pitchFamily="34" charset="0"/>
              <a:buChar char="•"/>
            </a:pPr>
            <a:r>
              <a:rPr lang="en-US" sz="3200" b="1" dirty="0" smtClean="0"/>
              <a:t>Built in a neighborhood with similar valued homes </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dow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dow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wipe(dow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wipe(down)">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wipe(down)">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wipe(down)">
                                      <p:cBhvr>
                                        <p:cTn id="37" dur="500"/>
                                        <p:tgtEl>
                                          <p:spTgt spid="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wipe(down)">
                                      <p:cBhvr>
                                        <p:cTn id="42" dur="500"/>
                                        <p:tgtEl>
                                          <p:spTgt spid="6">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6">
                                            <p:txEl>
                                              <p:pRg st="7" end="7"/>
                                            </p:txEl>
                                          </p:spTgt>
                                        </p:tgtEl>
                                        <p:attrNameLst>
                                          <p:attrName>style.visibility</p:attrName>
                                        </p:attrNameLst>
                                      </p:cBhvr>
                                      <p:to>
                                        <p:strVal val="visible"/>
                                      </p:to>
                                    </p:set>
                                    <p:animEffect transition="in" filter="wipe(down)">
                                      <p:cBhvr>
                                        <p:cTn id="47" dur="500"/>
                                        <p:tgtEl>
                                          <p:spTgt spid="6">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6">
                                            <p:txEl>
                                              <p:pRg st="8" end="8"/>
                                            </p:txEl>
                                          </p:spTgt>
                                        </p:tgtEl>
                                        <p:attrNameLst>
                                          <p:attrName>style.visibility</p:attrName>
                                        </p:attrNameLst>
                                      </p:cBhvr>
                                      <p:to>
                                        <p:strVal val="visible"/>
                                      </p:to>
                                    </p:set>
                                    <p:animEffect transition="in" filter="wipe(down)">
                                      <p:cBhvr>
                                        <p:cTn id="52" dur="500"/>
                                        <p:tgtEl>
                                          <p:spTgt spid="6">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6">
                                            <p:txEl>
                                              <p:pRg st="9" end="9"/>
                                            </p:txEl>
                                          </p:spTgt>
                                        </p:tgtEl>
                                        <p:attrNameLst>
                                          <p:attrName>style.visibility</p:attrName>
                                        </p:attrNameLst>
                                      </p:cBhvr>
                                      <p:to>
                                        <p:strVal val="visible"/>
                                      </p:to>
                                    </p:set>
                                    <p:animEffect transition="in" filter="wipe(down)">
                                      <p:cBhvr>
                                        <p:cTn id="57"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Documents and Settings\Owner\Local Settings\Temporary Internet Files\Content.IE5\HMKOHVM8\MPj03058990000[1].jpg"/>
          <p:cNvPicPr>
            <a:picLocks noChangeAspect="1" noChangeArrowheads="1"/>
          </p:cNvPicPr>
          <p:nvPr/>
        </p:nvPicPr>
        <p:blipFill>
          <a:blip r:embed="rId2" cstate="print">
            <a:lum bright="18000" contrast="-65000"/>
          </a:blip>
          <a:srcRect b="15850"/>
          <a:stretch>
            <a:fillRect/>
          </a:stretch>
        </p:blipFill>
        <p:spPr bwMode="auto">
          <a:xfrm>
            <a:off x="304800" y="1143000"/>
            <a:ext cx="8534400" cy="5410200"/>
          </a:xfrm>
          <a:prstGeom prst="rect">
            <a:avLst/>
          </a:prstGeom>
          <a:noFill/>
          <a:ln>
            <a:solidFill>
              <a:schemeClr val="bg2">
                <a:lumMod val="90000"/>
              </a:schemeClr>
            </a:solidFill>
          </a:ln>
          <a:effectLst>
            <a:innerShdw blurRad="127000" dist="127000" dir="7200000">
              <a:prstClr val="black">
                <a:alpha val="50000"/>
              </a:prstClr>
            </a:innerShdw>
          </a:effectLst>
        </p:spPr>
      </p:pic>
      <p:pic>
        <p:nvPicPr>
          <p:cNvPr id="1030" name="Picture 6" descr="C:\Documents and Settings\Owner\Local Settings\Temporary Internet Files\Content.IE5\39AQXSH7\MPj03862940000[1].jpg"/>
          <p:cNvPicPr>
            <a:picLocks noChangeAspect="1" noChangeArrowheads="1"/>
          </p:cNvPicPr>
          <p:nvPr/>
        </p:nvPicPr>
        <p:blipFill>
          <a:blip r:embed="rId3" cstate="print">
            <a:lum bright="70000" contrast="-70000"/>
          </a:blip>
          <a:srcRect l="2083" t="9329" r="14584" b="31266"/>
          <a:stretch>
            <a:fillRect/>
          </a:stretch>
        </p:blipFill>
        <p:spPr bwMode="auto">
          <a:xfrm>
            <a:off x="381000" y="228600"/>
            <a:ext cx="8382000" cy="838200"/>
          </a:xfrm>
          <a:prstGeom prst="rect">
            <a:avLst/>
          </a:prstGeom>
          <a:noFill/>
          <a:ln>
            <a:solidFill>
              <a:schemeClr val="bg2">
                <a:lumMod val="90000"/>
              </a:schemeClr>
            </a:solidFill>
          </a:ln>
          <a:effectLst>
            <a:innerShdw blurRad="63500" dist="50800" dir="18900000">
              <a:prstClr val="black">
                <a:alpha val="50000"/>
              </a:prstClr>
            </a:innerShdw>
          </a:effectLst>
        </p:spPr>
      </p:pic>
      <p:sp>
        <p:nvSpPr>
          <p:cNvPr id="21" name="Half Frame 20"/>
          <p:cNvSpPr/>
          <p:nvPr/>
        </p:nvSpPr>
        <p:spPr>
          <a:xfrm flipH="1" flipV="1">
            <a:off x="0" y="0"/>
            <a:ext cx="9144000" cy="6858000"/>
          </a:xfrm>
          <a:prstGeom prst="halfFrame">
            <a:avLst>
              <a:gd name="adj1" fmla="val 2666"/>
              <a:gd name="adj2" fmla="val 3333"/>
            </a:avLst>
          </a:prstGeom>
          <a:blipFill dpi="0" rotWithShape="1">
            <a:blip r:embed="rId4" cstate="print">
              <a:alphaModFix amt="4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Rectangle 19"/>
          <p:cNvSpPr/>
          <p:nvPr/>
        </p:nvSpPr>
        <p:spPr>
          <a:xfrm>
            <a:off x="838200" y="381000"/>
            <a:ext cx="6858000" cy="707886"/>
          </a:xfrm>
          <a:prstGeom prst="rect">
            <a:avLst/>
          </a:prstGeom>
          <a:noFill/>
          <a:ln>
            <a:noFill/>
          </a:ln>
        </p:spPr>
        <p:txBody>
          <a:bodyPr wrap="square" lIns="91440" tIns="45720" rIns="91440" bIns="45720">
            <a:spAutoFit/>
          </a:bodyPr>
          <a:lstStyle/>
          <a:p>
            <a:pPr algn="ctr"/>
            <a:r>
              <a:rPr lang="en-US" sz="4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Disadvantages of a New Home</a:t>
            </a:r>
            <a:endParaRPr lang="en-US" sz="4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TextBox 5"/>
          <p:cNvSpPr txBox="1"/>
          <p:nvPr/>
        </p:nvSpPr>
        <p:spPr>
          <a:xfrm>
            <a:off x="381000" y="1219200"/>
            <a:ext cx="8382000" cy="646331"/>
          </a:xfrm>
          <a:prstGeom prst="rect">
            <a:avLst/>
          </a:prstGeom>
          <a:noFill/>
        </p:spPr>
        <p:txBody>
          <a:bodyPr wrap="square" rtlCol="0">
            <a:spAutoFit/>
          </a:bodyPr>
          <a:lstStyle/>
          <a:p>
            <a:pPr>
              <a:buFont typeface="Arial" pitchFamily="34" charset="0"/>
              <a:buChar char="•"/>
            </a:pPr>
            <a:r>
              <a:rPr lang="en-US" sz="3600" b="1" dirty="0" smtClean="0"/>
              <a:t>Often additional costs such as landscaping</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Documents and Settings\Owner\Local Settings\Temporary Internet Files\Content.IE5\HMKOHVM8\MPj03058990000[1].jpg"/>
          <p:cNvPicPr>
            <a:picLocks noChangeAspect="1" noChangeArrowheads="1"/>
          </p:cNvPicPr>
          <p:nvPr/>
        </p:nvPicPr>
        <p:blipFill>
          <a:blip r:embed="rId2" cstate="print">
            <a:lum bright="18000" contrast="-65000"/>
          </a:blip>
          <a:srcRect b="15850"/>
          <a:stretch>
            <a:fillRect/>
          </a:stretch>
        </p:blipFill>
        <p:spPr bwMode="auto">
          <a:xfrm>
            <a:off x="304800" y="1143000"/>
            <a:ext cx="8534400" cy="5410200"/>
          </a:xfrm>
          <a:prstGeom prst="rect">
            <a:avLst/>
          </a:prstGeom>
          <a:noFill/>
          <a:ln>
            <a:solidFill>
              <a:schemeClr val="bg2">
                <a:lumMod val="90000"/>
              </a:schemeClr>
            </a:solidFill>
          </a:ln>
          <a:effectLst>
            <a:innerShdw blurRad="127000" dist="127000" dir="7200000">
              <a:prstClr val="black">
                <a:alpha val="50000"/>
              </a:prstClr>
            </a:innerShdw>
          </a:effectLst>
        </p:spPr>
      </p:pic>
      <p:pic>
        <p:nvPicPr>
          <p:cNvPr id="1030" name="Picture 6" descr="C:\Documents and Settings\Owner\Local Settings\Temporary Internet Files\Content.IE5\39AQXSH7\MPj03862940000[1].jpg"/>
          <p:cNvPicPr>
            <a:picLocks noChangeAspect="1" noChangeArrowheads="1"/>
          </p:cNvPicPr>
          <p:nvPr/>
        </p:nvPicPr>
        <p:blipFill>
          <a:blip r:embed="rId3" cstate="print">
            <a:lum bright="70000" contrast="-70000"/>
          </a:blip>
          <a:srcRect l="2083" t="9329" r="14584" b="31266"/>
          <a:stretch>
            <a:fillRect/>
          </a:stretch>
        </p:blipFill>
        <p:spPr bwMode="auto">
          <a:xfrm>
            <a:off x="228600" y="228600"/>
            <a:ext cx="8382000" cy="838200"/>
          </a:xfrm>
          <a:prstGeom prst="rect">
            <a:avLst/>
          </a:prstGeom>
          <a:noFill/>
          <a:ln>
            <a:solidFill>
              <a:schemeClr val="bg2">
                <a:lumMod val="90000"/>
              </a:schemeClr>
            </a:solidFill>
          </a:ln>
          <a:effectLst>
            <a:innerShdw blurRad="63500" dist="50800" dir="18900000">
              <a:prstClr val="black">
                <a:alpha val="50000"/>
              </a:prstClr>
            </a:innerShdw>
          </a:effectLst>
        </p:spPr>
      </p:pic>
      <p:sp>
        <p:nvSpPr>
          <p:cNvPr id="21" name="Half Frame 20"/>
          <p:cNvSpPr/>
          <p:nvPr/>
        </p:nvSpPr>
        <p:spPr>
          <a:xfrm flipH="1" flipV="1">
            <a:off x="0" y="0"/>
            <a:ext cx="9144000" cy="6858000"/>
          </a:xfrm>
          <a:prstGeom prst="halfFrame">
            <a:avLst>
              <a:gd name="adj1" fmla="val 2666"/>
              <a:gd name="adj2" fmla="val 3333"/>
            </a:avLst>
          </a:prstGeom>
          <a:blipFill dpi="0" rotWithShape="1">
            <a:blip r:embed="rId4" cstate="print">
              <a:alphaModFix amt="4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Rectangle 19"/>
          <p:cNvSpPr/>
          <p:nvPr/>
        </p:nvSpPr>
        <p:spPr>
          <a:xfrm>
            <a:off x="1066800" y="381000"/>
            <a:ext cx="6705600" cy="707886"/>
          </a:xfrm>
          <a:prstGeom prst="rect">
            <a:avLst/>
          </a:prstGeom>
          <a:noFill/>
          <a:ln>
            <a:noFill/>
          </a:ln>
        </p:spPr>
        <p:txBody>
          <a:bodyPr wrap="square" lIns="91440" tIns="45720" rIns="91440" bIns="45720">
            <a:spAutoFit/>
          </a:bodyPr>
          <a:lstStyle/>
          <a:p>
            <a:pPr algn="ctr"/>
            <a:r>
              <a:rPr lang="en-US" sz="4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Advantages of an Older Home </a:t>
            </a:r>
            <a:endParaRPr lang="en-US" sz="4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TextBox 5"/>
          <p:cNvSpPr txBox="1"/>
          <p:nvPr/>
        </p:nvSpPr>
        <p:spPr>
          <a:xfrm>
            <a:off x="381000" y="1295400"/>
            <a:ext cx="8382000" cy="5078313"/>
          </a:xfrm>
          <a:prstGeom prst="rect">
            <a:avLst/>
          </a:prstGeom>
          <a:noFill/>
        </p:spPr>
        <p:txBody>
          <a:bodyPr wrap="square" rtlCol="0">
            <a:spAutoFit/>
          </a:bodyPr>
          <a:lstStyle/>
          <a:p>
            <a:pPr>
              <a:buFont typeface="Arial" pitchFamily="34" charset="0"/>
              <a:buChar char="•"/>
            </a:pPr>
            <a:r>
              <a:rPr lang="en-US" sz="3600" b="1" dirty="0" smtClean="0"/>
              <a:t>May get more space for the money, some have up to 30% more living space than a new home for the same price</a:t>
            </a:r>
          </a:p>
          <a:p>
            <a:pPr>
              <a:buFont typeface="Arial" pitchFamily="34" charset="0"/>
              <a:buChar char="•"/>
            </a:pPr>
            <a:r>
              <a:rPr lang="en-US" sz="3600" b="1" dirty="0" smtClean="0"/>
              <a:t>The home has more “character”</a:t>
            </a:r>
          </a:p>
          <a:p>
            <a:pPr>
              <a:buFont typeface="Arial" pitchFamily="34" charset="0"/>
              <a:buChar char="•"/>
            </a:pPr>
            <a:r>
              <a:rPr lang="en-US" sz="3600" b="1" dirty="0" smtClean="0"/>
              <a:t>Special architectural touches</a:t>
            </a:r>
          </a:p>
          <a:p>
            <a:pPr>
              <a:buFont typeface="Arial" pitchFamily="34" charset="0"/>
              <a:buChar char="•"/>
            </a:pPr>
            <a:r>
              <a:rPr lang="en-US" sz="3600" b="1" dirty="0" smtClean="0"/>
              <a:t>Usually in well-established neighborhoods</a:t>
            </a:r>
          </a:p>
          <a:p>
            <a:pPr lvl="1"/>
            <a:r>
              <a:rPr lang="en-US" sz="3600" b="1" dirty="0" smtClean="0"/>
              <a:t>-streets, curbs, sidewalks</a:t>
            </a:r>
          </a:p>
          <a:p>
            <a:pPr lvl="1"/>
            <a:r>
              <a:rPr lang="en-US" sz="3600" b="1" dirty="0" smtClean="0"/>
              <a:t>-landscaping throughout the neighborhood</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dow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dow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wipe(dow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wipe(down)">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wipe(down)">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wipe(down)">
                                      <p:cBhvr>
                                        <p:cTn id="3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Documents and Settings\Owner\Local Settings\Temporary Internet Files\Content.IE5\HMKOHVM8\MPj03058990000[1].jpg"/>
          <p:cNvPicPr>
            <a:picLocks noChangeAspect="1" noChangeArrowheads="1"/>
          </p:cNvPicPr>
          <p:nvPr/>
        </p:nvPicPr>
        <p:blipFill>
          <a:blip r:embed="rId2" cstate="print">
            <a:lum bright="18000" contrast="-65000"/>
          </a:blip>
          <a:srcRect b="15850"/>
          <a:stretch>
            <a:fillRect/>
          </a:stretch>
        </p:blipFill>
        <p:spPr bwMode="auto">
          <a:xfrm>
            <a:off x="304800" y="1066800"/>
            <a:ext cx="8534400" cy="5486400"/>
          </a:xfrm>
          <a:prstGeom prst="rect">
            <a:avLst/>
          </a:prstGeom>
          <a:noFill/>
          <a:ln>
            <a:solidFill>
              <a:schemeClr val="bg2">
                <a:lumMod val="90000"/>
              </a:schemeClr>
            </a:solidFill>
          </a:ln>
          <a:effectLst>
            <a:innerShdw blurRad="127000" dist="127000" dir="7200000">
              <a:prstClr val="black">
                <a:alpha val="50000"/>
              </a:prstClr>
            </a:innerShdw>
          </a:effectLst>
        </p:spPr>
      </p:pic>
      <p:pic>
        <p:nvPicPr>
          <p:cNvPr id="1030" name="Picture 6" descr="C:\Documents and Settings\Owner\Local Settings\Temporary Internet Files\Content.IE5\39AQXSH7\MPj03862940000[1].jpg"/>
          <p:cNvPicPr>
            <a:picLocks noChangeAspect="1" noChangeArrowheads="1"/>
          </p:cNvPicPr>
          <p:nvPr/>
        </p:nvPicPr>
        <p:blipFill>
          <a:blip r:embed="rId3" cstate="print">
            <a:lum bright="70000" contrast="-70000"/>
          </a:blip>
          <a:srcRect l="2083" t="9329" r="14584" b="31266"/>
          <a:stretch>
            <a:fillRect/>
          </a:stretch>
        </p:blipFill>
        <p:spPr bwMode="auto">
          <a:xfrm>
            <a:off x="381000" y="228600"/>
            <a:ext cx="8382000" cy="838200"/>
          </a:xfrm>
          <a:prstGeom prst="rect">
            <a:avLst/>
          </a:prstGeom>
          <a:noFill/>
          <a:ln>
            <a:solidFill>
              <a:schemeClr val="bg2">
                <a:lumMod val="90000"/>
              </a:schemeClr>
            </a:solidFill>
          </a:ln>
          <a:effectLst>
            <a:innerShdw blurRad="63500" dist="50800" dir="18900000">
              <a:prstClr val="black">
                <a:alpha val="50000"/>
              </a:prstClr>
            </a:innerShdw>
          </a:effectLst>
        </p:spPr>
      </p:pic>
      <p:sp>
        <p:nvSpPr>
          <p:cNvPr id="21" name="Half Frame 20"/>
          <p:cNvSpPr/>
          <p:nvPr/>
        </p:nvSpPr>
        <p:spPr>
          <a:xfrm flipH="1" flipV="1">
            <a:off x="0" y="0"/>
            <a:ext cx="9144000" cy="6858000"/>
          </a:xfrm>
          <a:prstGeom prst="halfFrame">
            <a:avLst>
              <a:gd name="adj1" fmla="val 2666"/>
              <a:gd name="adj2" fmla="val 3333"/>
            </a:avLst>
          </a:prstGeom>
          <a:blipFill dpi="0" rotWithShape="1">
            <a:blip r:embed="rId4" cstate="print">
              <a:alphaModFix amt="4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Rectangle 19"/>
          <p:cNvSpPr/>
          <p:nvPr/>
        </p:nvSpPr>
        <p:spPr>
          <a:xfrm>
            <a:off x="838200" y="381000"/>
            <a:ext cx="7543800" cy="707886"/>
          </a:xfrm>
          <a:prstGeom prst="rect">
            <a:avLst/>
          </a:prstGeom>
          <a:noFill/>
          <a:ln>
            <a:noFill/>
          </a:ln>
        </p:spPr>
        <p:txBody>
          <a:bodyPr wrap="square" lIns="91440" tIns="45720" rIns="91440" bIns="45720">
            <a:spAutoFit/>
          </a:bodyPr>
          <a:lstStyle/>
          <a:p>
            <a:pPr algn="ctr"/>
            <a:r>
              <a:rPr lang="en-US" sz="4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Disadvantages of an Older Home</a:t>
            </a:r>
            <a:endParaRPr lang="en-US" sz="4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TextBox 5"/>
          <p:cNvSpPr txBox="1"/>
          <p:nvPr/>
        </p:nvSpPr>
        <p:spPr>
          <a:xfrm>
            <a:off x="381000" y="1143000"/>
            <a:ext cx="8458200" cy="5078313"/>
          </a:xfrm>
          <a:prstGeom prst="rect">
            <a:avLst/>
          </a:prstGeom>
          <a:noFill/>
        </p:spPr>
        <p:txBody>
          <a:bodyPr wrap="square" rtlCol="0">
            <a:spAutoFit/>
          </a:bodyPr>
          <a:lstStyle/>
          <a:p>
            <a:pPr>
              <a:buFont typeface="Arial" pitchFamily="34" charset="0"/>
              <a:buChar char="•"/>
            </a:pPr>
            <a:r>
              <a:rPr lang="en-US" sz="3600" b="1" dirty="0" smtClean="0"/>
              <a:t>Costs of repairs</a:t>
            </a:r>
          </a:p>
          <a:p>
            <a:pPr lvl="1"/>
            <a:r>
              <a:rPr lang="en-US" sz="3600" b="1" dirty="0" smtClean="0"/>
              <a:t>-</a:t>
            </a:r>
            <a:r>
              <a:rPr lang="en-US" sz="3600" dirty="0" smtClean="0"/>
              <a:t>wiring, plumbing and interior &amp; exterior surfaces deteriorate with age</a:t>
            </a:r>
          </a:p>
          <a:p>
            <a:pPr>
              <a:buFont typeface="Arial" pitchFamily="34" charset="0"/>
              <a:buChar char="•"/>
            </a:pPr>
            <a:r>
              <a:rPr lang="en-US" sz="3600" b="1" dirty="0" smtClean="0"/>
              <a:t>Might have structural problems.</a:t>
            </a:r>
          </a:p>
          <a:p>
            <a:pPr lvl="1"/>
            <a:r>
              <a:rPr lang="en-US" sz="3600" dirty="0" smtClean="0"/>
              <a:t>-basement or roof leaks, termites, foundation cracks etc.</a:t>
            </a:r>
          </a:p>
          <a:p>
            <a:pPr>
              <a:buFont typeface="Arial" pitchFamily="34" charset="0"/>
              <a:buChar char="•"/>
            </a:pPr>
            <a:r>
              <a:rPr lang="en-US" sz="3600" b="1" dirty="0" smtClean="0"/>
              <a:t>Little or no insulation, poor heating and cooling systems</a:t>
            </a:r>
          </a:p>
          <a:p>
            <a:pPr>
              <a:buFont typeface="Arial" pitchFamily="34" charset="0"/>
              <a:buChar char="•"/>
            </a:pPr>
            <a:r>
              <a:rPr lang="en-US" sz="3600" b="1" dirty="0" smtClean="0"/>
              <a:t>Health hazards </a:t>
            </a:r>
            <a:r>
              <a:rPr lang="en-US" sz="3600" dirty="0" smtClean="0"/>
              <a:t>(lead paint)</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dow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dow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wipe(dow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wipe(down)">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wipe(down)">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wipe(down)">
                                      <p:cBhvr>
                                        <p:cTn id="3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Documents and Settings\Owner\Local Settings\Temporary Internet Files\Content.IE5\HMKOHVM8\MPj03058990000[1].jpg"/>
          <p:cNvPicPr>
            <a:picLocks noChangeAspect="1" noChangeArrowheads="1"/>
          </p:cNvPicPr>
          <p:nvPr/>
        </p:nvPicPr>
        <p:blipFill>
          <a:blip r:embed="rId2" cstate="print">
            <a:lum bright="18000" contrast="-65000"/>
          </a:blip>
          <a:srcRect b="15850"/>
          <a:stretch>
            <a:fillRect/>
          </a:stretch>
        </p:blipFill>
        <p:spPr bwMode="auto">
          <a:xfrm>
            <a:off x="304800" y="1143000"/>
            <a:ext cx="8534400" cy="5410200"/>
          </a:xfrm>
          <a:prstGeom prst="rect">
            <a:avLst/>
          </a:prstGeom>
          <a:noFill/>
          <a:ln>
            <a:solidFill>
              <a:schemeClr val="bg2">
                <a:lumMod val="90000"/>
              </a:schemeClr>
            </a:solidFill>
          </a:ln>
          <a:effectLst>
            <a:innerShdw blurRad="127000" dist="127000" dir="7200000">
              <a:prstClr val="black">
                <a:alpha val="50000"/>
              </a:prstClr>
            </a:innerShdw>
          </a:effectLst>
        </p:spPr>
      </p:pic>
      <p:pic>
        <p:nvPicPr>
          <p:cNvPr id="1030" name="Picture 6" descr="C:\Documents and Settings\Owner\Local Settings\Temporary Internet Files\Content.IE5\39AQXSH7\MPj03862940000[1].jpg"/>
          <p:cNvPicPr>
            <a:picLocks noChangeAspect="1" noChangeArrowheads="1"/>
          </p:cNvPicPr>
          <p:nvPr/>
        </p:nvPicPr>
        <p:blipFill>
          <a:blip r:embed="rId3" cstate="print">
            <a:lum bright="70000" contrast="-70000"/>
          </a:blip>
          <a:srcRect l="2083" t="9329" r="14584" b="31266"/>
          <a:stretch>
            <a:fillRect/>
          </a:stretch>
        </p:blipFill>
        <p:spPr bwMode="auto">
          <a:xfrm>
            <a:off x="381000" y="228600"/>
            <a:ext cx="8382000" cy="838200"/>
          </a:xfrm>
          <a:prstGeom prst="rect">
            <a:avLst/>
          </a:prstGeom>
          <a:noFill/>
          <a:ln>
            <a:solidFill>
              <a:schemeClr val="bg2">
                <a:lumMod val="90000"/>
              </a:schemeClr>
            </a:solidFill>
          </a:ln>
          <a:effectLst>
            <a:innerShdw blurRad="63500" dist="50800" dir="18900000">
              <a:prstClr val="black">
                <a:alpha val="50000"/>
              </a:prstClr>
            </a:innerShdw>
          </a:effectLst>
        </p:spPr>
      </p:pic>
      <p:sp>
        <p:nvSpPr>
          <p:cNvPr id="21" name="Half Frame 20"/>
          <p:cNvSpPr/>
          <p:nvPr/>
        </p:nvSpPr>
        <p:spPr>
          <a:xfrm flipH="1" flipV="1">
            <a:off x="0" y="0"/>
            <a:ext cx="9144000" cy="6858000"/>
          </a:xfrm>
          <a:prstGeom prst="halfFrame">
            <a:avLst>
              <a:gd name="adj1" fmla="val 2666"/>
              <a:gd name="adj2" fmla="val 3333"/>
            </a:avLst>
          </a:prstGeom>
          <a:blipFill dpi="0" rotWithShape="1">
            <a:blip r:embed="rId4" cstate="print">
              <a:alphaModFix amt="4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Rectangle 19"/>
          <p:cNvSpPr/>
          <p:nvPr/>
        </p:nvSpPr>
        <p:spPr>
          <a:xfrm>
            <a:off x="533400" y="381000"/>
            <a:ext cx="7772400" cy="707886"/>
          </a:xfrm>
          <a:prstGeom prst="rect">
            <a:avLst/>
          </a:prstGeom>
          <a:noFill/>
          <a:ln>
            <a:noFill/>
          </a:ln>
        </p:spPr>
        <p:txBody>
          <a:bodyPr wrap="square" lIns="91440" tIns="45720" rIns="91440" bIns="45720">
            <a:spAutoFit/>
          </a:bodyPr>
          <a:lstStyle/>
          <a:p>
            <a:pPr algn="ctr"/>
            <a:r>
              <a:rPr lang="en-US" sz="4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Disadvantages of an Older Home</a:t>
            </a:r>
            <a:endParaRPr lang="en-US" sz="4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TextBox 5"/>
          <p:cNvSpPr txBox="1"/>
          <p:nvPr/>
        </p:nvSpPr>
        <p:spPr>
          <a:xfrm>
            <a:off x="381000" y="1295400"/>
            <a:ext cx="8382000" cy="2862322"/>
          </a:xfrm>
          <a:prstGeom prst="rect">
            <a:avLst/>
          </a:prstGeom>
          <a:noFill/>
        </p:spPr>
        <p:txBody>
          <a:bodyPr wrap="square" rtlCol="0">
            <a:spAutoFit/>
          </a:bodyPr>
          <a:lstStyle/>
          <a:p>
            <a:pPr>
              <a:buFont typeface="Arial" pitchFamily="34" charset="0"/>
              <a:buChar char="•"/>
            </a:pPr>
            <a:r>
              <a:rPr lang="en-US" sz="3600" b="1" dirty="0" smtClean="0"/>
              <a:t>Lenders may require a larger down payment</a:t>
            </a:r>
          </a:p>
          <a:p>
            <a:pPr>
              <a:buFont typeface="Arial" pitchFamily="34" charset="0"/>
              <a:buChar char="•"/>
            </a:pPr>
            <a:r>
              <a:rPr lang="en-US" sz="3600" b="1" dirty="0" smtClean="0"/>
              <a:t>“inherit” decorating features from previous owners</a:t>
            </a:r>
          </a:p>
          <a:p>
            <a:pPr lvl="1"/>
            <a:r>
              <a:rPr lang="en-US" sz="3600" dirty="0" smtClean="0"/>
              <a:t>-floor coverings, wall paper, paint etc.</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dow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dow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wipe(down)">
                                      <p:cBhvr>
                                        <p:cTn id="2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Bevel 15"/>
          <p:cNvSpPr/>
          <p:nvPr/>
        </p:nvSpPr>
        <p:spPr>
          <a:xfrm>
            <a:off x="0" y="0"/>
            <a:ext cx="9144000" cy="6858000"/>
          </a:xfrm>
          <a:prstGeom prst="bevel">
            <a:avLst/>
          </a:prstGeom>
          <a:solidFill>
            <a:schemeClr val="bg2">
              <a:alpha val="50000"/>
            </a:schemeClr>
          </a:solidFill>
          <a:ln>
            <a:solidFill>
              <a:schemeClr val="bg2">
                <a:lumMod val="90000"/>
                <a:alpha val="31000"/>
              </a:schemeClr>
            </a:solidFill>
          </a:ln>
          <a:effectLst>
            <a:innerShdw blurRad="114300">
              <a:prstClr val="black">
                <a:alpha val="62000"/>
              </a:prstClr>
            </a:innerShdw>
          </a:effectLst>
          <a:scene3d>
            <a:camera prst="orthographicFront"/>
            <a:lightRig rig="threePt" dir="t">
              <a:rot lat="0" lon="0" rev="3000000"/>
            </a:lightRig>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9" name="Picture 5" descr="C:\Documents and Settings\Owner\Local Settings\Temporary Internet Files\Content.IE5\HMKOHVM8\MPj03058990000[1].jpg"/>
          <p:cNvPicPr>
            <a:picLocks noChangeAspect="1" noChangeArrowheads="1"/>
          </p:cNvPicPr>
          <p:nvPr/>
        </p:nvPicPr>
        <p:blipFill>
          <a:blip r:embed="rId2" cstate="print">
            <a:lum bright="18000" contrast="-65000"/>
          </a:blip>
          <a:srcRect b="15850"/>
          <a:stretch>
            <a:fillRect/>
          </a:stretch>
        </p:blipFill>
        <p:spPr bwMode="auto">
          <a:xfrm>
            <a:off x="3733800" y="228600"/>
            <a:ext cx="5029200" cy="6324600"/>
          </a:xfrm>
          <a:prstGeom prst="rect">
            <a:avLst/>
          </a:prstGeom>
          <a:noFill/>
          <a:ln>
            <a:solidFill>
              <a:schemeClr val="bg2">
                <a:lumMod val="90000"/>
              </a:schemeClr>
            </a:solidFill>
          </a:ln>
          <a:effectLst>
            <a:innerShdw blurRad="127000" dist="127000" dir="7200000">
              <a:prstClr val="black">
                <a:alpha val="50000"/>
              </a:prstClr>
            </a:innerShdw>
          </a:effectLst>
        </p:spPr>
      </p:pic>
      <p:pic>
        <p:nvPicPr>
          <p:cNvPr id="1030" name="Picture 6" descr="C:\Documents and Settings\Owner\Local Settings\Temporary Internet Files\Content.IE5\39AQXSH7\MPj03862940000[1].jpg"/>
          <p:cNvPicPr>
            <a:picLocks noChangeAspect="1" noChangeArrowheads="1"/>
          </p:cNvPicPr>
          <p:nvPr/>
        </p:nvPicPr>
        <p:blipFill>
          <a:blip r:embed="rId3" cstate="print"/>
          <a:srcRect l="2083" t="9329" r="14584" b="31266"/>
          <a:stretch>
            <a:fillRect/>
          </a:stretch>
        </p:blipFill>
        <p:spPr bwMode="auto">
          <a:xfrm>
            <a:off x="381000" y="228600"/>
            <a:ext cx="3048000" cy="1447800"/>
          </a:xfrm>
          <a:prstGeom prst="rect">
            <a:avLst/>
          </a:prstGeom>
          <a:noFill/>
          <a:ln>
            <a:solidFill>
              <a:schemeClr val="bg2">
                <a:lumMod val="90000"/>
              </a:schemeClr>
            </a:solidFill>
          </a:ln>
          <a:effectLst>
            <a:innerShdw blurRad="63500" dist="50800" dir="18900000">
              <a:prstClr val="black">
                <a:alpha val="50000"/>
              </a:prstClr>
            </a:innerShdw>
          </a:effectLst>
        </p:spPr>
      </p:pic>
      <p:pic>
        <p:nvPicPr>
          <p:cNvPr id="1028" name="Picture 4" descr="C:\Documents and Settings\Owner\Local Settings\Temporary Internet Files\Content.IE5\HMKOHVM8\MPj04037250000[1].jpg"/>
          <p:cNvPicPr>
            <a:picLocks noChangeAspect="1" noChangeArrowheads="1"/>
          </p:cNvPicPr>
          <p:nvPr/>
        </p:nvPicPr>
        <p:blipFill>
          <a:blip r:embed="rId4" cstate="print"/>
          <a:srcRect l="7595" r="41772" b="1899"/>
          <a:stretch>
            <a:fillRect/>
          </a:stretch>
        </p:blipFill>
        <p:spPr bwMode="auto">
          <a:xfrm>
            <a:off x="381000" y="1828800"/>
            <a:ext cx="3048000" cy="4724400"/>
          </a:xfrm>
          <a:prstGeom prst="rect">
            <a:avLst/>
          </a:prstGeom>
          <a:noFill/>
          <a:ln>
            <a:solidFill>
              <a:schemeClr val="bg2">
                <a:lumMod val="90000"/>
              </a:schemeClr>
            </a:solidFill>
          </a:ln>
          <a:effectLst>
            <a:innerShdw blurRad="127000" dist="190500" dir="11220000">
              <a:prstClr val="black">
                <a:alpha val="50000"/>
              </a:prstClr>
            </a:innerShdw>
          </a:effectLst>
        </p:spPr>
      </p:pic>
      <p:sp>
        <p:nvSpPr>
          <p:cNvPr id="17" name="Rectangle 16"/>
          <p:cNvSpPr/>
          <p:nvPr/>
        </p:nvSpPr>
        <p:spPr>
          <a:xfrm>
            <a:off x="4383658" y="1371600"/>
            <a:ext cx="3805594"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Resale Value</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1" name="Half Frame 20"/>
          <p:cNvSpPr/>
          <p:nvPr/>
        </p:nvSpPr>
        <p:spPr>
          <a:xfrm flipH="1" flipV="1">
            <a:off x="0" y="0"/>
            <a:ext cx="9144000" cy="6858000"/>
          </a:xfrm>
          <a:prstGeom prst="halfFrame">
            <a:avLst>
              <a:gd name="adj1" fmla="val 2666"/>
              <a:gd name="adj2" fmla="val 3333"/>
            </a:avLst>
          </a:prstGeom>
          <a:blipFill dpi="0" rotWithShape="1">
            <a:blip r:embed="rId5" cstate="print">
              <a:alphaModFix amt="4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pic>
        <p:nvPicPr>
          <p:cNvPr id="1029" name="Picture 5" descr="C:\Documents and Settings\Owner\Local Settings\Temporary Internet Files\Content.IE5\HMKOHVM8\MPj03058990000[1].jpg"/>
          <p:cNvPicPr>
            <a:picLocks noChangeAspect="1" noChangeArrowheads="1"/>
          </p:cNvPicPr>
          <p:nvPr/>
        </p:nvPicPr>
        <p:blipFill>
          <a:blip r:embed="rId4" cstate="print">
            <a:lum bright="18000" contrast="-65000"/>
          </a:blip>
          <a:srcRect b="15850"/>
          <a:stretch>
            <a:fillRect/>
          </a:stretch>
        </p:blipFill>
        <p:spPr bwMode="auto">
          <a:xfrm>
            <a:off x="381000" y="1905000"/>
            <a:ext cx="8534400" cy="4724400"/>
          </a:xfrm>
          <a:prstGeom prst="rect">
            <a:avLst/>
          </a:prstGeom>
          <a:noFill/>
          <a:ln>
            <a:solidFill>
              <a:schemeClr val="bg2">
                <a:lumMod val="90000"/>
              </a:schemeClr>
            </a:solidFill>
          </a:ln>
          <a:effectLst>
            <a:innerShdw blurRad="127000" dist="127000" dir="7200000">
              <a:prstClr val="black">
                <a:alpha val="50000"/>
              </a:prstClr>
            </a:innerShdw>
          </a:effectLst>
        </p:spPr>
      </p:pic>
      <p:pic>
        <p:nvPicPr>
          <p:cNvPr id="1030" name="Picture 6" descr="C:\Documents and Settings\Owner\Local Settings\Temporary Internet Files\Content.IE5\39AQXSH7\MPj03862940000[1].jpg"/>
          <p:cNvPicPr>
            <a:picLocks noChangeAspect="1" noChangeArrowheads="1"/>
          </p:cNvPicPr>
          <p:nvPr/>
        </p:nvPicPr>
        <p:blipFill>
          <a:blip r:embed="rId5" cstate="print">
            <a:lum bright="70000" contrast="-70000"/>
          </a:blip>
          <a:srcRect l="2083" t="9329" r="14584" b="31266"/>
          <a:stretch>
            <a:fillRect/>
          </a:stretch>
        </p:blipFill>
        <p:spPr bwMode="auto">
          <a:xfrm>
            <a:off x="381000" y="228600"/>
            <a:ext cx="8382000" cy="1447800"/>
          </a:xfrm>
          <a:prstGeom prst="rect">
            <a:avLst/>
          </a:prstGeom>
          <a:noFill/>
          <a:ln>
            <a:solidFill>
              <a:schemeClr val="bg2">
                <a:lumMod val="90000"/>
              </a:schemeClr>
            </a:solidFill>
          </a:ln>
          <a:effectLst>
            <a:innerShdw blurRad="63500" dist="50800" dir="18900000">
              <a:prstClr val="black">
                <a:alpha val="50000"/>
              </a:prstClr>
            </a:innerShdw>
          </a:effectLst>
        </p:spPr>
      </p:pic>
      <p:sp>
        <p:nvSpPr>
          <p:cNvPr id="21" name="Half Frame 20"/>
          <p:cNvSpPr/>
          <p:nvPr/>
        </p:nvSpPr>
        <p:spPr>
          <a:xfrm flipH="1" flipV="1">
            <a:off x="0" y="0"/>
            <a:ext cx="9144000" cy="6858000"/>
          </a:xfrm>
          <a:prstGeom prst="halfFrame">
            <a:avLst>
              <a:gd name="adj1" fmla="val 2666"/>
              <a:gd name="adj2" fmla="val 3333"/>
            </a:avLst>
          </a:prstGeom>
          <a:blipFill dpi="0" rotWithShape="1">
            <a:blip r:embed="rId6" cstate="print">
              <a:alphaModFix amt="4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Rectangle 19"/>
          <p:cNvSpPr/>
          <p:nvPr/>
        </p:nvSpPr>
        <p:spPr>
          <a:xfrm>
            <a:off x="1676400" y="381000"/>
            <a:ext cx="6019800" cy="1323439"/>
          </a:xfrm>
          <a:prstGeom prst="rect">
            <a:avLst/>
          </a:prstGeom>
          <a:noFill/>
          <a:ln>
            <a:noFill/>
          </a:ln>
        </p:spPr>
        <p:txBody>
          <a:bodyPr wrap="square" lIns="91440" tIns="45720" rIns="91440" bIns="45720">
            <a:spAutoFit/>
          </a:bodyPr>
          <a:lstStyle/>
          <a:p>
            <a:pPr algn="ctr"/>
            <a:r>
              <a:rPr lang="en-US" sz="4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Financial Planning:</a:t>
            </a:r>
          </a:p>
          <a:p>
            <a:pPr algn="ctr"/>
            <a:r>
              <a:rPr lang="en-US" sz="4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Income and Budget</a:t>
            </a:r>
            <a:endParaRPr lang="en-US" sz="4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2" name="TextBox 11"/>
          <p:cNvSpPr txBox="1"/>
          <p:nvPr/>
        </p:nvSpPr>
        <p:spPr>
          <a:xfrm>
            <a:off x="381000" y="1981200"/>
            <a:ext cx="8382000" cy="4524315"/>
          </a:xfrm>
          <a:prstGeom prst="rect">
            <a:avLst/>
          </a:prstGeom>
          <a:noFill/>
        </p:spPr>
        <p:txBody>
          <a:bodyPr wrap="square" rtlCol="0">
            <a:spAutoFit/>
          </a:bodyPr>
          <a:lstStyle/>
          <a:p>
            <a:pPr>
              <a:buFont typeface="Arial" pitchFamily="34" charset="0"/>
              <a:buChar char="•"/>
            </a:pPr>
            <a:r>
              <a:rPr lang="en-US" sz="3600" b="1" dirty="0" smtClean="0"/>
              <a:t>A Prospective buyer’s income is one of the factors that lenders look at to determine how much money they are willing to lend.</a:t>
            </a:r>
          </a:p>
          <a:p>
            <a:pPr>
              <a:buFont typeface="Arial" pitchFamily="34" charset="0"/>
              <a:buChar char="•"/>
            </a:pPr>
            <a:r>
              <a:rPr lang="en-US" sz="3600" b="1" dirty="0" smtClean="0"/>
              <a:t>Usually no more than 28% of the household’s gross income.</a:t>
            </a:r>
          </a:p>
          <a:p>
            <a:pPr lvl="1"/>
            <a:r>
              <a:rPr lang="en-US" sz="3600" b="1" dirty="0" smtClean="0"/>
              <a:t>-If you make $2,000 a month, what amount could you spend on housing a month?</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wipe(down)">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wipe(down)">
                                      <p:cBhvr>
                                        <p:cTn id="17" dur="500"/>
                                        <p:tgtEl>
                                          <p:spTgt spid="1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2">
                                            <p:txEl>
                                              <p:pRg st="2" end="2"/>
                                            </p:txEl>
                                          </p:spTgt>
                                        </p:tgtEl>
                                        <p:attrNameLst>
                                          <p:attrName>style.visibility</p:attrName>
                                        </p:attrNameLst>
                                      </p:cBhvr>
                                      <p:to>
                                        <p:strVal val="visible"/>
                                      </p:to>
                                    </p:set>
                                    <p:animEffect transition="in" filter="wipe(down)">
                                      <p:cBhvr>
                                        <p:cTn id="22" dur="5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2" grpId="0"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Documents and Settings\Owner\Local Settings\Temporary Internet Files\Content.IE5\HMKOHVM8\MPj03058990000[1].jpg"/>
          <p:cNvPicPr>
            <a:picLocks noChangeAspect="1" noChangeArrowheads="1"/>
          </p:cNvPicPr>
          <p:nvPr/>
        </p:nvPicPr>
        <p:blipFill>
          <a:blip r:embed="rId2" cstate="print">
            <a:lum bright="18000" contrast="-65000"/>
          </a:blip>
          <a:srcRect b="15850"/>
          <a:stretch>
            <a:fillRect/>
          </a:stretch>
        </p:blipFill>
        <p:spPr bwMode="auto">
          <a:xfrm>
            <a:off x="304800" y="1295400"/>
            <a:ext cx="8534400" cy="5257800"/>
          </a:xfrm>
          <a:prstGeom prst="rect">
            <a:avLst/>
          </a:prstGeom>
          <a:noFill/>
          <a:ln>
            <a:solidFill>
              <a:schemeClr val="bg2">
                <a:lumMod val="90000"/>
              </a:schemeClr>
            </a:solidFill>
          </a:ln>
          <a:effectLst>
            <a:innerShdw blurRad="127000" dist="127000" dir="7200000">
              <a:prstClr val="black">
                <a:alpha val="50000"/>
              </a:prstClr>
            </a:innerShdw>
          </a:effectLst>
        </p:spPr>
      </p:pic>
      <p:pic>
        <p:nvPicPr>
          <p:cNvPr id="1030" name="Picture 6" descr="C:\Documents and Settings\Owner\Local Settings\Temporary Internet Files\Content.IE5\39AQXSH7\MPj03862940000[1].jpg"/>
          <p:cNvPicPr>
            <a:picLocks noChangeAspect="1" noChangeArrowheads="1"/>
          </p:cNvPicPr>
          <p:nvPr/>
        </p:nvPicPr>
        <p:blipFill>
          <a:blip r:embed="rId3" cstate="print">
            <a:lum bright="70000" contrast="-70000"/>
          </a:blip>
          <a:srcRect l="2083" t="9329" r="14584" b="31266"/>
          <a:stretch>
            <a:fillRect/>
          </a:stretch>
        </p:blipFill>
        <p:spPr bwMode="auto">
          <a:xfrm>
            <a:off x="381000" y="228600"/>
            <a:ext cx="8382000" cy="914400"/>
          </a:xfrm>
          <a:prstGeom prst="rect">
            <a:avLst/>
          </a:prstGeom>
          <a:noFill/>
          <a:ln>
            <a:solidFill>
              <a:schemeClr val="bg2">
                <a:lumMod val="90000"/>
              </a:schemeClr>
            </a:solidFill>
          </a:ln>
          <a:effectLst>
            <a:innerShdw blurRad="63500" dist="50800" dir="18900000">
              <a:prstClr val="black">
                <a:alpha val="50000"/>
              </a:prstClr>
            </a:innerShdw>
          </a:effectLst>
        </p:spPr>
      </p:pic>
      <p:sp>
        <p:nvSpPr>
          <p:cNvPr id="21" name="Half Frame 20"/>
          <p:cNvSpPr/>
          <p:nvPr/>
        </p:nvSpPr>
        <p:spPr>
          <a:xfrm flipH="1" flipV="1">
            <a:off x="0" y="0"/>
            <a:ext cx="9144000" cy="6477000"/>
          </a:xfrm>
          <a:prstGeom prst="halfFrame">
            <a:avLst>
              <a:gd name="adj1" fmla="val 2666"/>
              <a:gd name="adj2" fmla="val 3333"/>
            </a:avLst>
          </a:prstGeom>
          <a:blipFill dpi="0" rotWithShape="1">
            <a:blip r:embed="rId4" cstate="print">
              <a:alphaModFix amt="4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Rectangle 19"/>
          <p:cNvSpPr/>
          <p:nvPr/>
        </p:nvSpPr>
        <p:spPr>
          <a:xfrm>
            <a:off x="914400" y="381000"/>
            <a:ext cx="7315200" cy="707886"/>
          </a:xfrm>
          <a:prstGeom prst="rect">
            <a:avLst/>
          </a:prstGeom>
          <a:noFill/>
          <a:ln>
            <a:noFill/>
          </a:ln>
        </p:spPr>
        <p:txBody>
          <a:bodyPr wrap="square" lIns="91440" tIns="45720" rIns="91440" bIns="45720">
            <a:spAutoFit/>
          </a:bodyPr>
          <a:lstStyle/>
          <a:p>
            <a:pPr algn="ctr"/>
            <a:r>
              <a:rPr lang="en-US" sz="4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Factors that Affect Resale Value</a:t>
            </a:r>
            <a:endParaRPr lang="en-US" sz="4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TextBox 5"/>
          <p:cNvSpPr txBox="1"/>
          <p:nvPr/>
        </p:nvSpPr>
        <p:spPr>
          <a:xfrm>
            <a:off x="228600" y="1066801"/>
            <a:ext cx="8458200" cy="6494085"/>
          </a:xfrm>
          <a:prstGeom prst="rect">
            <a:avLst/>
          </a:prstGeom>
          <a:noFill/>
        </p:spPr>
        <p:txBody>
          <a:bodyPr wrap="square" rtlCol="0">
            <a:spAutoFit/>
          </a:bodyPr>
          <a:lstStyle/>
          <a:p>
            <a:pPr>
              <a:buFont typeface="Arial" pitchFamily="34" charset="0"/>
              <a:buChar char="•"/>
            </a:pPr>
            <a:r>
              <a:rPr lang="en-US" sz="3200" b="1" dirty="0" smtClean="0"/>
              <a:t>Location</a:t>
            </a:r>
          </a:p>
          <a:p>
            <a:pPr lvl="1">
              <a:buFont typeface="Arial" pitchFamily="34" charset="0"/>
              <a:buChar char="•"/>
            </a:pPr>
            <a:r>
              <a:rPr lang="en-US" sz="3200" dirty="0" smtClean="0"/>
              <a:t>closeness to public transportation, shopping</a:t>
            </a:r>
          </a:p>
          <a:p>
            <a:pPr lvl="1">
              <a:buFont typeface="Arial" pitchFamily="34" charset="0"/>
              <a:buChar char="•"/>
            </a:pPr>
            <a:r>
              <a:rPr lang="en-US" sz="3200" dirty="0" smtClean="0"/>
              <a:t>Appearance, age, condition of </a:t>
            </a:r>
            <a:r>
              <a:rPr lang="en-US" sz="3200" u="sng" dirty="0" smtClean="0"/>
              <a:t>other</a:t>
            </a:r>
            <a:r>
              <a:rPr lang="en-US" sz="3200" dirty="0" smtClean="0"/>
              <a:t> homes in the area</a:t>
            </a:r>
          </a:p>
          <a:p>
            <a:pPr lvl="1">
              <a:buFont typeface="Arial" pitchFamily="34" charset="0"/>
              <a:buChar char="•"/>
            </a:pPr>
            <a:r>
              <a:rPr lang="en-US" sz="3200" dirty="0" smtClean="0"/>
              <a:t>Quality of the school system</a:t>
            </a:r>
          </a:p>
          <a:p>
            <a:pPr lvl="1">
              <a:buFont typeface="Arial" pitchFamily="34" charset="0"/>
              <a:buChar char="•"/>
            </a:pPr>
            <a:r>
              <a:rPr lang="en-US" sz="3200" dirty="0" smtClean="0"/>
              <a:t>Distance from commercial and industrial areas</a:t>
            </a:r>
          </a:p>
          <a:p>
            <a:pPr lvl="1">
              <a:buFont typeface="Arial" pitchFamily="34" charset="0"/>
              <a:buChar char="•"/>
            </a:pPr>
            <a:r>
              <a:rPr lang="en-US" sz="3200" dirty="0" smtClean="0"/>
              <a:t>Site and lot size</a:t>
            </a:r>
          </a:p>
          <a:p>
            <a:pPr>
              <a:buFont typeface="Arial" pitchFamily="34" charset="0"/>
              <a:buChar char="•"/>
            </a:pPr>
            <a:r>
              <a:rPr lang="en-US" sz="3200" b="1" dirty="0" smtClean="0"/>
              <a:t>Design</a:t>
            </a:r>
          </a:p>
          <a:p>
            <a:pPr lvl="1">
              <a:buFont typeface="Arial" pitchFamily="34" charset="0"/>
              <a:buChar char="•"/>
            </a:pPr>
            <a:r>
              <a:rPr lang="en-US" sz="3200" dirty="0" smtClean="0"/>
              <a:t>Some styles are more acceptable than others in different areas</a:t>
            </a:r>
          </a:p>
          <a:p>
            <a:pPr>
              <a:buFont typeface="Arial" pitchFamily="34" charset="0"/>
              <a:buChar char="•"/>
            </a:pPr>
            <a:r>
              <a:rPr lang="en-US" sz="3200" b="1" dirty="0" smtClean="0"/>
              <a:t>Size of home</a:t>
            </a:r>
          </a:p>
          <a:p>
            <a:pPr lvl="1">
              <a:buFont typeface="Arial" pitchFamily="34" charset="0"/>
              <a:buChar char="•"/>
            </a:pPr>
            <a:endParaRPr lang="en-US" sz="3200" dirty="0" smtClean="0"/>
          </a:p>
          <a:p>
            <a:pPr lvl="1">
              <a:buFont typeface="Arial" pitchFamily="34" charset="0"/>
              <a:buChar char="•"/>
            </a:pP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dow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dow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wipe(dow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wipe(down)">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wipe(down)">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wipe(down)">
                                      <p:cBhvr>
                                        <p:cTn id="37" dur="500"/>
                                        <p:tgtEl>
                                          <p:spTgt spid="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wipe(down)">
                                      <p:cBhvr>
                                        <p:cTn id="42" dur="500"/>
                                        <p:tgtEl>
                                          <p:spTgt spid="6">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6">
                                            <p:txEl>
                                              <p:pRg st="7" end="7"/>
                                            </p:txEl>
                                          </p:spTgt>
                                        </p:tgtEl>
                                        <p:attrNameLst>
                                          <p:attrName>style.visibility</p:attrName>
                                        </p:attrNameLst>
                                      </p:cBhvr>
                                      <p:to>
                                        <p:strVal val="visible"/>
                                      </p:to>
                                    </p:set>
                                    <p:animEffect transition="in" filter="wipe(down)">
                                      <p:cBhvr>
                                        <p:cTn id="47" dur="500"/>
                                        <p:tgtEl>
                                          <p:spTgt spid="6">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6">
                                            <p:txEl>
                                              <p:pRg st="8" end="8"/>
                                            </p:txEl>
                                          </p:spTgt>
                                        </p:tgtEl>
                                        <p:attrNameLst>
                                          <p:attrName>style.visibility</p:attrName>
                                        </p:attrNameLst>
                                      </p:cBhvr>
                                      <p:to>
                                        <p:strVal val="visible"/>
                                      </p:to>
                                    </p:set>
                                    <p:animEffect transition="in" filter="wipe(down)">
                                      <p:cBhvr>
                                        <p:cTn id="52"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Documents and Settings\Owner\Local Settings\Temporary Internet Files\Content.IE5\HMKOHVM8\MPj03058990000[1].jpg"/>
          <p:cNvPicPr>
            <a:picLocks noChangeAspect="1" noChangeArrowheads="1"/>
          </p:cNvPicPr>
          <p:nvPr/>
        </p:nvPicPr>
        <p:blipFill>
          <a:blip r:embed="rId2" cstate="print">
            <a:lum bright="18000" contrast="-65000"/>
          </a:blip>
          <a:srcRect b="15850"/>
          <a:stretch>
            <a:fillRect/>
          </a:stretch>
        </p:blipFill>
        <p:spPr bwMode="auto">
          <a:xfrm>
            <a:off x="304800" y="1219200"/>
            <a:ext cx="8534400" cy="5334000"/>
          </a:xfrm>
          <a:prstGeom prst="rect">
            <a:avLst/>
          </a:prstGeom>
          <a:noFill/>
          <a:ln>
            <a:solidFill>
              <a:schemeClr val="bg2">
                <a:lumMod val="90000"/>
              </a:schemeClr>
            </a:solidFill>
          </a:ln>
          <a:effectLst>
            <a:innerShdw blurRad="127000" dist="127000" dir="7200000">
              <a:prstClr val="black">
                <a:alpha val="50000"/>
              </a:prstClr>
            </a:innerShdw>
          </a:effectLst>
        </p:spPr>
      </p:pic>
      <p:pic>
        <p:nvPicPr>
          <p:cNvPr id="1030" name="Picture 6" descr="C:\Documents and Settings\Owner\Local Settings\Temporary Internet Files\Content.IE5\39AQXSH7\MPj03862940000[1].jpg"/>
          <p:cNvPicPr>
            <a:picLocks noChangeAspect="1" noChangeArrowheads="1"/>
          </p:cNvPicPr>
          <p:nvPr/>
        </p:nvPicPr>
        <p:blipFill>
          <a:blip r:embed="rId3" cstate="print">
            <a:lum bright="70000" contrast="-70000"/>
          </a:blip>
          <a:srcRect l="2083" t="9329" r="14584" b="31266"/>
          <a:stretch>
            <a:fillRect/>
          </a:stretch>
        </p:blipFill>
        <p:spPr bwMode="auto">
          <a:xfrm>
            <a:off x="381000" y="228600"/>
            <a:ext cx="8382000" cy="914400"/>
          </a:xfrm>
          <a:prstGeom prst="rect">
            <a:avLst/>
          </a:prstGeom>
          <a:noFill/>
          <a:ln>
            <a:solidFill>
              <a:schemeClr val="bg2">
                <a:lumMod val="90000"/>
              </a:schemeClr>
            </a:solidFill>
          </a:ln>
          <a:effectLst>
            <a:innerShdw blurRad="63500" dist="50800" dir="18900000">
              <a:prstClr val="black">
                <a:alpha val="50000"/>
              </a:prstClr>
            </a:innerShdw>
          </a:effectLst>
        </p:spPr>
      </p:pic>
      <p:sp>
        <p:nvSpPr>
          <p:cNvPr id="21" name="Half Frame 20"/>
          <p:cNvSpPr/>
          <p:nvPr/>
        </p:nvSpPr>
        <p:spPr>
          <a:xfrm flipH="1" flipV="1">
            <a:off x="0" y="0"/>
            <a:ext cx="9144000" cy="6858000"/>
          </a:xfrm>
          <a:prstGeom prst="halfFrame">
            <a:avLst>
              <a:gd name="adj1" fmla="val 2666"/>
              <a:gd name="adj2" fmla="val 3333"/>
            </a:avLst>
          </a:prstGeom>
          <a:blipFill dpi="0" rotWithShape="1">
            <a:blip r:embed="rId4" cstate="print">
              <a:alphaModFix amt="4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Rectangle 19"/>
          <p:cNvSpPr/>
          <p:nvPr/>
        </p:nvSpPr>
        <p:spPr>
          <a:xfrm>
            <a:off x="381000" y="381000"/>
            <a:ext cx="8305800" cy="707886"/>
          </a:xfrm>
          <a:prstGeom prst="rect">
            <a:avLst/>
          </a:prstGeom>
          <a:noFill/>
          <a:ln>
            <a:noFill/>
          </a:ln>
        </p:spPr>
        <p:txBody>
          <a:bodyPr wrap="square" lIns="91440" tIns="45720" rIns="91440" bIns="45720">
            <a:spAutoFit/>
          </a:bodyPr>
          <a:lstStyle/>
          <a:p>
            <a:pPr algn="ctr"/>
            <a:r>
              <a:rPr lang="en-US" sz="4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Factors that Affect Resale Value</a:t>
            </a:r>
            <a:endParaRPr lang="en-US" sz="4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TextBox 5"/>
          <p:cNvSpPr txBox="1"/>
          <p:nvPr/>
        </p:nvSpPr>
        <p:spPr>
          <a:xfrm>
            <a:off x="304800" y="1371600"/>
            <a:ext cx="8534400" cy="5016758"/>
          </a:xfrm>
          <a:prstGeom prst="rect">
            <a:avLst/>
          </a:prstGeom>
          <a:noFill/>
        </p:spPr>
        <p:txBody>
          <a:bodyPr wrap="square" rtlCol="0">
            <a:spAutoFit/>
          </a:bodyPr>
          <a:lstStyle/>
          <a:p>
            <a:pPr>
              <a:buFont typeface="Arial" pitchFamily="34" charset="0"/>
              <a:buChar char="•"/>
            </a:pPr>
            <a:r>
              <a:rPr lang="en-US" sz="3200" b="1" dirty="0" smtClean="0"/>
              <a:t>Taxes and assessments</a:t>
            </a:r>
          </a:p>
          <a:p>
            <a:pPr lvl="1">
              <a:buFont typeface="Arial" pitchFamily="34" charset="0"/>
              <a:buChar char="•"/>
            </a:pPr>
            <a:r>
              <a:rPr lang="en-US" sz="3200" dirty="0" smtClean="0"/>
              <a:t>If property taxes are very high the owner might have difficulty finding a buyer</a:t>
            </a:r>
          </a:p>
          <a:p>
            <a:pPr lvl="1">
              <a:buFont typeface="Arial" pitchFamily="34" charset="0"/>
              <a:buChar char="•"/>
            </a:pPr>
            <a:r>
              <a:rPr lang="en-US" sz="3200" i="1" u="sng" dirty="0" smtClean="0"/>
              <a:t>Assessments:</a:t>
            </a:r>
            <a:r>
              <a:rPr lang="en-US" sz="3200" dirty="0" smtClean="0"/>
              <a:t> charge made to the homeowner by the local government such as widening a street in the neighborhood</a:t>
            </a:r>
          </a:p>
          <a:p>
            <a:pPr>
              <a:buFont typeface="Arial" pitchFamily="34" charset="0"/>
              <a:buChar char="•"/>
            </a:pPr>
            <a:r>
              <a:rPr lang="en-US" sz="3200" b="1" dirty="0" smtClean="0"/>
              <a:t>Improvements</a:t>
            </a:r>
          </a:p>
          <a:p>
            <a:pPr lvl="1">
              <a:buFont typeface="Arial" pitchFamily="34" charset="0"/>
              <a:buChar char="•"/>
            </a:pPr>
            <a:r>
              <a:rPr lang="en-US" sz="3200" dirty="0" smtClean="0"/>
              <a:t>Will the home have to be updated or has updating/remodeling already occurred?</a:t>
            </a:r>
          </a:p>
          <a:p>
            <a:pPr>
              <a:buFont typeface="Arial" pitchFamily="34" charset="0"/>
              <a:buChar char="•"/>
            </a:pPr>
            <a:r>
              <a:rPr lang="en-US" sz="3200" b="1" dirty="0" smtClean="0"/>
              <a:t>Condition of the home</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dow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dow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wipe(dow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wipe(down)">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wipe(down)">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wipe(down)">
                                      <p:cBhvr>
                                        <p:cTn id="3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Documents and Settings\Owner\Local Settings\Temporary Internet Files\Content.IE5\HMKOHVM8\MPj03058990000[1].jpg"/>
          <p:cNvPicPr>
            <a:picLocks noChangeAspect="1" noChangeArrowheads="1"/>
          </p:cNvPicPr>
          <p:nvPr/>
        </p:nvPicPr>
        <p:blipFill>
          <a:blip r:embed="rId2" cstate="print">
            <a:lum bright="18000" contrast="-65000"/>
          </a:blip>
          <a:srcRect b="15850"/>
          <a:stretch>
            <a:fillRect/>
          </a:stretch>
        </p:blipFill>
        <p:spPr bwMode="auto">
          <a:xfrm>
            <a:off x="304800" y="1828800"/>
            <a:ext cx="8534400" cy="4724400"/>
          </a:xfrm>
          <a:prstGeom prst="rect">
            <a:avLst/>
          </a:prstGeom>
          <a:noFill/>
          <a:ln>
            <a:solidFill>
              <a:schemeClr val="bg2">
                <a:lumMod val="90000"/>
              </a:schemeClr>
            </a:solidFill>
          </a:ln>
          <a:effectLst>
            <a:innerShdw blurRad="127000" dist="127000" dir="7200000">
              <a:prstClr val="black">
                <a:alpha val="50000"/>
              </a:prstClr>
            </a:innerShdw>
          </a:effectLst>
        </p:spPr>
      </p:pic>
      <p:pic>
        <p:nvPicPr>
          <p:cNvPr id="1030" name="Picture 6" descr="C:\Documents and Settings\Owner\Local Settings\Temporary Internet Files\Content.IE5\39AQXSH7\MPj03862940000[1].jpg"/>
          <p:cNvPicPr>
            <a:picLocks noChangeAspect="1" noChangeArrowheads="1"/>
          </p:cNvPicPr>
          <p:nvPr/>
        </p:nvPicPr>
        <p:blipFill>
          <a:blip r:embed="rId3" cstate="print">
            <a:lum bright="70000" contrast="-70000"/>
          </a:blip>
          <a:srcRect l="2083" t="9329" r="14584" b="31266"/>
          <a:stretch>
            <a:fillRect/>
          </a:stretch>
        </p:blipFill>
        <p:spPr bwMode="auto">
          <a:xfrm>
            <a:off x="381000" y="228600"/>
            <a:ext cx="8382000" cy="1447800"/>
          </a:xfrm>
          <a:prstGeom prst="rect">
            <a:avLst/>
          </a:prstGeom>
          <a:noFill/>
          <a:ln>
            <a:solidFill>
              <a:schemeClr val="bg2">
                <a:lumMod val="90000"/>
              </a:schemeClr>
            </a:solidFill>
          </a:ln>
          <a:effectLst>
            <a:innerShdw blurRad="63500" dist="50800" dir="18900000">
              <a:prstClr val="black">
                <a:alpha val="50000"/>
              </a:prstClr>
            </a:innerShdw>
          </a:effectLst>
        </p:spPr>
      </p:pic>
      <p:sp>
        <p:nvSpPr>
          <p:cNvPr id="21" name="Half Frame 20"/>
          <p:cNvSpPr/>
          <p:nvPr/>
        </p:nvSpPr>
        <p:spPr>
          <a:xfrm flipH="1" flipV="1">
            <a:off x="0" y="0"/>
            <a:ext cx="9144000" cy="6858000"/>
          </a:xfrm>
          <a:prstGeom prst="halfFrame">
            <a:avLst>
              <a:gd name="adj1" fmla="val 2666"/>
              <a:gd name="adj2" fmla="val 3333"/>
            </a:avLst>
          </a:prstGeom>
          <a:blipFill dpi="0" rotWithShape="1">
            <a:blip r:embed="rId4" cstate="print">
              <a:alphaModFix amt="4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Rectangle 19"/>
          <p:cNvSpPr/>
          <p:nvPr/>
        </p:nvSpPr>
        <p:spPr>
          <a:xfrm>
            <a:off x="1676400" y="381000"/>
            <a:ext cx="6019800" cy="707886"/>
          </a:xfrm>
          <a:prstGeom prst="rect">
            <a:avLst/>
          </a:prstGeom>
          <a:noFill/>
          <a:ln>
            <a:noFill/>
          </a:ln>
        </p:spPr>
        <p:txBody>
          <a:bodyPr wrap="square" lIns="91440" tIns="45720" rIns="91440" bIns="45720">
            <a:spAutoFit/>
          </a:bodyPr>
          <a:lstStyle/>
          <a:p>
            <a:pPr algn="ctr"/>
            <a:r>
              <a:rPr lang="en-US" sz="4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High Rate of Return </a:t>
            </a:r>
            <a:endParaRPr lang="en-US" sz="4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TextBox 5"/>
          <p:cNvSpPr txBox="1"/>
          <p:nvPr/>
        </p:nvSpPr>
        <p:spPr>
          <a:xfrm>
            <a:off x="381000" y="1981200"/>
            <a:ext cx="8458200" cy="2062103"/>
          </a:xfrm>
          <a:prstGeom prst="rect">
            <a:avLst/>
          </a:prstGeom>
          <a:noFill/>
        </p:spPr>
        <p:txBody>
          <a:bodyPr wrap="square" rtlCol="0">
            <a:spAutoFit/>
          </a:bodyPr>
          <a:lstStyle/>
          <a:p>
            <a:r>
              <a:rPr lang="en-US" sz="3200" dirty="0" smtClean="0"/>
              <a:t>Types of improvement projects that generally have a high rate of return are major kitchen and bathroom remodeling, a family room addition, and new vinyl or aluminum siding.</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Bevel 15"/>
          <p:cNvSpPr/>
          <p:nvPr/>
        </p:nvSpPr>
        <p:spPr>
          <a:xfrm>
            <a:off x="0" y="0"/>
            <a:ext cx="9144000" cy="6858000"/>
          </a:xfrm>
          <a:prstGeom prst="bevel">
            <a:avLst/>
          </a:prstGeom>
          <a:solidFill>
            <a:schemeClr val="bg2">
              <a:alpha val="50000"/>
            </a:schemeClr>
          </a:solidFill>
          <a:ln>
            <a:solidFill>
              <a:schemeClr val="bg2">
                <a:lumMod val="90000"/>
                <a:alpha val="31000"/>
              </a:schemeClr>
            </a:solidFill>
          </a:ln>
          <a:effectLst>
            <a:innerShdw blurRad="114300">
              <a:prstClr val="black">
                <a:alpha val="62000"/>
              </a:prstClr>
            </a:innerShdw>
          </a:effectLst>
          <a:scene3d>
            <a:camera prst="orthographicFront"/>
            <a:lightRig rig="threePt" dir="t">
              <a:rot lat="0" lon="0" rev="3000000"/>
            </a:lightRig>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9" name="Picture 5" descr="C:\Documents and Settings\Owner\Local Settings\Temporary Internet Files\Content.IE5\HMKOHVM8\MPj03058990000[1].jpg"/>
          <p:cNvPicPr>
            <a:picLocks noChangeAspect="1" noChangeArrowheads="1"/>
          </p:cNvPicPr>
          <p:nvPr/>
        </p:nvPicPr>
        <p:blipFill>
          <a:blip r:embed="rId2" cstate="print">
            <a:lum bright="18000" contrast="-65000"/>
          </a:blip>
          <a:srcRect b="15850"/>
          <a:stretch>
            <a:fillRect/>
          </a:stretch>
        </p:blipFill>
        <p:spPr bwMode="auto">
          <a:xfrm>
            <a:off x="3733800" y="228600"/>
            <a:ext cx="5029200" cy="6324600"/>
          </a:xfrm>
          <a:prstGeom prst="rect">
            <a:avLst/>
          </a:prstGeom>
          <a:noFill/>
          <a:ln>
            <a:solidFill>
              <a:schemeClr val="bg2">
                <a:lumMod val="90000"/>
              </a:schemeClr>
            </a:solidFill>
          </a:ln>
          <a:effectLst>
            <a:innerShdw blurRad="127000" dist="127000" dir="7200000">
              <a:prstClr val="black">
                <a:alpha val="50000"/>
              </a:prstClr>
            </a:innerShdw>
          </a:effectLst>
        </p:spPr>
      </p:pic>
      <p:pic>
        <p:nvPicPr>
          <p:cNvPr id="1030" name="Picture 6" descr="C:\Documents and Settings\Owner\Local Settings\Temporary Internet Files\Content.IE5\39AQXSH7\MPj03862940000[1].jpg"/>
          <p:cNvPicPr>
            <a:picLocks noChangeAspect="1" noChangeArrowheads="1"/>
          </p:cNvPicPr>
          <p:nvPr/>
        </p:nvPicPr>
        <p:blipFill>
          <a:blip r:embed="rId3" cstate="print"/>
          <a:srcRect l="2083" t="9329" r="14584" b="31266"/>
          <a:stretch>
            <a:fillRect/>
          </a:stretch>
        </p:blipFill>
        <p:spPr bwMode="auto">
          <a:xfrm>
            <a:off x="381000" y="228600"/>
            <a:ext cx="3048000" cy="1447800"/>
          </a:xfrm>
          <a:prstGeom prst="rect">
            <a:avLst/>
          </a:prstGeom>
          <a:noFill/>
          <a:ln>
            <a:solidFill>
              <a:schemeClr val="bg2">
                <a:lumMod val="90000"/>
              </a:schemeClr>
            </a:solidFill>
          </a:ln>
          <a:effectLst>
            <a:innerShdw blurRad="63500" dist="50800" dir="18900000">
              <a:prstClr val="black">
                <a:alpha val="50000"/>
              </a:prstClr>
            </a:innerShdw>
          </a:effectLst>
        </p:spPr>
      </p:pic>
      <p:pic>
        <p:nvPicPr>
          <p:cNvPr id="1028" name="Picture 4" descr="C:\Documents and Settings\Owner\Local Settings\Temporary Internet Files\Content.IE5\HMKOHVM8\MPj04037250000[1].jpg"/>
          <p:cNvPicPr>
            <a:picLocks noChangeAspect="1" noChangeArrowheads="1"/>
          </p:cNvPicPr>
          <p:nvPr/>
        </p:nvPicPr>
        <p:blipFill>
          <a:blip r:embed="rId4" cstate="print"/>
          <a:srcRect l="7595" r="41772" b="1899"/>
          <a:stretch>
            <a:fillRect/>
          </a:stretch>
        </p:blipFill>
        <p:spPr bwMode="auto">
          <a:xfrm>
            <a:off x="381000" y="1828800"/>
            <a:ext cx="3048000" cy="4724400"/>
          </a:xfrm>
          <a:prstGeom prst="rect">
            <a:avLst/>
          </a:prstGeom>
          <a:noFill/>
          <a:ln>
            <a:solidFill>
              <a:schemeClr val="bg2">
                <a:lumMod val="90000"/>
              </a:schemeClr>
            </a:solidFill>
          </a:ln>
          <a:effectLst>
            <a:innerShdw blurRad="127000" dist="190500" dir="11220000">
              <a:prstClr val="black">
                <a:alpha val="50000"/>
              </a:prstClr>
            </a:innerShdw>
          </a:effectLst>
        </p:spPr>
      </p:pic>
      <p:sp>
        <p:nvSpPr>
          <p:cNvPr id="17" name="Rectangle 16"/>
          <p:cNvSpPr/>
          <p:nvPr/>
        </p:nvSpPr>
        <p:spPr>
          <a:xfrm>
            <a:off x="3809999" y="1371600"/>
            <a:ext cx="4953001" cy="1754326"/>
          </a:xfrm>
          <a:prstGeom prst="rect">
            <a:avLst/>
          </a:prstGeom>
          <a:noFill/>
        </p:spPr>
        <p:txBody>
          <a:bodyPr wrap="squar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The Home Buying Process</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1" name="Half Frame 20"/>
          <p:cNvSpPr/>
          <p:nvPr/>
        </p:nvSpPr>
        <p:spPr>
          <a:xfrm flipH="1" flipV="1">
            <a:off x="0" y="0"/>
            <a:ext cx="9144000" cy="6858000"/>
          </a:xfrm>
          <a:prstGeom prst="halfFrame">
            <a:avLst>
              <a:gd name="adj1" fmla="val 2666"/>
              <a:gd name="adj2" fmla="val 3333"/>
            </a:avLst>
          </a:prstGeom>
          <a:blipFill dpi="0" rotWithShape="1">
            <a:blip r:embed="rId5" cstate="print">
              <a:alphaModFix amt="4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Documents and Settings\Owner\Local Settings\Temporary Internet Files\Content.IE5\HMKOHVM8\MPj03058990000[1].jpg"/>
          <p:cNvPicPr>
            <a:picLocks noChangeAspect="1" noChangeArrowheads="1"/>
          </p:cNvPicPr>
          <p:nvPr/>
        </p:nvPicPr>
        <p:blipFill>
          <a:blip r:embed="rId2" cstate="print">
            <a:lum bright="18000" contrast="-65000"/>
          </a:blip>
          <a:srcRect b="15850"/>
          <a:stretch>
            <a:fillRect/>
          </a:stretch>
        </p:blipFill>
        <p:spPr bwMode="auto">
          <a:xfrm>
            <a:off x="304800" y="1219200"/>
            <a:ext cx="8534400" cy="5334000"/>
          </a:xfrm>
          <a:prstGeom prst="rect">
            <a:avLst/>
          </a:prstGeom>
          <a:noFill/>
          <a:ln>
            <a:solidFill>
              <a:schemeClr val="bg2">
                <a:lumMod val="90000"/>
              </a:schemeClr>
            </a:solidFill>
          </a:ln>
          <a:effectLst>
            <a:innerShdw blurRad="127000" dist="127000" dir="7200000">
              <a:prstClr val="black">
                <a:alpha val="50000"/>
              </a:prstClr>
            </a:innerShdw>
          </a:effectLst>
        </p:spPr>
      </p:pic>
      <p:pic>
        <p:nvPicPr>
          <p:cNvPr id="1030" name="Picture 6" descr="C:\Documents and Settings\Owner\Local Settings\Temporary Internet Files\Content.IE5\39AQXSH7\MPj03862940000[1].jpg"/>
          <p:cNvPicPr>
            <a:picLocks noChangeAspect="1" noChangeArrowheads="1"/>
          </p:cNvPicPr>
          <p:nvPr/>
        </p:nvPicPr>
        <p:blipFill>
          <a:blip r:embed="rId3" cstate="print">
            <a:lum bright="70000" contrast="-70000"/>
          </a:blip>
          <a:srcRect l="2083" t="9329" r="14584" b="31266"/>
          <a:stretch>
            <a:fillRect/>
          </a:stretch>
        </p:blipFill>
        <p:spPr bwMode="auto">
          <a:xfrm>
            <a:off x="381000" y="228600"/>
            <a:ext cx="8382000" cy="838200"/>
          </a:xfrm>
          <a:prstGeom prst="rect">
            <a:avLst/>
          </a:prstGeom>
          <a:noFill/>
          <a:ln>
            <a:solidFill>
              <a:schemeClr val="bg2">
                <a:lumMod val="90000"/>
              </a:schemeClr>
            </a:solidFill>
          </a:ln>
          <a:effectLst>
            <a:innerShdw blurRad="63500" dist="50800" dir="18900000">
              <a:prstClr val="black">
                <a:alpha val="50000"/>
              </a:prstClr>
            </a:innerShdw>
          </a:effectLst>
        </p:spPr>
      </p:pic>
      <p:sp>
        <p:nvSpPr>
          <p:cNvPr id="21" name="Half Frame 20"/>
          <p:cNvSpPr/>
          <p:nvPr/>
        </p:nvSpPr>
        <p:spPr>
          <a:xfrm flipH="1" flipV="1">
            <a:off x="0" y="0"/>
            <a:ext cx="9144000" cy="6858000"/>
          </a:xfrm>
          <a:prstGeom prst="halfFrame">
            <a:avLst>
              <a:gd name="adj1" fmla="val 2666"/>
              <a:gd name="adj2" fmla="val 3333"/>
            </a:avLst>
          </a:prstGeom>
          <a:blipFill dpi="0" rotWithShape="1">
            <a:blip r:embed="rId4" cstate="print">
              <a:alphaModFix amt="4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Rectangle 19"/>
          <p:cNvSpPr/>
          <p:nvPr/>
        </p:nvSpPr>
        <p:spPr>
          <a:xfrm>
            <a:off x="457200" y="381000"/>
            <a:ext cx="8001000" cy="707886"/>
          </a:xfrm>
          <a:prstGeom prst="rect">
            <a:avLst/>
          </a:prstGeom>
          <a:noFill/>
          <a:ln>
            <a:noFill/>
          </a:ln>
        </p:spPr>
        <p:txBody>
          <a:bodyPr wrap="square" lIns="91440" tIns="45720" rIns="91440" bIns="45720">
            <a:spAutoFit/>
          </a:bodyPr>
          <a:lstStyle/>
          <a:p>
            <a:pPr algn="ctr"/>
            <a:r>
              <a:rPr lang="en-US" sz="4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The Role of Real Estate Agents</a:t>
            </a:r>
            <a:endParaRPr lang="en-US" sz="4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TextBox 5"/>
          <p:cNvSpPr txBox="1"/>
          <p:nvPr/>
        </p:nvSpPr>
        <p:spPr>
          <a:xfrm>
            <a:off x="381000" y="1371600"/>
            <a:ext cx="8458200" cy="4031873"/>
          </a:xfrm>
          <a:prstGeom prst="rect">
            <a:avLst/>
          </a:prstGeom>
          <a:noFill/>
        </p:spPr>
        <p:txBody>
          <a:bodyPr wrap="square" rtlCol="0">
            <a:spAutoFit/>
          </a:bodyPr>
          <a:lstStyle/>
          <a:p>
            <a:pPr>
              <a:buFont typeface="Arial" pitchFamily="34" charset="0"/>
              <a:buChar char="•"/>
            </a:pPr>
            <a:r>
              <a:rPr lang="en-US" sz="3200" b="1" dirty="0" smtClean="0"/>
              <a:t>Screens prospective buyers and shows the home only to people who are truly interested</a:t>
            </a:r>
          </a:p>
          <a:p>
            <a:pPr>
              <a:buFont typeface="Arial" pitchFamily="34" charset="0"/>
              <a:buChar char="•"/>
            </a:pPr>
            <a:r>
              <a:rPr lang="en-US" sz="3200" b="1" dirty="0" smtClean="0"/>
              <a:t>Helps buyers determine which homes fit their needs and budget</a:t>
            </a:r>
          </a:p>
          <a:p>
            <a:pPr>
              <a:buFont typeface="Arial" pitchFamily="34" charset="0"/>
              <a:buChar char="•"/>
            </a:pPr>
            <a:r>
              <a:rPr lang="en-US" sz="3200" b="1" dirty="0" smtClean="0"/>
              <a:t>Helps negotiate the price with the seller or the seller’s agent</a:t>
            </a:r>
          </a:p>
          <a:p>
            <a:pPr>
              <a:buFont typeface="Arial" pitchFamily="34" charset="0"/>
              <a:buChar char="•"/>
            </a:pPr>
            <a:r>
              <a:rPr lang="en-US" sz="3200" b="1" dirty="0" smtClean="0"/>
              <a:t>Receives a </a:t>
            </a:r>
            <a:r>
              <a:rPr lang="en-US" sz="3200" b="1" i="1" u="sng" dirty="0" smtClean="0"/>
              <a:t>commission: </a:t>
            </a:r>
            <a:r>
              <a:rPr lang="en-US" sz="3200" b="1" i="1" dirty="0" smtClean="0"/>
              <a:t>which is usually from 5 to 7 percent of the selling price of the home.</a:t>
            </a:r>
            <a:endParaRPr lang="en-US" sz="3200" b="1" i="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dow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dow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wipe(dow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wipe(down)">
                                      <p:cBhvr>
                                        <p:cTn id="2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Documents and Settings\Owner\Local Settings\Temporary Internet Files\Content.IE5\HMKOHVM8\MPj03058990000[1].jpg"/>
          <p:cNvPicPr>
            <a:picLocks noChangeAspect="1" noChangeArrowheads="1"/>
          </p:cNvPicPr>
          <p:nvPr/>
        </p:nvPicPr>
        <p:blipFill>
          <a:blip r:embed="rId2" cstate="print">
            <a:lum bright="18000" contrast="-65000"/>
          </a:blip>
          <a:srcRect b="15850"/>
          <a:stretch>
            <a:fillRect/>
          </a:stretch>
        </p:blipFill>
        <p:spPr bwMode="auto">
          <a:xfrm>
            <a:off x="304800" y="1219200"/>
            <a:ext cx="8534400" cy="5334000"/>
          </a:xfrm>
          <a:prstGeom prst="rect">
            <a:avLst/>
          </a:prstGeom>
          <a:noFill/>
          <a:ln>
            <a:solidFill>
              <a:schemeClr val="bg2">
                <a:lumMod val="90000"/>
              </a:schemeClr>
            </a:solidFill>
          </a:ln>
          <a:effectLst>
            <a:innerShdw blurRad="127000" dist="127000" dir="7200000">
              <a:prstClr val="black">
                <a:alpha val="50000"/>
              </a:prstClr>
            </a:innerShdw>
          </a:effectLst>
        </p:spPr>
      </p:pic>
      <p:pic>
        <p:nvPicPr>
          <p:cNvPr id="1030" name="Picture 6" descr="C:\Documents and Settings\Owner\Local Settings\Temporary Internet Files\Content.IE5\39AQXSH7\MPj03862940000[1].jpg"/>
          <p:cNvPicPr>
            <a:picLocks noChangeAspect="1" noChangeArrowheads="1"/>
          </p:cNvPicPr>
          <p:nvPr/>
        </p:nvPicPr>
        <p:blipFill>
          <a:blip r:embed="rId3" cstate="print">
            <a:lum bright="70000" contrast="-70000"/>
          </a:blip>
          <a:srcRect l="2083" t="9329" r="14584" b="31266"/>
          <a:stretch>
            <a:fillRect/>
          </a:stretch>
        </p:blipFill>
        <p:spPr bwMode="auto">
          <a:xfrm>
            <a:off x="381000" y="228600"/>
            <a:ext cx="8382000" cy="838200"/>
          </a:xfrm>
          <a:prstGeom prst="rect">
            <a:avLst/>
          </a:prstGeom>
          <a:noFill/>
          <a:ln>
            <a:solidFill>
              <a:schemeClr val="bg2">
                <a:lumMod val="90000"/>
              </a:schemeClr>
            </a:solidFill>
          </a:ln>
          <a:effectLst>
            <a:innerShdw blurRad="63500" dist="50800" dir="18900000">
              <a:prstClr val="black">
                <a:alpha val="50000"/>
              </a:prstClr>
            </a:innerShdw>
          </a:effectLst>
        </p:spPr>
      </p:pic>
      <p:sp>
        <p:nvSpPr>
          <p:cNvPr id="21" name="Half Frame 20"/>
          <p:cNvSpPr/>
          <p:nvPr/>
        </p:nvSpPr>
        <p:spPr>
          <a:xfrm flipH="1" flipV="1">
            <a:off x="0" y="0"/>
            <a:ext cx="9144000" cy="6858000"/>
          </a:xfrm>
          <a:prstGeom prst="halfFrame">
            <a:avLst>
              <a:gd name="adj1" fmla="val 2666"/>
              <a:gd name="adj2" fmla="val 3333"/>
            </a:avLst>
          </a:prstGeom>
          <a:blipFill dpi="0" rotWithShape="1">
            <a:blip r:embed="rId4" cstate="print">
              <a:alphaModFix amt="4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Rectangle 19"/>
          <p:cNvSpPr/>
          <p:nvPr/>
        </p:nvSpPr>
        <p:spPr>
          <a:xfrm>
            <a:off x="457200" y="381000"/>
            <a:ext cx="8001000" cy="707886"/>
          </a:xfrm>
          <a:prstGeom prst="rect">
            <a:avLst/>
          </a:prstGeom>
          <a:noFill/>
          <a:ln>
            <a:noFill/>
          </a:ln>
        </p:spPr>
        <p:txBody>
          <a:bodyPr wrap="square" lIns="91440" tIns="45720" rIns="91440" bIns="45720">
            <a:spAutoFit/>
          </a:bodyPr>
          <a:lstStyle/>
          <a:p>
            <a:pPr algn="ctr"/>
            <a:r>
              <a:rPr lang="en-US" sz="4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The Role of Real Estate Agents</a:t>
            </a:r>
            <a:endParaRPr lang="en-US" sz="4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TextBox 5"/>
          <p:cNvSpPr txBox="1"/>
          <p:nvPr/>
        </p:nvSpPr>
        <p:spPr>
          <a:xfrm>
            <a:off x="381000" y="1371600"/>
            <a:ext cx="8458200" cy="4524315"/>
          </a:xfrm>
          <a:prstGeom prst="rect">
            <a:avLst/>
          </a:prstGeom>
          <a:noFill/>
        </p:spPr>
        <p:txBody>
          <a:bodyPr wrap="square" rtlCol="0">
            <a:spAutoFit/>
          </a:bodyPr>
          <a:lstStyle/>
          <a:p>
            <a:pPr>
              <a:buFont typeface="Arial" pitchFamily="34" charset="0"/>
              <a:buChar char="•"/>
            </a:pPr>
            <a:r>
              <a:rPr lang="en-US" sz="3200" b="1" dirty="0" smtClean="0"/>
              <a:t>A real estate agent may be obligated to protect the seller’s interests, even if they are “working for” the buyer.</a:t>
            </a:r>
          </a:p>
          <a:p>
            <a:pPr>
              <a:buFont typeface="Arial" pitchFamily="34" charset="0"/>
              <a:buChar char="•"/>
            </a:pPr>
            <a:r>
              <a:rPr lang="en-US" sz="3200" b="1" dirty="0" smtClean="0"/>
              <a:t>This is usually true unless there is a written agreement that the agent will represent the buyer as a </a:t>
            </a:r>
            <a:r>
              <a:rPr lang="en-US" sz="3200" b="1" i="1" u="sng" dirty="0" smtClean="0"/>
              <a:t>buyer’s agent</a:t>
            </a:r>
            <a:r>
              <a:rPr lang="en-US" sz="3200" b="1" dirty="0" smtClean="0"/>
              <a:t>.</a:t>
            </a:r>
          </a:p>
          <a:p>
            <a:pPr>
              <a:buFont typeface="Arial" pitchFamily="34" charset="0"/>
              <a:buChar char="•"/>
            </a:pPr>
            <a:r>
              <a:rPr lang="en-US" sz="3200" b="1" dirty="0" smtClean="0"/>
              <a:t>The real estate agent who helps the buyer find a home usually shares the commission for selling the home with the seller’s agent.</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dow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dow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wipe(down)">
                                      <p:cBhvr>
                                        <p:cTn id="2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Documents and Settings\Owner\Local Settings\Temporary Internet Files\Content.IE5\HMKOHVM8\MPj03058990000[1].jpg"/>
          <p:cNvPicPr>
            <a:picLocks noChangeAspect="1" noChangeArrowheads="1"/>
          </p:cNvPicPr>
          <p:nvPr/>
        </p:nvPicPr>
        <p:blipFill>
          <a:blip r:embed="rId2" cstate="print">
            <a:lum bright="18000" contrast="-65000"/>
          </a:blip>
          <a:srcRect b="15850"/>
          <a:stretch>
            <a:fillRect/>
          </a:stretch>
        </p:blipFill>
        <p:spPr bwMode="auto">
          <a:xfrm>
            <a:off x="304800" y="1143000"/>
            <a:ext cx="8534400" cy="5410200"/>
          </a:xfrm>
          <a:prstGeom prst="rect">
            <a:avLst/>
          </a:prstGeom>
          <a:noFill/>
          <a:ln>
            <a:solidFill>
              <a:schemeClr val="bg2">
                <a:lumMod val="90000"/>
              </a:schemeClr>
            </a:solidFill>
          </a:ln>
          <a:effectLst>
            <a:innerShdw blurRad="127000" dist="127000" dir="7200000">
              <a:prstClr val="black">
                <a:alpha val="50000"/>
              </a:prstClr>
            </a:innerShdw>
          </a:effectLst>
        </p:spPr>
      </p:pic>
      <p:pic>
        <p:nvPicPr>
          <p:cNvPr id="1030" name="Picture 6" descr="C:\Documents and Settings\Owner\Local Settings\Temporary Internet Files\Content.IE5\39AQXSH7\MPj03862940000[1].jpg"/>
          <p:cNvPicPr>
            <a:picLocks noChangeAspect="1" noChangeArrowheads="1"/>
          </p:cNvPicPr>
          <p:nvPr/>
        </p:nvPicPr>
        <p:blipFill>
          <a:blip r:embed="rId3" cstate="print">
            <a:lum bright="70000" contrast="-70000"/>
          </a:blip>
          <a:srcRect l="2083" t="9329" r="14584" b="31266"/>
          <a:stretch>
            <a:fillRect/>
          </a:stretch>
        </p:blipFill>
        <p:spPr bwMode="auto">
          <a:xfrm>
            <a:off x="381000" y="0"/>
            <a:ext cx="8382000" cy="1066800"/>
          </a:xfrm>
          <a:prstGeom prst="rect">
            <a:avLst/>
          </a:prstGeom>
          <a:noFill/>
          <a:ln>
            <a:solidFill>
              <a:schemeClr val="bg2">
                <a:lumMod val="90000"/>
              </a:schemeClr>
            </a:solidFill>
          </a:ln>
          <a:effectLst>
            <a:innerShdw blurRad="63500" dist="50800" dir="18900000">
              <a:prstClr val="black">
                <a:alpha val="50000"/>
              </a:prstClr>
            </a:innerShdw>
          </a:effectLst>
        </p:spPr>
      </p:pic>
      <p:sp>
        <p:nvSpPr>
          <p:cNvPr id="21" name="Half Frame 20"/>
          <p:cNvSpPr/>
          <p:nvPr/>
        </p:nvSpPr>
        <p:spPr>
          <a:xfrm flipH="1" flipV="1">
            <a:off x="0" y="0"/>
            <a:ext cx="9144000" cy="6858000"/>
          </a:xfrm>
          <a:prstGeom prst="halfFrame">
            <a:avLst>
              <a:gd name="adj1" fmla="val 2666"/>
              <a:gd name="adj2" fmla="val 3333"/>
            </a:avLst>
          </a:prstGeom>
          <a:blipFill dpi="0" rotWithShape="1">
            <a:blip r:embed="rId4" cstate="print">
              <a:alphaModFix amt="4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Rectangle 19"/>
          <p:cNvSpPr/>
          <p:nvPr/>
        </p:nvSpPr>
        <p:spPr>
          <a:xfrm>
            <a:off x="1676400" y="381000"/>
            <a:ext cx="6019800" cy="707886"/>
          </a:xfrm>
          <a:prstGeom prst="rect">
            <a:avLst/>
          </a:prstGeom>
          <a:noFill/>
          <a:ln>
            <a:noFill/>
          </a:ln>
        </p:spPr>
        <p:txBody>
          <a:bodyPr wrap="square" lIns="91440" tIns="45720" rIns="91440" bIns="45720">
            <a:spAutoFit/>
          </a:bodyPr>
          <a:lstStyle/>
          <a:p>
            <a:pPr algn="ctr"/>
            <a:r>
              <a:rPr lang="en-US" sz="4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Finding Homes for Sale</a:t>
            </a:r>
            <a:endParaRPr lang="en-US" sz="4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7" name="TextBox 6"/>
          <p:cNvSpPr txBox="1"/>
          <p:nvPr/>
        </p:nvSpPr>
        <p:spPr>
          <a:xfrm>
            <a:off x="381000" y="1295400"/>
            <a:ext cx="8382000" cy="5016758"/>
          </a:xfrm>
          <a:prstGeom prst="rect">
            <a:avLst/>
          </a:prstGeom>
          <a:noFill/>
        </p:spPr>
        <p:txBody>
          <a:bodyPr wrap="square" rtlCol="0">
            <a:spAutoFit/>
          </a:bodyPr>
          <a:lstStyle/>
          <a:p>
            <a:pPr>
              <a:buFont typeface="Arial" pitchFamily="34" charset="0"/>
              <a:buChar char="•"/>
            </a:pPr>
            <a:r>
              <a:rPr lang="en-US" sz="3200" b="1" dirty="0" smtClean="0"/>
              <a:t>Look for “For Sale” signs</a:t>
            </a:r>
          </a:p>
          <a:p>
            <a:pPr>
              <a:buFont typeface="Arial" pitchFamily="34" charset="0"/>
              <a:buChar char="•"/>
            </a:pPr>
            <a:r>
              <a:rPr lang="en-US" sz="3200" b="1" dirty="0" smtClean="0"/>
              <a:t>Real Estate Web sites</a:t>
            </a:r>
          </a:p>
          <a:p>
            <a:pPr lvl="1">
              <a:buFont typeface="Arial" pitchFamily="34" charset="0"/>
              <a:buChar char="•"/>
            </a:pPr>
            <a:r>
              <a:rPr lang="en-US" sz="3200" dirty="0" smtClean="0"/>
              <a:t>May include photos, descriptions, lists of amenities, maps, “virtual tours” and agent contact information</a:t>
            </a:r>
          </a:p>
          <a:p>
            <a:pPr>
              <a:buFont typeface="Arial" pitchFamily="34" charset="0"/>
              <a:buChar char="•"/>
            </a:pPr>
            <a:r>
              <a:rPr lang="en-US" sz="3200" b="1" dirty="0" smtClean="0"/>
              <a:t>Newspaper ads</a:t>
            </a:r>
          </a:p>
          <a:p>
            <a:pPr>
              <a:buFont typeface="Arial" pitchFamily="34" charset="0"/>
              <a:buChar char="•"/>
            </a:pPr>
            <a:r>
              <a:rPr lang="en-US" sz="3200" b="1" dirty="0" smtClean="0"/>
              <a:t>Go to Open Houses</a:t>
            </a:r>
          </a:p>
          <a:p>
            <a:pPr>
              <a:buFont typeface="Arial" pitchFamily="34" charset="0"/>
              <a:buChar char="•"/>
            </a:pPr>
            <a:r>
              <a:rPr lang="en-US" sz="3200" b="1" dirty="0" smtClean="0"/>
              <a:t>Get listings from a real estate agent</a:t>
            </a:r>
          </a:p>
          <a:p>
            <a:pPr lvl="1">
              <a:buFont typeface="Arial" pitchFamily="34" charset="0"/>
              <a:buChar char="•"/>
            </a:pPr>
            <a:r>
              <a:rPr lang="en-US" sz="3200" dirty="0" smtClean="0"/>
              <a:t>Use a </a:t>
            </a:r>
            <a:r>
              <a:rPr lang="en-US" sz="3200" i="1" u="sng" dirty="0" smtClean="0"/>
              <a:t>multiple listings service</a:t>
            </a:r>
            <a:r>
              <a:rPr lang="en-US" sz="3200" dirty="0" smtClean="0"/>
              <a:t> an all-inclusive list of homes for sale in the area</a:t>
            </a:r>
            <a:endParaRPr lang="en-US" sz="3200" i="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dow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wipe(dow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wipe(dow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wipe(down)">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wipe(down)">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wipe(down)">
                                      <p:cBhvr>
                                        <p:cTn id="37" dur="5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wipe(down)">
                                      <p:cBhvr>
                                        <p:cTn id="42"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Documents and Settings\Owner\Local Settings\Temporary Internet Files\Content.IE5\HMKOHVM8\MPj03058990000[1].jpg"/>
          <p:cNvPicPr>
            <a:picLocks noChangeAspect="1" noChangeArrowheads="1"/>
          </p:cNvPicPr>
          <p:nvPr/>
        </p:nvPicPr>
        <p:blipFill>
          <a:blip r:embed="rId2" cstate="print">
            <a:lum bright="18000" contrast="-65000"/>
          </a:blip>
          <a:srcRect b="15850"/>
          <a:stretch>
            <a:fillRect/>
          </a:stretch>
        </p:blipFill>
        <p:spPr bwMode="auto">
          <a:xfrm>
            <a:off x="304800" y="1143000"/>
            <a:ext cx="8534400" cy="5410200"/>
          </a:xfrm>
          <a:prstGeom prst="rect">
            <a:avLst/>
          </a:prstGeom>
          <a:noFill/>
          <a:ln>
            <a:solidFill>
              <a:schemeClr val="bg2">
                <a:lumMod val="90000"/>
              </a:schemeClr>
            </a:solidFill>
          </a:ln>
          <a:effectLst>
            <a:innerShdw blurRad="127000" dist="127000" dir="7200000">
              <a:prstClr val="black">
                <a:alpha val="50000"/>
              </a:prstClr>
            </a:innerShdw>
          </a:effectLst>
        </p:spPr>
      </p:pic>
      <p:pic>
        <p:nvPicPr>
          <p:cNvPr id="1030" name="Picture 6" descr="C:\Documents and Settings\Owner\Local Settings\Temporary Internet Files\Content.IE5\39AQXSH7\MPj03862940000[1].jpg"/>
          <p:cNvPicPr>
            <a:picLocks noChangeAspect="1" noChangeArrowheads="1"/>
          </p:cNvPicPr>
          <p:nvPr/>
        </p:nvPicPr>
        <p:blipFill>
          <a:blip r:embed="rId3" cstate="print">
            <a:lum bright="70000" contrast="-70000"/>
          </a:blip>
          <a:srcRect l="2083" t="9329" r="14584" b="31266"/>
          <a:stretch>
            <a:fillRect/>
          </a:stretch>
        </p:blipFill>
        <p:spPr bwMode="auto">
          <a:xfrm>
            <a:off x="381000" y="0"/>
            <a:ext cx="8382000" cy="1066800"/>
          </a:xfrm>
          <a:prstGeom prst="rect">
            <a:avLst/>
          </a:prstGeom>
          <a:noFill/>
          <a:ln>
            <a:solidFill>
              <a:schemeClr val="bg2">
                <a:lumMod val="90000"/>
              </a:schemeClr>
            </a:solidFill>
          </a:ln>
          <a:effectLst>
            <a:innerShdw blurRad="63500" dist="50800" dir="18900000">
              <a:prstClr val="black">
                <a:alpha val="50000"/>
              </a:prstClr>
            </a:innerShdw>
          </a:effectLst>
        </p:spPr>
      </p:pic>
      <p:sp>
        <p:nvSpPr>
          <p:cNvPr id="21" name="Half Frame 20"/>
          <p:cNvSpPr/>
          <p:nvPr/>
        </p:nvSpPr>
        <p:spPr>
          <a:xfrm flipH="1" flipV="1">
            <a:off x="0" y="0"/>
            <a:ext cx="9144000" cy="6858000"/>
          </a:xfrm>
          <a:prstGeom prst="halfFrame">
            <a:avLst>
              <a:gd name="adj1" fmla="val 2666"/>
              <a:gd name="adj2" fmla="val 3333"/>
            </a:avLst>
          </a:prstGeom>
          <a:blipFill dpi="0" rotWithShape="1">
            <a:blip r:embed="rId4" cstate="print">
              <a:alphaModFix amt="4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Rectangle 19"/>
          <p:cNvSpPr/>
          <p:nvPr/>
        </p:nvSpPr>
        <p:spPr>
          <a:xfrm>
            <a:off x="1676400" y="381000"/>
            <a:ext cx="6019800" cy="707886"/>
          </a:xfrm>
          <a:prstGeom prst="rect">
            <a:avLst/>
          </a:prstGeom>
          <a:noFill/>
          <a:ln>
            <a:noFill/>
          </a:ln>
        </p:spPr>
        <p:txBody>
          <a:bodyPr wrap="square" lIns="91440" tIns="45720" rIns="91440" bIns="45720">
            <a:spAutoFit/>
          </a:bodyPr>
          <a:lstStyle/>
          <a:p>
            <a:pPr algn="ctr"/>
            <a:r>
              <a:rPr lang="en-US" sz="4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Affordable Alternatives</a:t>
            </a:r>
            <a:endParaRPr lang="en-US" sz="4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TextBox 5"/>
          <p:cNvSpPr txBox="1"/>
          <p:nvPr/>
        </p:nvSpPr>
        <p:spPr>
          <a:xfrm>
            <a:off x="381000" y="1143000"/>
            <a:ext cx="8458200" cy="5509200"/>
          </a:xfrm>
          <a:prstGeom prst="rect">
            <a:avLst/>
          </a:prstGeom>
          <a:noFill/>
        </p:spPr>
        <p:txBody>
          <a:bodyPr wrap="square" rtlCol="0">
            <a:spAutoFit/>
          </a:bodyPr>
          <a:lstStyle/>
          <a:p>
            <a:pPr>
              <a:buFont typeface="Arial" pitchFamily="34" charset="0"/>
              <a:buChar char="•"/>
            </a:pPr>
            <a:r>
              <a:rPr lang="en-US" sz="3200" b="1" dirty="0" smtClean="0"/>
              <a:t>Auctions</a:t>
            </a:r>
          </a:p>
          <a:p>
            <a:pPr lvl="1">
              <a:buFont typeface="Arial" pitchFamily="34" charset="0"/>
              <a:buChar char="•"/>
            </a:pPr>
            <a:r>
              <a:rPr lang="en-US" sz="3200" dirty="0" smtClean="0"/>
              <a:t>If a homeowner cannot pay the mortgage the lender and the owner may put the home up for an auction.</a:t>
            </a:r>
          </a:p>
          <a:p>
            <a:pPr lvl="1">
              <a:buFont typeface="Arial" pitchFamily="34" charset="0"/>
              <a:buChar char="•"/>
            </a:pPr>
            <a:r>
              <a:rPr lang="en-US" sz="3200" dirty="0" smtClean="0"/>
              <a:t>Some elderly people who are moving to retirement homes may auction their home to sell it quickly </a:t>
            </a:r>
          </a:p>
          <a:p>
            <a:pPr>
              <a:buFont typeface="Arial" pitchFamily="34" charset="0"/>
              <a:buChar char="•"/>
            </a:pPr>
            <a:r>
              <a:rPr lang="en-US" sz="3200" b="1" dirty="0" smtClean="0"/>
              <a:t>Urban Homesteading</a:t>
            </a:r>
          </a:p>
          <a:p>
            <a:pPr lvl="1">
              <a:buFont typeface="Arial" pitchFamily="34" charset="0"/>
              <a:buChar char="•"/>
            </a:pPr>
            <a:r>
              <a:rPr lang="en-US" sz="3200" dirty="0" smtClean="0"/>
              <a:t>Buying old or abandoned homes at very low prices. They agree to make repairs and live in the home for a specified period of time.</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dow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dow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wipe(dow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wipe(down)">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wipe(down)">
                                      <p:cBhvr>
                                        <p:cTn id="3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Documents and Settings\Owner\Local Settings\Temporary Internet Files\Content.IE5\HMKOHVM8\MPj03058990000[1].jpg"/>
          <p:cNvPicPr>
            <a:picLocks noChangeAspect="1" noChangeArrowheads="1"/>
          </p:cNvPicPr>
          <p:nvPr/>
        </p:nvPicPr>
        <p:blipFill>
          <a:blip r:embed="rId2" cstate="print">
            <a:lum bright="18000" contrast="-65000"/>
          </a:blip>
          <a:srcRect b="15850"/>
          <a:stretch>
            <a:fillRect/>
          </a:stretch>
        </p:blipFill>
        <p:spPr bwMode="auto">
          <a:xfrm>
            <a:off x="304800" y="1143000"/>
            <a:ext cx="8534400" cy="5410200"/>
          </a:xfrm>
          <a:prstGeom prst="rect">
            <a:avLst/>
          </a:prstGeom>
          <a:noFill/>
          <a:ln>
            <a:solidFill>
              <a:schemeClr val="bg2">
                <a:lumMod val="90000"/>
              </a:schemeClr>
            </a:solidFill>
          </a:ln>
          <a:effectLst>
            <a:innerShdw blurRad="127000" dist="127000" dir="7200000">
              <a:prstClr val="black">
                <a:alpha val="50000"/>
              </a:prstClr>
            </a:innerShdw>
          </a:effectLst>
        </p:spPr>
      </p:pic>
      <p:pic>
        <p:nvPicPr>
          <p:cNvPr id="1030" name="Picture 6" descr="C:\Documents and Settings\Owner\Local Settings\Temporary Internet Files\Content.IE5\39AQXSH7\MPj03862940000[1].jpg"/>
          <p:cNvPicPr>
            <a:picLocks noChangeAspect="1" noChangeArrowheads="1"/>
          </p:cNvPicPr>
          <p:nvPr/>
        </p:nvPicPr>
        <p:blipFill>
          <a:blip r:embed="rId3" cstate="print">
            <a:lum bright="70000" contrast="-70000"/>
          </a:blip>
          <a:srcRect l="2083" t="9329" r="14584" b="31266"/>
          <a:stretch>
            <a:fillRect/>
          </a:stretch>
        </p:blipFill>
        <p:spPr bwMode="auto">
          <a:xfrm>
            <a:off x="381000" y="0"/>
            <a:ext cx="8382000" cy="1066800"/>
          </a:xfrm>
          <a:prstGeom prst="rect">
            <a:avLst/>
          </a:prstGeom>
          <a:noFill/>
          <a:ln>
            <a:solidFill>
              <a:schemeClr val="bg2">
                <a:lumMod val="90000"/>
              </a:schemeClr>
            </a:solidFill>
          </a:ln>
          <a:effectLst>
            <a:innerShdw blurRad="63500" dist="50800" dir="18900000">
              <a:prstClr val="black">
                <a:alpha val="50000"/>
              </a:prstClr>
            </a:innerShdw>
          </a:effectLst>
        </p:spPr>
      </p:pic>
      <p:sp>
        <p:nvSpPr>
          <p:cNvPr id="21" name="Half Frame 20"/>
          <p:cNvSpPr/>
          <p:nvPr/>
        </p:nvSpPr>
        <p:spPr>
          <a:xfrm flipH="1" flipV="1">
            <a:off x="0" y="0"/>
            <a:ext cx="9144000" cy="6858000"/>
          </a:xfrm>
          <a:prstGeom prst="halfFrame">
            <a:avLst>
              <a:gd name="adj1" fmla="val 2666"/>
              <a:gd name="adj2" fmla="val 3333"/>
            </a:avLst>
          </a:prstGeom>
          <a:blipFill dpi="0" rotWithShape="1">
            <a:blip r:embed="rId4" cstate="print">
              <a:alphaModFix amt="4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Rectangle 19"/>
          <p:cNvSpPr/>
          <p:nvPr/>
        </p:nvSpPr>
        <p:spPr>
          <a:xfrm>
            <a:off x="457200" y="304800"/>
            <a:ext cx="8077200" cy="707886"/>
          </a:xfrm>
          <a:prstGeom prst="rect">
            <a:avLst/>
          </a:prstGeom>
          <a:noFill/>
          <a:ln>
            <a:noFill/>
          </a:ln>
        </p:spPr>
        <p:txBody>
          <a:bodyPr wrap="square" lIns="91440" tIns="45720" rIns="91440" bIns="45720">
            <a:spAutoFit/>
          </a:bodyPr>
          <a:lstStyle/>
          <a:p>
            <a:pPr algn="ctr"/>
            <a:r>
              <a:rPr lang="en-US" sz="4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Steps in the Home Buying Process</a:t>
            </a:r>
            <a:endParaRPr lang="en-US" sz="4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TextBox 5"/>
          <p:cNvSpPr txBox="1"/>
          <p:nvPr/>
        </p:nvSpPr>
        <p:spPr>
          <a:xfrm>
            <a:off x="381000" y="1295400"/>
            <a:ext cx="8229600" cy="5262979"/>
          </a:xfrm>
          <a:prstGeom prst="rect">
            <a:avLst/>
          </a:prstGeom>
          <a:noFill/>
        </p:spPr>
        <p:txBody>
          <a:bodyPr wrap="square" rtlCol="0">
            <a:spAutoFit/>
          </a:bodyPr>
          <a:lstStyle/>
          <a:p>
            <a:pPr>
              <a:buFont typeface="Arial" pitchFamily="34" charset="0"/>
              <a:buChar char="•"/>
            </a:pPr>
            <a:r>
              <a:rPr lang="en-US" sz="2800" b="1" dirty="0" smtClean="0"/>
              <a:t>Make an offer</a:t>
            </a:r>
          </a:p>
          <a:p>
            <a:pPr lvl="1">
              <a:buFont typeface="Arial" pitchFamily="34" charset="0"/>
              <a:buChar char="•"/>
            </a:pPr>
            <a:r>
              <a:rPr lang="en-US" sz="2800" dirty="0" smtClean="0"/>
              <a:t>Sign an offer-to-purchase contract</a:t>
            </a:r>
          </a:p>
          <a:p>
            <a:pPr lvl="1">
              <a:buFont typeface="Arial" pitchFamily="34" charset="0"/>
              <a:buChar char="•"/>
            </a:pPr>
            <a:r>
              <a:rPr lang="en-US" sz="2800" dirty="0" smtClean="0"/>
              <a:t>Submit </a:t>
            </a:r>
            <a:r>
              <a:rPr lang="en-US" sz="2800" i="1" u="sng" dirty="0" smtClean="0"/>
              <a:t>earnest money</a:t>
            </a:r>
            <a:r>
              <a:rPr lang="en-US" sz="2800" i="1" dirty="0" smtClean="0"/>
              <a:t>, the deposit the buyer makes to show they are serious about buying the home.</a:t>
            </a:r>
          </a:p>
          <a:p>
            <a:pPr lvl="1">
              <a:buFont typeface="Arial" pitchFamily="34" charset="0"/>
              <a:buChar char="•"/>
            </a:pPr>
            <a:r>
              <a:rPr lang="en-US" sz="2800" dirty="0" smtClean="0"/>
              <a:t>Submit any </a:t>
            </a:r>
            <a:r>
              <a:rPr lang="en-US" sz="2800" i="1" u="sng" dirty="0" smtClean="0"/>
              <a:t>contingencies</a:t>
            </a:r>
            <a:r>
              <a:rPr lang="en-US" sz="2800" i="1" dirty="0" smtClean="0"/>
              <a:t>, or conditions that must be met in order for the sale to be final</a:t>
            </a:r>
          </a:p>
          <a:p>
            <a:pPr>
              <a:buFont typeface="Arial" pitchFamily="34" charset="0"/>
              <a:buChar char="•"/>
            </a:pPr>
            <a:r>
              <a:rPr lang="en-US" sz="2800" b="1" dirty="0" smtClean="0"/>
              <a:t>Agree to Purchase</a:t>
            </a:r>
          </a:p>
          <a:p>
            <a:pPr lvl="1">
              <a:buFont typeface="Arial" pitchFamily="34" charset="0"/>
              <a:buChar char="•"/>
            </a:pPr>
            <a:r>
              <a:rPr lang="en-US" sz="2800" dirty="0" smtClean="0"/>
              <a:t>The earnest money is deposited in an escrow account. Once the earnest money is deposited the seller may not sell the house to anyone else</a:t>
            </a:r>
          </a:p>
          <a:p>
            <a:pPr lvl="1">
              <a:buFont typeface="Arial" pitchFamily="34" charset="0"/>
              <a:buChar char="•"/>
            </a:pPr>
            <a:r>
              <a:rPr lang="en-US" sz="2800" dirty="0" smtClean="0"/>
              <a:t>If the buyer decides not to buy the house, the seller is able to keep the earnest money</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dow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dow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wipe(dow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wipe(down)">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wipe(down)">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wipe(down)">
                                      <p:cBhvr>
                                        <p:cTn id="37" dur="500"/>
                                        <p:tgtEl>
                                          <p:spTgt spid="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wipe(down)">
                                      <p:cBhvr>
                                        <p:cTn id="42"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Documents and Settings\Owner\Local Settings\Temporary Internet Files\Content.IE5\HMKOHVM8\MPj03058990000[1].jpg"/>
          <p:cNvPicPr>
            <a:picLocks noChangeAspect="1" noChangeArrowheads="1"/>
          </p:cNvPicPr>
          <p:nvPr/>
        </p:nvPicPr>
        <p:blipFill>
          <a:blip r:embed="rId2" cstate="print">
            <a:lum bright="18000" contrast="-65000"/>
          </a:blip>
          <a:srcRect b="15850"/>
          <a:stretch>
            <a:fillRect/>
          </a:stretch>
        </p:blipFill>
        <p:spPr bwMode="auto">
          <a:xfrm>
            <a:off x="304800" y="1143000"/>
            <a:ext cx="8534400" cy="5410200"/>
          </a:xfrm>
          <a:prstGeom prst="rect">
            <a:avLst/>
          </a:prstGeom>
          <a:noFill/>
          <a:ln>
            <a:solidFill>
              <a:schemeClr val="bg2">
                <a:lumMod val="90000"/>
              </a:schemeClr>
            </a:solidFill>
          </a:ln>
          <a:effectLst>
            <a:innerShdw blurRad="127000" dist="127000" dir="7200000">
              <a:prstClr val="black">
                <a:alpha val="50000"/>
              </a:prstClr>
            </a:innerShdw>
          </a:effectLst>
        </p:spPr>
      </p:pic>
      <p:pic>
        <p:nvPicPr>
          <p:cNvPr id="1030" name="Picture 6" descr="C:\Documents and Settings\Owner\Local Settings\Temporary Internet Files\Content.IE5\39AQXSH7\MPj03862940000[1].jpg"/>
          <p:cNvPicPr>
            <a:picLocks noChangeAspect="1" noChangeArrowheads="1"/>
          </p:cNvPicPr>
          <p:nvPr/>
        </p:nvPicPr>
        <p:blipFill>
          <a:blip r:embed="rId3" cstate="print">
            <a:lum bright="70000" contrast="-70000"/>
          </a:blip>
          <a:srcRect l="2083" t="9329" r="14584" b="31266"/>
          <a:stretch>
            <a:fillRect/>
          </a:stretch>
        </p:blipFill>
        <p:spPr bwMode="auto">
          <a:xfrm>
            <a:off x="381000" y="0"/>
            <a:ext cx="8382000" cy="1066800"/>
          </a:xfrm>
          <a:prstGeom prst="rect">
            <a:avLst/>
          </a:prstGeom>
          <a:noFill/>
          <a:ln>
            <a:solidFill>
              <a:schemeClr val="bg2">
                <a:lumMod val="90000"/>
              </a:schemeClr>
            </a:solidFill>
          </a:ln>
          <a:effectLst>
            <a:innerShdw blurRad="63500" dist="50800" dir="18900000">
              <a:prstClr val="black">
                <a:alpha val="50000"/>
              </a:prstClr>
            </a:innerShdw>
          </a:effectLst>
        </p:spPr>
      </p:pic>
      <p:sp>
        <p:nvSpPr>
          <p:cNvPr id="21" name="Half Frame 20"/>
          <p:cNvSpPr/>
          <p:nvPr/>
        </p:nvSpPr>
        <p:spPr>
          <a:xfrm flipH="1" flipV="1">
            <a:off x="0" y="0"/>
            <a:ext cx="9144000" cy="6858000"/>
          </a:xfrm>
          <a:prstGeom prst="halfFrame">
            <a:avLst>
              <a:gd name="adj1" fmla="val 2666"/>
              <a:gd name="adj2" fmla="val 3333"/>
            </a:avLst>
          </a:prstGeom>
          <a:blipFill dpi="0" rotWithShape="1">
            <a:blip r:embed="rId4" cstate="print">
              <a:alphaModFix amt="4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Rectangle 19"/>
          <p:cNvSpPr/>
          <p:nvPr/>
        </p:nvSpPr>
        <p:spPr>
          <a:xfrm>
            <a:off x="457200" y="304800"/>
            <a:ext cx="8077200" cy="707886"/>
          </a:xfrm>
          <a:prstGeom prst="rect">
            <a:avLst/>
          </a:prstGeom>
          <a:noFill/>
          <a:ln>
            <a:noFill/>
          </a:ln>
        </p:spPr>
        <p:txBody>
          <a:bodyPr wrap="square" lIns="91440" tIns="45720" rIns="91440" bIns="45720">
            <a:spAutoFit/>
          </a:bodyPr>
          <a:lstStyle/>
          <a:p>
            <a:pPr algn="ctr"/>
            <a:r>
              <a:rPr lang="en-US" sz="4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Steps in the Home Buying Process</a:t>
            </a:r>
            <a:endParaRPr lang="en-US" sz="4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7" name="TextBox 6"/>
          <p:cNvSpPr txBox="1"/>
          <p:nvPr/>
        </p:nvSpPr>
        <p:spPr>
          <a:xfrm>
            <a:off x="381000" y="1295400"/>
            <a:ext cx="8305800" cy="5262979"/>
          </a:xfrm>
          <a:prstGeom prst="rect">
            <a:avLst/>
          </a:prstGeom>
          <a:noFill/>
        </p:spPr>
        <p:txBody>
          <a:bodyPr wrap="square" rtlCol="0">
            <a:spAutoFit/>
          </a:bodyPr>
          <a:lstStyle/>
          <a:p>
            <a:pPr>
              <a:buFont typeface="Arial" pitchFamily="34" charset="0"/>
              <a:buChar char="•"/>
            </a:pPr>
            <a:r>
              <a:rPr lang="en-US" sz="2800" b="1" dirty="0" smtClean="0"/>
              <a:t>Obtain Financing</a:t>
            </a:r>
          </a:p>
          <a:p>
            <a:pPr lvl="1">
              <a:buFont typeface="Arial" pitchFamily="34" charset="0"/>
              <a:buChar char="•"/>
            </a:pPr>
            <a:r>
              <a:rPr lang="en-US" sz="2800" dirty="0" smtClean="0"/>
              <a:t>The lender may allow buyer to “lock-in” an interest rate. If the buyer feels interest rates may go up this would be a good decision. If they think interest rates may go down the buyer should wait to “lock-in” the rates.</a:t>
            </a:r>
          </a:p>
          <a:p>
            <a:pPr>
              <a:buFont typeface="Arial" pitchFamily="34" charset="0"/>
              <a:buChar char="•"/>
            </a:pPr>
            <a:r>
              <a:rPr lang="en-US" sz="2800" b="1" dirty="0" smtClean="0"/>
              <a:t>Obtain Homeowner’s Insurance</a:t>
            </a:r>
          </a:p>
          <a:p>
            <a:pPr lvl="1">
              <a:buFont typeface="Arial" pitchFamily="34" charset="0"/>
              <a:buChar char="•"/>
            </a:pPr>
            <a:r>
              <a:rPr lang="en-US" sz="2800" dirty="0" smtClean="0"/>
              <a:t>Property Insurance-protects the structure and contents of the home</a:t>
            </a:r>
          </a:p>
          <a:p>
            <a:pPr lvl="1">
              <a:buFont typeface="Arial" pitchFamily="34" charset="0"/>
              <a:buChar char="•"/>
            </a:pPr>
            <a:r>
              <a:rPr lang="en-US" sz="2800" dirty="0" smtClean="0"/>
              <a:t>Personal Liability Coverage- protects the homeowner in case of an accident, such as someone slipping and falling in the home</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dow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wipe(dow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wipe(dow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wipe(down)">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wipe(down)">
                                      <p:cBhvr>
                                        <p:cTn id="32"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1029" name="Picture 5" descr="C:\Documents and Settings\Owner\Local Settings\Temporary Internet Files\Content.IE5\HMKOHVM8\MPj03058990000[1].jpg"/>
          <p:cNvPicPr>
            <a:picLocks noChangeAspect="1" noChangeArrowheads="1"/>
          </p:cNvPicPr>
          <p:nvPr/>
        </p:nvPicPr>
        <p:blipFill>
          <a:blip r:embed="rId3" cstate="print">
            <a:lum bright="18000" contrast="-65000"/>
          </a:blip>
          <a:srcRect b="15850"/>
          <a:stretch>
            <a:fillRect/>
          </a:stretch>
        </p:blipFill>
        <p:spPr bwMode="auto">
          <a:xfrm>
            <a:off x="304800" y="1828800"/>
            <a:ext cx="8534400" cy="4724400"/>
          </a:xfrm>
          <a:prstGeom prst="rect">
            <a:avLst/>
          </a:prstGeom>
          <a:noFill/>
          <a:ln>
            <a:solidFill>
              <a:schemeClr val="bg2">
                <a:lumMod val="90000"/>
              </a:schemeClr>
            </a:solidFill>
          </a:ln>
          <a:effectLst>
            <a:innerShdw blurRad="127000" dist="127000" dir="7200000">
              <a:prstClr val="black">
                <a:alpha val="50000"/>
              </a:prstClr>
            </a:innerShdw>
          </a:effectLst>
        </p:spPr>
      </p:pic>
      <p:pic>
        <p:nvPicPr>
          <p:cNvPr id="1030" name="Picture 6" descr="C:\Documents and Settings\Owner\Local Settings\Temporary Internet Files\Content.IE5\39AQXSH7\MPj03862940000[1].jpg"/>
          <p:cNvPicPr>
            <a:picLocks noChangeAspect="1" noChangeArrowheads="1"/>
          </p:cNvPicPr>
          <p:nvPr/>
        </p:nvPicPr>
        <p:blipFill>
          <a:blip r:embed="rId4" cstate="print">
            <a:lum bright="70000" contrast="-70000"/>
          </a:blip>
          <a:srcRect l="2083" t="9329" r="14584" b="31266"/>
          <a:stretch>
            <a:fillRect/>
          </a:stretch>
        </p:blipFill>
        <p:spPr bwMode="auto">
          <a:xfrm>
            <a:off x="381000" y="228600"/>
            <a:ext cx="8382000" cy="1447800"/>
          </a:xfrm>
          <a:prstGeom prst="rect">
            <a:avLst/>
          </a:prstGeom>
          <a:noFill/>
          <a:ln>
            <a:solidFill>
              <a:schemeClr val="bg2">
                <a:lumMod val="90000"/>
              </a:schemeClr>
            </a:solidFill>
          </a:ln>
          <a:effectLst>
            <a:innerShdw blurRad="63500" dist="50800" dir="18900000">
              <a:prstClr val="black">
                <a:alpha val="50000"/>
              </a:prstClr>
            </a:innerShdw>
          </a:effectLst>
        </p:spPr>
      </p:pic>
      <p:sp>
        <p:nvSpPr>
          <p:cNvPr id="21" name="Half Frame 20"/>
          <p:cNvSpPr/>
          <p:nvPr/>
        </p:nvSpPr>
        <p:spPr>
          <a:xfrm flipH="1" flipV="1">
            <a:off x="0" y="0"/>
            <a:ext cx="9144000" cy="6858000"/>
          </a:xfrm>
          <a:prstGeom prst="halfFrame">
            <a:avLst>
              <a:gd name="adj1" fmla="val 2666"/>
              <a:gd name="adj2" fmla="val 3333"/>
            </a:avLst>
          </a:prstGeom>
          <a:blipFill dpi="0" rotWithShape="1">
            <a:blip r:embed="rId5" cstate="print">
              <a:alphaModFix amt="4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Rectangle 19"/>
          <p:cNvSpPr/>
          <p:nvPr/>
        </p:nvSpPr>
        <p:spPr>
          <a:xfrm>
            <a:off x="1676400" y="381000"/>
            <a:ext cx="6019800" cy="707886"/>
          </a:xfrm>
          <a:prstGeom prst="rect">
            <a:avLst/>
          </a:prstGeom>
          <a:noFill/>
          <a:ln>
            <a:noFill/>
          </a:ln>
        </p:spPr>
        <p:txBody>
          <a:bodyPr wrap="square" lIns="91440" tIns="45720" rIns="91440" bIns="45720">
            <a:spAutoFit/>
          </a:bodyPr>
          <a:lstStyle/>
          <a:p>
            <a:pPr algn="ctr"/>
            <a:r>
              <a:rPr lang="en-US" sz="4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Savings</a:t>
            </a:r>
            <a:endParaRPr lang="en-US" sz="4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TextBox 5"/>
          <p:cNvSpPr txBox="1"/>
          <p:nvPr/>
        </p:nvSpPr>
        <p:spPr>
          <a:xfrm>
            <a:off x="762000" y="2133600"/>
            <a:ext cx="7848600" cy="3416320"/>
          </a:xfrm>
          <a:prstGeom prst="rect">
            <a:avLst/>
          </a:prstGeom>
          <a:noFill/>
        </p:spPr>
        <p:txBody>
          <a:bodyPr wrap="square" rtlCol="0">
            <a:spAutoFit/>
          </a:bodyPr>
          <a:lstStyle/>
          <a:p>
            <a:pPr>
              <a:buFont typeface="Arial" pitchFamily="34" charset="0"/>
              <a:buChar char="•"/>
            </a:pPr>
            <a:r>
              <a:rPr lang="en-US" sz="3600" b="1" dirty="0" smtClean="0"/>
              <a:t>How much cash does the buyer have for initial expenses?</a:t>
            </a:r>
          </a:p>
          <a:p>
            <a:pPr lvl="1"/>
            <a:r>
              <a:rPr lang="en-US" sz="3600" b="1" dirty="0" smtClean="0"/>
              <a:t>-Down Payment: standard is 20% of the price of the home</a:t>
            </a:r>
          </a:p>
          <a:p>
            <a:pPr lvl="1"/>
            <a:r>
              <a:rPr lang="en-US" sz="3600" b="1" dirty="0" smtClean="0"/>
              <a:t>-Closing Costs: fees due at the time of purchase</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dow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dow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wipe(down)">
                                      <p:cBhvr>
                                        <p:cTn id="2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6" grpId="0" build="allAtOnce"/>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Documents and Settings\Owner\Local Settings\Temporary Internet Files\Content.IE5\HMKOHVM8\MPj03058990000[1].jpg"/>
          <p:cNvPicPr>
            <a:picLocks noChangeAspect="1" noChangeArrowheads="1"/>
          </p:cNvPicPr>
          <p:nvPr/>
        </p:nvPicPr>
        <p:blipFill>
          <a:blip r:embed="rId2" cstate="print">
            <a:lum bright="18000" contrast="-65000"/>
          </a:blip>
          <a:srcRect b="15850"/>
          <a:stretch>
            <a:fillRect/>
          </a:stretch>
        </p:blipFill>
        <p:spPr bwMode="auto">
          <a:xfrm>
            <a:off x="304800" y="1143000"/>
            <a:ext cx="8534400" cy="5410200"/>
          </a:xfrm>
          <a:prstGeom prst="rect">
            <a:avLst/>
          </a:prstGeom>
          <a:noFill/>
          <a:ln>
            <a:solidFill>
              <a:schemeClr val="bg2">
                <a:lumMod val="90000"/>
              </a:schemeClr>
            </a:solidFill>
          </a:ln>
          <a:effectLst>
            <a:innerShdw blurRad="127000" dist="127000" dir="7200000">
              <a:prstClr val="black">
                <a:alpha val="50000"/>
              </a:prstClr>
            </a:innerShdw>
          </a:effectLst>
        </p:spPr>
      </p:pic>
      <p:pic>
        <p:nvPicPr>
          <p:cNvPr id="1030" name="Picture 6" descr="C:\Documents and Settings\Owner\Local Settings\Temporary Internet Files\Content.IE5\39AQXSH7\MPj03862940000[1].jpg"/>
          <p:cNvPicPr>
            <a:picLocks noChangeAspect="1" noChangeArrowheads="1"/>
          </p:cNvPicPr>
          <p:nvPr/>
        </p:nvPicPr>
        <p:blipFill>
          <a:blip r:embed="rId3" cstate="print">
            <a:lum bright="70000" contrast="-70000"/>
          </a:blip>
          <a:srcRect l="2083" t="9329" r="14584" b="31266"/>
          <a:stretch>
            <a:fillRect/>
          </a:stretch>
        </p:blipFill>
        <p:spPr bwMode="auto">
          <a:xfrm>
            <a:off x="381000" y="0"/>
            <a:ext cx="8382000" cy="1066800"/>
          </a:xfrm>
          <a:prstGeom prst="rect">
            <a:avLst/>
          </a:prstGeom>
          <a:noFill/>
          <a:ln>
            <a:solidFill>
              <a:schemeClr val="bg2">
                <a:lumMod val="90000"/>
              </a:schemeClr>
            </a:solidFill>
          </a:ln>
          <a:effectLst>
            <a:innerShdw blurRad="63500" dist="50800" dir="18900000">
              <a:prstClr val="black">
                <a:alpha val="50000"/>
              </a:prstClr>
            </a:innerShdw>
          </a:effectLst>
        </p:spPr>
      </p:pic>
      <p:sp>
        <p:nvSpPr>
          <p:cNvPr id="21" name="Half Frame 20"/>
          <p:cNvSpPr/>
          <p:nvPr/>
        </p:nvSpPr>
        <p:spPr>
          <a:xfrm flipH="1" flipV="1">
            <a:off x="0" y="0"/>
            <a:ext cx="9144000" cy="6858000"/>
          </a:xfrm>
          <a:prstGeom prst="halfFrame">
            <a:avLst>
              <a:gd name="adj1" fmla="val 2666"/>
              <a:gd name="adj2" fmla="val 3333"/>
            </a:avLst>
          </a:prstGeom>
          <a:blipFill dpi="0" rotWithShape="1">
            <a:blip r:embed="rId4" cstate="print">
              <a:alphaModFix amt="4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Rectangle 19"/>
          <p:cNvSpPr/>
          <p:nvPr/>
        </p:nvSpPr>
        <p:spPr>
          <a:xfrm>
            <a:off x="457200" y="304800"/>
            <a:ext cx="8077200" cy="707886"/>
          </a:xfrm>
          <a:prstGeom prst="rect">
            <a:avLst/>
          </a:prstGeom>
          <a:noFill/>
          <a:ln>
            <a:noFill/>
          </a:ln>
        </p:spPr>
        <p:txBody>
          <a:bodyPr wrap="square" lIns="91440" tIns="45720" rIns="91440" bIns="45720">
            <a:spAutoFit/>
          </a:bodyPr>
          <a:lstStyle/>
          <a:p>
            <a:pPr algn="ctr"/>
            <a:r>
              <a:rPr lang="en-US" sz="4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Steps in the Home Buying Process</a:t>
            </a:r>
            <a:endParaRPr lang="en-US" sz="4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7" name="TextBox 6"/>
          <p:cNvSpPr txBox="1"/>
          <p:nvPr/>
        </p:nvSpPr>
        <p:spPr>
          <a:xfrm>
            <a:off x="381000" y="1295400"/>
            <a:ext cx="8305800" cy="5016758"/>
          </a:xfrm>
          <a:prstGeom prst="rect">
            <a:avLst/>
          </a:prstGeom>
          <a:noFill/>
        </p:spPr>
        <p:txBody>
          <a:bodyPr wrap="square" rtlCol="0">
            <a:spAutoFit/>
          </a:bodyPr>
          <a:lstStyle/>
          <a:p>
            <a:pPr>
              <a:buFont typeface="Arial" pitchFamily="34" charset="0"/>
              <a:buChar char="•"/>
            </a:pPr>
            <a:r>
              <a:rPr lang="en-US" sz="3200" b="1" dirty="0" smtClean="0"/>
              <a:t>Have the Home Inspected</a:t>
            </a:r>
          </a:p>
          <a:p>
            <a:pPr lvl="1">
              <a:buFont typeface="Arial" pitchFamily="34" charset="0"/>
              <a:buChar char="•"/>
            </a:pPr>
            <a:r>
              <a:rPr lang="en-US" sz="3200" dirty="0" smtClean="0"/>
              <a:t>Roof</a:t>
            </a:r>
          </a:p>
          <a:p>
            <a:pPr lvl="1">
              <a:buFont typeface="Arial" pitchFamily="34" charset="0"/>
              <a:buChar char="•"/>
            </a:pPr>
            <a:r>
              <a:rPr lang="en-US" sz="3200" dirty="0" smtClean="0"/>
              <a:t>Exterior walls</a:t>
            </a:r>
          </a:p>
          <a:p>
            <a:pPr lvl="1">
              <a:buFont typeface="Arial" pitchFamily="34" charset="0"/>
              <a:buChar char="•"/>
            </a:pPr>
            <a:r>
              <a:rPr lang="en-US" sz="3200" dirty="0" smtClean="0"/>
              <a:t>Foundation</a:t>
            </a:r>
          </a:p>
          <a:p>
            <a:pPr lvl="1">
              <a:buFont typeface="Arial" pitchFamily="34" charset="0"/>
              <a:buChar char="•"/>
            </a:pPr>
            <a:r>
              <a:rPr lang="en-US" sz="3200" dirty="0" smtClean="0"/>
              <a:t>Interior walls</a:t>
            </a:r>
          </a:p>
          <a:p>
            <a:pPr lvl="1">
              <a:buFont typeface="Arial" pitchFamily="34" charset="0"/>
              <a:buChar char="•"/>
            </a:pPr>
            <a:r>
              <a:rPr lang="en-US" sz="3200" dirty="0" smtClean="0"/>
              <a:t>Floors</a:t>
            </a:r>
          </a:p>
          <a:p>
            <a:pPr lvl="1">
              <a:buFont typeface="Arial" pitchFamily="34" charset="0"/>
              <a:buChar char="•"/>
            </a:pPr>
            <a:r>
              <a:rPr lang="en-US" sz="3200" dirty="0" smtClean="0"/>
              <a:t>Insulation</a:t>
            </a:r>
          </a:p>
          <a:p>
            <a:pPr lvl="1">
              <a:buFont typeface="Arial" pitchFamily="34" charset="0"/>
              <a:buChar char="•"/>
            </a:pPr>
            <a:r>
              <a:rPr lang="en-US" sz="3200" dirty="0" smtClean="0"/>
              <a:t>Wiring &amp; Plumbing</a:t>
            </a:r>
          </a:p>
          <a:p>
            <a:pPr lvl="1">
              <a:buFont typeface="Arial" pitchFamily="34" charset="0"/>
              <a:buChar char="•"/>
            </a:pPr>
            <a:r>
              <a:rPr lang="en-US" sz="3200" dirty="0" smtClean="0"/>
              <a:t>Water Heater</a:t>
            </a:r>
          </a:p>
          <a:p>
            <a:pPr lvl="1">
              <a:buFont typeface="Arial" pitchFamily="34" charset="0"/>
              <a:buChar char="•"/>
            </a:pPr>
            <a:r>
              <a:rPr lang="en-US" sz="3200" dirty="0" smtClean="0"/>
              <a:t>Heating and Cooling Systems</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dow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wipe(dow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wipe(dow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wipe(down)">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wipe(down)">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wipe(down)">
                                      <p:cBhvr>
                                        <p:cTn id="37" dur="5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wipe(down)">
                                      <p:cBhvr>
                                        <p:cTn id="42" dur="500"/>
                                        <p:tgtEl>
                                          <p:spTgt spid="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7">
                                            <p:txEl>
                                              <p:pRg st="7" end="7"/>
                                            </p:txEl>
                                          </p:spTgt>
                                        </p:tgtEl>
                                        <p:attrNameLst>
                                          <p:attrName>style.visibility</p:attrName>
                                        </p:attrNameLst>
                                      </p:cBhvr>
                                      <p:to>
                                        <p:strVal val="visible"/>
                                      </p:to>
                                    </p:set>
                                    <p:animEffect transition="in" filter="wipe(down)">
                                      <p:cBhvr>
                                        <p:cTn id="47" dur="500"/>
                                        <p:tgtEl>
                                          <p:spTgt spid="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7">
                                            <p:txEl>
                                              <p:pRg st="8" end="8"/>
                                            </p:txEl>
                                          </p:spTgt>
                                        </p:tgtEl>
                                        <p:attrNameLst>
                                          <p:attrName>style.visibility</p:attrName>
                                        </p:attrNameLst>
                                      </p:cBhvr>
                                      <p:to>
                                        <p:strVal val="visible"/>
                                      </p:to>
                                    </p:set>
                                    <p:animEffect transition="in" filter="wipe(down)">
                                      <p:cBhvr>
                                        <p:cTn id="52" dur="500"/>
                                        <p:tgtEl>
                                          <p:spTgt spid="7">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7">
                                            <p:txEl>
                                              <p:pRg st="9" end="9"/>
                                            </p:txEl>
                                          </p:spTgt>
                                        </p:tgtEl>
                                        <p:attrNameLst>
                                          <p:attrName>style.visibility</p:attrName>
                                        </p:attrNameLst>
                                      </p:cBhvr>
                                      <p:to>
                                        <p:strVal val="visible"/>
                                      </p:to>
                                    </p:set>
                                    <p:animEffect transition="in" filter="wipe(down)">
                                      <p:cBhvr>
                                        <p:cTn id="57" dur="5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Documents and Settings\Owner\Local Settings\Temporary Internet Files\Content.IE5\HMKOHVM8\MPj03058990000[1].jpg"/>
          <p:cNvPicPr>
            <a:picLocks noChangeAspect="1" noChangeArrowheads="1"/>
          </p:cNvPicPr>
          <p:nvPr/>
        </p:nvPicPr>
        <p:blipFill>
          <a:blip r:embed="rId2" cstate="print">
            <a:lum bright="18000" contrast="-65000"/>
          </a:blip>
          <a:srcRect b="15850"/>
          <a:stretch>
            <a:fillRect/>
          </a:stretch>
        </p:blipFill>
        <p:spPr bwMode="auto">
          <a:xfrm>
            <a:off x="304800" y="1143000"/>
            <a:ext cx="8534400" cy="5410200"/>
          </a:xfrm>
          <a:prstGeom prst="rect">
            <a:avLst/>
          </a:prstGeom>
          <a:noFill/>
          <a:ln>
            <a:solidFill>
              <a:schemeClr val="bg2">
                <a:lumMod val="90000"/>
              </a:schemeClr>
            </a:solidFill>
          </a:ln>
          <a:effectLst>
            <a:innerShdw blurRad="127000" dist="127000" dir="7200000">
              <a:prstClr val="black">
                <a:alpha val="50000"/>
              </a:prstClr>
            </a:innerShdw>
          </a:effectLst>
        </p:spPr>
      </p:pic>
      <p:pic>
        <p:nvPicPr>
          <p:cNvPr id="1030" name="Picture 6" descr="C:\Documents and Settings\Owner\Local Settings\Temporary Internet Files\Content.IE5\39AQXSH7\MPj03862940000[1].jpg"/>
          <p:cNvPicPr>
            <a:picLocks noChangeAspect="1" noChangeArrowheads="1"/>
          </p:cNvPicPr>
          <p:nvPr/>
        </p:nvPicPr>
        <p:blipFill>
          <a:blip r:embed="rId3" cstate="print">
            <a:lum bright="70000" contrast="-70000"/>
          </a:blip>
          <a:srcRect l="2083" t="9329" r="14584" b="31266"/>
          <a:stretch>
            <a:fillRect/>
          </a:stretch>
        </p:blipFill>
        <p:spPr bwMode="auto">
          <a:xfrm>
            <a:off x="381000" y="0"/>
            <a:ext cx="8382000" cy="1066800"/>
          </a:xfrm>
          <a:prstGeom prst="rect">
            <a:avLst/>
          </a:prstGeom>
          <a:noFill/>
          <a:ln>
            <a:solidFill>
              <a:schemeClr val="bg2">
                <a:lumMod val="90000"/>
              </a:schemeClr>
            </a:solidFill>
          </a:ln>
          <a:effectLst>
            <a:innerShdw blurRad="63500" dist="50800" dir="18900000">
              <a:prstClr val="black">
                <a:alpha val="50000"/>
              </a:prstClr>
            </a:innerShdw>
          </a:effectLst>
        </p:spPr>
      </p:pic>
      <p:sp>
        <p:nvSpPr>
          <p:cNvPr id="21" name="Half Frame 20"/>
          <p:cNvSpPr/>
          <p:nvPr/>
        </p:nvSpPr>
        <p:spPr>
          <a:xfrm flipH="1" flipV="1">
            <a:off x="0" y="0"/>
            <a:ext cx="9144000" cy="6858000"/>
          </a:xfrm>
          <a:prstGeom prst="halfFrame">
            <a:avLst>
              <a:gd name="adj1" fmla="val 2666"/>
              <a:gd name="adj2" fmla="val 3333"/>
            </a:avLst>
          </a:prstGeom>
          <a:blipFill dpi="0" rotWithShape="1">
            <a:blip r:embed="rId4" cstate="print">
              <a:alphaModFix amt="4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Rectangle 19"/>
          <p:cNvSpPr/>
          <p:nvPr/>
        </p:nvSpPr>
        <p:spPr>
          <a:xfrm>
            <a:off x="457200" y="304800"/>
            <a:ext cx="8077200" cy="707886"/>
          </a:xfrm>
          <a:prstGeom prst="rect">
            <a:avLst/>
          </a:prstGeom>
          <a:noFill/>
          <a:ln>
            <a:noFill/>
          </a:ln>
        </p:spPr>
        <p:txBody>
          <a:bodyPr wrap="square" lIns="91440" tIns="45720" rIns="91440" bIns="45720">
            <a:spAutoFit/>
          </a:bodyPr>
          <a:lstStyle/>
          <a:p>
            <a:pPr algn="ctr"/>
            <a:r>
              <a:rPr lang="en-US" sz="4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House Inspection (cont.)</a:t>
            </a:r>
            <a:endParaRPr lang="en-US" sz="4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7" name="TextBox 6"/>
          <p:cNvSpPr txBox="1"/>
          <p:nvPr/>
        </p:nvSpPr>
        <p:spPr>
          <a:xfrm>
            <a:off x="381000" y="1295400"/>
            <a:ext cx="8305800" cy="4524315"/>
          </a:xfrm>
          <a:prstGeom prst="rect">
            <a:avLst/>
          </a:prstGeom>
          <a:noFill/>
        </p:spPr>
        <p:txBody>
          <a:bodyPr wrap="square" rtlCol="0">
            <a:spAutoFit/>
          </a:bodyPr>
          <a:lstStyle/>
          <a:p>
            <a:pPr>
              <a:buFont typeface="Arial" pitchFamily="34" charset="0"/>
              <a:buChar char="•"/>
            </a:pPr>
            <a:r>
              <a:rPr lang="en-US" sz="3200" b="1" dirty="0" smtClean="0"/>
              <a:t>Termite Inspection</a:t>
            </a:r>
          </a:p>
          <a:p>
            <a:pPr>
              <a:buFont typeface="Arial" pitchFamily="34" charset="0"/>
              <a:buChar char="•"/>
            </a:pPr>
            <a:r>
              <a:rPr lang="en-US" sz="3200" b="1" dirty="0" smtClean="0"/>
              <a:t>Radon Testing</a:t>
            </a:r>
          </a:p>
          <a:p>
            <a:pPr lvl="1">
              <a:buFont typeface="Arial" pitchFamily="34" charset="0"/>
              <a:buChar char="•"/>
            </a:pPr>
            <a:r>
              <a:rPr lang="en-US" sz="3200" dirty="0" smtClean="0"/>
              <a:t>Naturally occurring gas if present in the soil it can seep into a building through cracks in the slab</a:t>
            </a:r>
          </a:p>
          <a:p>
            <a:pPr>
              <a:buFont typeface="Arial" pitchFamily="34" charset="0"/>
              <a:buChar char="•"/>
            </a:pPr>
            <a:r>
              <a:rPr lang="en-US" sz="3200" b="1" dirty="0" smtClean="0"/>
              <a:t>Asbestos Inspection</a:t>
            </a:r>
          </a:p>
          <a:p>
            <a:pPr>
              <a:buFont typeface="Arial" pitchFamily="34" charset="0"/>
              <a:buChar char="•"/>
            </a:pPr>
            <a:r>
              <a:rPr lang="en-US" sz="3200" b="1" dirty="0" smtClean="0"/>
              <a:t>Lead Testing</a:t>
            </a:r>
          </a:p>
          <a:p>
            <a:pPr>
              <a:buFont typeface="Arial" pitchFamily="34" charset="0"/>
              <a:buChar char="•"/>
            </a:pPr>
            <a:r>
              <a:rPr lang="en-US" sz="3200" b="1" dirty="0" smtClean="0"/>
              <a:t>General Home Inspection</a:t>
            </a:r>
          </a:p>
          <a:p>
            <a:pPr>
              <a:buFont typeface="Arial" pitchFamily="34" charset="0"/>
              <a:buChar char="•"/>
            </a:pP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dow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wipe(dow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wipe(dow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wipe(down)">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wipe(down)">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wipe(down)">
                                      <p:cBhvr>
                                        <p:cTn id="37"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Bevel 15"/>
          <p:cNvSpPr/>
          <p:nvPr/>
        </p:nvSpPr>
        <p:spPr>
          <a:xfrm>
            <a:off x="0" y="0"/>
            <a:ext cx="9144000" cy="6858000"/>
          </a:xfrm>
          <a:prstGeom prst="bevel">
            <a:avLst/>
          </a:prstGeom>
          <a:solidFill>
            <a:schemeClr val="bg2">
              <a:alpha val="50000"/>
            </a:schemeClr>
          </a:solidFill>
          <a:ln>
            <a:solidFill>
              <a:schemeClr val="bg2">
                <a:lumMod val="90000"/>
                <a:alpha val="31000"/>
              </a:schemeClr>
            </a:solidFill>
          </a:ln>
          <a:effectLst>
            <a:innerShdw blurRad="114300">
              <a:prstClr val="black">
                <a:alpha val="62000"/>
              </a:prstClr>
            </a:innerShdw>
          </a:effectLst>
          <a:scene3d>
            <a:camera prst="orthographicFront"/>
            <a:lightRig rig="threePt" dir="t">
              <a:rot lat="0" lon="0" rev="3000000"/>
            </a:lightRig>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9" name="Picture 5" descr="C:\Documents and Settings\Owner\Local Settings\Temporary Internet Files\Content.IE5\HMKOHVM8\MPj03058990000[1].jpg"/>
          <p:cNvPicPr>
            <a:picLocks noChangeAspect="1" noChangeArrowheads="1"/>
          </p:cNvPicPr>
          <p:nvPr/>
        </p:nvPicPr>
        <p:blipFill>
          <a:blip r:embed="rId2" cstate="print">
            <a:lum bright="18000" contrast="-65000"/>
          </a:blip>
          <a:srcRect b="15850"/>
          <a:stretch>
            <a:fillRect/>
          </a:stretch>
        </p:blipFill>
        <p:spPr bwMode="auto">
          <a:xfrm>
            <a:off x="3733800" y="228600"/>
            <a:ext cx="5029200" cy="6324600"/>
          </a:xfrm>
          <a:prstGeom prst="rect">
            <a:avLst/>
          </a:prstGeom>
          <a:noFill/>
          <a:ln>
            <a:solidFill>
              <a:schemeClr val="bg2">
                <a:lumMod val="90000"/>
              </a:schemeClr>
            </a:solidFill>
          </a:ln>
          <a:effectLst>
            <a:innerShdw blurRad="127000" dist="127000" dir="7200000">
              <a:prstClr val="black">
                <a:alpha val="50000"/>
              </a:prstClr>
            </a:innerShdw>
          </a:effectLst>
        </p:spPr>
      </p:pic>
      <p:pic>
        <p:nvPicPr>
          <p:cNvPr id="1030" name="Picture 6" descr="C:\Documents and Settings\Owner\Local Settings\Temporary Internet Files\Content.IE5\39AQXSH7\MPj03862940000[1].jpg"/>
          <p:cNvPicPr>
            <a:picLocks noChangeAspect="1" noChangeArrowheads="1"/>
          </p:cNvPicPr>
          <p:nvPr/>
        </p:nvPicPr>
        <p:blipFill>
          <a:blip r:embed="rId3" cstate="print"/>
          <a:srcRect l="2083" t="9329" r="14584" b="31266"/>
          <a:stretch>
            <a:fillRect/>
          </a:stretch>
        </p:blipFill>
        <p:spPr bwMode="auto">
          <a:xfrm>
            <a:off x="381000" y="228600"/>
            <a:ext cx="3048000" cy="1447800"/>
          </a:xfrm>
          <a:prstGeom prst="rect">
            <a:avLst/>
          </a:prstGeom>
          <a:noFill/>
          <a:ln>
            <a:solidFill>
              <a:schemeClr val="bg2">
                <a:lumMod val="90000"/>
              </a:schemeClr>
            </a:solidFill>
          </a:ln>
          <a:effectLst>
            <a:innerShdw blurRad="63500" dist="50800" dir="18900000">
              <a:prstClr val="black">
                <a:alpha val="50000"/>
              </a:prstClr>
            </a:innerShdw>
          </a:effectLst>
        </p:spPr>
      </p:pic>
      <p:pic>
        <p:nvPicPr>
          <p:cNvPr id="1028" name="Picture 4" descr="C:\Documents and Settings\Owner\Local Settings\Temporary Internet Files\Content.IE5\HMKOHVM8\MPj04037250000[1].jpg"/>
          <p:cNvPicPr>
            <a:picLocks noChangeAspect="1" noChangeArrowheads="1"/>
          </p:cNvPicPr>
          <p:nvPr/>
        </p:nvPicPr>
        <p:blipFill>
          <a:blip r:embed="rId4" cstate="print"/>
          <a:srcRect l="7595" r="41772" b="1899"/>
          <a:stretch>
            <a:fillRect/>
          </a:stretch>
        </p:blipFill>
        <p:spPr bwMode="auto">
          <a:xfrm>
            <a:off x="381000" y="1828800"/>
            <a:ext cx="3048000" cy="4724400"/>
          </a:xfrm>
          <a:prstGeom prst="rect">
            <a:avLst/>
          </a:prstGeom>
          <a:noFill/>
          <a:ln>
            <a:solidFill>
              <a:schemeClr val="bg2">
                <a:lumMod val="90000"/>
              </a:schemeClr>
            </a:solidFill>
          </a:ln>
          <a:effectLst>
            <a:innerShdw blurRad="127000" dist="190500" dir="11220000">
              <a:prstClr val="black">
                <a:alpha val="50000"/>
              </a:prstClr>
            </a:innerShdw>
          </a:effectLst>
        </p:spPr>
      </p:pic>
      <p:sp>
        <p:nvSpPr>
          <p:cNvPr id="17" name="Rectangle 16"/>
          <p:cNvSpPr/>
          <p:nvPr/>
        </p:nvSpPr>
        <p:spPr>
          <a:xfrm>
            <a:off x="3810000" y="1371600"/>
            <a:ext cx="4876800" cy="2585323"/>
          </a:xfrm>
          <a:prstGeom prst="rect">
            <a:avLst/>
          </a:prstGeom>
          <a:noFill/>
        </p:spPr>
        <p:txBody>
          <a:bodyPr wrap="squar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Buyer’s Market vs. Seller’s Market</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1" name="Half Frame 20"/>
          <p:cNvSpPr/>
          <p:nvPr/>
        </p:nvSpPr>
        <p:spPr>
          <a:xfrm flipH="1" flipV="1">
            <a:off x="0" y="0"/>
            <a:ext cx="9144000" cy="6858000"/>
          </a:xfrm>
          <a:prstGeom prst="halfFrame">
            <a:avLst>
              <a:gd name="adj1" fmla="val 2666"/>
              <a:gd name="adj2" fmla="val 3333"/>
            </a:avLst>
          </a:prstGeom>
          <a:blipFill dpi="0" rotWithShape="1">
            <a:blip r:embed="rId5" cstate="print">
              <a:alphaModFix amt="4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Documents and Settings\Owner\Local Settings\Temporary Internet Files\Content.IE5\HMKOHVM8\MPj03058990000[1].jpg"/>
          <p:cNvPicPr>
            <a:picLocks noChangeAspect="1" noChangeArrowheads="1"/>
          </p:cNvPicPr>
          <p:nvPr/>
        </p:nvPicPr>
        <p:blipFill>
          <a:blip r:embed="rId2" cstate="print">
            <a:lum bright="18000" contrast="-65000"/>
          </a:blip>
          <a:srcRect b="15850"/>
          <a:stretch>
            <a:fillRect/>
          </a:stretch>
        </p:blipFill>
        <p:spPr bwMode="auto">
          <a:xfrm>
            <a:off x="304800" y="1143000"/>
            <a:ext cx="8534400" cy="5410200"/>
          </a:xfrm>
          <a:prstGeom prst="rect">
            <a:avLst/>
          </a:prstGeom>
          <a:noFill/>
          <a:ln>
            <a:solidFill>
              <a:schemeClr val="bg2">
                <a:lumMod val="90000"/>
              </a:schemeClr>
            </a:solidFill>
          </a:ln>
          <a:effectLst>
            <a:innerShdw blurRad="127000" dist="127000" dir="7200000">
              <a:prstClr val="black">
                <a:alpha val="50000"/>
              </a:prstClr>
            </a:innerShdw>
          </a:effectLst>
        </p:spPr>
      </p:pic>
      <p:pic>
        <p:nvPicPr>
          <p:cNvPr id="1030" name="Picture 6" descr="C:\Documents and Settings\Owner\Local Settings\Temporary Internet Files\Content.IE5\39AQXSH7\MPj03862940000[1].jpg"/>
          <p:cNvPicPr>
            <a:picLocks noChangeAspect="1" noChangeArrowheads="1"/>
          </p:cNvPicPr>
          <p:nvPr/>
        </p:nvPicPr>
        <p:blipFill>
          <a:blip r:embed="rId3" cstate="print">
            <a:lum bright="70000" contrast="-70000"/>
          </a:blip>
          <a:srcRect l="2083" t="9329" r="14584" b="31266"/>
          <a:stretch>
            <a:fillRect/>
          </a:stretch>
        </p:blipFill>
        <p:spPr bwMode="auto">
          <a:xfrm>
            <a:off x="381000" y="0"/>
            <a:ext cx="8382000" cy="1066800"/>
          </a:xfrm>
          <a:prstGeom prst="rect">
            <a:avLst/>
          </a:prstGeom>
          <a:noFill/>
          <a:ln>
            <a:solidFill>
              <a:schemeClr val="bg2">
                <a:lumMod val="90000"/>
              </a:schemeClr>
            </a:solidFill>
          </a:ln>
          <a:effectLst>
            <a:innerShdw blurRad="63500" dist="50800" dir="18900000">
              <a:prstClr val="black">
                <a:alpha val="50000"/>
              </a:prstClr>
            </a:innerShdw>
          </a:effectLst>
        </p:spPr>
      </p:pic>
      <p:sp>
        <p:nvSpPr>
          <p:cNvPr id="21" name="Half Frame 20"/>
          <p:cNvSpPr/>
          <p:nvPr/>
        </p:nvSpPr>
        <p:spPr>
          <a:xfrm flipH="1" flipV="1">
            <a:off x="0" y="0"/>
            <a:ext cx="9144000" cy="6858000"/>
          </a:xfrm>
          <a:prstGeom prst="halfFrame">
            <a:avLst>
              <a:gd name="adj1" fmla="val 2666"/>
              <a:gd name="adj2" fmla="val 3333"/>
            </a:avLst>
          </a:prstGeom>
          <a:blipFill dpi="0" rotWithShape="1">
            <a:blip r:embed="rId4" cstate="print">
              <a:alphaModFix amt="4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Rectangle 19"/>
          <p:cNvSpPr/>
          <p:nvPr/>
        </p:nvSpPr>
        <p:spPr>
          <a:xfrm>
            <a:off x="1676400" y="381000"/>
            <a:ext cx="6019800" cy="707886"/>
          </a:xfrm>
          <a:prstGeom prst="rect">
            <a:avLst/>
          </a:prstGeom>
          <a:noFill/>
          <a:ln>
            <a:noFill/>
          </a:ln>
        </p:spPr>
        <p:txBody>
          <a:bodyPr wrap="square" lIns="91440" tIns="45720" rIns="91440" bIns="45720">
            <a:spAutoFit/>
          </a:bodyPr>
          <a:lstStyle/>
          <a:p>
            <a:pPr algn="ctr"/>
            <a:r>
              <a:rPr lang="en-US" sz="4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Buyer’s Market</a:t>
            </a:r>
            <a:endParaRPr lang="en-US" sz="4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TextBox 5"/>
          <p:cNvSpPr txBox="1"/>
          <p:nvPr/>
        </p:nvSpPr>
        <p:spPr>
          <a:xfrm>
            <a:off x="381000" y="1295400"/>
            <a:ext cx="8382000" cy="4031873"/>
          </a:xfrm>
          <a:prstGeom prst="rect">
            <a:avLst/>
          </a:prstGeom>
          <a:noFill/>
        </p:spPr>
        <p:txBody>
          <a:bodyPr wrap="square" rtlCol="0">
            <a:spAutoFit/>
          </a:bodyPr>
          <a:lstStyle/>
          <a:p>
            <a:pPr>
              <a:buFont typeface="Arial" pitchFamily="34" charset="0"/>
              <a:buChar char="•"/>
            </a:pPr>
            <a:r>
              <a:rPr lang="en-US" sz="3200" b="1" dirty="0" smtClean="0"/>
              <a:t>There are more homes for sale than there are buyers.  </a:t>
            </a:r>
          </a:p>
          <a:p>
            <a:pPr>
              <a:buFont typeface="Arial" pitchFamily="34" charset="0"/>
              <a:buChar char="•"/>
            </a:pPr>
            <a:r>
              <a:rPr lang="en-US" sz="3200" b="1" dirty="0" smtClean="0"/>
              <a:t>This condition favors the buyer and pushes prices lower.</a:t>
            </a:r>
          </a:p>
          <a:p>
            <a:pPr>
              <a:buFont typeface="Arial" pitchFamily="34" charset="0"/>
              <a:buChar char="•"/>
            </a:pPr>
            <a:r>
              <a:rPr lang="en-US" sz="3200" b="1" dirty="0" smtClean="0"/>
              <a:t>The buyer can usually purchase the home for below the asking price.</a:t>
            </a:r>
          </a:p>
          <a:p>
            <a:pPr>
              <a:buFont typeface="Arial" pitchFamily="34" charset="0"/>
              <a:buChar char="•"/>
            </a:pPr>
            <a:endParaRPr lang="en-US" sz="3200" b="1" dirty="0" smtClean="0"/>
          </a:p>
          <a:p>
            <a:pPr>
              <a:buFont typeface="Arial" pitchFamily="34" charset="0"/>
              <a:buChar char="•"/>
            </a:pPr>
            <a:r>
              <a:rPr lang="en-US" sz="2400" i="1" dirty="0" smtClean="0"/>
              <a:t>Example: recession too many homes in the market in 2008</a:t>
            </a:r>
            <a:endParaRPr lang="en-US" sz="24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dow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dow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wipe(dow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down)">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Documents and Settings\Owner\Local Settings\Temporary Internet Files\Content.IE5\HMKOHVM8\MPj03058990000[1].jpg"/>
          <p:cNvPicPr>
            <a:picLocks noChangeAspect="1" noChangeArrowheads="1"/>
          </p:cNvPicPr>
          <p:nvPr/>
        </p:nvPicPr>
        <p:blipFill>
          <a:blip r:embed="rId2" cstate="print">
            <a:lum bright="18000" contrast="-65000"/>
          </a:blip>
          <a:srcRect b="15850"/>
          <a:stretch>
            <a:fillRect/>
          </a:stretch>
        </p:blipFill>
        <p:spPr bwMode="auto">
          <a:xfrm>
            <a:off x="304800" y="1143000"/>
            <a:ext cx="8534400" cy="5410200"/>
          </a:xfrm>
          <a:prstGeom prst="rect">
            <a:avLst/>
          </a:prstGeom>
          <a:noFill/>
          <a:ln>
            <a:solidFill>
              <a:schemeClr val="bg2">
                <a:lumMod val="90000"/>
              </a:schemeClr>
            </a:solidFill>
          </a:ln>
          <a:effectLst>
            <a:innerShdw blurRad="127000" dist="127000" dir="7200000">
              <a:prstClr val="black">
                <a:alpha val="50000"/>
              </a:prstClr>
            </a:innerShdw>
          </a:effectLst>
        </p:spPr>
      </p:pic>
      <p:pic>
        <p:nvPicPr>
          <p:cNvPr id="1030" name="Picture 6" descr="C:\Documents and Settings\Owner\Local Settings\Temporary Internet Files\Content.IE5\39AQXSH7\MPj03862940000[1].jpg"/>
          <p:cNvPicPr>
            <a:picLocks noChangeAspect="1" noChangeArrowheads="1"/>
          </p:cNvPicPr>
          <p:nvPr/>
        </p:nvPicPr>
        <p:blipFill>
          <a:blip r:embed="rId3" cstate="print">
            <a:lum bright="70000" contrast="-70000"/>
          </a:blip>
          <a:srcRect l="2083" t="9329" r="14584" b="31266"/>
          <a:stretch>
            <a:fillRect/>
          </a:stretch>
        </p:blipFill>
        <p:spPr bwMode="auto">
          <a:xfrm>
            <a:off x="381000" y="0"/>
            <a:ext cx="8382000" cy="1066800"/>
          </a:xfrm>
          <a:prstGeom prst="rect">
            <a:avLst/>
          </a:prstGeom>
          <a:noFill/>
          <a:ln>
            <a:solidFill>
              <a:schemeClr val="bg2">
                <a:lumMod val="90000"/>
              </a:schemeClr>
            </a:solidFill>
          </a:ln>
          <a:effectLst>
            <a:innerShdw blurRad="63500" dist="50800" dir="18900000">
              <a:prstClr val="black">
                <a:alpha val="50000"/>
              </a:prstClr>
            </a:innerShdw>
          </a:effectLst>
        </p:spPr>
      </p:pic>
      <p:sp>
        <p:nvSpPr>
          <p:cNvPr id="21" name="Half Frame 20"/>
          <p:cNvSpPr/>
          <p:nvPr/>
        </p:nvSpPr>
        <p:spPr>
          <a:xfrm flipH="1" flipV="1">
            <a:off x="0" y="0"/>
            <a:ext cx="9144000" cy="6858000"/>
          </a:xfrm>
          <a:prstGeom prst="halfFrame">
            <a:avLst>
              <a:gd name="adj1" fmla="val 2666"/>
              <a:gd name="adj2" fmla="val 3333"/>
            </a:avLst>
          </a:prstGeom>
          <a:blipFill dpi="0" rotWithShape="1">
            <a:blip r:embed="rId4" cstate="print">
              <a:alphaModFix amt="4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Rectangle 19"/>
          <p:cNvSpPr/>
          <p:nvPr/>
        </p:nvSpPr>
        <p:spPr>
          <a:xfrm>
            <a:off x="1676400" y="381000"/>
            <a:ext cx="6019800" cy="707886"/>
          </a:xfrm>
          <a:prstGeom prst="rect">
            <a:avLst/>
          </a:prstGeom>
          <a:noFill/>
          <a:ln>
            <a:noFill/>
          </a:ln>
        </p:spPr>
        <p:txBody>
          <a:bodyPr wrap="square" lIns="91440" tIns="45720" rIns="91440" bIns="45720">
            <a:spAutoFit/>
          </a:bodyPr>
          <a:lstStyle/>
          <a:p>
            <a:pPr algn="ctr"/>
            <a:r>
              <a:rPr lang="en-US" sz="4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Seller’s Market</a:t>
            </a:r>
            <a:endParaRPr lang="en-US" sz="4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TextBox 5"/>
          <p:cNvSpPr txBox="1"/>
          <p:nvPr/>
        </p:nvSpPr>
        <p:spPr>
          <a:xfrm>
            <a:off x="381000" y="1219200"/>
            <a:ext cx="8382000" cy="5262979"/>
          </a:xfrm>
          <a:prstGeom prst="rect">
            <a:avLst/>
          </a:prstGeom>
          <a:noFill/>
        </p:spPr>
        <p:txBody>
          <a:bodyPr wrap="square" rtlCol="0">
            <a:spAutoFit/>
          </a:bodyPr>
          <a:lstStyle/>
          <a:p>
            <a:pPr>
              <a:buFont typeface="Arial" pitchFamily="34" charset="0"/>
              <a:buChar char="•"/>
            </a:pPr>
            <a:r>
              <a:rPr lang="en-US" sz="3200" b="1" dirty="0" smtClean="0"/>
              <a:t>There are more people who want to buy homes than there are homes for sale.</a:t>
            </a:r>
          </a:p>
          <a:p>
            <a:pPr>
              <a:buFont typeface="Arial" pitchFamily="34" charset="0"/>
              <a:buChar char="•"/>
            </a:pPr>
            <a:r>
              <a:rPr lang="en-US" sz="3200" b="1" dirty="0" smtClean="0"/>
              <a:t>This condition favors the seller.</a:t>
            </a:r>
          </a:p>
          <a:p>
            <a:pPr>
              <a:buFont typeface="Arial" pitchFamily="34" charset="0"/>
              <a:buChar char="•"/>
            </a:pPr>
            <a:r>
              <a:rPr lang="en-US" sz="3200" b="1" dirty="0" smtClean="0"/>
              <a:t>The buyer may have to meet or exceed the seller’s asking price.</a:t>
            </a:r>
          </a:p>
          <a:p>
            <a:pPr>
              <a:buFont typeface="Arial" pitchFamily="34" charset="0"/>
              <a:buChar char="•"/>
            </a:pPr>
            <a:r>
              <a:rPr lang="en-US" sz="2400" i="1" dirty="0" smtClean="0"/>
              <a:t>Example homes selling in Washington DC in 2000, before house is on market people are offering ABOVE the asking price!</a:t>
            </a:r>
            <a:endParaRPr lang="en-US" sz="3200" b="1" dirty="0" smtClean="0"/>
          </a:p>
          <a:p>
            <a:pPr>
              <a:buFont typeface="Arial" pitchFamily="34" charset="0"/>
              <a:buChar char="•"/>
            </a:pPr>
            <a:r>
              <a:rPr lang="en-US" sz="3200" b="1" dirty="0" smtClean="0"/>
              <a:t>Current mortgage interest rates are also a factor in a buyer’s or seller’s market. If rates are high, people are not as likely to buy homes as when rates are low.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dow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dow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wipe(dow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wipe(down)">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wipe(down)">
                                      <p:cBhvr>
                                        <p:cTn id="3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Bevel 15"/>
          <p:cNvSpPr/>
          <p:nvPr/>
        </p:nvSpPr>
        <p:spPr>
          <a:xfrm>
            <a:off x="0" y="0"/>
            <a:ext cx="9144000" cy="6858000"/>
          </a:xfrm>
          <a:prstGeom prst="bevel">
            <a:avLst/>
          </a:prstGeom>
          <a:solidFill>
            <a:schemeClr val="bg2">
              <a:alpha val="50000"/>
            </a:schemeClr>
          </a:solidFill>
          <a:ln>
            <a:solidFill>
              <a:schemeClr val="bg2">
                <a:lumMod val="90000"/>
                <a:alpha val="31000"/>
              </a:schemeClr>
            </a:solidFill>
          </a:ln>
          <a:effectLst>
            <a:innerShdw blurRad="114300">
              <a:prstClr val="black">
                <a:alpha val="62000"/>
              </a:prstClr>
            </a:innerShdw>
          </a:effectLst>
          <a:scene3d>
            <a:camera prst="orthographicFront"/>
            <a:lightRig rig="threePt" dir="t">
              <a:rot lat="0" lon="0" rev="3000000"/>
            </a:lightRig>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9" name="Picture 5" descr="C:\Documents and Settings\Owner\Local Settings\Temporary Internet Files\Content.IE5\HMKOHVM8\MPj03058990000[1].jpg"/>
          <p:cNvPicPr>
            <a:picLocks noChangeAspect="1" noChangeArrowheads="1"/>
          </p:cNvPicPr>
          <p:nvPr/>
        </p:nvPicPr>
        <p:blipFill>
          <a:blip r:embed="rId2" cstate="print">
            <a:lum bright="18000" contrast="-65000"/>
          </a:blip>
          <a:srcRect b="15850"/>
          <a:stretch>
            <a:fillRect/>
          </a:stretch>
        </p:blipFill>
        <p:spPr bwMode="auto">
          <a:xfrm>
            <a:off x="3733800" y="228600"/>
            <a:ext cx="5029200" cy="6324600"/>
          </a:xfrm>
          <a:prstGeom prst="rect">
            <a:avLst/>
          </a:prstGeom>
          <a:noFill/>
          <a:ln>
            <a:solidFill>
              <a:schemeClr val="bg2">
                <a:lumMod val="90000"/>
              </a:schemeClr>
            </a:solidFill>
          </a:ln>
          <a:effectLst>
            <a:innerShdw blurRad="127000" dist="127000" dir="7200000">
              <a:prstClr val="black">
                <a:alpha val="50000"/>
              </a:prstClr>
            </a:innerShdw>
          </a:effectLst>
        </p:spPr>
      </p:pic>
      <p:pic>
        <p:nvPicPr>
          <p:cNvPr id="1030" name="Picture 6" descr="C:\Documents and Settings\Owner\Local Settings\Temporary Internet Files\Content.IE5\39AQXSH7\MPj03862940000[1].jpg"/>
          <p:cNvPicPr>
            <a:picLocks noChangeAspect="1" noChangeArrowheads="1"/>
          </p:cNvPicPr>
          <p:nvPr/>
        </p:nvPicPr>
        <p:blipFill>
          <a:blip r:embed="rId3" cstate="print"/>
          <a:srcRect l="2083" t="9329" r="14584" b="31266"/>
          <a:stretch>
            <a:fillRect/>
          </a:stretch>
        </p:blipFill>
        <p:spPr bwMode="auto">
          <a:xfrm>
            <a:off x="381000" y="228600"/>
            <a:ext cx="3048000" cy="1447800"/>
          </a:xfrm>
          <a:prstGeom prst="rect">
            <a:avLst/>
          </a:prstGeom>
          <a:noFill/>
          <a:ln>
            <a:solidFill>
              <a:schemeClr val="bg2">
                <a:lumMod val="90000"/>
              </a:schemeClr>
            </a:solidFill>
          </a:ln>
          <a:effectLst>
            <a:innerShdw blurRad="63500" dist="50800" dir="18900000">
              <a:prstClr val="black">
                <a:alpha val="50000"/>
              </a:prstClr>
            </a:innerShdw>
          </a:effectLst>
        </p:spPr>
      </p:pic>
      <p:pic>
        <p:nvPicPr>
          <p:cNvPr id="1028" name="Picture 4" descr="C:\Documents and Settings\Owner\Local Settings\Temporary Internet Files\Content.IE5\HMKOHVM8\MPj04037250000[1].jpg"/>
          <p:cNvPicPr>
            <a:picLocks noChangeAspect="1" noChangeArrowheads="1"/>
          </p:cNvPicPr>
          <p:nvPr/>
        </p:nvPicPr>
        <p:blipFill>
          <a:blip r:embed="rId4" cstate="print"/>
          <a:srcRect l="7595" r="41772" b="1899"/>
          <a:stretch>
            <a:fillRect/>
          </a:stretch>
        </p:blipFill>
        <p:spPr bwMode="auto">
          <a:xfrm>
            <a:off x="381000" y="1828800"/>
            <a:ext cx="3048000" cy="4724400"/>
          </a:xfrm>
          <a:prstGeom prst="rect">
            <a:avLst/>
          </a:prstGeom>
          <a:noFill/>
          <a:ln>
            <a:solidFill>
              <a:schemeClr val="bg2">
                <a:lumMod val="90000"/>
              </a:schemeClr>
            </a:solidFill>
          </a:ln>
          <a:effectLst>
            <a:innerShdw blurRad="127000" dist="190500" dir="11220000">
              <a:prstClr val="black">
                <a:alpha val="50000"/>
              </a:prstClr>
            </a:innerShdw>
          </a:effectLst>
        </p:spPr>
      </p:pic>
      <p:sp>
        <p:nvSpPr>
          <p:cNvPr id="17" name="Rectangle 16"/>
          <p:cNvSpPr/>
          <p:nvPr/>
        </p:nvSpPr>
        <p:spPr>
          <a:xfrm>
            <a:off x="3830496" y="1371600"/>
            <a:ext cx="4911922"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Closing The Deal</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1" name="Half Frame 20"/>
          <p:cNvSpPr/>
          <p:nvPr/>
        </p:nvSpPr>
        <p:spPr>
          <a:xfrm flipH="1" flipV="1">
            <a:off x="0" y="0"/>
            <a:ext cx="9144000" cy="6858000"/>
          </a:xfrm>
          <a:prstGeom prst="halfFrame">
            <a:avLst>
              <a:gd name="adj1" fmla="val 2666"/>
              <a:gd name="adj2" fmla="val 3333"/>
            </a:avLst>
          </a:prstGeom>
          <a:blipFill dpi="0" rotWithShape="1">
            <a:blip r:embed="rId5" cstate="print">
              <a:alphaModFix amt="4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Documents and Settings\Owner\Local Settings\Temporary Internet Files\Content.IE5\HMKOHVM8\MPj03058990000[1].jpg"/>
          <p:cNvPicPr>
            <a:picLocks noChangeAspect="1" noChangeArrowheads="1"/>
          </p:cNvPicPr>
          <p:nvPr/>
        </p:nvPicPr>
        <p:blipFill>
          <a:blip r:embed="rId2" cstate="print">
            <a:lum bright="18000" contrast="-65000"/>
          </a:blip>
          <a:srcRect b="15850"/>
          <a:stretch>
            <a:fillRect/>
          </a:stretch>
        </p:blipFill>
        <p:spPr bwMode="auto">
          <a:xfrm>
            <a:off x="304800" y="1143000"/>
            <a:ext cx="8534400" cy="5410200"/>
          </a:xfrm>
          <a:prstGeom prst="rect">
            <a:avLst/>
          </a:prstGeom>
          <a:noFill/>
          <a:ln>
            <a:solidFill>
              <a:schemeClr val="bg2">
                <a:lumMod val="90000"/>
              </a:schemeClr>
            </a:solidFill>
          </a:ln>
          <a:effectLst>
            <a:innerShdw blurRad="127000" dist="127000" dir="7200000">
              <a:prstClr val="black">
                <a:alpha val="50000"/>
              </a:prstClr>
            </a:innerShdw>
          </a:effectLst>
        </p:spPr>
      </p:pic>
      <p:pic>
        <p:nvPicPr>
          <p:cNvPr id="1030" name="Picture 6" descr="C:\Documents and Settings\Owner\Local Settings\Temporary Internet Files\Content.IE5\39AQXSH7\MPj03862940000[1].jpg"/>
          <p:cNvPicPr>
            <a:picLocks noChangeAspect="1" noChangeArrowheads="1"/>
          </p:cNvPicPr>
          <p:nvPr/>
        </p:nvPicPr>
        <p:blipFill>
          <a:blip r:embed="rId3" cstate="print">
            <a:lum bright="70000" contrast="-70000"/>
          </a:blip>
          <a:srcRect l="2083" t="9329" r="14584" b="31266"/>
          <a:stretch>
            <a:fillRect/>
          </a:stretch>
        </p:blipFill>
        <p:spPr bwMode="auto">
          <a:xfrm>
            <a:off x="381000" y="0"/>
            <a:ext cx="8382000" cy="1066800"/>
          </a:xfrm>
          <a:prstGeom prst="rect">
            <a:avLst/>
          </a:prstGeom>
          <a:noFill/>
          <a:ln>
            <a:solidFill>
              <a:schemeClr val="bg2">
                <a:lumMod val="90000"/>
              </a:schemeClr>
            </a:solidFill>
          </a:ln>
          <a:effectLst>
            <a:innerShdw blurRad="63500" dist="50800" dir="18900000">
              <a:prstClr val="black">
                <a:alpha val="50000"/>
              </a:prstClr>
            </a:innerShdw>
          </a:effectLst>
        </p:spPr>
      </p:pic>
      <p:sp>
        <p:nvSpPr>
          <p:cNvPr id="21" name="Half Frame 20"/>
          <p:cNvSpPr/>
          <p:nvPr/>
        </p:nvSpPr>
        <p:spPr>
          <a:xfrm flipH="1" flipV="1">
            <a:off x="0" y="0"/>
            <a:ext cx="9144000" cy="6858000"/>
          </a:xfrm>
          <a:prstGeom prst="halfFrame">
            <a:avLst>
              <a:gd name="adj1" fmla="val 2666"/>
              <a:gd name="adj2" fmla="val 3333"/>
            </a:avLst>
          </a:prstGeom>
          <a:blipFill dpi="0" rotWithShape="1">
            <a:blip r:embed="rId4" cstate="print">
              <a:alphaModFix amt="4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Rectangle 19"/>
          <p:cNvSpPr/>
          <p:nvPr/>
        </p:nvSpPr>
        <p:spPr>
          <a:xfrm>
            <a:off x="1676400" y="381000"/>
            <a:ext cx="6019800" cy="707886"/>
          </a:xfrm>
          <a:prstGeom prst="rect">
            <a:avLst/>
          </a:prstGeom>
          <a:noFill/>
          <a:ln>
            <a:noFill/>
          </a:ln>
        </p:spPr>
        <p:txBody>
          <a:bodyPr wrap="square" lIns="91440" tIns="45720" rIns="91440" bIns="45720">
            <a:spAutoFit/>
          </a:bodyPr>
          <a:lstStyle/>
          <a:p>
            <a:pPr algn="ctr"/>
            <a:r>
              <a:rPr lang="en-US" sz="4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The Closing</a:t>
            </a:r>
            <a:endParaRPr lang="en-US" sz="4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TextBox 5"/>
          <p:cNvSpPr txBox="1"/>
          <p:nvPr/>
        </p:nvSpPr>
        <p:spPr>
          <a:xfrm>
            <a:off x="381000" y="1143000"/>
            <a:ext cx="8458200" cy="5509200"/>
          </a:xfrm>
          <a:prstGeom prst="rect">
            <a:avLst/>
          </a:prstGeom>
          <a:noFill/>
        </p:spPr>
        <p:txBody>
          <a:bodyPr wrap="square" rtlCol="0">
            <a:spAutoFit/>
          </a:bodyPr>
          <a:lstStyle/>
          <a:p>
            <a:pPr>
              <a:buFont typeface="Arial" pitchFamily="34" charset="0"/>
              <a:buChar char="•"/>
            </a:pPr>
            <a:r>
              <a:rPr lang="en-US" sz="3200" b="1" dirty="0" smtClean="0"/>
              <a:t>The buyer must bring funds to pay the down payment and the closing costs in the form of a cashier’s check.</a:t>
            </a:r>
          </a:p>
          <a:p>
            <a:pPr>
              <a:buFont typeface="Arial" pitchFamily="34" charset="0"/>
              <a:buChar char="•"/>
            </a:pPr>
            <a:r>
              <a:rPr lang="en-US" sz="3200" b="1" dirty="0" smtClean="0"/>
              <a:t>Typical closing costs:</a:t>
            </a:r>
          </a:p>
          <a:p>
            <a:pPr lvl="1">
              <a:buFont typeface="Arial" pitchFamily="34" charset="0"/>
              <a:buChar char="•"/>
            </a:pPr>
            <a:r>
              <a:rPr lang="en-US" sz="2800" dirty="0" smtClean="0"/>
              <a:t>Origination fee-paid to the lender to process the loan</a:t>
            </a:r>
          </a:p>
          <a:p>
            <a:pPr lvl="1">
              <a:buFont typeface="Arial" pitchFamily="34" charset="0"/>
              <a:buChar char="•"/>
            </a:pPr>
            <a:r>
              <a:rPr lang="en-US" sz="2800" dirty="0" smtClean="0"/>
              <a:t>Survey fee</a:t>
            </a:r>
          </a:p>
          <a:p>
            <a:pPr lvl="1">
              <a:buFont typeface="Arial" pitchFamily="34" charset="0"/>
              <a:buChar char="•"/>
            </a:pPr>
            <a:r>
              <a:rPr lang="en-US" sz="2800" dirty="0" smtClean="0"/>
              <a:t>Appraisal fee</a:t>
            </a:r>
          </a:p>
          <a:p>
            <a:pPr lvl="1">
              <a:buFont typeface="Arial" pitchFamily="34" charset="0"/>
              <a:buChar char="•"/>
            </a:pPr>
            <a:r>
              <a:rPr lang="en-US" sz="2800" dirty="0" smtClean="0"/>
              <a:t>Title search fee</a:t>
            </a:r>
          </a:p>
          <a:p>
            <a:pPr lvl="1">
              <a:buFont typeface="Arial" pitchFamily="34" charset="0"/>
              <a:buChar char="•"/>
            </a:pPr>
            <a:r>
              <a:rPr lang="en-US" sz="2800" dirty="0" smtClean="0"/>
              <a:t>Credit report fee</a:t>
            </a:r>
          </a:p>
          <a:p>
            <a:pPr lvl="1">
              <a:buFont typeface="Arial" pitchFamily="34" charset="0"/>
              <a:buChar char="•"/>
            </a:pPr>
            <a:r>
              <a:rPr lang="en-US" sz="2800" dirty="0" smtClean="0"/>
              <a:t>Points</a:t>
            </a:r>
          </a:p>
          <a:p>
            <a:pPr lvl="1">
              <a:buFont typeface="Arial" pitchFamily="34" charset="0"/>
              <a:buChar char="•"/>
            </a:pPr>
            <a:r>
              <a:rPr lang="en-US" sz="2800" dirty="0" smtClean="0"/>
              <a:t>Home Inspection fees</a:t>
            </a:r>
          </a:p>
          <a:p>
            <a:pPr lvl="1">
              <a:buFont typeface="Arial" pitchFamily="34" charset="0"/>
              <a:buChar char="•"/>
            </a:pPr>
            <a:r>
              <a:rPr lang="en-US" sz="2800" dirty="0" smtClean="0"/>
              <a:t>Attorney’s fees</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dow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dow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wipe(dow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wipe(down)">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wipe(down)">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wipe(down)">
                                      <p:cBhvr>
                                        <p:cTn id="37" dur="500"/>
                                        <p:tgtEl>
                                          <p:spTgt spid="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wipe(down)">
                                      <p:cBhvr>
                                        <p:cTn id="42" dur="500"/>
                                        <p:tgtEl>
                                          <p:spTgt spid="6">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6">
                                            <p:txEl>
                                              <p:pRg st="7" end="7"/>
                                            </p:txEl>
                                          </p:spTgt>
                                        </p:tgtEl>
                                        <p:attrNameLst>
                                          <p:attrName>style.visibility</p:attrName>
                                        </p:attrNameLst>
                                      </p:cBhvr>
                                      <p:to>
                                        <p:strVal val="visible"/>
                                      </p:to>
                                    </p:set>
                                    <p:animEffect transition="in" filter="wipe(down)">
                                      <p:cBhvr>
                                        <p:cTn id="47" dur="500"/>
                                        <p:tgtEl>
                                          <p:spTgt spid="6">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6">
                                            <p:txEl>
                                              <p:pRg st="8" end="8"/>
                                            </p:txEl>
                                          </p:spTgt>
                                        </p:tgtEl>
                                        <p:attrNameLst>
                                          <p:attrName>style.visibility</p:attrName>
                                        </p:attrNameLst>
                                      </p:cBhvr>
                                      <p:to>
                                        <p:strVal val="visible"/>
                                      </p:to>
                                    </p:set>
                                    <p:animEffect transition="in" filter="wipe(down)">
                                      <p:cBhvr>
                                        <p:cTn id="52" dur="500"/>
                                        <p:tgtEl>
                                          <p:spTgt spid="6">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6">
                                            <p:txEl>
                                              <p:pRg st="9" end="9"/>
                                            </p:txEl>
                                          </p:spTgt>
                                        </p:tgtEl>
                                        <p:attrNameLst>
                                          <p:attrName>style.visibility</p:attrName>
                                        </p:attrNameLst>
                                      </p:cBhvr>
                                      <p:to>
                                        <p:strVal val="visible"/>
                                      </p:to>
                                    </p:set>
                                    <p:animEffect transition="in" filter="wipe(down)">
                                      <p:cBhvr>
                                        <p:cTn id="57"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Bevel 15"/>
          <p:cNvSpPr/>
          <p:nvPr/>
        </p:nvSpPr>
        <p:spPr>
          <a:xfrm>
            <a:off x="0" y="0"/>
            <a:ext cx="9144000" cy="6858000"/>
          </a:xfrm>
          <a:prstGeom prst="bevel">
            <a:avLst/>
          </a:prstGeom>
          <a:solidFill>
            <a:schemeClr val="bg2">
              <a:alpha val="50000"/>
            </a:schemeClr>
          </a:solidFill>
          <a:ln>
            <a:solidFill>
              <a:schemeClr val="bg2">
                <a:lumMod val="90000"/>
                <a:alpha val="31000"/>
              </a:schemeClr>
            </a:solidFill>
          </a:ln>
          <a:effectLst>
            <a:innerShdw blurRad="114300">
              <a:prstClr val="black">
                <a:alpha val="62000"/>
              </a:prstClr>
            </a:innerShdw>
          </a:effectLst>
          <a:scene3d>
            <a:camera prst="orthographicFront"/>
            <a:lightRig rig="threePt" dir="t">
              <a:rot lat="0" lon="0" rev="3000000"/>
            </a:lightRig>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9" name="Picture 5" descr="C:\Documents and Settings\Owner\Local Settings\Temporary Internet Files\Content.IE5\HMKOHVM8\MPj03058990000[1].jpg"/>
          <p:cNvPicPr>
            <a:picLocks noChangeAspect="1" noChangeArrowheads="1"/>
          </p:cNvPicPr>
          <p:nvPr/>
        </p:nvPicPr>
        <p:blipFill>
          <a:blip r:embed="rId2" cstate="print">
            <a:lum bright="18000" contrast="-65000"/>
          </a:blip>
          <a:srcRect b="15850"/>
          <a:stretch>
            <a:fillRect/>
          </a:stretch>
        </p:blipFill>
        <p:spPr bwMode="auto">
          <a:xfrm>
            <a:off x="3733800" y="228600"/>
            <a:ext cx="5029200" cy="6324600"/>
          </a:xfrm>
          <a:prstGeom prst="rect">
            <a:avLst/>
          </a:prstGeom>
          <a:noFill/>
          <a:ln>
            <a:solidFill>
              <a:schemeClr val="bg2">
                <a:lumMod val="90000"/>
              </a:schemeClr>
            </a:solidFill>
          </a:ln>
          <a:effectLst>
            <a:innerShdw blurRad="127000" dist="127000" dir="7200000">
              <a:prstClr val="black">
                <a:alpha val="50000"/>
              </a:prstClr>
            </a:innerShdw>
          </a:effectLst>
        </p:spPr>
      </p:pic>
      <p:pic>
        <p:nvPicPr>
          <p:cNvPr id="1030" name="Picture 6" descr="C:\Documents and Settings\Owner\Local Settings\Temporary Internet Files\Content.IE5\39AQXSH7\MPj03862940000[1].jpg"/>
          <p:cNvPicPr>
            <a:picLocks noChangeAspect="1" noChangeArrowheads="1"/>
          </p:cNvPicPr>
          <p:nvPr/>
        </p:nvPicPr>
        <p:blipFill>
          <a:blip r:embed="rId3" cstate="print"/>
          <a:srcRect l="2083" t="9329" r="14584" b="31266"/>
          <a:stretch>
            <a:fillRect/>
          </a:stretch>
        </p:blipFill>
        <p:spPr bwMode="auto">
          <a:xfrm>
            <a:off x="381000" y="228600"/>
            <a:ext cx="3048000" cy="1447800"/>
          </a:xfrm>
          <a:prstGeom prst="rect">
            <a:avLst/>
          </a:prstGeom>
          <a:noFill/>
          <a:ln>
            <a:solidFill>
              <a:schemeClr val="bg2">
                <a:lumMod val="90000"/>
              </a:schemeClr>
            </a:solidFill>
          </a:ln>
          <a:effectLst>
            <a:innerShdw blurRad="63500" dist="50800" dir="18900000">
              <a:prstClr val="black">
                <a:alpha val="50000"/>
              </a:prstClr>
            </a:innerShdw>
          </a:effectLst>
        </p:spPr>
      </p:pic>
      <p:pic>
        <p:nvPicPr>
          <p:cNvPr id="1028" name="Picture 4" descr="C:\Documents and Settings\Owner\Local Settings\Temporary Internet Files\Content.IE5\HMKOHVM8\MPj04037250000[1].jpg"/>
          <p:cNvPicPr>
            <a:picLocks noChangeAspect="1" noChangeArrowheads="1"/>
          </p:cNvPicPr>
          <p:nvPr/>
        </p:nvPicPr>
        <p:blipFill>
          <a:blip r:embed="rId4" cstate="print"/>
          <a:srcRect l="7595" r="41772" b="1899"/>
          <a:stretch>
            <a:fillRect/>
          </a:stretch>
        </p:blipFill>
        <p:spPr bwMode="auto">
          <a:xfrm>
            <a:off x="381000" y="1828800"/>
            <a:ext cx="3048000" cy="4724400"/>
          </a:xfrm>
          <a:prstGeom prst="rect">
            <a:avLst/>
          </a:prstGeom>
          <a:noFill/>
          <a:ln>
            <a:solidFill>
              <a:schemeClr val="bg2">
                <a:lumMod val="90000"/>
              </a:schemeClr>
            </a:solidFill>
          </a:ln>
          <a:effectLst>
            <a:innerShdw blurRad="127000" dist="190500" dir="11220000">
              <a:prstClr val="black">
                <a:alpha val="50000"/>
              </a:prstClr>
            </a:innerShdw>
          </a:effectLst>
        </p:spPr>
      </p:pic>
      <p:sp>
        <p:nvSpPr>
          <p:cNvPr id="17" name="Rectangle 16"/>
          <p:cNvSpPr/>
          <p:nvPr/>
        </p:nvSpPr>
        <p:spPr>
          <a:xfrm>
            <a:off x="5043168" y="1371600"/>
            <a:ext cx="2486578"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The End</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1" name="Half Frame 20"/>
          <p:cNvSpPr/>
          <p:nvPr/>
        </p:nvSpPr>
        <p:spPr>
          <a:xfrm flipH="1" flipV="1">
            <a:off x="0" y="0"/>
            <a:ext cx="9144000" cy="6858000"/>
          </a:xfrm>
          <a:prstGeom prst="halfFrame">
            <a:avLst>
              <a:gd name="adj1" fmla="val 2666"/>
              <a:gd name="adj2" fmla="val 3333"/>
            </a:avLst>
          </a:prstGeom>
          <a:blipFill dpi="0" rotWithShape="1">
            <a:blip r:embed="rId5" cstate="print">
              <a:alphaModFix amt="4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1029" name="Picture 5" descr="C:\Documents and Settings\Owner\Local Settings\Temporary Internet Files\Content.IE5\HMKOHVM8\MPj03058990000[1].jpg"/>
          <p:cNvPicPr>
            <a:picLocks noChangeAspect="1" noChangeArrowheads="1"/>
          </p:cNvPicPr>
          <p:nvPr/>
        </p:nvPicPr>
        <p:blipFill>
          <a:blip r:embed="rId3" cstate="print">
            <a:lum bright="18000" contrast="-65000"/>
          </a:blip>
          <a:srcRect b="15850"/>
          <a:stretch>
            <a:fillRect/>
          </a:stretch>
        </p:blipFill>
        <p:spPr bwMode="auto">
          <a:xfrm>
            <a:off x="304800" y="1524000"/>
            <a:ext cx="8534400" cy="5029200"/>
          </a:xfrm>
          <a:prstGeom prst="rect">
            <a:avLst/>
          </a:prstGeom>
          <a:noFill/>
          <a:ln>
            <a:solidFill>
              <a:schemeClr val="bg2">
                <a:lumMod val="90000"/>
              </a:schemeClr>
            </a:solidFill>
          </a:ln>
          <a:effectLst>
            <a:innerShdw blurRad="127000" dist="127000" dir="7200000">
              <a:prstClr val="black">
                <a:alpha val="50000"/>
              </a:prstClr>
            </a:innerShdw>
          </a:effectLst>
        </p:spPr>
      </p:pic>
      <p:pic>
        <p:nvPicPr>
          <p:cNvPr id="1030" name="Picture 6" descr="C:\Documents and Settings\Owner\Local Settings\Temporary Internet Files\Content.IE5\39AQXSH7\MPj03862940000[1].jpg"/>
          <p:cNvPicPr>
            <a:picLocks noChangeAspect="1" noChangeArrowheads="1"/>
          </p:cNvPicPr>
          <p:nvPr/>
        </p:nvPicPr>
        <p:blipFill>
          <a:blip r:embed="rId4" cstate="print">
            <a:lum bright="70000" contrast="-70000"/>
          </a:blip>
          <a:srcRect l="2083" t="9329" r="14584" b="31266"/>
          <a:stretch>
            <a:fillRect/>
          </a:stretch>
        </p:blipFill>
        <p:spPr bwMode="auto">
          <a:xfrm>
            <a:off x="381000" y="228600"/>
            <a:ext cx="8382000" cy="1219200"/>
          </a:xfrm>
          <a:prstGeom prst="rect">
            <a:avLst/>
          </a:prstGeom>
          <a:noFill/>
          <a:ln>
            <a:solidFill>
              <a:schemeClr val="bg2">
                <a:lumMod val="90000"/>
              </a:schemeClr>
            </a:solidFill>
          </a:ln>
          <a:effectLst>
            <a:innerShdw blurRad="63500" dist="50800" dir="18900000">
              <a:prstClr val="black">
                <a:alpha val="50000"/>
              </a:prstClr>
            </a:innerShdw>
          </a:effectLst>
        </p:spPr>
      </p:pic>
      <p:sp>
        <p:nvSpPr>
          <p:cNvPr id="21" name="Half Frame 20"/>
          <p:cNvSpPr/>
          <p:nvPr/>
        </p:nvSpPr>
        <p:spPr>
          <a:xfrm flipH="1" flipV="1">
            <a:off x="0" y="0"/>
            <a:ext cx="9144000" cy="6858000"/>
          </a:xfrm>
          <a:prstGeom prst="halfFrame">
            <a:avLst>
              <a:gd name="adj1" fmla="val 2666"/>
              <a:gd name="adj2" fmla="val 3333"/>
            </a:avLst>
          </a:prstGeom>
          <a:blipFill dpi="0" rotWithShape="1">
            <a:blip r:embed="rId5" cstate="print">
              <a:alphaModFix amt="4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Rectangle 19"/>
          <p:cNvSpPr/>
          <p:nvPr/>
        </p:nvSpPr>
        <p:spPr>
          <a:xfrm>
            <a:off x="1676400" y="609600"/>
            <a:ext cx="6019800" cy="707886"/>
          </a:xfrm>
          <a:prstGeom prst="rect">
            <a:avLst/>
          </a:prstGeom>
          <a:noFill/>
          <a:ln>
            <a:noFill/>
          </a:ln>
        </p:spPr>
        <p:txBody>
          <a:bodyPr wrap="square" lIns="91440" tIns="45720" rIns="91440" bIns="45720">
            <a:spAutoFit/>
          </a:bodyPr>
          <a:lstStyle/>
          <a:p>
            <a:pPr algn="ctr"/>
            <a:r>
              <a:rPr lang="en-US" sz="4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Debt and Credit History</a:t>
            </a:r>
            <a:endParaRPr lang="en-US" sz="4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TextBox 5"/>
          <p:cNvSpPr txBox="1"/>
          <p:nvPr/>
        </p:nvSpPr>
        <p:spPr>
          <a:xfrm>
            <a:off x="304800" y="1600200"/>
            <a:ext cx="8382000" cy="5078313"/>
          </a:xfrm>
          <a:prstGeom prst="rect">
            <a:avLst/>
          </a:prstGeom>
          <a:noFill/>
        </p:spPr>
        <p:txBody>
          <a:bodyPr wrap="square" rtlCol="0">
            <a:spAutoFit/>
          </a:bodyPr>
          <a:lstStyle/>
          <a:p>
            <a:pPr>
              <a:buFont typeface="Arial" pitchFamily="34" charset="0"/>
              <a:buChar char="•"/>
            </a:pPr>
            <a:r>
              <a:rPr lang="en-US" sz="3600" b="1" dirty="0" smtClean="0"/>
              <a:t>Total debt, including mortgage payments, should be no more than about 36% of gross monthly income.</a:t>
            </a:r>
          </a:p>
          <a:p>
            <a:pPr>
              <a:buFont typeface="Arial" pitchFamily="34" charset="0"/>
              <a:buChar char="•"/>
            </a:pPr>
            <a:r>
              <a:rPr lang="en-US" sz="3600" b="1" dirty="0" smtClean="0"/>
              <a:t>If the buyer has high credit card balances and other debts they might not be able to get a home loan.</a:t>
            </a:r>
          </a:p>
          <a:p>
            <a:pPr>
              <a:buFont typeface="Arial" pitchFamily="34" charset="0"/>
              <a:buChar char="•"/>
            </a:pPr>
            <a:r>
              <a:rPr lang="en-US" sz="3600" b="1" u="sng" dirty="0" smtClean="0"/>
              <a:t>Credit history: </a:t>
            </a:r>
            <a:r>
              <a:rPr lang="en-US" sz="3600" b="1" dirty="0" smtClean="0"/>
              <a:t>record of paying loans and bills. If the buyer has a bad credit history, they might not be able to get a loan.</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dow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dow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wipe(down)">
                                      <p:cBhvr>
                                        <p:cTn id="2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Bevel 15"/>
          <p:cNvSpPr/>
          <p:nvPr/>
        </p:nvSpPr>
        <p:spPr>
          <a:xfrm>
            <a:off x="0" y="0"/>
            <a:ext cx="9144000" cy="6858000"/>
          </a:xfrm>
          <a:prstGeom prst="bevel">
            <a:avLst/>
          </a:prstGeom>
          <a:solidFill>
            <a:schemeClr val="bg2">
              <a:alpha val="50000"/>
            </a:schemeClr>
          </a:solidFill>
          <a:ln>
            <a:solidFill>
              <a:schemeClr val="bg2">
                <a:lumMod val="90000"/>
                <a:alpha val="31000"/>
              </a:schemeClr>
            </a:solidFill>
          </a:ln>
          <a:effectLst>
            <a:innerShdw blurRad="114300">
              <a:prstClr val="black">
                <a:alpha val="62000"/>
              </a:prstClr>
            </a:innerShdw>
          </a:effectLst>
          <a:scene3d>
            <a:camera prst="orthographicFront"/>
            <a:lightRig rig="threePt" dir="t">
              <a:rot lat="0" lon="0" rev="3000000"/>
            </a:lightRig>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9" name="Picture 5" descr="C:\Documents and Settings\Owner\Local Settings\Temporary Internet Files\Content.IE5\HMKOHVM8\MPj03058990000[1].jpg"/>
          <p:cNvPicPr>
            <a:picLocks noChangeAspect="1" noChangeArrowheads="1"/>
          </p:cNvPicPr>
          <p:nvPr/>
        </p:nvPicPr>
        <p:blipFill>
          <a:blip r:embed="rId2" cstate="print">
            <a:lum bright="18000" contrast="-65000"/>
          </a:blip>
          <a:srcRect b="15850"/>
          <a:stretch>
            <a:fillRect/>
          </a:stretch>
        </p:blipFill>
        <p:spPr bwMode="auto">
          <a:xfrm>
            <a:off x="3733800" y="228600"/>
            <a:ext cx="5029200" cy="6324600"/>
          </a:xfrm>
          <a:prstGeom prst="rect">
            <a:avLst/>
          </a:prstGeom>
          <a:noFill/>
          <a:ln>
            <a:solidFill>
              <a:schemeClr val="bg2">
                <a:lumMod val="90000"/>
              </a:schemeClr>
            </a:solidFill>
          </a:ln>
          <a:effectLst>
            <a:innerShdw blurRad="127000" dist="127000" dir="7200000">
              <a:prstClr val="black">
                <a:alpha val="50000"/>
              </a:prstClr>
            </a:innerShdw>
          </a:effectLst>
        </p:spPr>
      </p:pic>
      <p:pic>
        <p:nvPicPr>
          <p:cNvPr id="1030" name="Picture 6" descr="C:\Documents and Settings\Owner\Local Settings\Temporary Internet Files\Content.IE5\39AQXSH7\MPj03862940000[1].jpg"/>
          <p:cNvPicPr>
            <a:picLocks noChangeAspect="1" noChangeArrowheads="1"/>
          </p:cNvPicPr>
          <p:nvPr/>
        </p:nvPicPr>
        <p:blipFill>
          <a:blip r:embed="rId3" cstate="print"/>
          <a:srcRect l="2083" t="9329" r="14584" b="31266"/>
          <a:stretch>
            <a:fillRect/>
          </a:stretch>
        </p:blipFill>
        <p:spPr bwMode="auto">
          <a:xfrm>
            <a:off x="381000" y="228600"/>
            <a:ext cx="3048000" cy="1447800"/>
          </a:xfrm>
          <a:prstGeom prst="rect">
            <a:avLst/>
          </a:prstGeom>
          <a:noFill/>
          <a:ln>
            <a:solidFill>
              <a:schemeClr val="bg2">
                <a:lumMod val="90000"/>
              </a:schemeClr>
            </a:solidFill>
          </a:ln>
          <a:effectLst>
            <a:innerShdw blurRad="63500" dist="50800" dir="18900000">
              <a:prstClr val="black">
                <a:alpha val="50000"/>
              </a:prstClr>
            </a:innerShdw>
          </a:effectLst>
        </p:spPr>
      </p:pic>
      <p:pic>
        <p:nvPicPr>
          <p:cNvPr id="1028" name="Picture 4" descr="C:\Documents and Settings\Owner\Local Settings\Temporary Internet Files\Content.IE5\HMKOHVM8\MPj04037250000[1].jpg"/>
          <p:cNvPicPr>
            <a:picLocks noChangeAspect="1" noChangeArrowheads="1"/>
          </p:cNvPicPr>
          <p:nvPr/>
        </p:nvPicPr>
        <p:blipFill>
          <a:blip r:embed="rId4" cstate="print"/>
          <a:srcRect l="7595" r="41772" b="1899"/>
          <a:stretch>
            <a:fillRect/>
          </a:stretch>
        </p:blipFill>
        <p:spPr bwMode="auto">
          <a:xfrm>
            <a:off x="381000" y="1828800"/>
            <a:ext cx="3048000" cy="4724400"/>
          </a:xfrm>
          <a:prstGeom prst="rect">
            <a:avLst/>
          </a:prstGeom>
          <a:noFill/>
          <a:ln>
            <a:solidFill>
              <a:schemeClr val="bg2">
                <a:lumMod val="90000"/>
              </a:schemeClr>
            </a:solidFill>
          </a:ln>
          <a:effectLst>
            <a:innerShdw blurRad="127000" dist="190500" dir="11220000">
              <a:prstClr val="black">
                <a:alpha val="50000"/>
              </a:prstClr>
            </a:innerShdw>
          </a:effectLst>
        </p:spPr>
      </p:pic>
      <p:sp>
        <p:nvSpPr>
          <p:cNvPr id="17" name="Rectangle 16"/>
          <p:cNvSpPr/>
          <p:nvPr/>
        </p:nvSpPr>
        <p:spPr>
          <a:xfrm>
            <a:off x="3886201" y="1371600"/>
            <a:ext cx="4800600" cy="923330"/>
          </a:xfrm>
          <a:prstGeom prst="rect">
            <a:avLst/>
          </a:prstGeom>
          <a:noFill/>
        </p:spPr>
        <p:txBody>
          <a:bodyPr wrap="squar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Understanding</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8" name="Rectangle 17"/>
          <p:cNvSpPr/>
          <p:nvPr/>
        </p:nvSpPr>
        <p:spPr>
          <a:xfrm>
            <a:off x="3886200" y="2133600"/>
            <a:ext cx="4724400" cy="923330"/>
          </a:xfrm>
          <a:prstGeom prst="rect">
            <a:avLst/>
          </a:prstGeom>
          <a:noFill/>
        </p:spPr>
        <p:txBody>
          <a:bodyPr wrap="squar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Financing</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1" name="Half Frame 20"/>
          <p:cNvSpPr/>
          <p:nvPr/>
        </p:nvSpPr>
        <p:spPr>
          <a:xfrm flipH="1" flipV="1">
            <a:off x="0" y="0"/>
            <a:ext cx="9144000" cy="6858000"/>
          </a:xfrm>
          <a:prstGeom prst="halfFrame">
            <a:avLst>
              <a:gd name="adj1" fmla="val 2666"/>
              <a:gd name="adj2" fmla="val 3333"/>
            </a:avLst>
          </a:prstGeom>
          <a:blipFill dpi="0" rotWithShape="1">
            <a:blip r:embed="rId5" cstate="print">
              <a:alphaModFix amt="4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C:\Documents and Settings\Owner\Local Settings\Temporary Internet Files\Content.IE5\39AQXSH7\MPj03862940000[1].jpg"/>
          <p:cNvPicPr>
            <a:picLocks noChangeAspect="1" noChangeArrowheads="1"/>
          </p:cNvPicPr>
          <p:nvPr/>
        </p:nvPicPr>
        <p:blipFill>
          <a:blip r:embed="rId2" cstate="print">
            <a:lum bright="70000" contrast="-70000"/>
          </a:blip>
          <a:srcRect l="2083" t="9329" r="14584" b="31266"/>
          <a:stretch>
            <a:fillRect/>
          </a:stretch>
        </p:blipFill>
        <p:spPr bwMode="auto">
          <a:xfrm>
            <a:off x="304800" y="228600"/>
            <a:ext cx="8382000" cy="990600"/>
          </a:xfrm>
          <a:prstGeom prst="rect">
            <a:avLst/>
          </a:prstGeom>
          <a:noFill/>
          <a:ln>
            <a:solidFill>
              <a:schemeClr val="bg2">
                <a:lumMod val="90000"/>
              </a:schemeClr>
            </a:solidFill>
          </a:ln>
          <a:effectLst>
            <a:innerShdw blurRad="63500" dist="50800" dir="18900000">
              <a:prstClr val="black">
                <a:alpha val="50000"/>
              </a:prstClr>
            </a:innerShdw>
          </a:effectLst>
        </p:spPr>
      </p:pic>
      <p:pic>
        <p:nvPicPr>
          <p:cNvPr id="1029" name="Picture 5" descr="C:\Documents and Settings\Owner\Local Settings\Temporary Internet Files\Content.IE5\HMKOHVM8\MPj03058990000[1].jpg"/>
          <p:cNvPicPr>
            <a:picLocks noChangeAspect="1" noChangeArrowheads="1"/>
          </p:cNvPicPr>
          <p:nvPr/>
        </p:nvPicPr>
        <p:blipFill>
          <a:blip r:embed="rId3" cstate="print">
            <a:lum bright="18000" contrast="-65000"/>
          </a:blip>
          <a:srcRect b="15850"/>
          <a:stretch>
            <a:fillRect/>
          </a:stretch>
        </p:blipFill>
        <p:spPr bwMode="auto">
          <a:xfrm>
            <a:off x="304800" y="1295400"/>
            <a:ext cx="8534400" cy="5257800"/>
          </a:xfrm>
          <a:prstGeom prst="rect">
            <a:avLst/>
          </a:prstGeom>
          <a:noFill/>
          <a:ln>
            <a:solidFill>
              <a:schemeClr val="bg2">
                <a:lumMod val="90000"/>
              </a:schemeClr>
            </a:solidFill>
          </a:ln>
          <a:effectLst>
            <a:innerShdw blurRad="127000" dist="127000" dir="7200000">
              <a:prstClr val="black">
                <a:alpha val="50000"/>
              </a:prstClr>
            </a:innerShdw>
          </a:effectLst>
        </p:spPr>
      </p:pic>
      <p:sp>
        <p:nvSpPr>
          <p:cNvPr id="21" name="Half Frame 20"/>
          <p:cNvSpPr/>
          <p:nvPr/>
        </p:nvSpPr>
        <p:spPr>
          <a:xfrm flipH="1" flipV="1">
            <a:off x="0" y="0"/>
            <a:ext cx="9144000" cy="6858000"/>
          </a:xfrm>
          <a:prstGeom prst="halfFrame">
            <a:avLst>
              <a:gd name="adj1" fmla="val 2666"/>
              <a:gd name="adj2" fmla="val 3333"/>
            </a:avLst>
          </a:prstGeom>
          <a:blipFill dpi="0" rotWithShape="1">
            <a:blip r:embed="rId4" cstate="print">
              <a:alphaModFix amt="4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Rectangle 19"/>
          <p:cNvSpPr/>
          <p:nvPr/>
        </p:nvSpPr>
        <p:spPr>
          <a:xfrm>
            <a:off x="1676400" y="381000"/>
            <a:ext cx="6019800" cy="707886"/>
          </a:xfrm>
          <a:prstGeom prst="rect">
            <a:avLst/>
          </a:prstGeom>
          <a:noFill/>
          <a:ln>
            <a:noFill/>
          </a:ln>
        </p:spPr>
        <p:txBody>
          <a:bodyPr wrap="square" lIns="91440" tIns="45720" rIns="91440" bIns="45720">
            <a:spAutoFit/>
          </a:bodyPr>
          <a:lstStyle/>
          <a:p>
            <a:pPr algn="ctr"/>
            <a:r>
              <a:rPr lang="en-US" sz="4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Mortgage Basics</a:t>
            </a:r>
            <a:endParaRPr lang="en-US" sz="4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TextBox 5"/>
          <p:cNvSpPr txBox="1"/>
          <p:nvPr/>
        </p:nvSpPr>
        <p:spPr>
          <a:xfrm>
            <a:off x="304800" y="1295400"/>
            <a:ext cx="8305800" cy="5078313"/>
          </a:xfrm>
          <a:prstGeom prst="rect">
            <a:avLst/>
          </a:prstGeom>
          <a:noFill/>
        </p:spPr>
        <p:txBody>
          <a:bodyPr wrap="square" rtlCol="0">
            <a:spAutoFit/>
          </a:bodyPr>
          <a:lstStyle/>
          <a:p>
            <a:pPr>
              <a:buFont typeface="Arial" pitchFamily="34" charset="0"/>
              <a:buChar char="•"/>
            </a:pPr>
            <a:r>
              <a:rPr lang="en-US" sz="3600" b="1" dirty="0" smtClean="0"/>
              <a:t>Amortization: </a:t>
            </a:r>
            <a:r>
              <a:rPr lang="en-US" sz="3600" dirty="0" smtClean="0"/>
              <a:t>the gradual elimination of the principal</a:t>
            </a:r>
          </a:p>
          <a:p>
            <a:pPr>
              <a:buFont typeface="Arial" pitchFamily="34" charset="0"/>
              <a:buChar char="•"/>
            </a:pPr>
            <a:r>
              <a:rPr lang="en-US" sz="3600" b="1" dirty="0" smtClean="0"/>
              <a:t>Equity: </a:t>
            </a:r>
            <a:r>
              <a:rPr lang="en-US" sz="3600" dirty="0" smtClean="0"/>
              <a:t>the difference between the market value of a property (the price it might sell for) and the principal still owed on the loan.</a:t>
            </a:r>
          </a:p>
          <a:p>
            <a:pPr>
              <a:buFont typeface="Arial" pitchFamily="34" charset="0"/>
              <a:buChar char="•"/>
            </a:pPr>
            <a:r>
              <a:rPr lang="en-US" sz="3600" b="1" dirty="0" smtClean="0"/>
              <a:t>Escrow: </a:t>
            </a:r>
            <a:r>
              <a:rPr lang="en-US" sz="3600" dirty="0" smtClean="0"/>
              <a:t>the money held in trust by a third party until a specified time. Property taxes and insurance is usually in an escrow account.</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dow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dow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wipe(down)">
                                      <p:cBhvr>
                                        <p:cTn id="2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Documents and Settings\Owner\Local Settings\Temporary Internet Files\Content.IE5\HMKOHVM8\MPj03058990000[1].jpg"/>
          <p:cNvPicPr>
            <a:picLocks noChangeAspect="1" noChangeArrowheads="1"/>
          </p:cNvPicPr>
          <p:nvPr/>
        </p:nvPicPr>
        <p:blipFill>
          <a:blip r:embed="rId2" cstate="print">
            <a:lum bright="18000" contrast="-65000"/>
          </a:blip>
          <a:srcRect b="15850"/>
          <a:stretch>
            <a:fillRect/>
          </a:stretch>
        </p:blipFill>
        <p:spPr bwMode="auto">
          <a:xfrm>
            <a:off x="304800" y="1219200"/>
            <a:ext cx="8534400" cy="5334000"/>
          </a:xfrm>
          <a:prstGeom prst="rect">
            <a:avLst/>
          </a:prstGeom>
          <a:noFill/>
          <a:ln>
            <a:solidFill>
              <a:schemeClr val="bg2">
                <a:lumMod val="90000"/>
              </a:schemeClr>
            </a:solidFill>
          </a:ln>
          <a:effectLst>
            <a:innerShdw blurRad="127000" dist="127000" dir="7200000">
              <a:prstClr val="black">
                <a:alpha val="50000"/>
              </a:prstClr>
            </a:innerShdw>
          </a:effectLst>
        </p:spPr>
      </p:pic>
      <p:pic>
        <p:nvPicPr>
          <p:cNvPr id="1030" name="Picture 6" descr="C:\Documents and Settings\Owner\Local Settings\Temporary Internet Files\Content.IE5\39AQXSH7\MPj03862940000[1].jpg"/>
          <p:cNvPicPr>
            <a:picLocks noChangeAspect="1" noChangeArrowheads="1"/>
          </p:cNvPicPr>
          <p:nvPr/>
        </p:nvPicPr>
        <p:blipFill>
          <a:blip r:embed="rId3" cstate="print">
            <a:lum bright="70000" contrast="-70000"/>
          </a:blip>
          <a:srcRect l="2083" t="9329" r="14584" b="31266"/>
          <a:stretch>
            <a:fillRect/>
          </a:stretch>
        </p:blipFill>
        <p:spPr bwMode="auto">
          <a:xfrm>
            <a:off x="381000" y="228600"/>
            <a:ext cx="8382000" cy="838200"/>
          </a:xfrm>
          <a:prstGeom prst="rect">
            <a:avLst/>
          </a:prstGeom>
          <a:noFill/>
          <a:ln>
            <a:solidFill>
              <a:schemeClr val="bg2">
                <a:lumMod val="90000"/>
              </a:schemeClr>
            </a:solidFill>
          </a:ln>
          <a:effectLst>
            <a:innerShdw blurRad="63500" dist="50800" dir="18900000">
              <a:prstClr val="black">
                <a:alpha val="50000"/>
              </a:prstClr>
            </a:innerShdw>
          </a:effectLst>
        </p:spPr>
      </p:pic>
      <p:sp>
        <p:nvSpPr>
          <p:cNvPr id="21" name="Half Frame 20"/>
          <p:cNvSpPr/>
          <p:nvPr/>
        </p:nvSpPr>
        <p:spPr>
          <a:xfrm flipH="1" flipV="1">
            <a:off x="0" y="0"/>
            <a:ext cx="9144000" cy="6858000"/>
          </a:xfrm>
          <a:prstGeom prst="halfFrame">
            <a:avLst>
              <a:gd name="adj1" fmla="val 2666"/>
              <a:gd name="adj2" fmla="val 3333"/>
            </a:avLst>
          </a:prstGeom>
          <a:blipFill dpi="0" rotWithShape="1">
            <a:blip r:embed="rId4" cstate="print">
              <a:alphaModFix amt="4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Rectangle 19"/>
          <p:cNvSpPr/>
          <p:nvPr/>
        </p:nvSpPr>
        <p:spPr>
          <a:xfrm>
            <a:off x="1676400" y="381000"/>
            <a:ext cx="6019800" cy="707886"/>
          </a:xfrm>
          <a:prstGeom prst="rect">
            <a:avLst/>
          </a:prstGeom>
          <a:noFill/>
          <a:ln>
            <a:noFill/>
          </a:ln>
        </p:spPr>
        <p:txBody>
          <a:bodyPr wrap="square" lIns="91440" tIns="45720" rIns="91440" bIns="45720">
            <a:spAutoFit/>
          </a:bodyPr>
          <a:lstStyle/>
          <a:p>
            <a:pPr algn="ctr"/>
            <a:r>
              <a:rPr lang="en-US" sz="4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Types of Mortgages</a:t>
            </a:r>
            <a:endParaRPr lang="en-US" sz="4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TextBox 5"/>
          <p:cNvSpPr txBox="1"/>
          <p:nvPr/>
        </p:nvSpPr>
        <p:spPr>
          <a:xfrm>
            <a:off x="381000" y="1066800"/>
            <a:ext cx="8458200" cy="5632311"/>
          </a:xfrm>
          <a:prstGeom prst="rect">
            <a:avLst/>
          </a:prstGeom>
          <a:noFill/>
        </p:spPr>
        <p:txBody>
          <a:bodyPr wrap="square" rtlCol="0">
            <a:spAutoFit/>
          </a:bodyPr>
          <a:lstStyle/>
          <a:p>
            <a:pPr>
              <a:buFont typeface="Arial" pitchFamily="34" charset="0"/>
              <a:buChar char="•"/>
            </a:pPr>
            <a:r>
              <a:rPr lang="en-US" sz="3600" b="1" dirty="0" smtClean="0"/>
              <a:t>Conventional Mortgage: </a:t>
            </a:r>
            <a:r>
              <a:rPr lang="en-US" sz="3600" dirty="0" smtClean="0"/>
              <a:t>the borrower pays a fixed interest rate for the length of the loan, usually 15 to 30 years. A good choice when interest rates are low.</a:t>
            </a:r>
          </a:p>
          <a:p>
            <a:pPr>
              <a:buFont typeface="Arial" pitchFamily="34" charset="0"/>
              <a:buChar char="•"/>
            </a:pPr>
            <a:r>
              <a:rPr lang="en-US" sz="3600" b="1" dirty="0" smtClean="0"/>
              <a:t>Adjustable Rate Mortgage (ARM): </a:t>
            </a:r>
            <a:r>
              <a:rPr lang="en-US" sz="3600" dirty="0" smtClean="0"/>
              <a:t>the interest rate changes after a certain length of time, usually every one to five years. An advantage is the interest rate starts out lower than a conventional mortgage but it can go MUCH higher!</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dow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down)">
                                      <p:cBhvr>
                                        <p:cTn id="1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Documents and Settings\Owner\Local Settings\Temporary Internet Files\Content.IE5\HMKOHVM8\MPj03058990000[1].jpg"/>
          <p:cNvPicPr>
            <a:picLocks noChangeAspect="1" noChangeArrowheads="1"/>
          </p:cNvPicPr>
          <p:nvPr/>
        </p:nvPicPr>
        <p:blipFill>
          <a:blip r:embed="rId2" cstate="print">
            <a:lum bright="18000" contrast="-65000"/>
          </a:blip>
          <a:srcRect b="15850"/>
          <a:stretch>
            <a:fillRect/>
          </a:stretch>
        </p:blipFill>
        <p:spPr bwMode="auto">
          <a:xfrm>
            <a:off x="304800" y="1295400"/>
            <a:ext cx="8534400" cy="5257800"/>
          </a:xfrm>
          <a:prstGeom prst="rect">
            <a:avLst/>
          </a:prstGeom>
          <a:noFill/>
          <a:ln>
            <a:solidFill>
              <a:schemeClr val="bg2">
                <a:lumMod val="90000"/>
              </a:schemeClr>
            </a:solidFill>
          </a:ln>
          <a:effectLst>
            <a:innerShdw blurRad="127000" dist="127000" dir="7200000">
              <a:prstClr val="black">
                <a:alpha val="50000"/>
              </a:prstClr>
            </a:innerShdw>
          </a:effectLst>
        </p:spPr>
      </p:pic>
      <p:pic>
        <p:nvPicPr>
          <p:cNvPr id="1030" name="Picture 6" descr="C:\Documents and Settings\Owner\Local Settings\Temporary Internet Files\Content.IE5\39AQXSH7\MPj03862940000[1].jpg"/>
          <p:cNvPicPr>
            <a:picLocks noChangeAspect="1" noChangeArrowheads="1"/>
          </p:cNvPicPr>
          <p:nvPr/>
        </p:nvPicPr>
        <p:blipFill>
          <a:blip r:embed="rId3" cstate="print">
            <a:lum bright="70000" contrast="-70000"/>
          </a:blip>
          <a:srcRect l="2083" t="9329" r="14584" b="31266"/>
          <a:stretch>
            <a:fillRect/>
          </a:stretch>
        </p:blipFill>
        <p:spPr bwMode="auto">
          <a:xfrm>
            <a:off x="381000" y="228600"/>
            <a:ext cx="8382000" cy="990600"/>
          </a:xfrm>
          <a:prstGeom prst="rect">
            <a:avLst/>
          </a:prstGeom>
          <a:noFill/>
          <a:ln>
            <a:solidFill>
              <a:schemeClr val="bg2">
                <a:lumMod val="90000"/>
              </a:schemeClr>
            </a:solidFill>
          </a:ln>
          <a:effectLst>
            <a:innerShdw blurRad="63500" dist="50800" dir="18900000">
              <a:prstClr val="black">
                <a:alpha val="50000"/>
              </a:prstClr>
            </a:innerShdw>
          </a:effectLst>
        </p:spPr>
      </p:pic>
      <p:sp>
        <p:nvSpPr>
          <p:cNvPr id="21" name="Half Frame 20"/>
          <p:cNvSpPr/>
          <p:nvPr/>
        </p:nvSpPr>
        <p:spPr>
          <a:xfrm flipH="1" flipV="1">
            <a:off x="0" y="0"/>
            <a:ext cx="9144000" cy="6858000"/>
          </a:xfrm>
          <a:prstGeom prst="halfFrame">
            <a:avLst>
              <a:gd name="adj1" fmla="val 2666"/>
              <a:gd name="adj2" fmla="val 3333"/>
            </a:avLst>
          </a:prstGeom>
          <a:blipFill dpi="0" rotWithShape="1">
            <a:blip r:embed="rId4" cstate="print">
              <a:alphaModFix amt="4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Rectangle 19"/>
          <p:cNvSpPr/>
          <p:nvPr/>
        </p:nvSpPr>
        <p:spPr>
          <a:xfrm>
            <a:off x="1676400" y="381000"/>
            <a:ext cx="6019800" cy="707886"/>
          </a:xfrm>
          <a:prstGeom prst="rect">
            <a:avLst/>
          </a:prstGeom>
          <a:noFill/>
          <a:ln>
            <a:noFill/>
          </a:ln>
        </p:spPr>
        <p:txBody>
          <a:bodyPr wrap="square" lIns="91440" tIns="45720" rIns="91440" bIns="45720">
            <a:spAutoFit/>
          </a:bodyPr>
          <a:lstStyle/>
          <a:p>
            <a:pPr algn="ctr"/>
            <a:r>
              <a:rPr lang="en-US" sz="4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Types of Mortgages (cont.)</a:t>
            </a:r>
            <a:endParaRPr lang="en-US" sz="4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TextBox 5"/>
          <p:cNvSpPr txBox="1"/>
          <p:nvPr/>
        </p:nvSpPr>
        <p:spPr>
          <a:xfrm>
            <a:off x="304800" y="1371600"/>
            <a:ext cx="8534400" cy="3416320"/>
          </a:xfrm>
          <a:prstGeom prst="rect">
            <a:avLst/>
          </a:prstGeom>
          <a:noFill/>
        </p:spPr>
        <p:txBody>
          <a:bodyPr wrap="square" rtlCol="0">
            <a:spAutoFit/>
          </a:bodyPr>
          <a:lstStyle/>
          <a:p>
            <a:pPr>
              <a:buFont typeface="Arial" pitchFamily="34" charset="0"/>
              <a:buChar char="•"/>
            </a:pPr>
            <a:r>
              <a:rPr lang="en-US" sz="3600" b="1" dirty="0" smtClean="0"/>
              <a:t>Graduated Payment Mortgage: </a:t>
            </a:r>
            <a:r>
              <a:rPr lang="en-US" sz="3600" dirty="0" smtClean="0"/>
              <a:t>the payments start out low and increase in the later years of the loan, when people are likely to have more income.  You know in advance how much the payment will be in the future.</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Documents and Settings\Owner\Local Settings\Temporary Internet Files\Content.IE5\HMKOHVM8\MPj03058990000[1].jpg"/>
          <p:cNvPicPr>
            <a:picLocks noChangeAspect="1" noChangeArrowheads="1"/>
          </p:cNvPicPr>
          <p:nvPr/>
        </p:nvPicPr>
        <p:blipFill>
          <a:blip r:embed="rId2" cstate="print">
            <a:lum bright="18000" contrast="-65000"/>
          </a:blip>
          <a:srcRect b="15850"/>
          <a:stretch>
            <a:fillRect/>
          </a:stretch>
        </p:blipFill>
        <p:spPr bwMode="auto">
          <a:xfrm>
            <a:off x="304800" y="1066800"/>
            <a:ext cx="8534400" cy="5486400"/>
          </a:xfrm>
          <a:prstGeom prst="rect">
            <a:avLst/>
          </a:prstGeom>
          <a:noFill/>
          <a:ln>
            <a:solidFill>
              <a:schemeClr val="bg2">
                <a:lumMod val="90000"/>
              </a:schemeClr>
            </a:solidFill>
          </a:ln>
          <a:effectLst>
            <a:innerShdw blurRad="127000" dist="127000" dir="7200000">
              <a:prstClr val="black">
                <a:alpha val="50000"/>
              </a:prstClr>
            </a:innerShdw>
          </a:effectLst>
        </p:spPr>
      </p:pic>
      <p:pic>
        <p:nvPicPr>
          <p:cNvPr id="1030" name="Picture 6" descr="C:\Documents and Settings\Owner\Local Settings\Temporary Internet Files\Content.IE5\39AQXSH7\MPj03862940000[1].jpg"/>
          <p:cNvPicPr>
            <a:picLocks noChangeAspect="1" noChangeArrowheads="1"/>
          </p:cNvPicPr>
          <p:nvPr/>
        </p:nvPicPr>
        <p:blipFill>
          <a:blip r:embed="rId3" cstate="print">
            <a:lum bright="70000" contrast="-70000"/>
          </a:blip>
          <a:srcRect l="2083" t="9329" r="14584" b="31266"/>
          <a:stretch>
            <a:fillRect/>
          </a:stretch>
        </p:blipFill>
        <p:spPr bwMode="auto">
          <a:xfrm>
            <a:off x="381000" y="228600"/>
            <a:ext cx="8382000" cy="762000"/>
          </a:xfrm>
          <a:prstGeom prst="rect">
            <a:avLst/>
          </a:prstGeom>
          <a:noFill/>
          <a:ln>
            <a:solidFill>
              <a:schemeClr val="bg2">
                <a:lumMod val="90000"/>
              </a:schemeClr>
            </a:solidFill>
          </a:ln>
          <a:effectLst>
            <a:innerShdw blurRad="63500" dist="50800" dir="18900000">
              <a:prstClr val="black">
                <a:alpha val="50000"/>
              </a:prstClr>
            </a:innerShdw>
          </a:effectLst>
        </p:spPr>
      </p:pic>
      <p:sp>
        <p:nvSpPr>
          <p:cNvPr id="21" name="Half Frame 20"/>
          <p:cNvSpPr/>
          <p:nvPr/>
        </p:nvSpPr>
        <p:spPr>
          <a:xfrm flipH="1" flipV="1">
            <a:off x="0" y="0"/>
            <a:ext cx="9144000" cy="6858000"/>
          </a:xfrm>
          <a:prstGeom prst="halfFrame">
            <a:avLst>
              <a:gd name="adj1" fmla="val 2666"/>
              <a:gd name="adj2" fmla="val 3333"/>
            </a:avLst>
          </a:prstGeom>
          <a:blipFill dpi="0" rotWithShape="1">
            <a:blip r:embed="rId4" cstate="print">
              <a:alphaModFix amt="4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Rectangle 19"/>
          <p:cNvSpPr/>
          <p:nvPr/>
        </p:nvSpPr>
        <p:spPr>
          <a:xfrm>
            <a:off x="1676400" y="381000"/>
            <a:ext cx="6019800" cy="707886"/>
          </a:xfrm>
          <a:prstGeom prst="rect">
            <a:avLst/>
          </a:prstGeom>
          <a:noFill/>
          <a:ln>
            <a:noFill/>
          </a:ln>
        </p:spPr>
        <p:txBody>
          <a:bodyPr wrap="square" lIns="91440" tIns="45720" rIns="91440" bIns="45720">
            <a:spAutoFit/>
          </a:bodyPr>
          <a:lstStyle/>
          <a:p>
            <a:pPr algn="ctr"/>
            <a:r>
              <a:rPr lang="en-US" sz="4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Shopping for a Mortgage</a:t>
            </a:r>
            <a:endParaRPr lang="en-US" sz="4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TextBox 5"/>
          <p:cNvSpPr txBox="1"/>
          <p:nvPr/>
        </p:nvSpPr>
        <p:spPr>
          <a:xfrm>
            <a:off x="304800" y="1066800"/>
            <a:ext cx="8534400" cy="4524315"/>
          </a:xfrm>
          <a:prstGeom prst="rect">
            <a:avLst/>
          </a:prstGeom>
          <a:noFill/>
        </p:spPr>
        <p:txBody>
          <a:bodyPr wrap="square" rtlCol="0">
            <a:spAutoFit/>
          </a:bodyPr>
          <a:lstStyle/>
          <a:p>
            <a:pPr>
              <a:buFont typeface="Arial" pitchFamily="34" charset="0"/>
              <a:buChar char="•"/>
            </a:pPr>
            <a:r>
              <a:rPr lang="en-US" sz="3600" dirty="0" smtClean="0"/>
              <a:t>Compare interest rates and </a:t>
            </a:r>
            <a:r>
              <a:rPr lang="en-US" sz="3600" i="1" u="sng" dirty="0" smtClean="0"/>
              <a:t>points</a:t>
            </a:r>
            <a:r>
              <a:rPr lang="en-US" sz="3600" dirty="0" smtClean="0"/>
              <a:t>.</a:t>
            </a:r>
          </a:p>
          <a:p>
            <a:r>
              <a:rPr lang="en-US" sz="3600" dirty="0" smtClean="0"/>
              <a:t>	-</a:t>
            </a:r>
            <a:r>
              <a:rPr lang="en-US" sz="3600" b="1" u="sng" dirty="0" smtClean="0"/>
              <a:t>Points: </a:t>
            </a:r>
            <a:r>
              <a:rPr lang="en-US" sz="3600" dirty="0" smtClean="0"/>
              <a:t>one-time fee charged by lending companies to increase their yield on a mortgage. </a:t>
            </a:r>
          </a:p>
          <a:p>
            <a:r>
              <a:rPr lang="en-US" sz="3600" dirty="0" smtClean="0"/>
              <a:t>	-Each point equals 1 percent of the mortgage amount. EX: if a lender charges 3 points on a $50,000 loan, this adds $1,500 to the cost. ($50,000 X .03= $1,500)</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dow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dow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wipe(down)">
                                      <p:cBhvr>
                                        <p:cTn id="2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6" grpId="0" uiExpand="1"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P03000184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Props1.xml><?xml version="1.0" encoding="utf-8"?>
<ds:datastoreItem xmlns:ds="http://schemas.openxmlformats.org/officeDocument/2006/customXml" ds:itemID="{AE02B9A9-95F9-49C5-9864-C15699C72E28}">
  <ds:schemaRefs>
    <ds:schemaRef ds:uri="http://schemas.microsoft.com/sharepoint/v3/contenttype/forms"/>
  </ds:schemaRefs>
</ds:datastoreItem>
</file>

<file path=customXml/itemProps2.xml><?xml version="1.0" encoding="utf-8"?>
<ds:datastoreItem xmlns:ds="http://schemas.openxmlformats.org/officeDocument/2006/customXml" ds:itemID="{2E94B658-BCCE-4D47-9B8A-361B5DF6CC3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3E69DE2B-E894-484A-9F5C-0B2C37F2128C}">
  <ds:schemaRefs>
    <ds:schemaRef ds:uri="http://schemas.microsoft.com/office/2006/metadata/contentType"/>
    <ds:schemaRef ds:uri="http://schemas.microsoft.com/office/2006/metadata/properties/metaAttributes"/>
  </ds:schemaRefs>
</ds:datastoreItem>
</file>

<file path=docProps/app.xml><?xml version="1.0" encoding="utf-8"?>
<Properties xmlns="http://schemas.openxmlformats.org/officeDocument/2006/extended-properties" xmlns:vt="http://schemas.openxmlformats.org/officeDocument/2006/docPropsVTypes">
  <Template>TP030001841</Template>
  <TotalTime>461</TotalTime>
  <Words>1663</Words>
  <Application>Microsoft Office PowerPoint</Application>
  <PresentationFormat>On-screen Show (4:3)</PresentationFormat>
  <Paragraphs>184</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TP030001841</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Craig</dc:creator>
  <cp:lastModifiedBy>Craig</cp:lastModifiedBy>
  <cp:revision>30</cp:revision>
  <dcterms:created xsi:type="dcterms:W3CDTF">2011-07-07T22:06:01Z</dcterms:created>
  <dcterms:modified xsi:type="dcterms:W3CDTF">2011-07-30T00:13:24Z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TC300018419990</vt:lpwstr>
  </property>
</Properties>
</file>