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0"/>
  </p:notesMasterIdLst>
  <p:sldIdLst>
    <p:sldId id="256" r:id="rId3"/>
    <p:sldId id="257" r:id="rId4"/>
    <p:sldId id="261" r:id="rId5"/>
    <p:sldId id="262" r:id="rId6"/>
    <p:sldId id="259" r:id="rId7"/>
    <p:sldId id="258" r:id="rId8"/>
    <p:sldId id="264" r:id="rId9"/>
    <p:sldId id="265" r:id="rId10"/>
    <p:sldId id="266" r:id="rId11"/>
    <p:sldId id="267" r:id="rId12"/>
    <p:sldId id="280" r:id="rId13"/>
    <p:sldId id="281" r:id="rId14"/>
    <p:sldId id="282" r:id="rId15"/>
    <p:sldId id="284" r:id="rId16"/>
    <p:sldId id="273" r:id="rId17"/>
    <p:sldId id="274" r:id="rId18"/>
    <p:sldId id="275" r:id="rId19"/>
    <p:sldId id="276" r:id="rId20"/>
    <p:sldId id="285" r:id="rId21"/>
    <p:sldId id="283" r:id="rId22"/>
    <p:sldId id="263" r:id="rId23"/>
    <p:sldId id="286" r:id="rId24"/>
    <p:sldId id="287" r:id="rId25"/>
    <p:sldId id="288" r:id="rId26"/>
    <p:sldId id="289" r:id="rId27"/>
    <p:sldId id="290" r:id="rId28"/>
    <p:sldId id="27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777777"/>
    <a:srgbClr val="303F1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6"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6F8509-4EC6-4D27-90ED-4119D89E2057}" type="datetimeFigureOut">
              <a:rPr lang="en-US" smtClean="0"/>
              <a:pPr/>
              <a:t>7/29/2011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A8C8F-3643-4525-BF3F-4226BD6BF20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i="0" u="none" dirty="0" smtClean="0"/>
              <a:t>Couple A:</a:t>
            </a:r>
          </a:p>
          <a:p>
            <a:pPr>
              <a:buNone/>
            </a:pPr>
            <a:r>
              <a:rPr lang="en-US" sz="1200" b="0" i="0" u="none" dirty="0" smtClean="0"/>
              <a:t>12 months X 15 years = 180 payments made</a:t>
            </a:r>
          </a:p>
          <a:p>
            <a:pPr>
              <a:buNone/>
            </a:pPr>
            <a:r>
              <a:rPr lang="en-US" sz="1200" b="0" i="0" u="none" dirty="0" smtClean="0"/>
              <a:t>180 X $1,000/month= </a:t>
            </a:r>
            <a:r>
              <a:rPr lang="en-US" sz="1200" b="0" i="0" dirty="0" smtClean="0"/>
              <a:t>$180,000 </a:t>
            </a:r>
            <a:r>
              <a:rPr lang="en-US" sz="1200" b="0" i="0" u="none" dirty="0" smtClean="0"/>
              <a:t>paid in 15 years</a:t>
            </a:r>
          </a:p>
          <a:p>
            <a:pPr>
              <a:buNone/>
            </a:pPr>
            <a:r>
              <a:rPr lang="en-US" sz="1200" i="0" u="none" dirty="0" smtClean="0"/>
              <a:t>Couple B:</a:t>
            </a:r>
          </a:p>
          <a:p>
            <a:pPr>
              <a:buNone/>
            </a:pPr>
            <a:r>
              <a:rPr lang="en-US" sz="1200" b="0" i="0" u="none" dirty="0" smtClean="0"/>
              <a:t>$100,000 + $50,000 (interest) + $50,000 (maintenance)= </a:t>
            </a:r>
            <a:r>
              <a:rPr lang="en-US" sz="1200" b="0" i="0" dirty="0" smtClean="0"/>
              <a:t>$200,000 </a:t>
            </a:r>
            <a:r>
              <a:rPr lang="en-US" sz="1200" b="0" i="0" u="none" dirty="0" smtClean="0"/>
              <a:t>spent in 15 years</a:t>
            </a:r>
          </a:p>
          <a:p>
            <a:pPr>
              <a:buNone/>
            </a:pPr>
            <a:r>
              <a:rPr lang="en-US" sz="1200" i="0" u="none" dirty="0" smtClean="0"/>
              <a:t>Couple B has spent  $20,000 more. </a:t>
            </a:r>
            <a:r>
              <a:rPr lang="en-US" sz="1200" b="0" i="0" u="none" dirty="0" smtClean="0"/>
              <a:t>($200,000 - $180,000)</a:t>
            </a:r>
          </a:p>
          <a:p>
            <a:pPr>
              <a:buNone/>
            </a:pPr>
            <a:r>
              <a:rPr lang="en-US" sz="1200" b="0" i="0" u="none" dirty="0" smtClean="0"/>
              <a:t>$200,000- $100,000 ( the home would be worth at least this and probably more after 15 years)= $100,000</a:t>
            </a:r>
          </a:p>
          <a:p>
            <a:pPr>
              <a:buNone/>
            </a:pPr>
            <a:r>
              <a:rPr lang="en-US" sz="1200" b="0" i="0" dirty="0" smtClean="0"/>
              <a:t>Couple A has lost $80,000 more </a:t>
            </a:r>
            <a:r>
              <a:rPr lang="en-US" sz="1200" b="0" i="0" u="none" dirty="0" smtClean="0"/>
              <a:t>at least because they don’t have a home that they could sell like Couple B.</a:t>
            </a:r>
          </a:p>
          <a:p>
            <a:endParaRPr lang="en-US" dirty="0"/>
          </a:p>
        </p:txBody>
      </p:sp>
      <p:sp>
        <p:nvSpPr>
          <p:cNvPr id="4" name="Slide Number Placeholder 3"/>
          <p:cNvSpPr>
            <a:spLocks noGrp="1"/>
          </p:cNvSpPr>
          <p:nvPr>
            <p:ph type="sldNum" sz="quarter" idx="10"/>
          </p:nvPr>
        </p:nvSpPr>
        <p:spPr/>
        <p:txBody>
          <a:bodyPr/>
          <a:lstStyle/>
          <a:p>
            <a:fld id="{13FA8C8F-3643-4525-BF3F-4226BD6BF20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0" y="2286000"/>
            <a:ext cx="6096000" cy="762000"/>
          </a:xfrm>
        </p:spPr>
        <p:txBody>
          <a:bodyPr/>
          <a:lstStyle>
            <a:lvl1pPr>
              <a:defRPr>
                <a:solidFill>
                  <a:schemeClr val="accent2">
                    <a:lumMod val="50000"/>
                  </a:schemeClr>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3048000" y="2971800"/>
            <a:ext cx="6096000" cy="609600"/>
          </a:xfrm>
        </p:spPr>
        <p:txBody>
          <a:bodyPr/>
          <a:lstStyle>
            <a:lvl1pPr marL="0" indent="0">
              <a:buFontTx/>
              <a:buNone/>
              <a:defRPr>
                <a:solidFill>
                  <a:schemeClr val="accent2">
                    <a:lumMod val="50000"/>
                  </a:schemeClr>
                </a:solidFill>
              </a:defRPr>
            </a:lvl1pPr>
          </a:lstStyle>
          <a:p>
            <a:r>
              <a:rPr lang="en-US" smtClean="0"/>
              <a:t>Click to edit Master subtitle style</a:t>
            </a:r>
            <a:endParaRPr lang="en-US" dirty="0"/>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E2295F0B-A619-4741-A585-EB8BF81775B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52578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71600" y="10699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71600" y="5824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30640C-07A2-4C19-8DB9-B8389ACB61E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569298-903E-427D-AA4D-098F1B21BC1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00750" y="1066800"/>
            <a:ext cx="1847850" cy="5059363"/>
          </a:xfrm>
        </p:spPr>
        <p:txBody>
          <a:bodyPr vert="eaVert"/>
          <a:lstStyle>
            <a:lvl1pPr>
              <a:defRPr>
                <a:solidFill>
                  <a:schemeClr val="bg1">
                    <a:lumMod val="95000"/>
                    <a:lumOff val="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66800"/>
            <a:ext cx="5391150" cy="5059363"/>
          </a:xfrm>
        </p:spPr>
        <p:txBody>
          <a:bodyPr vert="eaVert"/>
          <a:lstStyle>
            <a:lvl1pPr>
              <a:defRPr>
                <a:solidFill>
                  <a:schemeClr val="bg1">
                    <a:lumMod val="95000"/>
                    <a:lumOff val="5000"/>
                  </a:schemeClr>
                </a:solidFill>
              </a:defRPr>
            </a:lvl1pPr>
            <a:lvl2pPr>
              <a:defRPr>
                <a:solidFill>
                  <a:schemeClr val="bg1">
                    <a:lumMod val="95000"/>
                    <a:lumOff val="5000"/>
                  </a:schemeClr>
                </a:solidFill>
              </a:defRPr>
            </a:lvl2pPr>
            <a:lvl3pPr>
              <a:defRPr>
                <a:solidFill>
                  <a:schemeClr val="bg1">
                    <a:lumMod val="95000"/>
                    <a:lumOff val="5000"/>
                  </a:schemeClr>
                </a:solidFill>
              </a:defRPr>
            </a:lvl3pPr>
            <a:lvl4pPr>
              <a:defRPr>
                <a:solidFill>
                  <a:schemeClr val="bg1">
                    <a:lumMod val="95000"/>
                    <a:lumOff val="5000"/>
                  </a:schemeClr>
                </a:solidFill>
              </a:defRPr>
            </a:lvl4pPr>
            <a:lvl5pPr>
              <a:defRPr>
                <a:solidFill>
                  <a:schemeClr val="bg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1D8FA6-5F1B-4C95-BCBA-61C206B39AA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600" b="1" u="sng"/>
            </a:lvl1pPr>
            <a:lvl2pPr>
              <a:defRPr sz="2800" b="1"/>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D01A0B-4C99-44CE-B699-8F58F26BE5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0">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600" b="1" u="sng">
                <a:solidFill>
                  <a:schemeClr val="bg1">
                    <a:lumMod val="95000"/>
                    <a:lumOff val="5000"/>
                  </a:schemeClr>
                </a:solidFill>
              </a:defRPr>
            </a:lvl1pPr>
            <a:lvl2pPr>
              <a:defRPr sz="3200">
                <a:solidFill>
                  <a:schemeClr val="bg1">
                    <a:lumMod val="95000"/>
                    <a:lumOff val="5000"/>
                  </a:schemeClr>
                </a:solidFill>
              </a:defRPr>
            </a:lvl2pPr>
            <a:lvl3pPr>
              <a:defRPr sz="2800">
                <a:solidFill>
                  <a:schemeClr val="bg1">
                    <a:lumMod val="95000"/>
                    <a:lumOff val="5000"/>
                  </a:schemeClr>
                </a:solidFill>
              </a:defRPr>
            </a:lvl3pPr>
            <a:lvl4pPr>
              <a:defRPr sz="2400">
                <a:solidFill>
                  <a:schemeClr val="bg1">
                    <a:lumMod val="95000"/>
                    <a:lumOff val="5000"/>
                  </a:schemeClr>
                </a:solidFill>
              </a:defRPr>
            </a:lvl4pPr>
            <a:lvl5pPr>
              <a:defRPr sz="2000">
                <a:solidFill>
                  <a:schemeClr val="bg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D01A0B-4C99-44CE-B699-8F58F26BE51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176587"/>
            <a:ext cx="5638800" cy="1362075"/>
          </a:xfrm>
        </p:spPr>
        <p:txBody>
          <a:bodyPr anchor="t"/>
          <a:lstStyle>
            <a:lvl1pPr algn="l">
              <a:defRPr sz="4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381000" y="1676400"/>
            <a:ext cx="56388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3BF935-CB14-41DF-BDF5-C8606E06E4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35814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91000" y="1066800"/>
            <a:ext cx="35814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6DEB31-4CA2-48F6-9E34-691E37CBC61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1143000"/>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782762"/>
            <a:ext cx="3657600" cy="4389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62400" y="1143000"/>
            <a:ext cx="3660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62400" y="1782762"/>
            <a:ext cx="3660775" cy="4389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8819B38-BC88-4D25-8900-EB13B7C2862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79AFA8F-1395-48E2-85E1-104F51DB52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098028C-FC05-49E5-8A6F-68649C42278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4197350" cy="505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1342DF-10A5-4E6E-AE7A-73EB5DA367D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7391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066800"/>
            <a:ext cx="7315200" cy="5059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92BBB92-E2F4-4383-8E20-F0369E6DD44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rtl="0" eaLnBrk="1" fontAlgn="base" hangingPunct="1">
        <a:spcBef>
          <a:spcPct val="0"/>
        </a:spcBef>
        <a:spcAft>
          <a:spcPct val="0"/>
        </a:spcAft>
        <a:defRPr sz="4400">
          <a:solidFill>
            <a:srgbClr val="303F11"/>
          </a:solidFill>
          <a:latin typeface="+mj-lt"/>
          <a:ea typeface="+mj-ea"/>
          <a:cs typeface="+mj-cs"/>
        </a:defRPr>
      </a:lvl1pPr>
      <a:lvl2pPr algn="l" rtl="0" eaLnBrk="1" fontAlgn="base" hangingPunct="1">
        <a:spcBef>
          <a:spcPct val="0"/>
        </a:spcBef>
        <a:spcAft>
          <a:spcPct val="0"/>
        </a:spcAft>
        <a:defRPr sz="4400">
          <a:solidFill>
            <a:srgbClr val="303F11"/>
          </a:solidFill>
          <a:latin typeface="Times New Roman" pitchFamily="18" charset="0"/>
        </a:defRPr>
      </a:lvl2pPr>
      <a:lvl3pPr algn="l" rtl="0" eaLnBrk="1" fontAlgn="base" hangingPunct="1">
        <a:spcBef>
          <a:spcPct val="0"/>
        </a:spcBef>
        <a:spcAft>
          <a:spcPct val="0"/>
        </a:spcAft>
        <a:defRPr sz="4400">
          <a:solidFill>
            <a:srgbClr val="303F11"/>
          </a:solidFill>
          <a:latin typeface="Times New Roman" pitchFamily="18" charset="0"/>
        </a:defRPr>
      </a:lvl3pPr>
      <a:lvl4pPr algn="l" rtl="0" eaLnBrk="1" fontAlgn="base" hangingPunct="1">
        <a:spcBef>
          <a:spcPct val="0"/>
        </a:spcBef>
        <a:spcAft>
          <a:spcPct val="0"/>
        </a:spcAft>
        <a:defRPr sz="4400">
          <a:solidFill>
            <a:srgbClr val="303F11"/>
          </a:solidFill>
          <a:latin typeface="Times New Roman" pitchFamily="18" charset="0"/>
        </a:defRPr>
      </a:lvl4pPr>
      <a:lvl5pPr algn="l" rtl="0" eaLnBrk="1" fontAlgn="base" hangingPunct="1">
        <a:spcBef>
          <a:spcPct val="0"/>
        </a:spcBef>
        <a:spcAft>
          <a:spcPct val="0"/>
        </a:spcAft>
        <a:defRPr sz="4400">
          <a:solidFill>
            <a:srgbClr val="303F11"/>
          </a:solidFill>
          <a:latin typeface="Times New Roman" pitchFamily="18" charset="0"/>
        </a:defRPr>
      </a:lvl5pPr>
      <a:lvl6pPr marL="457200" algn="l" rtl="0" eaLnBrk="1" fontAlgn="base" hangingPunct="1">
        <a:spcBef>
          <a:spcPct val="0"/>
        </a:spcBef>
        <a:spcAft>
          <a:spcPct val="0"/>
        </a:spcAft>
        <a:defRPr sz="4400">
          <a:solidFill>
            <a:srgbClr val="303F11"/>
          </a:solidFill>
          <a:latin typeface="Times New Roman" pitchFamily="18" charset="0"/>
        </a:defRPr>
      </a:lvl6pPr>
      <a:lvl7pPr marL="914400" algn="l" rtl="0" eaLnBrk="1" fontAlgn="base" hangingPunct="1">
        <a:spcBef>
          <a:spcPct val="0"/>
        </a:spcBef>
        <a:spcAft>
          <a:spcPct val="0"/>
        </a:spcAft>
        <a:defRPr sz="4400">
          <a:solidFill>
            <a:srgbClr val="303F11"/>
          </a:solidFill>
          <a:latin typeface="Times New Roman" pitchFamily="18" charset="0"/>
        </a:defRPr>
      </a:lvl7pPr>
      <a:lvl8pPr marL="1371600" algn="l" rtl="0" eaLnBrk="1" fontAlgn="base" hangingPunct="1">
        <a:spcBef>
          <a:spcPct val="0"/>
        </a:spcBef>
        <a:spcAft>
          <a:spcPct val="0"/>
        </a:spcAft>
        <a:defRPr sz="4400">
          <a:solidFill>
            <a:srgbClr val="303F11"/>
          </a:solidFill>
          <a:latin typeface="Times New Roman" pitchFamily="18" charset="0"/>
        </a:defRPr>
      </a:lvl8pPr>
      <a:lvl9pPr marL="1828800" algn="l" rtl="0" eaLnBrk="1" fontAlgn="base" hangingPunct="1">
        <a:spcBef>
          <a:spcPct val="0"/>
        </a:spcBef>
        <a:spcAft>
          <a:spcPct val="0"/>
        </a:spcAft>
        <a:defRPr sz="4400">
          <a:solidFill>
            <a:srgbClr val="303F11"/>
          </a:solidFill>
          <a:latin typeface="Times New Roman" pitchFamily="18" charset="0"/>
        </a:defRPr>
      </a:lvl9pPr>
    </p:titleStyle>
    <p:bodyStyle>
      <a:lvl1pPr marL="342900" indent="-342900" algn="l" rtl="0" eaLnBrk="1" fontAlgn="base" hangingPunct="1">
        <a:spcBef>
          <a:spcPct val="20000"/>
        </a:spcBef>
        <a:spcAft>
          <a:spcPct val="0"/>
        </a:spcAft>
        <a:buChar char="•"/>
        <a:defRPr sz="2400" i="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Char char="–"/>
        <a:defRPr sz="2000" i="1">
          <a:solidFill>
            <a:schemeClr val="accent2">
              <a:lumMod val="75000"/>
            </a:schemeClr>
          </a:solidFill>
          <a:latin typeface="+mn-lt"/>
        </a:defRPr>
      </a:lvl2pPr>
      <a:lvl3pPr marL="1143000" indent="-228600" algn="l" rtl="0" eaLnBrk="1" fontAlgn="base" hangingPunct="1">
        <a:spcBef>
          <a:spcPct val="20000"/>
        </a:spcBef>
        <a:spcAft>
          <a:spcPct val="0"/>
        </a:spcAft>
        <a:buChar char="•"/>
        <a:defRPr i="1">
          <a:solidFill>
            <a:schemeClr val="accent2">
              <a:lumMod val="75000"/>
            </a:schemeClr>
          </a:solidFill>
          <a:latin typeface="+mn-lt"/>
        </a:defRPr>
      </a:lvl3pPr>
      <a:lvl4pPr marL="1600200" indent="-228600" algn="l" rtl="0" eaLnBrk="1" fontAlgn="base" hangingPunct="1">
        <a:spcBef>
          <a:spcPct val="20000"/>
        </a:spcBef>
        <a:spcAft>
          <a:spcPct val="0"/>
        </a:spcAft>
        <a:buChar char="–"/>
        <a:defRPr sz="1600" i="1">
          <a:solidFill>
            <a:schemeClr val="accent2">
              <a:lumMod val="75000"/>
            </a:schemeClr>
          </a:solidFill>
          <a:latin typeface="+mn-lt"/>
        </a:defRPr>
      </a:lvl4pPr>
      <a:lvl5pPr marL="2057400" indent="-228600" algn="l" rtl="0" eaLnBrk="1" fontAlgn="base" hangingPunct="1">
        <a:spcBef>
          <a:spcPct val="20000"/>
        </a:spcBef>
        <a:spcAft>
          <a:spcPct val="0"/>
        </a:spcAft>
        <a:buChar char="»"/>
        <a:defRPr sz="1600" i="1">
          <a:solidFill>
            <a:schemeClr val="accent2">
              <a:lumMod val="75000"/>
            </a:schemeClr>
          </a:solidFill>
          <a:latin typeface="+mn-lt"/>
        </a:defRPr>
      </a:lvl5pPr>
      <a:lvl6pPr marL="2514600" indent="-228600" algn="l" rtl="0" eaLnBrk="1" fontAlgn="base" hangingPunct="1">
        <a:spcBef>
          <a:spcPct val="20000"/>
        </a:spcBef>
        <a:spcAft>
          <a:spcPct val="0"/>
        </a:spcAft>
        <a:buChar char="»"/>
        <a:defRPr sz="1600" i="1">
          <a:solidFill>
            <a:srgbClr val="303F11"/>
          </a:solidFill>
          <a:latin typeface="+mn-lt"/>
        </a:defRPr>
      </a:lvl6pPr>
      <a:lvl7pPr marL="2971800" indent="-228600" algn="l" rtl="0" eaLnBrk="1" fontAlgn="base" hangingPunct="1">
        <a:spcBef>
          <a:spcPct val="20000"/>
        </a:spcBef>
        <a:spcAft>
          <a:spcPct val="0"/>
        </a:spcAft>
        <a:buChar char="»"/>
        <a:defRPr sz="1600" i="1">
          <a:solidFill>
            <a:srgbClr val="303F11"/>
          </a:solidFill>
          <a:latin typeface="+mn-lt"/>
        </a:defRPr>
      </a:lvl7pPr>
      <a:lvl8pPr marL="3429000" indent="-228600" algn="l" rtl="0" eaLnBrk="1" fontAlgn="base" hangingPunct="1">
        <a:spcBef>
          <a:spcPct val="20000"/>
        </a:spcBef>
        <a:spcAft>
          <a:spcPct val="0"/>
        </a:spcAft>
        <a:buChar char="»"/>
        <a:defRPr sz="1600" i="1">
          <a:solidFill>
            <a:srgbClr val="303F11"/>
          </a:solidFill>
          <a:latin typeface="+mn-lt"/>
        </a:defRPr>
      </a:lvl8pPr>
      <a:lvl9pPr marL="3886200" indent="-228600" algn="l" rtl="0" eaLnBrk="1" fontAlgn="base" hangingPunct="1">
        <a:spcBef>
          <a:spcPct val="20000"/>
        </a:spcBef>
        <a:spcAft>
          <a:spcPct val="0"/>
        </a:spcAft>
        <a:buChar char="»"/>
        <a:defRPr sz="1600" i="1">
          <a:solidFill>
            <a:srgbClr val="303F1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Chapter 6</a:t>
            </a:r>
            <a:endParaRPr lang="en-US" dirty="0"/>
          </a:p>
        </p:txBody>
      </p:sp>
      <p:sp>
        <p:nvSpPr>
          <p:cNvPr id="2051" name="Rectangle 3"/>
          <p:cNvSpPr>
            <a:spLocks noGrp="1" noChangeArrowheads="1"/>
          </p:cNvSpPr>
          <p:nvPr>
            <p:ph type="subTitle" idx="1"/>
          </p:nvPr>
        </p:nvSpPr>
        <p:spPr>
          <a:xfrm>
            <a:off x="3048000" y="2971800"/>
            <a:ext cx="6096000" cy="1066800"/>
          </a:xfrm>
        </p:spPr>
        <p:txBody>
          <a:bodyPr/>
          <a:lstStyle/>
          <a:p>
            <a:r>
              <a:rPr lang="en-US" dirty="0" smtClean="0"/>
              <a:t>Renting Versus Buying</a:t>
            </a:r>
          </a:p>
          <a:p>
            <a:r>
              <a:rPr lang="en-US" dirty="0" smtClean="0"/>
              <a:t>Pages 132-146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81000" y="2743201"/>
            <a:ext cx="5638800" cy="1795462"/>
          </a:xfrm>
        </p:spPr>
        <p:txBody>
          <a:bodyPr/>
          <a:lstStyle/>
          <a:p>
            <a:pPr algn="ctr"/>
            <a:r>
              <a:rPr lang="en-US" dirty="0" smtClean="0"/>
              <a:t>Disadvantages of Buying a Home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7924800" cy="914400"/>
          </a:xfrm>
        </p:spPr>
        <p:txBody>
          <a:bodyPr/>
          <a:lstStyle/>
          <a:p>
            <a:r>
              <a:rPr lang="en-US" dirty="0" smtClean="0"/>
              <a:t>Disadvantages of Buying a Home</a:t>
            </a:r>
            <a:endParaRPr lang="en-US" dirty="0"/>
          </a:p>
        </p:txBody>
      </p:sp>
      <p:sp>
        <p:nvSpPr>
          <p:cNvPr id="4099" name="Rectangle 3"/>
          <p:cNvSpPr>
            <a:spLocks noGrp="1" noChangeArrowheads="1"/>
          </p:cNvSpPr>
          <p:nvPr>
            <p:ph type="body" idx="1"/>
          </p:nvPr>
        </p:nvSpPr>
        <p:spPr/>
        <p:txBody>
          <a:bodyPr/>
          <a:lstStyle/>
          <a:p>
            <a:r>
              <a:rPr lang="en-US" dirty="0" smtClean="0"/>
              <a:t>Unexpected Expenses</a:t>
            </a:r>
          </a:p>
          <a:p>
            <a:pPr lvl="1"/>
            <a:r>
              <a:rPr lang="en-US" dirty="0" smtClean="0"/>
              <a:t>Home Maintenance (new roof, plumbing problems, etc.)</a:t>
            </a:r>
          </a:p>
          <a:p>
            <a:r>
              <a:rPr lang="en-US" dirty="0" smtClean="0"/>
              <a:t>Time Spent on Maintenance</a:t>
            </a:r>
          </a:p>
          <a:p>
            <a:r>
              <a:rPr lang="en-US" dirty="0" smtClean="0"/>
              <a:t>Limited Mobility</a:t>
            </a:r>
          </a:p>
          <a:p>
            <a:pPr lvl="1"/>
            <a:r>
              <a:rPr lang="en-US" dirty="0" smtClean="0"/>
              <a:t>Should be considered a long-term investment. If you know you may need to move within a year or two, you should consider renting rather than buying.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wipe(down)">
                                      <p:cBhvr>
                                        <p:cTn id="10" dur="500"/>
                                        <p:tgtEl>
                                          <p:spTgt spid="40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wipe(down)">
                                      <p:cBhvr>
                                        <p:cTn id="15" dur="500"/>
                                        <p:tgtEl>
                                          <p:spTgt spid="40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4099">
                                            <p:txEl>
                                              <p:pRg st="3" end="3"/>
                                            </p:txEl>
                                          </p:spTgt>
                                        </p:tgtEl>
                                        <p:attrNameLst>
                                          <p:attrName>style.visibility</p:attrName>
                                        </p:attrNameLst>
                                      </p:cBhvr>
                                      <p:to>
                                        <p:strVal val="visible"/>
                                      </p:to>
                                    </p:set>
                                    <p:animEffect transition="in" filter="wipe(down)">
                                      <p:cBhvr>
                                        <p:cTn id="20" dur="500"/>
                                        <p:tgtEl>
                                          <p:spTgt spid="4099">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Effect transition="in" filter="wipe(down)">
                                      <p:cBhvr>
                                        <p:cTn id="23"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Condominium &amp; Cooperatives</a:t>
            </a:r>
            <a:endParaRPr lang="en-US" dirty="0"/>
          </a:p>
        </p:txBody>
      </p:sp>
      <p:sp>
        <p:nvSpPr>
          <p:cNvPr id="4099" name="Rectangle 3"/>
          <p:cNvSpPr>
            <a:spLocks noGrp="1" noChangeArrowheads="1"/>
          </p:cNvSpPr>
          <p:nvPr>
            <p:ph type="body" idx="1"/>
          </p:nvPr>
        </p:nvSpPr>
        <p:spPr/>
        <p:txBody>
          <a:bodyPr/>
          <a:lstStyle/>
          <a:p>
            <a:r>
              <a:rPr lang="en-US" dirty="0" smtClean="0"/>
              <a:t>Combines the advantages of owning and renting.</a:t>
            </a:r>
          </a:p>
          <a:p>
            <a:pPr lvl="2"/>
            <a:r>
              <a:rPr lang="en-US" b="1" u="sng" dirty="0" smtClean="0"/>
              <a:t>Condominiums: </a:t>
            </a:r>
            <a:r>
              <a:rPr lang="en-US" b="1" dirty="0" smtClean="0"/>
              <a:t>a person buys a unit in a multifamily dwelling. They are then responsible for their loan payments, property taxes and interior maintenance. They may sell the unit and move whenever they desire.</a:t>
            </a:r>
          </a:p>
          <a:p>
            <a:pPr lvl="2"/>
            <a:r>
              <a:rPr lang="en-US" b="1" dirty="0" smtClean="0"/>
              <a:t>The owner is part-owner of common areas such as hallways, building exterior and the outer grounds. There is an owner’s association which collects fees which are used to upkeep the common areas.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dirty="0"/>
          </a:p>
        </p:txBody>
      </p:sp>
      <p:sp>
        <p:nvSpPr>
          <p:cNvPr id="4099" name="Rectangle 3"/>
          <p:cNvSpPr>
            <a:spLocks noGrp="1" noChangeArrowheads="1"/>
          </p:cNvSpPr>
          <p:nvPr>
            <p:ph type="body" idx="1"/>
          </p:nvPr>
        </p:nvSpPr>
        <p:spPr/>
        <p:txBody>
          <a:bodyPr/>
          <a:lstStyle/>
          <a:p>
            <a:r>
              <a:rPr lang="en-US" dirty="0" smtClean="0"/>
              <a:t>Cooperatives </a:t>
            </a:r>
          </a:p>
          <a:p>
            <a:pPr lvl="1"/>
            <a:r>
              <a:rPr lang="en-US" dirty="0" smtClean="0"/>
              <a:t>Allows people to buy shares of stock in the company that owns the property.  The price of each unit determines how many shares a person owns. They do not own a unit directly.</a:t>
            </a:r>
          </a:p>
          <a:p>
            <a:pPr lvl="1"/>
            <a:r>
              <a:rPr lang="en-US" dirty="0" smtClean="0"/>
              <a:t>The company arranges for maintenance services which are paid by fees collected from each owner. All the owners have the power to accept or reject any sale of shares (the sale of a unit in the building).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dirty="0" smtClean="0"/>
              <a:t>A Closer Look at Costs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914400"/>
          </a:xfrm>
        </p:spPr>
        <p:txBody>
          <a:bodyPr/>
          <a:lstStyle/>
          <a:p>
            <a:r>
              <a:rPr lang="en-US" sz="3600" dirty="0" smtClean="0"/>
              <a:t>Renter’s Initial Costs</a:t>
            </a:r>
            <a:endParaRPr lang="en-US" sz="3600" dirty="0"/>
          </a:p>
        </p:txBody>
      </p:sp>
      <p:sp>
        <p:nvSpPr>
          <p:cNvPr id="5123" name="Rectangle 3"/>
          <p:cNvSpPr>
            <a:spLocks noGrp="1" noChangeArrowheads="1"/>
          </p:cNvSpPr>
          <p:nvPr>
            <p:ph idx="1"/>
          </p:nvPr>
        </p:nvSpPr>
        <p:spPr>
          <a:xfrm>
            <a:off x="228600" y="838200"/>
            <a:ext cx="7543800" cy="5562600"/>
          </a:xfrm>
        </p:spPr>
        <p:txBody>
          <a:bodyPr/>
          <a:lstStyle/>
          <a:p>
            <a:r>
              <a:rPr lang="en-US" dirty="0" smtClean="0"/>
              <a:t>Application fee</a:t>
            </a:r>
          </a:p>
          <a:p>
            <a:r>
              <a:rPr lang="en-US" dirty="0" smtClean="0"/>
              <a:t>Credit check fee</a:t>
            </a:r>
          </a:p>
          <a:p>
            <a:r>
              <a:rPr lang="en-US" dirty="0" smtClean="0"/>
              <a:t>Security deposit</a:t>
            </a:r>
          </a:p>
          <a:p>
            <a:pPr lvl="1"/>
            <a:r>
              <a:rPr lang="en-US" dirty="0" smtClean="0"/>
              <a:t>May be equal to one or two month’s rent, may also have a pet deposit fee</a:t>
            </a:r>
          </a:p>
          <a:p>
            <a:r>
              <a:rPr lang="en-US" dirty="0" smtClean="0"/>
              <a:t>Advance on Rent</a:t>
            </a:r>
          </a:p>
          <a:p>
            <a:pPr lvl="1"/>
            <a:r>
              <a:rPr lang="en-US" dirty="0" smtClean="0"/>
              <a:t>May have to pay 1 month’s rent in advance</a:t>
            </a:r>
          </a:p>
          <a:p>
            <a:r>
              <a:rPr lang="en-US" dirty="0" smtClean="0"/>
              <a:t>Moving and Other Costs </a:t>
            </a:r>
            <a:r>
              <a:rPr lang="en-US" sz="2400" dirty="0" smtClean="0"/>
              <a:t>(</a:t>
            </a:r>
            <a:r>
              <a:rPr lang="en-US" sz="2400" b="0" i="0" u="none" dirty="0" smtClean="0"/>
              <a:t>such as utility deposits)</a:t>
            </a:r>
            <a:endParaRPr lang="en-US" dirty="0"/>
          </a:p>
        </p:txBody>
      </p:sp>
      <p:pic>
        <p:nvPicPr>
          <p:cNvPr id="5124" name="Picture 4" descr="piece"/>
          <p:cNvPicPr>
            <a:picLocks noChangeAspect="1" noChangeArrowheads="1"/>
          </p:cNvPicPr>
          <p:nvPr/>
        </p:nvPicPr>
        <p:blipFill>
          <a:blip r:embed="rId2" cstate="print"/>
          <a:srcRect/>
          <a:stretch>
            <a:fillRect/>
          </a:stretch>
        </p:blipFill>
        <p:spPr bwMode="auto">
          <a:xfrm>
            <a:off x="5257800" y="1295400"/>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Effect transition="in" filter="box(in)">
                                      <p:cBhvr>
                                        <p:cTn id="15" dur="500"/>
                                        <p:tgtEl>
                                          <p:spTgt spid="512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5123">
                                            <p:txEl>
                                              <p:pRg st="3" end="3"/>
                                            </p:txEl>
                                          </p:spTgt>
                                        </p:tgtEl>
                                        <p:attrNameLst>
                                          <p:attrName>style.visibility</p:attrName>
                                        </p:attrNameLst>
                                      </p:cBhvr>
                                      <p:to>
                                        <p:strVal val="visible"/>
                                      </p:to>
                                    </p:set>
                                    <p:animEffect transition="in" filter="box(in)">
                                      <p:cBhvr>
                                        <p:cTn id="20" dur="500"/>
                                        <p:tgtEl>
                                          <p:spTgt spid="512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914400"/>
          </a:xfrm>
        </p:spPr>
        <p:txBody>
          <a:bodyPr/>
          <a:lstStyle/>
          <a:p>
            <a:r>
              <a:rPr lang="en-US" sz="3600" dirty="0" smtClean="0"/>
              <a:t>Renter’s Continual Costs</a:t>
            </a:r>
            <a:endParaRPr lang="en-US" sz="3600" dirty="0"/>
          </a:p>
        </p:txBody>
      </p:sp>
      <p:sp>
        <p:nvSpPr>
          <p:cNvPr id="5123" name="Rectangle 3"/>
          <p:cNvSpPr>
            <a:spLocks noGrp="1" noChangeArrowheads="1"/>
          </p:cNvSpPr>
          <p:nvPr>
            <p:ph idx="1"/>
          </p:nvPr>
        </p:nvSpPr>
        <p:spPr/>
        <p:txBody>
          <a:bodyPr/>
          <a:lstStyle/>
          <a:p>
            <a:r>
              <a:rPr lang="en-US" dirty="0" smtClean="0"/>
              <a:t>Monthly Rent</a:t>
            </a:r>
          </a:p>
          <a:p>
            <a:r>
              <a:rPr lang="en-US" dirty="0" smtClean="0"/>
              <a:t>Renter’s Insurance</a:t>
            </a:r>
          </a:p>
          <a:p>
            <a:r>
              <a:rPr lang="en-US" dirty="0" smtClean="0"/>
              <a:t>Utilities</a:t>
            </a:r>
          </a:p>
          <a:p>
            <a:r>
              <a:rPr lang="en-US" dirty="0" smtClean="0"/>
              <a:t>Parking</a:t>
            </a:r>
          </a:p>
          <a:p>
            <a:pPr lvl="1"/>
            <a:r>
              <a:rPr lang="en-US" dirty="0" smtClean="0"/>
              <a:t>Some units charge an additional fee for covered parking</a:t>
            </a:r>
            <a:endParaRPr lang="en-US" dirty="0"/>
          </a:p>
        </p:txBody>
      </p:sp>
      <p:pic>
        <p:nvPicPr>
          <p:cNvPr id="5124" name="Picture 4" descr="piece"/>
          <p:cNvPicPr>
            <a:picLocks noChangeAspect="1" noChangeArrowheads="1"/>
          </p:cNvPicPr>
          <p:nvPr/>
        </p:nvPicPr>
        <p:blipFill>
          <a:blip r:embed="rId2" cstate="print"/>
          <a:srcRect/>
          <a:stretch>
            <a:fillRect/>
          </a:stretch>
        </p:blipFill>
        <p:spPr bwMode="auto">
          <a:xfrm>
            <a:off x="6096000" y="4808538"/>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wipe(down)">
                                      <p:cBhvr>
                                        <p:cTn id="18" dur="500"/>
                                        <p:tgtEl>
                                          <p:spTgt spid="51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wipe(down)">
                                      <p:cBhvr>
                                        <p:cTn id="23" dur="500"/>
                                        <p:tgtEl>
                                          <p:spTgt spid="51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wipe(down)">
                                      <p:cBhvr>
                                        <p:cTn id="28" dur="500"/>
                                        <p:tgtEl>
                                          <p:spTgt spid="5123">
                                            <p:txEl>
                                              <p:pRg st="3" end="3"/>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Effect transition="in" filter="wipe(down)">
                                      <p:cBhvr>
                                        <p:cTn id="31"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914400"/>
          </a:xfrm>
        </p:spPr>
        <p:txBody>
          <a:bodyPr/>
          <a:lstStyle/>
          <a:p>
            <a:r>
              <a:rPr lang="en-US" sz="3600" dirty="0" smtClean="0"/>
              <a:t>Buyer’s Initial Costs</a:t>
            </a:r>
            <a:endParaRPr lang="en-US" sz="3600" dirty="0"/>
          </a:p>
        </p:txBody>
      </p:sp>
      <p:sp>
        <p:nvSpPr>
          <p:cNvPr id="5123" name="Rectangle 3"/>
          <p:cNvSpPr>
            <a:spLocks noGrp="1" noChangeArrowheads="1"/>
          </p:cNvSpPr>
          <p:nvPr>
            <p:ph idx="1"/>
          </p:nvPr>
        </p:nvSpPr>
        <p:spPr/>
        <p:txBody>
          <a:bodyPr/>
          <a:lstStyle/>
          <a:p>
            <a:pPr>
              <a:buNone/>
            </a:pPr>
            <a:r>
              <a:rPr lang="en-US" dirty="0" smtClean="0"/>
              <a:t>Usually much higher initial costs of buying than for renting.</a:t>
            </a:r>
          </a:p>
          <a:p>
            <a:r>
              <a:rPr lang="en-US" dirty="0" smtClean="0"/>
              <a:t>Earnest Money</a:t>
            </a:r>
          </a:p>
          <a:p>
            <a:pPr lvl="1"/>
            <a:r>
              <a:rPr lang="en-US" sz="2800" dirty="0" smtClean="0"/>
              <a:t>A deposit that potential buyer pays to show they are serious about buying a home. The money is held in trust until the deal is final and then it is applied toward the total price of the home. Buys may lose the earnest money if they back out of the agreement.</a:t>
            </a:r>
            <a:endParaRPr lang="en-US" sz="2800" dirty="0"/>
          </a:p>
        </p:txBody>
      </p:sp>
      <p:pic>
        <p:nvPicPr>
          <p:cNvPr id="5124" name="Picture 4" descr="piece"/>
          <p:cNvPicPr>
            <a:picLocks noChangeAspect="1" noChangeArrowheads="1"/>
          </p:cNvPicPr>
          <p:nvPr/>
        </p:nvPicPr>
        <p:blipFill>
          <a:blip r:embed="rId2" cstate="print"/>
          <a:srcRect/>
          <a:stretch>
            <a:fillRect/>
          </a:stretch>
        </p:blipFill>
        <p:spPr bwMode="auto">
          <a:xfrm>
            <a:off x="5486400" y="1447800"/>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wipe(down)">
                                      <p:cBhvr>
                                        <p:cTn id="12" dur="5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wipe(down)">
                                      <p:cBhvr>
                                        <p:cTn id="17" dur="500"/>
                                        <p:tgtEl>
                                          <p:spTgt spid="5123">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5123">
                                            <p:txEl>
                                              <p:pRg st="2" end="2"/>
                                            </p:txEl>
                                          </p:spTgt>
                                        </p:tgtEl>
                                        <p:attrNameLst>
                                          <p:attrName>style.visibility</p:attrName>
                                        </p:attrNameLst>
                                      </p:cBhvr>
                                      <p:to>
                                        <p:strVal val="visible"/>
                                      </p:to>
                                    </p:set>
                                    <p:animEffect transition="in" filter="wipe(down)">
                                      <p:cBhvr>
                                        <p:cTn id="20"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914400"/>
          </a:xfrm>
        </p:spPr>
        <p:txBody>
          <a:bodyPr/>
          <a:lstStyle/>
          <a:p>
            <a:r>
              <a:rPr lang="en-US" sz="3600" dirty="0" smtClean="0"/>
              <a:t>Buyer’s Initial Costs (cont.)</a:t>
            </a:r>
            <a:endParaRPr lang="en-US" sz="3600" dirty="0"/>
          </a:p>
        </p:txBody>
      </p:sp>
      <p:sp>
        <p:nvSpPr>
          <p:cNvPr id="5123" name="Rectangle 3"/>
          <p:cNvSpPr>
            <a:spLocks noGrp="1" noChangeArrowheads="1"/>
          </p:cNvSpPr>
          <p:nvPr>
            <p:ph idx="1"/>
          </p:nvPr>
        </p:nvSpPr>
        <p:spPr/>
        <p:txBody>
          <a:bodyPr/>
          <a:lstStyle/>
          <a:p>
            <a:r>
              <a:rPr lang="en-US" dirty="0" smtClean="0"/>
              <a:t>Application and Credit Check Fees</a:t>
            </a:r>
          </a:p>
          <a:p>
            <a:r>
              <a:rPr lang="en-US" dirty="0" smtClean="0"/>
              <a:t>Inspection Fees</a:t>
            </a:r>
          </a:p>
          <a:p>
            <a:pPr lvl="1"/>
            <a:r>
              <a:rPr lang="en-US" dirty="0" smtClean="0"/>
              <a:t>Roof, foundation, plumbing, electrical etc.</a:t>
            </a:r>
          </a:p>
          <a:p>
            <a:r>
              <a:rPr lang="en-US" dirty="0" smtClean="0"/>
              <a:t>Down Payment</a:t>
            </a:r>
          </a:p>
          <a:p>
            <a:pPr lvl="1"/>
            <a:r>
              <a:rPr lang="en-US" dirty="0" smtClean="0"/>
              <a:t>May be from 5 to 25 percent of the price of the home.</a:t>
            </a:r>
          </a:p>
        </p:txBody>
      </p:sp>
      <p:pic>
        <p:nvPicPr>
          <p:cNvPr id="5124" name="Picture 4" descr="piece"/>
          <p:cNvPicPr>
            <a:picLocks noChangeAspect="1" noChangeArrowheads="1"/>
          </p:cNvPicPr>
          <p:nvPr/>
        </p:nvPicPr>
        <p:blipFill>
          <a:blip r:embed="rId2" cstate="print"/>
          <a:srcRect/>
          <a:stretch>
            <a:fillRect/>
          </a:stretch>
        </p:blipFill>
        <p:spPr bwMode="auto">
          <a:xfrm>
            <a:off x="6096000" y="4808538"/>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down)">
                                      <p:cBhvr>
                                        <p:cTn id="12" dur="500"/>
                                        <p:tgtEl>
                                          <p:spTgt spid="512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Effect transition="in" filter="wipe(down)">
                                      <p:cBhvr>
                                        <p:cTn id="15" dur="500"/>
                                        <p:tgtEl>
                                          <p:spTgt spid="512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123">
                                            <p:txEl>
                                              <p:pRg st="3" end="3"/>
                                            </p:txEl>
                                          </p:spTgt>
                                        </p:tgtEl>
                                        <p:attrNameLst>
                                          <p:attrName>style.visibility</p:attrName>
                                        </p:attrNameLst>
                                      </p:cBhvr>
                                      <p:to>
                                        <p:strVal val="visible"/>
                                      </p:to>
                                    </p:set>
                                    <p:animEffect transition="in" filter="wipe(down)">
                                      <p:cBhvr>
                                        <p:cTn id="20" dur="500"/>
                                        <p:tgtEl>
                                          <p:spTgt spid="512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animEffect transition="in" filter="wipe(down)">
                                      <p:cBhvr>
                                        <p:cTn id="23"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914400"/>
          </a:xfrm>
        </p:spPr>
        <p:txBody>
          <a:bodyPr/>
          <a:lstStyle/>
          <a:p>
            <a:r>
              <a:rPr lang="en-US" sz="3600" dirty="0" smtClean="0"/>
              <a:t>Buyer’s Initial Costs (cont.)</a:t>
            </a:r>
            <a:endParaRPr lang="en-US" sz="3600" dirty="0"/>
          </a:p>
        </p:txBody>
      </p:sp>
      <p:sp>
        <p:nvSpPr>
          <p:cNvPr id="5123" name="Rectangle 3"/>
          <p:cNvSpPr>
            <a:spLocks noGrp="1" noChangeArrowheads="1"/>
          </p:cNvSpPr>
          <p:nvPr>
            <p:ph idx="1"/>
          </p:nvPr>
        </p:nvSpPr>
        <p:spPr/>
        <p:txBody>
          <a:bodyPr/>
          <a:lstStyle/>
          <a:p>
            <a:r>
              <a:rPr lang="en-US" dirty="0" smtClean="0"/>
              <a:t>Closing Costs</a:t>
            </a:r>
          </a:p>
          <a:p>
            <a:pPr lvl="1"/>
            <a:r>
              <a:rPr lang="en-US" dirty="0" smtClean="0"/>
              <a:t>Fees due at the time the purchase is finalized. These could total several thousand dollars.</a:t>
            </a:r>
          </a:p>
          <a:p>
            <a:r>
              <a:rPr lang="en-US" dirty="0" smtClean="0"/>
              <a:t>Moving and Other Costs</a:t>
            </a:r>
          </a:p>
          <a:p>
            <a:pPr lvl="1"/>
            <a:r>
              <a:rPr lang="en-US" dirty="0" smtClean="0"/>
              <a:t>Connecting utilities, new appliances, landscaping etc.</a:t>
            </a:r>
          </a:p>
          <a:p>
            <a:pPr lvl="1"/>
            <a:r>
              <a:rPr lang="en-US" dirty="0" smtClean="0"/>
              <a:t>Cost of moving truck, boxes etc.</a:t>
            </a:r>
          </a:p>
          <a:p>
            <a:endParaRPr lang="en-US" dirty="0"/>
          </a:p>
        </p:txBody>
      </p:sp>
      <p:pic>
        <p:nvPicPr>
          <p:cNvPr id="5124" name="Picture 4" descr="piece"/>
          <p:cNvPicPr>
            <a:picLocks noChangeAspect="1" noChangeArrowheads="1"/>
          </p:cNvPicPr>
          <p:nvPr/>
        </p:nvPicPr>
        <p:blipFill>
          <a:blip r:embed="rId2" cstate="print"/>
          <a:srcRect/>
          <a:stretch>
            <a:fillRect/>
          </a:stretch>
        </p:blipFill>
        <p:spPr bwMode="auto">
          <a:xfrm>
            <a:off x="6096000" y="4808538"/>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00"/>
                                        <p:tgtEl>
                                          <p:spTgt spid="512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wipe(down)">
                                      <p:cBhvr>
                                        <p:cTn id="10" dur="500"/>
                                        <p:tgtEl>
                                          <p:spTgt spid="512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Renting: Pros &amp; Cons</a:t>
            </a:r>
            <a:endParaRPr lang="en-US" dirty="0"/>
          </a:p>
        </p:txBody>
      </p:sp>
      <p:sp>
        <p:nvSpPr>
          <p:cNvPr id="4099" name="Rectangle 3"/>
          <p:cNvSpPr>
            <a:spLocks noGrp="1" noChangeArrowheads="1"/>
          </p:cNvSpPr>
          <p:nvPr>
            <p:ph type="body" idx="1"/>
          </p:nvPr>
        </p:nvSpPr>
        <p:spPr/>
        <p:txBody>
          <a:bodyPr/>
          <a:lstStyle/>
          <a:p>
            <a:r>
              <a:rPr lang="en-US" b="1" dirty="0" smtClean="0"/>
              <a:t>Advantages of Renting</a:t>
            </a:r>
          </a:p>
          <a:p>
            <a:pPr lvl="1"/>
            <a:r>
              <a:rPr lang="en-US" dirty="0" smtClean="0"/>
              <a:t>Predictable Housing Costs</a:t>
            </a:r>
          </a:p>
          <a:p>
            <a:pPr lvl="1"/>
            <a:r>
              <a:rPr lang="en-US" dirty="0" smtClean="0"/>
              <a:t>Limited Maintenance</a:t>
            </a:r>
          </a:p>
          <a:p>
            <a:pPr lvl="1"/>
            <a:r>
              <a:rPr lang="en-US" dirty="0" smtClean="0"/>
              <a:t>Mobility: able to move as needed without worrying about having to sell a house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wipe(down)">
                                      <p:cBhvr>
                                        <p:cTn id="13" dur="500"/>
                                        <p:tgtEl>
                                          <p:spTgt spid="409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099">
                                            <p:txEl>
                                              <p:pRg st="1" end="1"/>
                                            </p:txEl>
                                          </p:spTgt>
                                        </p:tgtEl>
                                        <p:attrNameLst>
                                          <p:attrName>style.visibility</p:attrName>
                                        </p:attrNameLst>
                                      </p:cBhvr>
                                      <p:to>
                                        <p:strVal val="visible"/>
                                      </p:to>
                                    </p:set>
                                    <p:animEffect transition="in" filter="wipe(down)">
                                      <p:cBhvr>
                                        <p:cTn id="18" dur="500"/>
                                        <p:tgtEl>
                                          <p:spTgt spid="409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Effect transition="in" filter="wipe(down)">
                                      <p:cBhvr>
                                        <p:cTn id="23" dur="500"/>
                                        <p:tgtEl>
                                          <p:spTgt spid="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wipe(down)">
                                      <p:cBhvr>
                                        <p:cTn id="28"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uiExpan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Buyer’s Continual Costs</a:t>
            </a:r>
            <a:endParaRPr lang="en-US" dirty="0"/>
          </a:p>
        </p:txBody>
      </p:sp>
      <p:sp>
        <p:nvSpPr>
          <p:cNvPr id="4099" name="Rectangle 3"/>
          <p:cNvSpPr>
            <a:spLocks noGrp="1" noChangeArrowheads="1"/>
          </p:cNvSpPr>
          <p:nvPr>
            <p:ph type="body" idx="1"/>
          </p:nvPr>
        </p:nvSpPr>
        <p:spPr>
          <a:xfrm>
            <a:off x="304800" y="914400"/>
            <a:ext cx="7467600" cy="5638800"/>
          </a:xfrm>
        </p:spPr>
        <p:txBody>
          <a:bodyPr/>
          <a:lstStyle/>
          <a:p>
            <a:r>
              <a:rPr lang="en-US" dirty="0" smtClean="0"/>
              <a:t>Monthly Mortgage Payment</a:t>
            </a:r>
          </a:p>
          <a:p>
            <a:pPr lvl="1"/>
            <a:r>
              <a:rPr lang="en-US" dirty="0" smtClean="0"/>
              <a:t>Mortgage: the home loan. Most are for 15 or 30 years.</a:t>
            </a:r>
          </a:p>
          <a:p>
            <a:pPr lvl="1"/>
            <a:r>
              <a:rPr lang="en-US" dirty="0" smtClean="0"/>
              <a:t>The monthly payment includes 2 parts.  </a:t>
            </a:r>
          </a:p>
          <a:p>
            <a:pPr lvl="2"/>
            <a:r>
              <a:rPr lang="en-US" dirty="0" smtClean="0"/>
              <a:t>1. The </a:t>
            </a:r>
            <a:r>
              <a:rPr lang="en-US" b="1" u="sng" dirty="0" smtClean="0"/>
              <a:t>principal </a:t>
            </a:r>
            <a:r>
              <a:rPr lang="en-US" dirty="0" smtClean="0"/>
              <a:t>which is the original amount of money borrowed.</a:t>
            </a:r>
          </a:p>
          <a:p>
            <a:pPr lvl="2"/>
            <a:r>
              <a:rPr lang="en-US" dirty="0" smtClean="0"/>
              <a:t>2. The </a:t>
            </a:r>
            <a:r>
              <a:rPr lang="en-US" b="1" u="sng" dirty="0" smtClean="0"/>
              <a:t>interest </a:t>
            </a:r>
            <a:endParaRPr lang="en-US" dirty="0" smtClean="0"/>
          </a:p>
          <a:p>
            <a:pPr lvl="1"/>
            <a:r>
              <a:rPr lang="en-US" dirty="0" smtClean="0"/>
              <a:t>At first most of the mortgage payment goes toward paying the interest on the loan, with a small amount going toward the principal.  Near the end of the loan more is paid on the principal of the loan.</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099">
                                            <p:txEl>
                                              <p:pRg st="1" end="1"/>
                                            </p:txEl>
                                          </p:spTgt>
                                        </p:tgtEl>
                                        <p:attrNameLst>
                                          <p:attrName>style.visibility</p:attrName>
                                        </p:attrNameLst>
                                      </p:cBhvr>
                                      <p:to>
                                        <p:strVal val="visible"/>
                                      </p:to>
                                    </p:set>
                                    <p:anim calcmode="lin" valueType="num">
                                      <p:cBhvr additive="base">
                                        <p:cTn id="18"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099">
                                            <p:txEl>
                                              <p:pRg st="2" end="2"/>
                                            </p:txEl>
                                          </p:spTgt>
                                        </p:tgtEl>
                                        <p:attrNameLst>
                                          <p:attrName>style.visibility</p:attrName>
                                        </p:attrNameLst>
                                      </p:cBhvr>
                                      <p:to>
                                        <p:strVal val="visible"/>
                                      </p:to>
                                    </p:set>
                                    <p:anim calcmode="lin" valueType="num">
                                      <p:cBhvr additive="base">
                                        <p:cTn id="24"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4099">
                                            <p:txEl>
                                              <p:pRg st="3" end="3"/>
                                            </p:txEl>
                                          </p:spTgt>
                                        </p:tgtEl>
                                        <p:attrNameLst>
                                          <p:attrName>style.visibility</p:attrName>
                                        </p:attrNameLst>
                                      </p:cBhvr>
                                      <p:to>
                                        <p:strVal val="visible"/>
                                      </p:to>
                                    </p:set>
                                    <p:animEffect transition="in" filter="wipe(down)">
                                      <p:cBhvr>
                                        <p:cTn id="30" dur="500"/>
                                        <p:tgtEl>
                                          <p:spTgt spid="4099">
                                            <p:txEl>
                                              <p:pRg st="3" end="3"/>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4099">
                                            <p:txEl>
                                              <p:pRg st="4" end="4"/>
                                            </p:txEl>
                                          </p:spTgt>
                                        </p:tgtEl>
                                        <p:attrNameLst>
                                          <p:attrName>style.visibility</p:attrName>
                                        </p:attrNameLst>
                                      </p:cBhvr>
                                      <p:to>
                                        <p:strVal val="visible"/>
                                      </p:to>
                                    </p:set>
                                    <p:animEffect transition="in" filter="wipe(down)">
                                      <p:cBhvr>
                                        <p:cTn id="33" dur="500"/>
                                        <p:tgtEl>
                                          <p:spTgt spid="409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4099">
                                            <p:txEl>
                                              <p:pRg st="5" end="5"/>
                                            </p:txEl>
                                          </p:spTgt>
                                        </p:tgtEl>
                                        <p:attrNameLst>
                                          <p:attrName>style.visibility</p:attrName>
                                        </p:attrNameLst>
                                      </p:cBhvr>
                                      <p:to>
                                        <p:strVal val="visible"/>
                                      </p:to>
                                    </p:set>
                                    <p:animEffect transition="in" filter="wipe(down)">
                                      <p:cBhvr>
                                        <p:cTn id="38"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Buyer’s Continual Costs</a:t>
            </a:r>
            <a:endParaRPr lang="en-US" dirty="0"/>
          </a:p>
        </p:txBody>
      </p:sp>
      <p:sp>
        <p:nvSpPr>
          <p:cNvPr id="4099" name="Rectangle 3"/>
          <p:cNvSpPr>
            <a:spLocks noGrp="1" noChangeArrowheads="1"/>
          </p:cNvSpPr>
          <p:nvPr>
            <p:ph type="body" idx="1"/>
          </p:nvPr>
        </p:nvSpPr>
        <p:spPr/>
        <p:txBody>
          <a:bodyPr/>
          <a:lstStyle/>
          <a:p>
            <a:r>
              <a:rPr lang="en-US" dirty="0" smtClean="0"/>
              <a:t>Taxes</a:t>
            </a:r>
          </a:p>
          <a:p>
            <a:pPr lvl="1"/>
            <a:r>
              <a:rPr lang="en-US" dirty="0" smtClean="0"/>
              <a:t>Property/real estate taxes</a:t>
            </a:r>
          </a:p>
          <a:p>
            <a:r>
              <a:rPr lang="en-US" dirty="0" smtClean="0"/>
              <a:t>Insurance</a:t>
            </a:r>
          </a:p>
          <a:p>
            <a:pPr lvl="1"/>
            <a:r>
              <a:rPr lang="en-US" dirty="0" smtClean="0"/>
              <a:t>Most lenders require the buyer to purchase property insurance while they have a loan on the house.</a:t>
            </a:r>
          </a:p>
          <a:p>
            <a:r>
              <a:rPr lang="en-US" dirty="0" smtClean="0"/>
              <a:t>Utilities</a:t>
            </a:r>
          </a:p>
          <a:p>
            <a:r>
              <a:rPr lang="en-US" dirty="0" smtClean="0"/>
              <a:t>Maintenance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wipe(down)">
                                      <p:cBhvr>
                                        <p:cTn id="10" dur="500"/>
                                        <p:tgtEl>
                                          <p:spTgt spid="40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wipe(down)">
                                      <p:cBhvr>
                                        <p:cTn id="15" dur="500"/>
                                        <p:tgtEl>
                                          <p:spTgt spid="4099">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099">
                                            <p:txEl>
                                              <p:pRg st="3" end="3"/>
                                            </p:txEl>
                                          </p:spTgt>
                                        </p:tgtEl>
                                        <p:attrNameLst>
                                          <p:attrName>style.visibility</p:attrName>
                                        </p:attrNameLst>
                                      </p:cBhvr>
                                      <p:to>
                                        <p:strVal val="visible"/>
                                      </p:to>
                                    </p:set>
                                    <p:animEffect transition="in" filter="wipe(down)">
                                      <p:cBhvr>
                                        <p:cTn id="18" dur="500"/>
                                        <p:tgtEl>
                                          <p:spTgt spid="409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Effect transition="in" filter="wipe(down)">
                                      <p:cBhvr>
                                        <p:cTn id="23" dur="500"/>
                                        <p:tgtEl>
                                          <p:spTgt spid="409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099">
                                            <p:txEl>
                                              <p:pRg st="5" end="5"/>
                                            </p:txEl>
                                          </p:spTgt>
                                        </p:tgtEl>
                                        <p:attrNameLst>
                                          <p:attrName>style.visibility</p:attrName>
                                        </p:attrNameLst>
                                      </p:cBhvr>
                                      <p:to>
                                        <p:strVal val="visible"/>
                                      </p:to>
                                    </p:set>
                                    <p:animEffect transition="in" filter="wipe(down)">
                                      <p:cBhvr>
                                        <p:cTn id="28"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228600" y="2743200"/>
            <a:ext cx="5638800" cy="1362075"/>
          </a:xfrm>
        </p:spPr>
        <p:txBody>
          <a:bodyPr/>
          <a:lstStyle/>
          <a:p>
            <a:r>
              <a:rPr lang="en-US" dirty="0" smtClean="0"/>
              <a:t>What Can You Afford to Spend?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914400"/>
          </a:xfrm>
        </p:spPr>
        <p:txBody>
          <a:bodyPr/>
          <a:lstStyle/>
          <a:p>
            <a:r>
              <a:rPr lang="en-US" sz="3600" dirty="0" smtClean="0"/>
              <a:t>How Much Can You Afford?</a:t>
            </a:r>
            <a:endParaRPr lang="en-US" sz="3600" dirty="0"/>
          </a:p>
        </p:txBody>
      </p:sp>
      <p:sp>
        <p:nvSpPr>
          <p:cNvPr id="5123" name="Rectangle 3"/>
          <p:cNvSpPr>
            <a:spLocks noGrp="1" noChangeArrowheads="1"/>
          </p:cNvSpPr>
          <p:nvPr>
            <p:ph idx="1"/>
          </p:nvPr>
        </p:nvSpPr>
        <p:spPr/>
        <p:txBody>
          <a:bodyPr/>
          <a:lstStyle/>
          <a:p>
            <a:r>
              <a:rPr lang="en-US" dirty="0" smtClean="0"/>
              <a:t>One rule of thumb is to spend no more than about 28 percent of gross monthly income on a mortgage payment or rent payment.</a:t>
            </a:r>
          </a:p>
          <a:p>
            <a:r>
              <a:rPr lang="en-US" u="none" dirty="0" smtClean="0"/>
              <a:t>Gross income is the full amount you earn </a:t>
            </a:r>
            <a:r>
              <a:rPr lang="en-US" dirty="0" smtClean="0"/>
              <a:t>before </a:t>
            </a:r>
            <a:r>
              <a:rPr lang="en-US" u="none" dirty="0" smtClean="0"/>
              <a:t>taxes are taken out.</a:t>
            </a:r>
            <a:endParaRPr lang="en-US" u="none" dirty="0"/>
          </a:p>
        </p:txBody>
      </p:sp>
      <p:pic>
        <p:nvPicPr>
          <p:cNvPr id="5124" name="Picture 4" descr="piece"/>
          <p:cNvPicPr>
            <a:picLocks noChangeAspect="1" noChangeArrowheads="1"/>
          </p:cNvPicPr>
          <p:nvPr/>
        </p:nvPicPr>
        <p:blipFill>
          <a:blip r:embed="rId2" cstate="print"/>
          <a:srcRect/>
          <a:stretch>
            <a:fillRect/>
          </a:stretch>
        </p:blipFill>
        <p:spPr bwMode="auto">
          <a:xfrm>
            <a:off x="6096000" y="4808538"/>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amond(in)">
                                      <p:cBhvr>
                                        <p:cTn id="7" dur="20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down)">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914400"/>
          </a:xfrm>
        </p:spPr>
        <p:txBody>
          <a:bodyPr/>
          <a:lstStyle/>
          <a:p>
            <a:r>
              <a:rPr lang="en-US" sz="3600" dirty="0" smtClean="0"/>
              <a:t>Steps in Budgeting</a:t>
            </a:r>
            <a:endParaRPr lang="en-US" sz="3600" dirty="0"/>
          </a:p>
        </p:txBody>
      </p:sp>
      <p:sp>
        <p:nvSpPr>
          <p:cNvPr id="5123" name="Rectangle 3"/>
          <p:cNvSpPr>
            <a:spLocks noGrp="1" noChangeArrowheads="1"/>
          </p:cNvSpPr>
          <p:nvPr>
            <p:ph idx="1"/>
          </p:nvPr>
        </p:nvSpPr>
        <p:spPr/>
        <p:txBody>
          <a:bodyPr/>
          <a:lstStyle/>
          <a:p>
            <a:r>
              <a:rPr lang="en-US" u="none" dirty="0" smtClean="0"/>
              <a:t>Determine regular income</a:t>
            </a:r>
          </a:p>
          <a:p>
            <a:r>
              <a:rPr lang="en-US" u="none" dirty="0" smtClean="0"/>
              <a:t>Figure out how much is spent on fixed and flexible expenses</a:t>
            </a:r>
          </a:p>
          <a:p>
            <a:pPr lvl="1"/>
            <a:r>
              <a:rPr lang="en-US" sz="2800" b="1" u="sng" dirty="0" smtClean="0"/>
              <a:t>Fixed Expenses</a:t>
            </a:r>
            <a:r>
              <a:rPr lang="en-US" sz="2800" dirty="0" smtClean="0"/>
              <a:t>: an expense that must be paid regularly and the amount is fairly constant. Ex:  car payment, utilities</a:t>
            </a:r>
          </a:p>
          <a:p>
            <a:pPr lvl="1"/>
            <a:r>
              <a:rPr lang="en-US" sz="2800" b="1" u="sng" dirty="0" smtClean="0"/>
              <a:t>Flexible Expenses: </a:t>
            </a:r>
            <a:r>
              <a:rPr lang="en-US" sz="2800" dirty="0" smtClean="0"/>
              <a:t>an expense that varies in amount and do not occur regularly.</a:t>
            </a:r>
            <a:endParaRPr lang="en-US" sz="2800" b="1" u="sng" dirty="0" smtClean="0"/>
          </a:p>
          <a:p>
            <a:r>
              <a:rPr lang="en-US" u="none" dirty="0" smtClean="0"/>
              <a:t>Set aside some savings</a:t>
            </a:r>
            <a:endParaRPr lang="en-US" u="none" dirty="0"/>
          </a:p>
        </p:txBody>
      </p:sp>
      <p:pic>
        <p:nvPicPr>
          <p:cNvPr id="5124" name="Picture 4" descr="piece"/>
          <p:cNvPicPr>
            <a:picLocks noChangeAspect="1" noChangeArrowheads="1"/>
          </p:cNvPicPr>
          <p:nvPr/>
        </p:nvPicPr>
        <p:blipFill>
          <a:blip r:embed="rId2" cstate="print"/>
          <a:srcRect/>
          <a:stretch>
            <a:fillRect/>
          </a:stretch>
        </p:blipFill>
        <p:spPr bwMode="auto">
          <a:xfrm>
            <a:off x="6096000" y="4808538"/>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wipe(down)">
                                      <p:cBhvr>
                                        <p:cTn id="18" dur="500"/>
                                        <p:tgtEl>
                                          <p:spTgt spid="51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wipe(down)">
                                      <p:cBhvr>
                                        <p:cTn id="23" dur="500"/>
                                        <p:tgtEl>
                                          <p:spTgt spid="51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wipe(down)">
                                      <p:cBhvr>
                                        <p:cTn id="28" dur="500"/>
                                        <p:tgtEl>
                                          <p:spTgt spid="512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animEffect transition="in" filter="wipe(down)">
                                      <p:cBhvr>
                                        <p:cTn id="33"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914400"/>
          </a:xfrm>
        </p:spPr>
        <p:txBody>
          <a:bodyPr/>
          <a:lstStyle/>
          <a:p>
            <a:r>
              <a:rPr lang="en-US" sz="3600" dirty="0" smtClean="0"/>
              <a:t>Strengthening Your Finances</a:t>
            </a:r>
            <a:endParaRPr lang="en-US" sz="3600" dirty="0"/>
          </a:p>
        </p:txBody>
      </p:sp>
      <p:sp>
        <p:nvSpPr>
          <p:cNvPr id="5123" name="Rectangle 3"/>
          <p:cNvSpPr>
            <a:spLocks noGrp="1" noChangeArrowheads="1"/>
          </p:cNvSpPr>
          <p:nvPr>
            <p:ph idx="1"/>
          </p:nvPr>
        </p:nvSpPr>
        <p:spPr/>
        <p:txBody>
          <a:bodyPr/>
          <a:lstStyle/>
          <a:p>
            <a:r>
              <a:rPr lang="en-US" u="none" dirty="0" smtClean="0"/>
              <a:t>Make a budget</a:t>
            </a:r>
          </a:p>
          <a:p>
            <a:r>
              <a:rPr lang="en-US" u="none" dirty="0" smtClean="0"/>
              <a:t>Set aside savings first</a:t>
            </a:r>
          </a:p>
          <a:p>
            <a:r>
              <a:rPr lang="en-US" u="none" dirty="0" smtClean="0"/>
              <a:t>Reduce flexible expenses</a:t>
            </a:r>
          </a:p>
          <a:p>
            <a:r>
              <a:rPr lang="en-US" u="none" dirty="0" smtClean="0"/>
              <a:t>Reduce current debt</a:t>
            </a:r>
          </a:p>
          <a:p>
            <a:r>
              <a:rPr lang="en-US" u="none" dirty="0" smtClean="0"/>
              <a:t>Limit impulse buying</a:t>
            </a:r>
          </a:p>
          <a:p>
            <a:r>
              <a:rPr lang="en-US" u="none" dirty="0" smtClean="0"/>
              <a:t>Continue keeping records so you know how your money is used.</a:t>
            </a:r>
            <a:endParaRPr lang="en-US" u="none" dirty="0"/>
          </a:p>
        </p:txBody>
      </p:sp>
      <p:pic>
        <p:nvPicPr>
          <p:cNvPr id="5124" name="Picture 4" descr="piece"/>
          <p:cNvPicPr>
            <a:picLocks noChangeAspect="1" noChangeArrowheads="1"/>
          </p:cNvPicPr>
          <p:nvPr/>
        </p:nvPicPr>
        <p:blipFill>
          <a:blip r:embed="rId2" cstate="print"/>
          <a:srcRect/>
          <a:stretch>
            <a:fillRect/>
          </a:stretch>
        </p:blipFill>
        <p:spPr bwMode="auto">
          <a:xfrm>
            <a:off x="5562600" y="2362200"/>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wipe(down)">
                                      <p:cBhvr>
                                        <p:cTn id="18" dur="500"/>
                                        <p:tgtEl>
                                          <p:spTgt spid="51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wipe(down)">
                                      <p:cBhvr>
                                        <p:cTn id="23" dur="500"/>
                                        <p:tgtEl>
                                          <p:spTgt spid="51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wipe(down)">
                                      <p:cBhvr>
                                        <p:cTn id="28" dur="500"/>
                                        <p:tgtEl>
                                          <p:spTgt spid="512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animEffect transition="in" filter="wipe(down)">
                                      <p:cBhvr>
                                        <p:cTn id="33" dur="500"/>
                                        <p:tgtEl>
                                          <p:spTgt spid="512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5123">
                                            <p:txEl>
                                              <p:pRg st="5" end="5"/>
                                            </p:txEl>
                                          </p:spTgt>
                                        </p:tgtEl>
                                        <p:attrNameLst>
                                          <p:attrName>style.visibility</p:attrName>
                                        </p:attrNameLst>
                                      </p:cBhvr>
                                      <p:to>
                                        <p:strVal val="visible"/>
                                      </p:to>
                                    </p:set>
                                    <p:animEffect transition="in" filter="wipe(down)">
                                      <p:cBhvr>
                                        <p:cTn id="38"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914400"/>
          </a:xfrm>
        </p:spPr>
        <p:txBody>
          <a:bodyPr/>
          <a:lstStyle/>
          <a:p>
            <a:r>
              <a:rPr lang="en-US" sz="3600" dirty="0" smtClean="0"/>
              <a:t>Using Other Resources</a:t>
            </a:r>
            <a:endParaRPr lang="en-US" sz="3600" dirty="0"/>
          </a:p>
        </p:txBody>
      </p:sp>
      <p:sp>
        <p:nvSpPr>
          <p:cNvPr id="5123" name="Rectangle 3"/>
          <p:cNvSpPr>
            <a:spLocks noGrp="1" noChangeArrowheads="1"/>
          </p:cNvSpPr>
          <p:nvPr>
            <p:ph idx="1"/>
          </p:nvPr>
        </p:nvSpPr>
        <p:spPr/>
        <p:txBody>
          <a:bodyPr/>
          <a:lstStyle/>
          <a:p>
            <a:r>
              <a:rPr lang="en-US" u="none" dirty="0" smtClean="0"/>
              <a:t>Human resources can be used to lower the costs of buying and maintaining housing.</a:t>
            </a:r>
          </a:p>
          <a:p>
            <a:pPr lvl="1"/>
            <a:r>
              <a:rPr lang="en-US" dirty="0" smtClean="0"/>
              <a:t>Time</a:t>
            </a:r>
          </a:p>
          <a:p>
            <a:pPr lvl="1"/>
            <a:r>
              <a:rPr lang="en-US" u="none" dirty="0" smtClean="0"/>
              <a:t>Energy</a:t>
            </a:r>
          </a:p>
          <a:p>
            <a:pPr lvl="1"/>
            <a:r>
              <a:rPr lang="en-US" dirty="0" smtClean="0"/>
              <a:t>Skills  (painting, carpentry, decorating, sewing, plumbing etc.)</a:t>
            </a:r>
            <a:endParaRPr lang="en-US" u="none" dirty="0"/>
          </a:p>
        </p:txBody>
      </p:sp>
      <p:pic>
        <p:nvPicPr>
          <p:cNvPr id="5124" name="Picture 4" descr="piece"/>
          <p:cNvPicPr>
            <a:picLocks noChangeAspect="1" noChangeArrowheads="1"/>
          </p:cNvPicPr>
          <p:nvPr/>
        </p:nvPicPr>
        <p:blipFill>
          <a:blip r:embed="rId2" cstate="print"/>
          <a:srcRect/>
          <a:stretch>
            <a:fillRect/>
          </a:stretch>
        </p:blipFill>
        <p:spPr bwMode="auto">
          <a:xfrm>
            <a:off x="6096000" y="4808538"/>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wipe(down)">
                                      <p:cBhvr>
                                        <p:cTn id="18" dur="500"/>
                                        <p:tgtEl>
                                          <p:spTgt spid="51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wipe(down)">
                                      <p:cBhvr>
                                        <p:cTn id="23" dur="500"/>
                                        <p:tgtEl>
                                          <p:spTgt spid="51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wipe(down)">
                                      <p:cBhvr>
                                        <p:cTn id="28"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dirty="0" smtClean="0"/>
              <a:t>The End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Renting: Pros &amp; Cons (cont.)</a:t>
            </a:r>
            <a:endParaRPr lang="en-US" dirty="0"/>
          </a:p>
        </p:txBody>
      </p:sp>
      <p:sp>
        <p:nvSpPr>
          <p:cNvPr id="4099" name="Rectangle 3"/>
          <p:cNvSpPr>
            <a:spLocks noGrp="1" noChangeArrowheads="1"/>
          </p:cNvSpPr>
          <p:nvPr>
            <p:ph type="body" idx="1"/>
          </p:nvPr>
        </p:nvSpPr>
        <p:spPr/>
        <p:txBody>
          <a:bodyPr/>
          <a:lstStyle/>
          <a:p>
            <a:r>
              <a:rPr lang="en-US" dirty="0" smtClean="0"/>
              <a:t>Disadvantages of Renting</a:t>
            </a:r>
          </a:p>
          <a:p>
            <a:pPr lvl="1"/>
            <a:r>
              <a:rPr lang="en-US" dirty="0" smtClean="0"/>
              <a:t>Limited Control and Freedom</a:t>
            </a:r>
          </a:p>
          <a:p>
            <a:pPr lvl="2"/>
            <a:r>
              <a:rPr lang="en-US" dirty="0" smtClean="0"/>
              <a:t>Little or no voice in how building is managed or maintained</a:t>
            </a:r>
          </a:p>
          <a:p>
            <a:pPr lvl="2"/>
            <a:r>
              <a:rPr lang="en-US" dirty="0" smtClean="0"/>
              <a:t>Little freedom to make changes to décor such as painting and papering walls</a:t>
            </a:r>
          </a:p>
          <a:p>
            <a:pPr lvl="2"/>
            <a:r>
              <a:rPr lang="en-US" dirty="0" smtClean="0"/>
              <a:t>Pets might be prohibited</a:t>
            </a:r>
          </a:p>
          <a:p>
            <a:pPr lvl="1"/>
            <a:r>
              <a:rPr lang="en-US" dirty="0" smtClean="0"/>
              <a:t>Lack of Permanence</a:t>
            </a:r>
          </a:p>
          <a:p>
            <a:pPr lvl="2"/>
            <a:r>
              <a:rPr lang="en-US" dirty="0" smtClean="0"/>
              <a:t>Other tenants move in and out so viewed as strangers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down)">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wipe(down)">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wipe(down)">
                                      <p:cBhvr>
                                        <p:cTn id="32" dur="5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wipe(down)">
                                      <p:cBhvr>
                                        <p:cTn id="37"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Renting: Pros &amp; Cons (cont.)</a:t>
            </a:r>
            <a:endParaRPr lang="en-US" dirty="0"/>
          </a:p>
        </p:txBody>
      </p:sp>
      <p:sp>
        <p:nvSpPr>
          <p:cNvPr id="4099" name="Rectangle 3"/>
          <p:cNvSpPr>
            <a:spLocks noGrp="1" noChangeArrowheads="1"/>
          </p:cNvSpPr>
          <p:nvPr>
            <p:ph type="body" idx="1"/>
          </p:nvPr>
        </p:nvSpPr>
        <p:spPr/>
        <p:txBody>
          <a:bodyPr/>
          <a:lstStyle/>
          <a:p>
            <a:r>
              <a:rPr lang="en-US" dirty="0" smtClean="0"/>
              <a:t>Disadvantages of Renting</a:t>
            </a:r>
          </a:p>
          <a:p>
            <a:pPr lvl="1"/>
            <a:r>
              <a:rPr lang="en-US" dirty="0" smtClean="0"/>
              <a:t>Financial Disadvantages</a:t>
            </a:r>
          </a:p>
          <a:p>
            <a:pPr lvl="2"/>
            <a:r>
              <a:rPr lang="en-US" dirty="0" smtClean="0"/>
              <a:t>Money spent on rent is not applied toward ownership</a:t>
            </a:r>
          </a:p>
          <a:p>
            <a:pPr lvl="2"/>
            <a:r>
              <a:rPr lang="en-US" dirty="0" smtClean="0"/>
              <a:t>Rent can increase at the end of the rental agreement</a:t>
            </a:r>
          </a:p>
          <a:p>
            <a:pPr lvl="2"/>
            <a:r>
              <a:rPr lang="en-US" dirty="0" smtClean="0"/>
              <a:t>Monthly cost may be more than the monthly loan payment for a similar size home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down)">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wipe(down)">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dirty="0" smtClean="0"/>
              <a:t>Buying: Pros &amp; Cons</a:t>
            </a:r>
            <a:endParaRPr lang="en-US" dirty="0"/>
          </a:p>
        </p:txBody>
      </p:sp>
      <p:sp>
        <p:nvSpPr>
          <p:cNvPr id="7" name="Text Placeholder 6"/>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305800" cy="914400"/>
          </a:xfrm>
        </p:spPr>
        <p:txBody>
          <a:bodyPr/>
          <a:lstStyle/>
          <a:p>
            <a:r>
              <a:rPr lang="en-US" dirty="0" smtClean="0"/>
              <a:t>Advantages of Home Ownership</a:t>
            </a:r>
            <a:endParaRPr lang="en-US" dirty="0"/>
          </a:p>
        </p:txBody>
      </p:sp>
      <p:sp>
        <p:nvSpPr>
          <p:cNvPr id="5123" name="Rectangle 3"/>
          <p:cNvSpPr>
            <a:spLocks noGrp="1" noChangeArrowheads="1"/>
          </p:cNvSpPr>
          <p:nvPr>
            <p:ph idx="1"/>
          </p:nvPr>
        </p:nvSpPr>
        <p:spPr>
          <a:xfrm>
            <a:off x="228600" y="838200"/>
            <a:ext cx="7543800" cy="6019800"/>
          </a:xfrm>
        </p:spPr>
        <p:txBody>
          <a:bodyPr/>
          <a:lstStyle/>
          <a:p>
            <a:r>
              <a:rPr lang="en-US" dirty="0" smtClean="0"/>
              <a:t>Feeling of Belonging</a:t>
            </a:r>
          </a:p>
          <a:p>
            <a:pPr lvl="1"/>
            <a:r>
              <a:rPr lang="en-US" dirty="0" smtClean="0"/>
              <a:t>Develop a sense of community</a:t>
            </a:r>
          </a:p>
          <a:p>
            <a:r>
              <a:rPr lang="en-US" dirty="0" smtClean="0"/>
              <a:t>Independence</a:t>
            </a:r>
          </a:p>
          <a:p>
            <a:pPr lvl="1"/>
            <a:r>
              <a:rPr lang="en-US" dirty="0" smtClean="0"/>
              <a:t>Mostly free to adapt your home to meet your family’s needs, able to redecorate etc.</a:t>
            </a:r>
            <a:endParaRPr lang="en-US" sz="1600" dirty="0" smtClean="0"/>
          </a:p>
          <a:p>
            <a:r>
              <a:rPr lang="en-US" dirty="0" smtClean="0"/>
              <a:t>Investment Value</a:t>
            </a:r>
          </a:p>
          <a:p>
            <a:pPr lvl="1"/>
            <a:r>
              <a:rPr lang="en-US" dirty="0" smtClean="0"/>
              <a:t>Chances are, the owner will be able to sell the home for more than he or she paid for it</a:t>
            </a:r>
            <a:endParaRPr lang="en-US" dirty="0"/>
          </a:p>
        </p:txBody>
      </p:sp>
      <p:pic>
        <p:nvPicPr>
          <p:cNvPr id="5124" name="Picture 4" descr="piece"/>
          <p:cNvPicPr>
            <a:picLocks noChangeAspect="1" noChangeArrowheads="1"/>
          </p:cNvPicPr>
          <p:nvPr/>
        </p:nvPicPr>
        <p:blipFill>
          <a:blip r:embed="rId2" cstate="print"/>
          <a:srcRect/>
          <a:stretch>
            <a:fillRect/>
          </a:stretch>
        </p:blipFill>
        <p:spPr bwMode="auto">
          <a:xfrm>
            <a:off x="5562600" y="3733800"/>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wipe(down)">
                                      <p:cBhvr>
                                        <p:cTn id="18" dur="500"/>
                                        <p:tgtEl>
                                          <p:spTgt spid="51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wipe(down)">
                                      <p:cBhvr>
                                        <p:cTn id="23" dur="500"/>
                                        <p:tgtEl>
                                          <p:spTgt spid="51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wipe(down)">
                                      <p:cBhvr>
                                        <p:cTn id="28" dur="500"/>
                                        <p:tgtEl>
                                          <p:spTgt spid="512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animEffect transition="in" filter="wipe(down)">
                                      <p:cBhvr>
                                        <p:cTn id="33" dur="500"/>
                                        <p:tgtEl>
                                          <p:spTgt spid="512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5123">
                                            <p:txEl>
                                              <p:pRg st="5" end="5"/>
                                            </p:txEl>
                                          </p:spTgt>
                                        </p:tgtEl>
                                        <p:attrNameLst>
                                          <p:attrName>style.visibility</p:attrName>
                                        </p:attrNameLst>
                                      </p:cBhvr>
                                      <p:to>
                                        <p:strVal val="visible"/>
                                      </p:to>
                                    </p:set>
                                    <p:animEffect transition="in" filter="wipe(down)">
                                      <p:cBhvr>
                                        <p:cTn id="38"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Renting vs. Buying</a:t>
            </a:r>
            <a:endParaRPr lang="en-US" dirty="0"/>
          </a:p>
        </p:txBody>
      </p:sp>
      <p:sp>
        <p:nvSpPr>
          <p:cNvPr id="5123" name="Rectangle 3"/>
          <p:cNvSpPr>
            <a:spLocks noGrp="1" noChangeArrowheads="1"/>
          </p:cNvSpPr>
          <p:nvPr>
            <p:ph idx="1"/>
          </p:nvPr>
        </p:nvSpPr>
        <p:spPr/>
        <p:txBody>
          <a:bodyPr/>
          <a:lstStyle/>
          <a:p>
            <a:pPr lvl="1"/>
            <a:r>
              <a:rPr lang="en-US" sz="2800" dirty="0" smtClean="0"/>
              <a:t>Couple A rents a home for $1,000 a month.  Couple B buys a home that costs $100,000.  Over a 15-year period, Couple B pays the $100,000 that the home is worth, another $50,000 in interest, and $50,000 in maintenance. At the end of 15 years, who has spent more, Couple A or B?  How much more?  If you factor in the $100,000 asset that Couple B has gained, who has lost more money? How much more?</a:t>
            </a:r>
          </a:p>
        </p:txBody>
      </p:sp>
      <p:pic>
        <p:nvPicPr>
          <p:cNvPr id="5124" name="Picture 4" descr="piece"/>
          <p:cNvPicPr>
            <a:picLocks noChangeAspect="1" noChangeArrowheads="1"/>
          </p:cNvPicPr>
          <p:nvPr/>
        </p:nvPicPr>
        <p:blipFill>
          <a:blip r:embed="rId3" cstate="print"/>
          <a:srcRect/>
          <a:stretch>
            <a:fillRect/>
          </a:stretch>
        </p:blipFill>
        <p:spPr bwMode="auto">
          <a:xfrm>
            <a:off x="6096000" y="4808538"/>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Renting vs. Buying</a:t>
            </a:r>
            <a:endParaRPr lang="en-US" dirty="0"/>
          </a:p>
        </p:txBody>
      </p:sp>
      <p:sp>
        <p:nvSpPr>
          <p:cNvPr id="5123" name="Rectangle 3"/>
          <p:cNvSpPr>
            <a:spLocks noGrp="1" noChangeArrowheads="1"/>
          </p:cNvSpPr>
          <p:nvPr>
            <p:ph idx="1"/>
          </p:nvPr>
        </p:nvSpPr>
        <p:spPr>
          <a:xfrm>
            <a:off x="457200" y="1066800"/>
            <a:ext cx="7315200" cy="5257800"/>
          </a:xfrm>
        </p:spPr>
        <p:txBody>
          <a:bodyPr/>
          <a:lstStyle/>
          <a:p>
            <a:pPr>
              <a:buNone/>
            </a:pPr>
            <a:r>
              <a:rPr lang="en-US" sz="2400" i="0" u="none" dirty="0" smtClean="0"/>
              <a:t>Couple A:</a:t>
            </a:r>
          </a:p>
          <a:p>
            <a:pPr>
              <a:buNone/>
            </a:pPr>
            <a:r>
              <a:rPr lang="en-US" sz="2400" b="0" i="0" u="none" dirty="0" smtClean="0"/>
              <a:t>12 months X 15 years = 180 payments made</a:t>
            </a:r>
          </a:p>
          <a:p>
            <a:pPr>
              <a:buNone/>
            </a:pPr>
            <a:r>
              <a:rPr lang="en-US" sz="2400" b="0" i="0" u="none" dirty="0" smtClean="0"/>
              <a:t>180 X $1,000/month= </a:t>
            </a:r>
            <a:r>
              <a:rPr lang="en-US" sz="2400" b="0" i="0" dirty="0" smtClean="0"/>
              <a:t>$180,000 </a:t>
            </a:r>
            <a:r>
              <a:rPr lang="en-US" sz="2400" b="0" i="0" u="none" dirty="0" smtClean="0"/>
              <a:t>paid in 15 years</a:t>
            </a:r>
          </a:p>
          <a:p>
            <a:pPr>
              <a:buNone/>
            </a:pPr>
            <a:r>
              <a:rPr lang="en-US" sz="2400" i="0" u="none" dirty="0" smtClean="0"/>
              <a:t>Couple B:</a:t>
            </a:r>
          </a:p>
          <a:p>
            <a:pPr>
              <a:buNone/>
            </a:pPr>
            <a:r>
              <a:rPr lang="en-US" sz="2400" b="0" i="0" u="none" dirty="0" smtClean="0"/>
              <a:t>$100,000 + $50,000 (interest) + $50,000 (maintenance)= </a:t>
            </a:r>
            <a:r>
              <a:rPr lang="en-US" sz="2400" b="0" i="0" dirty="0" smtClean="0"/>
              <a:t>$200,000 </a:t>
            </a:r>
            <a:r>
              <a:rPr lang="en-US" sz="2400" b="0" i="0" u="none" dirty="0" smtClean="0"/>
              <a:t>spent in 15 years</a:t>
            </a:r>
          </a:p>
          <a:p>
            <a:pPr>
              <a:buNone/>
            </a:pPr>
            <a:r>
              <a:rPr lang="en-US" sz="2400" i="0" u="none" dirty="0" smtClean="0"/>
              <a:t>Couple B has spent  $20,000 more. </a:t>
            </a:r>
            <a:r>
              <a:rPr lang="en-US" sz="2400" b="0" i="0" u="none" dirty="0" smtClean="0"/>
              <a:t>($200,000 - $180,000)</a:t>
            </a:r>
          </a:p>
          <a:p>
            <a:pPr>
              <a:buNone/>
            </a:pPr>
            <a:r>
              <a:rPr lang="en-US" sz="2400" b="0" i="0" u="none" dirty="0" smtClean="0"/>
              <a:t>$200,000- $100,000 ( the home would be worth at least this and probably more after 15 years)= $100,000</a:t>
            </a:r>
          </a:p>
          <a:p>
            <a:pPr>
              <a:buNone/>
            </a:pPr>
            <a:r>
              <a:rPr lang="en-US" sz="2400" b="0" i="0" dirty="0" smtClean="0"/>
              <a:t>Couple A has lost $80,000 more</a:t>
            </a:r>
            <a:r>
              <a:rPr lang="en-US" sz="2400" b="0" i="0" u="none" dirty="0" smtClean="0"/>
              <a:t>, at least, because they don’t have a home that they could sell like Couple B.</a:t>
            </a:r>
            <a:endParaRPr lang="en-US" sz="2400" b="0" i="0" u="none" dirty="0"/>
          </a:p>
        </p:txBody>
      </p:sp>
      <p:pic>
        <p:nvPicPr>
          <p:cNvPr id="5124" name="Picture 4" descr="piece"/>
          <p:cNvPicPr>
            <a:picLocks noChangeAspect="1" noChangeArrowheads="1"/>
          </p:cNvPicPr>
          <p:nvPr/>
        </p:nvPicPr>
        <p:blipFill>
          <a:blip r:embed="rId2" cstate="print"/>
          <a:srcRect/>
          <a:stretch>
            <a:fillRect/>
          </a:stretch>
        </p:blipFill>
        <p:spPr bwMode="auto">
          <a:xfrm>
            <a:off x="5943600" y="304800"/>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Effect transition="in" filter="wipe(down)">
                                      <p:cBhvr>
                                        <p:cTn id="11" dur="500"/>
                                        <p:tgtEl>
                                          <p:spTgt spid="5123">
                                            <p:txEl>
                                              <p:pRg st="1" end="1"/>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5123">
                                            <p:txEl>
                                              <p:pRg st="2" end="2"/>
                                            </p:txEl>
                                          </p:spTgt>
                                        </p:tgtEl>
                                        <p:attrNameLst>
                                          <p:attrName>style.visibility</p:attrName>
                                        </p:attrNameLst>
                                      </p:cBhvr>
                                      <p:to>
                                        <p:strVal val="visible"/>
                                      </p:to>
                                    </p:set>
                                    <p:animEffect transition="in" filter="wipe(down)">
                                      <p:cBhvr>
                                        <p:cTn id="14" dur="500"/>
                                        <p:tgtEl>
                                          <p:spTgt spid="512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animEffect transition="in" filter="wipe(down)">
                                      <p:cBhvr>
                                        <p:cTn id="23" dur="500"/>
                                        <p:tgtEl>
                                          <p:spTgt spid="512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5123">
                                            <p:txEl>
                                              <p:pRg st="5" end="5"/>
                                            </p:txEl>
                                          </p:spTgt>
                                        </p:tgtEl>
                                        <p:attrNameLst>
                                          <p:attrName>style.visibility</p:attrName>
                                        </p:attrNameLst>
                                      </p:cBhvr>
                                      <p:to>
                                        <p:strVal val="visible"/>
                                      </p:to>
                                    </p:set>
                                    <p:animEffect transition="in" filter="wipe(down)">
                                      <p:cBhvr>
                                        <p:cTn id="28" dur="500"/>
                                        <p:tgtEl>
                                          <p:spTgt spid="512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5123">
                                            <p:txEl>
                                              <p:pRg st="6" end="6"/>
                                            </p:txEl>
                                          </p:spTgt>
                                        </p:tgtEl>
                                        <p:attrNameLst>
                                          <p:attrName>style.visibility</p:attrName>
                                        </p:attrNameLst>
                                      </p:cBhvr>
                                      <p:to>
                                        <p:strVal val="visible"/>
                                      </p:to>
                                    </p:set>
                                    <p:animEffect transition="in" filter="wipe(down)">
                                      <p:cBhvr>
                                        <p:cTn id="33" dur="500"/>
                                        <p:tgtEl>
                                          <p:spTgt spid="512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5123">
                                            <p:txEl>
                                              <p:pRg st="7" end="7"/>
                                            </p:txEl>
                                          </p:spTgt>
                                        </p:tgtEl>
                                        <p:attrNameLst>
                                          <p:attrName>style.visibility</p:attrName>
                                        </p:attrNameLst>
                                      </p:cBhvr>
                                      <p:to>
                                        <p:strVal val="visible"/>
                                      </p:to>
                                    </p:set>
                                    <p:animEffect transition="in" filter="wipe(down)">
                                      <p:cBhvr>
                                        <p:cTn id="38"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914400"/>
          </a:xfrm>
        </p:spPr>
        <p:txBody>
          <a:bodyPr/>
          <a:lstStyle/>
          <a:p>
            <a:r>
              <a:rPr lang="en-US" dirty="0" smtClean="0"/>
              <a:t>Advantages of Home Ownership </a:t>
            </a:r>
            <a:r>
              <a:rPr lang="en-US" sz="3600" dirty="0" smtClean="0"/>
              <a:t>(cont.)</a:t>
            </a:r>
            <a:endParaRPr lang="en-US" sz="3600" dirty="0"/>
          </a:p>
        </p:txBody>
      </p:sp>
      <p:sp>
        <p:nvSpPr>
          <p:cNvPr id="5123" name="Rectangle 3"/>
          <p:cNvSpPr>
            <a:spLocks noGrp="1" noChangeArrowheads="1"/>
          </p:cNvSpPr>
          <p:nvPr>
            <p:ph idx="1"/>
          </p:nvPr>
        </p:nvSpPr>
        <p:spPr/>
        <p:txBody>
          <a:bodyPr/>
          <a:lstStyle/>
          <a:p>
            <a:r>
              <a:rPr lang="en-US" dirty="0" smtClean="0"/>
              <a:t>Good Credit Record</a:t>
            </a:r>
          </a:p>
          <a:p>
            <a:pPr lvl="1"/>
            <a:r>
              <a:rPr lang="en-US" dirty="0" smtClean="0"/>
              <a:t>Prompt payments establish a reputation for reliability that can help people qualify for loans in the future</a:t>
            </a:r>
          </a:p>
          <a:p>
            <a:r>
              <a:rPr lang="en-US" dirty="0" smtClean="0"/>
              <a:t>Tax Advantage</a:t>
            </a:r>
          </a:p>
          <a:p>
            <a:pPr lvl="1"/>
            <a:r>
              <a:rPr lang="en-US" dirty="0" smtClean="0"/>
              <a:t>The interest paid on a home loan is tax-deductible.</a:t>
            </a:r>
            <a:endParaRPr lang="en-US" dirty="0"/>
          </a:p>
        </p:txBody>
      </p:sp>
      <p:pic>
        <p:nvPicPr>
          <p:cNvPr id="5124" name="Picture 4" descr="piece"/>
          <p:cNvPicPr>
            <a:picLocks noChangeAspect="1" noChangeArrowheads="1"/>
          </p:cNvPicPr>
          <p:nvPr/>
        </p:nvPicPr>
        <p:blipFill>
          <a:blip r:embed="rId2" cstate="print"/>
          <a:srcRect/>
          <a:stretch>
            <a:fillRect/>
          </a:stretch>
        </p:blipFill>
        <p:spPr bwMode="auto">
          <a:xfrm>
            <a:off x="6096000" y="4808538"/>
            <a:ext cx="1981200" cy="174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123">
                                            <p:txEl>
                                              <p:pRg st="1" end="1"/>
                                            </p:txEl>
                                          </p:spTgt>
                                        </p:tgtEl>
                                        <p:attrNameLst>
                                          <p:attrName>style.visibility</p:attrName>
                                        </p:attrNameLst>
                                      </p:cBhvr>
                                      <p:to>
                                        <p:strVal val="visible"/>
                                      </p:to>
                                    </p:set>
                                    <p:animEffect transition="in" filter="wipe(down)">
                                      <p:cBhvr>
                                        <p:cTn id="16" dur="500"/>
                                        <p:tgtEl>
                                          <p:spTgt spid="51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wipe(down)">
                                      <p:cBhvr>
                                        <p:cTn id="21" dur="500"/>
                                        <p:tgtEl>
                                          <p:spTgt spid="5123">
                                            <p:txEl>
                                              <p:pRg st="2" end="2"/>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5123">
                                            <p:txEl>
                                              <p:pRg st="3" end="3"/>
                                            </p:txEl>
                                          </p:spTgt>
                                        </p:tgtEl>
                                        <p:attrNameLst>
                                          <p:attrName>style.visibility</p:attrName>
                                        </p:attrNameLst>
                                      </p:cBhvr>
                                      <p:to>
                                        <p:strVal val="visible"/>
                                      </p:to>
                                    </p:set>
                                    <p:animEffect transition="in" filter="wipe(down)">
                                      <p:cBhvr>
                                        <p:cTn id="24"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theme/theme1.xml><?xml version="1.0" encoding="utf-8"?>
<a:theme xmlns:a="http://schemas.openxmlformats.org/drawingml/2006/main" name="AF_Piece_of_mind">
  <a:themeElements>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D478C0F-D251-48F6-8CF4-BF5BFEAFD7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AF_Piece_of_mind</Template>
  <TotalTime>126</TotalTime>
  <Words>1286</Words>
  <Application>Microsoft Office PowerPoint</Application>
  <PresentationFormat>On-screen Show (4:3)</PresentationFormat>
  <Paragraphs>137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AF_Piece_of_mind</vt:lpstr>
      <vt:lpstr>Chapter 6</vt:lpstr>
      <vt:lpstr>Renting: Pros &amp; Cons</vt:lpstr>
      <vt:lpstr>Renting: Pros &amp; Cons (cont.)</vt:lpstr>
      <vt:lpstr>Renting: Pros &amp; Cons (cont.)</vt:lpstr>
      <vt:lpstr>Buying: Pros &amp; Cons</vt:lpstr>
      <vt:lpstr>Advantages of Home Ownership</vt:lpstr>
      <vt:lpstr>Renting vs. Buying</vt:lpstr>
      <vt:lpstr>Renting vs. Buying</vt:lpstr>
      <vt:lpstr>Advantages of Home Ownership (cont.)</vt:lpstr>
      <vt:lpstr>Disadvantages of Buying a Home</vt:lpstr>
      <vt:lpstr>Disadvantages of Buying a Home</vt:lpstr>
      <vt:lpstr>Condominium &amp; Cooperatives</vt:lpstr>
      <vt:lpstr>Slide 13</vt:lpstr>
      <vt:lpstr>A Closer Look at Costs</vt:lpstr>
      <vt:lpstr>Renter’s Initial Costs</vt:lpstr>
      <vt:lpstr>Renter’s Continual Costs</vt:lpstr>
      <vt:lpstr>Buyer’s Initial Costs</vt:lpstr>
      <vt:lpstr>Buyer’s Initial Costs (cont.)</vt:lpstr>
      <vt:lpstr>Buyer’s Initial Costs (cont.)</vt:lpstr>
      <vt:lpstr>Buyer’s Continual Costs</vt:lpstr>
      <vt:lpstr>Buyer’s Continual Costs</vt:lpstr>
      <vt:lpstr>What Can You Afford to Spend?</vt:lpstr>
      <vt:lpstr>How Much Can You Afford?</vt:lpstr>
      <vt:lpstr>Steps in Budgeting</vt:lpstr>
      <vt:lpstr>Strengthening Your Finances</vt:lpstr>
      <vt:lpstr>Using Other Resources</vt:lpstr>
      <vt:lpstr>The End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Craig</dc:creator>
  <cp:lastModifiedBy>Craig</cp:lastModifiedBy>
  <cp:revision>19</cp:revision>
  <dcterms:created xsi:type="dcterms:W3CDTF">2011-07-07T20:10:18Z</dcterms:created>
  <dcterms:modified xsi:type="dcterms:W3CDTF">2011-07-30T00:16:28Z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TC103368089990</vt:lpwstr>
  </property>
</Properties>
</file>