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600"/>
    <a:srgbClr val="E84B02"/>
    <a:srgbClr val="BA0003"/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7" autoAdjust="0"/>
    <p:restoredTop sz="94649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181600"/>
            <a:ext cx="8305800" cy="53181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867400"/>
            <a:ext cx="8305800" cy="519113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4008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008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fld id="{A002D561-4356-484C-B808-808468E10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7FE23-D327-4E06-B77D-CB669490E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7650" y="304800"/>
            <a:ext cx="20462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88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5E5A8-4FC0-4C14-A77D-3C10FDB44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0A48A-9286-42CE-9D90-9E3D632E3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D041-6BE0-4F18-8001-80B0F064F9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D8002-B7DB-409B-9D45-182FE523D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6E3A7-852F-4F3F-9F88-745598175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37BF8-D0D1-4EA6-B523-74EE1B231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F918A-1402-4CF4-85A5-CEA8353D2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354BB-3D48-4691-B6AC-7B4A1EE76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4B1F4-D22B-4872-A5E3-83B27CEC3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186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1453F41-A41D-4EFC-9378-9FC828AF4C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Renting A Home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705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i="1" u="sng" dirty="0" smtClean="0">
                <a:solidFill>
                  <a:schemeClr val="bg2">
                    <a:lumMod val="50000"/>
                  </a:schemeClr>
                </a:solidFill>
              </a:rPr>
              <a:t>Be sure to read the lease carefully, even the small print, before signing it!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Beware of any landlord who tells you that you must sign the lease on the spot.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If there are items you don’t like, discuss it with the landlord BEFORE signing the lease!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NEVER sign a lease until all blanks have been filled in.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Make sure any damages you find in the apartment are recorded in the lease by the landlord BEFORE you move in.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landlord should sign the lease at the same time you do.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Get a copy of the signed lease.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Options of leaving a lease early: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5334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leases require the tenant to pay the rent for the duration of the lease, even if they move out.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Right to assign or transfer the lease to someone else.</a:t>
            </a:r>
          </a:p>
          <a:p>
            <a:pPr>
              <a:buFont typeface="Arial" pitchFamily="34" charset="0"/>
              <a:buChar char="•"/>
            </a:pPr>
            <a:r>
              <a:rPr lang="en-US" b="0" u="sng" dirty="0" smtClean="0">
                <a:solidFill>
                  <a:schemeClr val="bg2">
                    <a:lumMod val="50000"/>
                  </a:schemeClr>
                </a:solidFill>
              </a:rPr>
              <a:t>Sublet: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rent the unit to someone else. The original renter’s name remains on the lease and he or she is still responsible if the rent is not paid or damage occurs.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4582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Tenant Rights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3058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Right to a safe, habitable rental unit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-landlord is responsible for providing plumbing and heating systems that work, installing smoke detectors, and making necessary repairs.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Right to privacy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-landlord cannot enter a unit unless proper notice is given or in an emergency.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Landlord can not discriminate against a tenant because of race, national origin, religion, gender, family status or disability.</a:t>
            </a:r>
          </a:p>
          <a:p>
            <a:pPr lvl="1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Tenant Responsibilities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305800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abide by the rules and regulations set forth in the lease.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pay rent on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take proper care of the rental space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Breach of contract</a:t>
            </a:r>
            <a:r>
              <a:rPr lang="en-US" b="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 failure to meet all terms of a contract or agreement. This occurs when either party fails to fulfill his or her responsibilities as defined in the lease.</a:t>
            </a:r>
          </a:p>
          <a:p>
            <a:r>
              <a:rPr lang="en-US" b="0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If tenants breach the contract, landlords can </a:t>
            </a:r>
            <a:r>
              <a:rPr lang="en-US" i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evict </a:t>
            </a:r>
            <a:r>
              <a:rPr lang="en-US" b="0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them!</a:t>
            </a:r>
            <a:endParaRPr lang="en-US" u="sn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Common Misunderstandings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305800" cy="5562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Due date of rent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-the rent is due when stated on the lease, not by the date a penalty will be added to the rent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Security deposit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-it is not automatically returned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-not returned until up to 45 days after the tenant moves out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-may be kept to cover repairs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-still must pay the last month’s rent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Keys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-should be returned to the landlord, get a receipt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Advantages of Sharing Housing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Lower housing costs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Chance to rent a larger space than could be afforded alone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Companionship</a:t>
            </a: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Relationships with Neighbors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305800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Follow building policies about parking, misplaced mail, loud music, and visitors.</a:t>
            </a:r>
          </a:p>
          <a:p>
            <a:pPr>
              <a:buFont typeface="Arial" pitchFamily="34" charset="0"/>
              <a:buChar char="•"/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Choosing a Roommate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Read the newspaper classifieds for “roommate wanted”. Check bulletin boards where you work or go to school.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Talk with people you know to see if they know of someone needing a roommate.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Set up a time to meet potential roommates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Discuss your living habits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during the roommate interview. Talk about schedules.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How do you each spend your leisure time? Are you neat and tidy or is clutter okay?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4191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If you’re thinking of choosing someone you don’t know well to be your roommate, ask for references from previous landlords and roommates.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Verify the person’s place of employment.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86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  <a:t>Choosing A Roommate</a:t>
            </a:r>
            <a:endParaRPr lang="en-US" sz="3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Roommate Relationships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305800" cy="5562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Roommate relationships can work out well when mutual respect is part of the relationship.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Roommates should agree on how to divide their expenses.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When establishing household responsibilities, make a list and divide the jobs fairly.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Communication is the key to successful roommate relationships!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Selecting Rental Housing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305800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/>
                </a:solidFill>
              </a:rPr>
              <a:t>Assess Your Housing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/>
                </a:solidFill>
              </a:rPr>
              <a:t>What can I afford to spend?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/>
                </a:solidFill>
              </a:rPr>
              <a:t>What location would I like?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/>
                </a:solidFill>
              </a:rPr>
              <a:t>What type of housing would suit me?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/>
                </a:solidFill>
              </a:rPr>
              <a:t>How much space do I need?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The End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Other Factors to Consider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305800" cy="5334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Apartments near stairways, elevators or entrances may be noisy.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Apartments that face a busy street are noisier.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Apartments in the upper portion of the building may be warmer and have poorer air circulation than those on lower floors.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Ground-floor apartments may be more convenient.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Upper apartments may be more secure.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Apartments close to elevators and stairs have a greater risk of theft.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Sources of Information to locate rentals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305800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Look for “For Rent” signs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Friends might know of vacancies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Newspaper 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Online listings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Real estate agencies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Apartment finding services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Affordable Options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305800" cy="5486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Privately Owned Housing: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tenants pay the full amount of rent, which is determined by whatever the market value is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Public Housing: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designed for low-income families, senior citizens and those with disabilities. The government builds the housing. The amount of rent paid is usually set as a percentage of the renter’s monthly income.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Subsidized Housing: the government helps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low-income families live in private housing by paying part of the rent.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Comparing Rental Features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791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bg2">
                    <a:lumMod val="50000"/>
                  </a:schemeClr>
                </a:solidFill>
              </a:rPr>
              <a:t>Living Space: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will your furniture fit etc.</a:t>
            </a:r>
          </a:p>
          <a:p>
            <a:pPr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bg2">
                    <a:lumMod val="50000"/>
                  </a:schemeClr>
                </a:solidFill>
              </a:rPr>
              <a:t>Facilities: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Does the complex provide covered parking, laundry areas, a swimming pool etc.?</a:t>
            </a:r>
          </a:p>
          <a:p>
            <a:pPr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bg2">
                    <a:lumMod val="50000"/>
                  </a:schemeClr>
                </a:solidFill>
              </a:rPr>
              <a:t>Safety and Security: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Is the main entrance kept locked?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Do apartment doors have dead bolts?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Are there smoke detectors, sprinkler systems?</a:t>
            </a:r>
          </a:p>
          <a:p>
            <a:pPr marL="228600" indent="-514350"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bg2"/>
                </a:solidFill>
              </a:rPr>
              <a:t>Maintenance: </a:t>
            </a:r>
            <a:r>
              <a:rPr lang="en-US" sz="2400" dirty="0" smtClean="0">
                <a:solidFill>
                  <a:schemeClr val="bg2"/>
                </a:solidFill>
              </a:rPr>
              <a:t>does the manager live on the premises, how well is maintenance done?</a:t>
            </a:r>
          </a:p>
          <a:p>
            <a:pPr marL="228600" indent="-514350"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Individual Needs</a:t>
            </a:r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If you have a pet will they accept pets?  Are the stairs what you can handle?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Rental Agreements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715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Verbal Agreement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-will not hold up in a court of law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Written Agreement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-outlines certain provisions such as rental cost,  allows tenant to rent for an indefinite period of time on a month-to-month basis. Allows renter to leave at end of month and landlord to make tenant leave at end of any month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Lease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-legal document signed by tenant and landlord agreeing to rent housing for a specific period of time. The most binding type of rental agreement.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Lease should include: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305800" cy="5791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Address and number of unit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Date tenant will move in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 of contents if unit is furnished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Cost of unit per month, date monthly payment is due; and where to send payment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Penalty for late payment and date on which the penalty is assessed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Amount of security deposit and conditions for refund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Amount of additional fees for such services as trash collection and indoor parking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Lease should include: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305800" cy="5867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Whether the landlord or the tenant pays for the specific utilities, such as electricity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Length of time the lease is valid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Procedures for renewing the lease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Tenant’s and landlord’s rights to end the lease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Statement of responsibility for repairs and maintenance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Restrictions, if any, such as pets, nails in walls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Landlord’s action for tenant’s failure to pay the rent.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ld house design template">
  <a:themeElements>
    <a:clrScheme name="Office Theme 12">
      <a:dk1>
        <a:srgbClr val="009999"/>
      </a:dk1>
      <a:lt1>
        <a:srgbClr val="BADADE"/>
      </a:lt1>
      <a:dk2>
        <a:srgbClr val="C0C0C0"/>
      </a:dk2>
      <a:lt2>
        <a:srgbClr val="3E3E5C"/>
      </a:lt2>
      <a:accent1>
        <a:srgbClr val="8FB2B3"/>
      </a:accent1>
      <a:accent2>
        <a:srgbClr val="CCCC00"/>
      </a:accent2>
      <a:accent3>
        <a:srgbClr val="D9EAEC"/>
      </a:accent3>
      <a:accent4>
        <a:srgbClr val="008282"/>
      </a:accent4>
      <a:accent5>
        <a:srgbClr val="C6D5D6"/>
      </a:accent5>
      <a:accent6>
        <a:srgbClr val="B9B900"/>
      </a:accent6>
      <a:hlink>
        <a:srgbClr val="C5FBFF"/>
      </a:hlink>
      <a:folHlink>
        <a:srgbClr val="006666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9FFF4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E9FFF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0E8E3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4F2E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5D9D3"/>
        </a:lt1>
        <a:dk2>
          <a:srgbClr val="DFD293"/>
        </a:dk2>
        <a:lt2>
          <a:srgbClr val="5C1F00"/>
        </a:lt2>
        <a:accent1>
          <a:srgbClr val="EDC051"/>
        </a:accent1>
        <a:accent2>
          <a:srgbClr val="BE7960"/>
        </a:accent2>
        <a:accent3>
          <a:srgbClr val="F9E9E6"/>
        </a:accent3>
        <a:accent4>
          <a:srgbClr val="006C6C"/>
        </a:accent4>
        <a:accent5>
          <a:srgbClr val="F4DCB3"/>
        </a:accent5>
        <a:accent6>
          <a:srgbClr val="AC6D56"/>
        </a:accent6>
        <a:hlink>
          <a:srgbClr val="CDFFF5"/>
        </a:hlink>
        <a:folHlink>
          <a:srgbClr val="AC84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B3D5D9"/>
        </a:lt1>
        <a:dk2>
          <a:srgbClr val="DFD293"/>
        </a:dk2>
        <a:lt2>
          <a:srgbClr val="5C1F00"/>
        </a:lt2>
        <a:accent1>
          <a:srgbClr val="45AFB7"/>
        </a:accent1>
        <a:accent2>
          <a:srgbClr val="BE7960"/>
        </a:accent2>
        <a:accent3>
          <a:srgbClr val="D6E7E9"/>
        </a:accent3>
        <a:accent4>
          <a:srgbClr val="006C6C"/>
        </a:accent4>
        <a:accent5>
          <a:srgbClr val="B0D4D8"/>
        </a:accent5>
        <a:accent6>
          <a:srgbClr val="AC6D56"/>
        </a:accent6>
        <a:hlink>
          <a:srgbClr val="A6EEE0"/>
        </a:hlink>
        <a:folHlink>
          <a:srgbClr val="8B6B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BCB8"/>
        </a:dk1>
        <a:lt1>
          <a:srgbClr val="12BAB6"/>
        </a:lt1>
        <a:dk2>
          <a:srgbClr val="0CE6E1"/>
        </a:dk2>
        <a:lt2>
          <a:srgbClr val="3E3E5C"/>
        </a:lt2>
        <a:accent1>
          <a:srgbClr val="B3E3E2"/>
        </a:accent1>
        <a:accent2>
          <a:srgbClr val="DCD1BC"/>
        </a:accent2>
        <a:accent3>
          <a:srgbClr val="AAD9D7"/>
        </a:accent3>
        <a:accent4>
          <a:srgbClr val="00A09D"/>
        </a:accent4>
        <a:accent5>
          <a:srgbClr val="D6EFEE"/>
        </a:accent5>
        <a:accent6>
          <a:srgbClr val="C7BDAA"/>
        </a:accent6>
        <a:hlink>
          <a:srgbClr val="269996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88CC"/>
        </a:dk1>
        <a:lt1>
          <a:srgbClr val="FFFFFF"/>
        </a:lt1>
        <a:dk2>
          <a:srgbClr val="0099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73AE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9900"/>
        </a:dk1>
        <a:lt1>
          <a:srgbClr val="FFFFFF"/>
        </a:lt1>
        <a:dk2>
          <a:srgbClr val="996600"/>
        </a:dk2>
        <a:lt2>
          <a:srgbClr val="969696"/>
        </a:lt2>
        <a:accent1>
          <a:srgbClr val="FFFFCC"/>
        </a:accent1>
        <a:accent2>
          <a:srgbClr val="FF9966"/>
        </a:accent2>
        <a:accent3>
          <a:srgbClr val="FFFFFF"/>
        </a:accent3>
        <a:accent4>
          <a:srgbClr val="AE8200"/>
        </a:accent4>
        <a:accent5>
          <a:srgbClr val="FFFFE2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66"/>
        </a:dk1>
        <a:lt1>
          <a:srgbClr val="FFFFFF"/>
        </a:lt1>
        <a:dk2>
          <a:srgbClr val="009999"/>
        </a:dk2>
        <a:lt2>
          <a:srgbClr val="808080"/>
        </a:lt2>
        <a:accent1>
          <a:srgbClr val="8ED4D2"/>
        </a:accent1>
        <a:accent2>
          <a:srgbClr val="CCFFFF"/>
        </a:accent2>
        <a:accent3>
          <a:srgbClr val="FFFFFF"/>
        </a:accent3>
        <a:accent4>
          <a:srgbClr val="002A56"/>
        </a:accent4>
        <a:accent5>
          <a:srgbClr val="C6E6E5"/>
        </a:accent5>
        <a:accent6>
          <a:srgbClr val="B9E7E7"/>
        </a:accent6>
        <a:hlink>
          <a:srgbClr val="009999"/>
        </a:hlink>
        <a:folHlink>
          <a:srgbClr val="FFE7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009999"/>
        </a:lt1>
        <a:dk2>
          <a:srgbClr val="A1E9E7"/>
        </a:dk2>
        <a:lt2>
          <a:srgbClr val="003366"/>
        </a:lt2>
        <a:accent1>
          <a:srgbClr val="CDFFF0"/>
        </a:accent1>
        <a:accent2>
          <a:srgbClr val="00B000"/>
        </a:accent2>
        <a:accent3>
          <a:srgbClr val="AACACA"/>
        </a:accent3>
        <a:accent4>
          <a:srgbClr val="002A56"/>
        </a:accent4>
        <a:accent5>
          <a:srgbClr val="E3FFF6"/>
        </a:accent5>
        <a:accent6>
          <a:srgbClr val="009F00"/>
        </a:accent6>
        <a:hlink>
          <a:srgbClr val="66CCFF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B5B7AD"/>
        </a:lt1>
        <a:dk2>
          <a:srgbClr val="D1D1CB"/>
        </a:dk2>
        <a:lt2>
          <a:srgbClr val="777777"/>
        </a:lt2>
        <a:accent1>
          <a:srgbClr val="B6B6AE"/>
        </a:accent1>
        <a:accent2>
          <a:srgbClr val="809EA8"/>
        </a:accent2>
        <a:accent3>
          <a:srgbClr val="D7D8D3"/>
        </a:accent3>
        <a:accent4>
          <a:srgbClr val="6C6C6C"/>
        </a:accent4>
        <a:accent5>
          <a:srgbClr val="D7D7D3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9999"/>
        </a:dk1>
        <a:lt1>
          <a:srgbClr val="BADADE"/>
        </a:lt1>
        <a:dk2>
          <a:srgbClr val="C0C0C0"/>
        </a:dk2>
        <a:lt2>
          <a:srgbClr val="3E3E5C"/>
        </a:lt2>
        <a:accent1>
          <a:srgbClr val="8FB2B3"/>
        </a:accent1>
        <a:accent2>
          <a:srgbClr val="CCCC00"/>
        </a:accent2>
        <a:accent3>
          <a:srgbClr val="D9EAEC"/>
        </a:accent3>
        <a:accent4>
          <a:srgbClr val="008282"/>
        </a:accent4>
        <a:accent5>
          <a:srgbClr val="C6D5D6"/>
        </a:accent5>
        <a:accent6>
          <a:srgbClr val="B9B900"/>
        </a:accent6>
        <a:hlink>
          <a:srgbClr val="C5FBFF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9999"/>
        </a:dk1>
        <a:lt1>
          <a:srgbClr val="B4DCCA"/>
        </a:lt1>
        <a:dk2>
          <a:srgbClr val="ADD7D6"/>
        </a:dk2>
        <a:lt2>
          <a:srgbClr val="336699"/>
        </a:lt2>
        <a:accent1>
          <a:srgbClr val="BAF6F5"/>
        </a:accent1>
        <a:accent2>
          <a:srgbClr val="468A4B"/>
        </a:accent2>
        <a:accent3>
          <a:srgbClr val="D6EBE1"/>
        </a:accent3>
        <a:accent4>
          <a:srgbClr val="008282"/>
        </a:accent4>
        <a:accent5>
          <a:srgbClr val="D9FAF9"/>
        </a:accent5>
        <a:accent6>
          <a:srgbClr val="3F7D43"/>
        </a:accent6>
        <a:hlink>
          <a:srgbClr val="66CCFF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1146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Old house design template</vt:lpstr>
      <vt:lpstr>Chapter 7 Renting A Home </vt:lpstr>
      <vt:lpstr>Selecting Rental Housing</vt:lpstr>
      <vt:lpstr>Other Factors to Consider</vt:lpstr>
      <vt:lpstr>Sources of Information to locate rentals</vt:lpstr>
      <vt:lpstr>Affordable Options</vt:lpstr>
      <vt:lpstr>Comparing Rental Features</vt:lpstr>
      <vt:lpstr>Rental Agreements</vt:lpstr>
      <vt:lpstr>Lease should include:</vt:lpstr>
      <vt:lpstr>Lease should include:</vt:lpstr>
      <vt:lpstr>Slide 10</vt:lpstr>
      <vt:lpstr>Options of leaving a lease early:</vt:lpstr>
      <vt:lpstr>Tenant Rights</vt:lpstr>
      <vt:lpstr>Tenant Responsibilities</vt:lpstr>
      <vt:lpstr>Common Misunderstandings</vt:lpstr>
      <vt:lpstr>Advantages of Sharing Housing</vt:lpstr>
      <vt:lpstr>Relationships with Neighbors</vt:lpstr>
      <vt:lpstr>Choosing a Roommate</vt:lpstr>
      <vt:lpstr>Slide 18</vt:lpstr>
      <vt:lpstr>Roommate Relationships</vt:lpstr>
      <vt:lpstr>The End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</dc:creator>
  <cp:lastModifiedBy>Terri Hollarn</cp:lastModifiedBy>
  <cp:revision>15</cp:revision>
  <cp:lastPrinted>1601-01-01T00:00:00Z</cp:lastPrinted>
  <dcterms:created xsi:type="dcterms:W3CDTF">2011-07-07T21:55:49Z</dcterms:created>
  <dcterms:modified xsi:type="dcterms:W3CDTF">2014-08-12T11:59:51Z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TC010721471033</vt:lpwstr>
  </property>
</Properties>
</file>