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4" r:id="rId18"/>
    <p:sldId id="295" r:id="rId19"/>
    <p:sldId id="296" r:id="rId20"/>
    <p:sldId id="297" r:id="rId21"/>
    <p:sldId id="298" r:id="rId22"/>
    <p:sldId id="299" r:id="rId23"/>
    <p:sldId id="300" r:id="rId24"/>
    <p:sldId id="301" r:id="rId25"/>
    <p:sldId id="260" r:id="rId26"/>
    <p:sldId id="256" r:id="rId27"/>
    <p:sldId id="257" r:id="rId28"/>
    <p:sldId id="258" r:id="rId29"/>
    <p:sldId id="259" r:id="rId30"/>
    <p:sldId id="261" r:id="rId31"/>
    <p:sldId id="262" r:id="rId32"/>
    <p:sldId id="263" r:id="rId33"/>
    <p:sldId id="264" r:id="rId34"/>
    <p:sldId id="265" r:id="rId35"/>
    <p:sldId id="266" r:id="rId36"/>
    <p:sldId id="267" r:id="rId37"/>
    <p:sldId id="276" r:id="rId38"/>
    <p:sldId id="268" r:id="rId39"/>
    <p:sldId id="269" r:id="rId40"/>
    <p:sldId id="270" r:id="rId41"/>
    <p:sldId id="271" r:id="rId42"/>
    <p:sldId id="272" r:id="rId43"/>
    <p:sldId id="273" r:id="rId44"/>
    <p:sldId id="274" r:id="rId45"/>
    <p:sldId id="306" r:id="rId46"/>
    <p:sldId id="275" r:id="rId47"/>
    <p:sldId id="302" r:id="rId48"/>
    <p:sldId id="303" r:id="rId49"/>
    <p:sldId id="304" r:id="rId50"/>
    <p:sldId id="305" r:id="rId51"/>
    <p:sldId id="307" r:id="rId52"/>
    <p:sldId id="308" r:id="rId53"/>
    <p:sldId id="309" r:id="rId54"/>
    <p:sldId id="310" r:id="rId55"/>
    <p:sldId id="311" r:id="rId56"/>
    <p:sldId id="312" r:id="rId57"/>
    <p:sldId id="313" r:id="rId58"/>
    <p:sldId id="314" r:id="rId59"/>
    <p:sldId id="317" r:id="rId60"/>
    <p:sldId id="316" r:id="rId61"/>
    <p:sldId id="319" r:id="rId62"/>
    <p:sldId id="322" r:id="rId63"/>
    <p:sldId id="321" r:id="rId64"/>
    <p:sldId id="320" r:id="rId65"/>
    <p:sldId id="315"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793"/>
    <a:srgbClr val="79551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33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E0ACBC2-C9A9-4E1F-B959-BD8A3480141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25</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34</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35</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36</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37</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38</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39</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40</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41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42</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43</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26</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44</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45</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46</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47</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48</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49</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50</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51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52</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53</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27</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54</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55</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56</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57</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58</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59</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60</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61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62</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63</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28</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64</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65</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29</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30</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31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32</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0C18-13A1-44D4-B824-B4272C576513}" type="slidenum">
              <a:rPr lang="en-US"/>
              <a:pPr/>
              <a:t>33</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1752600"/>
            <a:ext cx="5486400" cy="838200"/>
          </a:xfrm>
        </p:spPr>
        <p:txBody>
          <a:bodyPr>
            <a:scene3d>
              <a:camera prst="orthographicFront"/>
              <a:lightRig rig="threePt" dir="t"/>
            </a:scene3d>
            <a:sp3d extrusionH="57150">
              <a:bevelT w="82550" h="38100" prst="coolSlant"/>
            </a:sp3d>
          </a:bodyPr>
          <a:lstStyle>
            <a:lvl1pPr>
              <a:defRPr>
                <a:ln>
                  <a:solidFill>
                    <a:schemeClr val="accent4">
                      <a:lumMod val="10000"/>
                    </a:schemeClr>
                  </a:solidFill>
                </a:ln>
                <a:solidFill>
                  <a:schemeClr val="accent6">
                    <a:lumMod val="50000"/>
                  </a:schemeClr>
                </a:solidFill>
                <a:effectLst>
                  <a:outerShdw blurRad="50800" dist="38100" dir="13500000" algn="br" rotWithShape="0">
                    <a:prstClr val="black">
                      <a:alpha val="40000"/>
                    </a:prstClr>
                  </a:outerShdw>
                </a:effectLst>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743200" y="2743200"/>
            <a:ext cx="5486400" cy="457200"/>
          </a:xfrm>
        </p:spPr>
        <p:txBody>
          <a:bodyPr/>
          <a:lstStyle>
            <a:lvl1pPr marL="0" indent="0">
              <a:buFontTx/>
              <a:buNone/>
              <a:defRPr sz="2000">
                <a:ln>
                  <a:solidFill>
                    <a:schemeClr val="accent2">
                      <a:lumMod val="50000"/>
                    </a:schemeClr>
                  </a:solidFill>
                </a:ln>
                <a:solidFill>
                  <a:srgbClr val="014793"/>
                </a:solidFill>
              </a:defRPr>
            </a:lvl1pPr>
          </a:lstStyle>
          <a:p>
            <a:r>
              <a:rPr lang="en-US" dirty="0"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4FEB75E4-6C8E-41AF-BDF9-8E929DFFDA7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10CBAE-FA25-4BE4-90A1-4B4558800D4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FFBB57-5E62-4AF7-A1C4-A18C8B0DA1D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0B8F448-C47A-4C95-8A6C-492E9316F765}"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53756B9C-7916-4A7A-BA8A-9C4DA17AC588}"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4793"/>
                </a:solidFill>
                <a:effectLst>
                  <a:outerShdw blurRad="50800" dist="38100" algn="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accent6">
                    <a:lumMod val="50000"/>
                  </a:schemeClr>
                </a:solidFill>
              </a:defRPr>
            </a:lvl1pPr>
            <a:lvl2pPr>
              <a:defRPr>
                <a:solidFill>
                  <a:schemeClr val="bg2">
                    <a:lumMod val="50000"/>
                  </a:schemeClr>
                </a:solidFill>
              </a:defRPr>
            </a:lvl2pPr>
            <a:lvl3pPr>
              <a:defRPr>
                <a:solidFill>
                  <a:srgbClr val="FF0000"/>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025AB2-21D4-49A9-86E0-9C053985D2B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664523-B387-470E-9692-955D34E6EA4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089C1F-7939-4EEA-BFD3-2FA97FAD4E3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93069F0-F23C-4DD4-9137-132683CEDED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568939E-4974-4E0E-91AD-B1710ED06E7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CF5EC16-E2B2-4463-A3B5-E9E47372F0A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F81875-0142-4117-804E-787775C666E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3A532D-A0A6-475E-9249-8D41969A3A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79551B"/>
                </a:solidFill>
                <a:latin typeface="+mn-lt"/>
              </a:defRPr>
            </a:lvl1pPr>
          </a:lstStyle>
          <a:p>
            <a:endParaRPr lang="en-US"/>
          </a:p>
        </p:txBody>
      </p:sp>
      <p:sp>
        <p:nvSpPr>
          <p:cNvPr id="1033" name="Rectangle 9"/>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defRPr>
            </a:lvl1pPr>
          </a:lstStyle>
          <a:p>
            <a:endParaRPr lang="en-US"/>
          </a:p>
        </p:txBody>
      </p:sp>
      <p:sp>
        <p:nvSpPr>
          <p:cNvPr id="1034" name="Rectangle 10"/>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9551B"/>
                </a:solidFill>
                <a:latin typeface="+mn-lt"/>
              </a:defRPr>
            </a:lvl1pPr>
          </a:lstStyle>
          <a:p>
            <a:fld id="{012C856A-0714-4F47-A267-E820932405D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3200">
          <a:solidFill>
            <a:srgbClr val="79551B"/>
          </a:solidFill>
          <a:latin typeface="+mj-lt"/>
          <a:ea typeface="+mj-ea"/>
          <a:cs typeface="+mj-cs"/>
        </a:defRPr>
      </a:lvl1pPr>
      <a:lvl2pPr algn="l" rtl="0" eaLnBrk="1" fontAlgn="base" hangingPunct="1">
        <a:spcBef>
          <a:spcPct val="0"/>
        </a:spcBef>
        <a:spcAft>
          <a:spcPct val="0"/>
        </a:spcAft>
        <a:defRPr sz="3200">
          <a:solidFill>
            <a:srgbClr val="79551B"/>
          </a:solidFill>
          <a:latin typeface="Palatino Linotype" pitchFamily="18" charset="0"/>
        </a:defRPr>
      </a:lvl2pPr>
      <a:lvl3pPr algn="l" rtl="0" eaLnBrk="1" fontAlgn="base" hangingPunct="1">
        <a:spcBef>
          <a:spcPct val="0"/>
        </a:spcBef>
        <a:spcAft>
          <a:spcPct val="0"/>
        </a:spcAft>
        <a:defRPr sz="3200">
          <a:solidFill>
            <a:srgbClr val="79551B"/>
          </a:solidFill>
          <a:latin typeface="Palatino Linotype" pitchFamily="18" charset="0"/>
        </a:defRPr>
      </a:lvl3pPr>
      <a:lvl4pPr algn="l" rtl="0" eaLnBrk="1" fontAlgn="base" hangingPunct="1">
        <a:spcBef>
          <a:spcPct val="0"/>
        </a:spcBef>
        <a:spcAft>
          <a:spcPct val="0"/>
        </a:spcAft>
        <a:defRPr sz="3200">
          <a:solidFill>
            <a:srgbClr val="79551B"/>
          </a:solidFill>
          <a:latin typeface="Palatino Linotype" pitchFamily="18" charset="0"/>
        </a:defRPr>
      </a:lvl4pPr>
      <a:lvl5pPr algn="l" rtl="0" eaLnBrk="1" fontAlgn="base" hangingPunct="1">
        <a:spcBef>
          <a:spcPct val="0"/>
        </a:spcBef>
        <a:spcAft>
          <a:spcPct val="0"/>
        </a:spcAft>
        <a:defRPr sz="3200">
          <a:solidFill>
            <a:srgbClr val="79551B"/>
          </a:solidFill>
          <a:latin typeface="Palatino Linotype" pitchFamily="18" charset="0"/>
        </a:defRPr>
      </a:lvl5pPr>
      <a:lvl6pPr marL="457200" algn="l" rtl="0" eaLnBrk="1" fontAlgn="base" hangingPunct="1">
        <a:spcBef>
          <a:spcPct val="0"/>
        </a:spcBef>
        <a:spcAft>
          <a:spcPct val="0"/>
        </a:spcAft>
        <a:defRPr sz="3200">
          <a:solidFill>
            <a:srgbClr val="79551B"/>
          </a:solidFill>
          <a:latin typeface="Palatino Linotype" pitchFamily="18" charset="0"/>
        </a:defRPr>
      </a:lvl6pPr>
      <a:lvl7pPr marL="914400" algn="l" rtl="0" eaLnBrk="1" fontAlgn="base" hangingPunct="1">
        <a:spcBef>
          <a:spcPct val="0"/>
        </a:spcBef>
        <a:spcAft>
          <a:spcPct val="0"/>
        </a:spcAft>
        <a:defRPr sz="3200">
          <a:solidFill>
            <a:srgbClr val="79551B"/>
          </a:solidFill>
          <a:latin typeface="Palatino Linotype" pitchFamily="18" charset="0"/>
        </a:defRPr>
      </a:lvl7pPr>
      <a:lvl8pPr marL="1371600" algn="l" rtl="0" eaLnBrk="1" fontAlgn="base" hangingPunct="1">
        <a:spcBef>
          <a:spcPct val="0"/>
        </a:spcBef>
        <a:spcAft>
          <a:spcPct val="0"/>
        </a:spcAft>
        <a:defRPr sz="3200">
          <a:solidFill>
            <a:srgbClr val="79551B"/>
          </a:solidFill>
          <a:latin typeface="Palatino Linotype" pitchFamily="18" charset="0"/>
        </a:defRPr>
      </a:lvl8pPr>
      <a:lvl9pPr marL="1828800" algn="l" rtl="0" eaLnBrk="1" fontAlgn="base" hangingPunct="1">
        <a:spcBef>
          <a:spcPct val="0"/>
        </a:spcBef>
        <a:spcAft>
          <a:spcPct val="0"/>
        </a:spcAft>
        <a:defRPr sz="3200">
          <a:solidFill>
            <a:srgbClr val="79551B"/>
          </a:solidFill>
          <a:latin typeface="Palatino Linotype" pitchFamily="18" charset="0"/>
        </a:defRPr>
      </a:lvl9pPr>
    </p:titleStyle>
    <p:bodyStyle>
      <a:lvl1pPr marL="342900" indent="-342900" algn="l" rtl="0" eaLnBrk="1" fontAlgn="base" hangingPunct="1">
        <a:spcBef>
          <a:spcPct val="20000"/>
        </a:spcBef>
        <a:spcAft>
          <a:spcPct val="0"/>
        </a:spcAft>
        <a:buChar char="•"/>
        <a:defRPr sz="2800">
          <a:solidFill>
            <a:srgbClr val="79551B"/>
          </a:solidFill>
          <a:latin typeface="+mn-lt"/>
          <a:ea typeface="+mn-ea"/>
          <a:cs typeface="+mn-cs"/>
        </a:defRPr>
      </a:lvl1pPr>
      <a:lvl2pPr marL="742950" indent="-285750" algn="l" rtl="0" eaLnBrk="1" fontAlgn="base" hangingPunct="1">
        <a:spcBef>
          <a:spcPct val="20000"/>
        </a:spcBef>
        <a:spcAft>
          <a:spcPct val="0"/>
        </a:spcAft>
        <a:buChar char="–"/>
        <a:defRPr sz="2400">
          <a:solidFill>
            <a:srgbClr val="79551B"/>
          </a:solidFill>
          <a:latin typeface="+mn-lt"/>
        </a:defRPr>
      </a:lvl2pPr>
      <a:lvl3pPr marL="1143000" indent="-228600" algn="l" rtl="0" eaLnBrk="1" fontAlgn="base" hangingPunct="1">
        <a:spcBef>
          <a:spcPct val="20000"/>
        </a:spcBef>
        <a:spcAft>
          <a:spcPct val="0"/>
        </a:spcAft>
        <a:buChar char="•"/>
        <a:defRPr sz="2000">
          <a:solidFill>
            <a:srgbClr val="79551B"/>
          </a:solidFill>
          <a:latin typeface="+mn-lt"/>
        </a:defRPr>
      </a:lvl3pPr>
      <a:lvl4pPr marL="1600200" indent="-228600" algn="l" rtl="0" eaLnBrk="1" fontAlgn="base" hangingPunct="1">
        <a:spcBef>
          <a:spcPct val="20000"/>
        </a:spcBef>
        <a:spcAft>
          <a:spcPct val="0"/>
        </a:spcAft>
        <a:buChar char="–"/>
        <a:defRPr>
          <a:solidFill>
            <a:srgbClr val="79551B"/>
          </a:solidFill>
          <a:latin typeface="+mn-lt"/>
        </a:defRPr>
      </a:lvl4pPr>
      <a:lvl5pPr marL="2057400" indent="-228600" algn="l" rtl="0" eaLnBrk="1" fontAlgn="base" hangingPunct="1">
        <a:spcBef>
          <a:spcPct val="20000"/>
        </a:spcBef>
        <a:spcAft>
          <a:spcPct val="0"/>
        </a:spcAft>
        <a:buChar char="»"/>
        <a:defRPr sz="1600">
          <a:solidFill>
            <a:srgbClr val="79551B"/>
          </a:solidFill>
          <a:latin typeface="+mn-lt"/>
        </a:defRPr>
      </a:lvl5pPr>
      <a:lvl6pPr marL="2514600" indent="-228600" algn="l" rtl="0" eaLnBrk="1" fontAlgn="base" hangingPunct="1">
        <a:spcBef>
          <a:spcPct val="20000"/>
        </a:spcBef>
        <a:spcAft>
          <a:spcPct val="0"/>
        </a:spcAft>
        <a:buChar char="»"/>
        <a:defRPr sz="1600">
          <a:solidFill>
            <a:srgbClr val="79551B"/>
          </a:solidFill>
          <a:latin typeface="+mn-lt"/>
        </a:defRPr>
      </a:lvl6pPr>
      <a:lvl7pPr marL="2971800" indent="-228600" algn="l" rtl="0" eaLnBrk="1" fontAlgn="base" hangingPunct="1">
        <a:spcBef>
          <a:spcPct val="20000"/>
        </a:spcBef>
        <a:spcAft>
          <a:spcPct val="0"/>
        </a:spcAft>
        <a:buChar char="»"/>
        <a:defRPr sz="1600">
          <a:solidFill>
            <a:srgbClr val="79551B"/>
          </a:solidFill>
          <a:latin typeface="+mn-lt"/>
        </a:defRPr>
      </a:lvl7pPr>
      <a:lvl8pPr marL="3429000" indent="-228600" algn="l" rtl="0" eaLnBrk="1" fontAlgn="base" hangingPunct="1">
        <a:spcBef>
          <a:spcPct val="20000"/>
        </a:spcBef>
        <a:spcAft>
          <a:spcPct val="0"/>
        </a:spcAft>
        <a:buChar char="»"/>
        <a:defRPr sz="1600">
          <a:solidFill>
            <a:srgbClr val="79551B"/>
          </a:solidFill>
          <a:latin typeface="+mn-lt"/>
        </a:defRPr>
      </a:lvl8pPr>
      <a:lvl9pPr marL="3886200" indent="-228600" algn="l" rtl="0" eaLnBrk="1" fontAlgn="base" hangingPunct="1">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p:txBody>
          <a:bodyPr/>
          <a:lstStyle/>
          <a:p>
            <a:r>
              <a:rPr lang="en-US" sz="7200" b="1" dirty="0"/>
              <a:t>Types of Roofs</a:t>
            </a:r>
          </a:p>
        </p:txBody>
      </p:sp>
      <p:sp>
        <p:nvSpPr>
          <p:cNvPr id="248835" name="Rectangle 3"/>
          <p:cNvSpPr>
            <a:spLocks noGrp="1" noChangeArrowheads="1"/>
          </p:cNvSpPr>
          <p:nvPr>
            <p:ph type="subTitle" idx="1"/>
          </p:nvPr>
        </p:nvSpPr>
        <p:spPr>
          <a:xfrm>
            <a:off x="2209800" y="4267200"/>
            <a:ext cx="5486400" cy="457200"/>
          </a:xfrm>
        </p:spPr>
        <p:txBody>
          <a:bodyPr/>
          <a:lstStyle/>
          <a:p>
            <a:pPr algn="ctr"/>
            <a:r>
              <a:rPr lang="en-US" dirty="0"/>
              <a:t>Housing and Interior Design</a:t>
            </a:r>
          </a:p>
          <a:p>
            <a:pPr algn="ctr"/>
            <a:endParaRPr lang="en-US" sz="1000" dirty="0"/>
          </a:p>
          <a:p>
            <a:pPr algn="ctr"/>
            <a:r>
              <a:rPr lang="en-US" b="1" dirty="0"/>
              <a:t>“Identify Roof Shapes</a:t>
            </a:r>
            <a:r>
              <a:rPr lang="en-US" b="1" dirty="0" smtClean="0"/>
              <a:t>”</a:t>
            </a:r>
          </a:p>
          <a:p>
            <a:pPr algn="ct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sz="3800" dirty="0"/>
              <a:t>Roof Shapes - Gabled</a:t>
            </a:r>
            <a:br>
              <a:rPr lang="en-US" sz="3800" dirty="0"/>
            </a:br>
            <a:endParaRPr lang="en-US" sz="3800" dirty="0"/>
          </a:p>
        </p:txBody>
      </p:sp>
      <p:sp>
        <p:nvSpPr>
          <p:cNvPr id="250883" name="Rectangle 3"/>
          <p:cNvSpPr>
            <a:spLocks noGrp="1" noChangeArrowheads="1"/>
          </p:cNvSpPr>
          <p:nvPr>
            <p:ph type="body" idx="1"/>
          </p:nvPr>
        </p:nvSpPr>
        <p:spPr>
          <a:xfrm>
            <a:off x="457200" y="1600200"/>
            <a:ext cx="8001000" cy="4530725"/>
          </a:xfrm>
        </p:spPr>
        <p:txBody>
          <a:bodyPr/>
          <a:lstStyle/>
          <a:p>
            <a:pPr algn="ctr">
              <a:lnSpc>
                <a:spcPct val="90000"/>
              </a:lnSpc>
              <a:buFont typeface="Wingdings" pitchFamily="2" charset="2"/>
              <a:buNone/>
            </a:pPr>
            <a:r>
              <a:rPr lang="en-US" sz="4600" dirty="0">
                <a:solidFill>
                  <a:schemeClr val="bg2"/>
                </a:solidFill>
              </a:rPr>
              <a:t>Gabled</a:t>
            </a:r>
            <a:br>
              <a:rPr lang="en-US" sz="4600" dirty="0">
                <a:solidFill>
                  <a:schemeClr val="bg2"/>
                </a:solidFill>
              </a:rPr>
            </a:br>
            <a:endParaRPr lang="en-US" sz="1000" dirty="0">
              <a:solidFill>
                <a:schemeClr val="bg2"/>
              </a:solidFill>
            </a:endParaRPr>
          </a:p>
          <a:p>
            <a:pPr algn="ctr">
              <a:lnSpc>
                <a:spcPct val="90000"/>
              </a:lnSpc>
              <a:buFont typeface="Wingdings" pitchFamily="2" charset="2"/>
              <a:buNone/>
            </a:pPr>
            <a:r>
              <a:rPr lang="en-US" sz="3800" dirty="0"/>
              <a:t>Gabled refers to the family of houses classified by the straight slope falling from ridge to eave, creating a peak or triangle on the side or front facade. </a:t>
            </a:r>
            <a:br>
              <a:rPr lang="en-US" sz="3800" dirty="0"/>
            </a:b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0882"/>
                                        </p:tgtEl>
                                        <p:attrNameLst>
                                          <p:attrName>style.visibility</p:attrName>
                                        </p:attrNameLst>
                                      </p:cBhvr>
                                      <p:to>
                                        <p:strVal val="visible"/>
                                      </p:to>
                                    </p:set>
                                    <p:animEffect transition="in" filter="wipe(down)">
                                      <p:cBhvr>
                                        <p:cTn id="7" dur="500"/>
                                        <p:tgtEl>
                                          <p:spTgt spid="2508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0883">
                                            <p:txEl>
                                              <p:pRg st="0" end="0"/>
                                            </p:txEl>
                                          </p:spTgt>
                                        </p:tgtEl>
                                        <p:attrNameLst>
                                          <p:attrName>style.visibility</p:attrName>
                                        </p:attrNameLst>
                                      </p:cBhvr>
                                      <p:to>
                                        <p:strVal val="visible"/>
                                      </p:to>
                                    </p:set>
                                    <p:animEffect transition="in" filter="wipe(down)">
                                      <p:cBhvr>
                                        <p:cTn id="12" dur="500"/>
                                        <p:tgtEl>
                                          <p:spTgt spid="2508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0883">
                                            <p:txEl>
                                              <p:pRg st="1" end="1"/>
                                            </p:txEl>
                                          </p:spTgt>
                                        </p:tgtEl>
                                        <p:attrNameLst>
                                          <p:attrName>style.visibility</p:attrName>
                                        </p:attrNameLst>
                                      </p:cBhvr>
                                      <p:to>
                                        <p:strVal val="visible"/>
                                      </p:to>
                                    </p:set>
                                    <p:animEffect transition="in" filter="wipe(down)">
                                      <p:cBhvr>
                                        <p:cTn id="17" dur="500"/>
                                        <p:tgtEl>
                                          <p:spTgt spid="250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p:bldP spid="2508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838200"/>
            <a:ext cx="8229600" cy="579438"/>
          </a:xfrm>
        </p:spPr>
        <p:txBody>
          <a:bodyPr/>
          <a:lstStyle/>
          <a:p>
            <a:pPr algn="ctr"/>
            <a:r>
              <a:rPr lang="en-US" sz="3800" dirty="0">
                <a:solidFill>
                  <a:srgbClr val="014793"/>
                </a:solidFill>
              </a:rPr>
              <a:t>Roof Shapes - Gabled</a:t>
            </a:r>
            <a:r>
              <a:rPr lang="en-US" sz="3800" dirty="0"/>
              <a:t/>
            </a:r>
            <a:br>
              <a:rPr lang="en-US" sz="3800" dirty="0"/>
            </a:br>
            <a:endParaRPr lang="en-US" sz="3800" dirty="0"/>
          </a:p>
        </p:txBody>
      </p:sp>
      <p:sp>
        <p:nvSpPr>
          <p:cNvPr id="251907" name="Rectangle 3"/>
          <p:cNvSpPr>
            <a:spLocks noGrp="1" noChangeArrowheads="1"/>
          </p:cNvSpPr>
          <p:nvPr>
            <p:ph type="body" sz="half" idx="1"/>
          </p:nvPr>
        </p:nvSpPr>
        <p:spPr>
          <a:xfrm>
            <a:off x="685800" y="1600200"/>
            <a:ext cx="3581400" cy="4530725"/>
          </a:xfrm>
        </p:spPr>
        <p:txBody>
          <a:bodyPr/>
          <a:lstStyle/>
          <a:p>
            <a:pPr>
              <a:buFont typeface="Wingdings" pitchFamily="2" charset="2"/>
              <a:buNone/>
            </a:pPr>
            <a:r>
              <a:rPr lang="en-US" sz="4200" dirty="0">
                <a:solidFill>
                  <a:schemeClr val="bg2"/>
                </a:solidFill>
              </a:rPr>
              <a:t>Side-Gabled</a:t>
            </a:r>
            <a:r>
              <a:rPr lang="en-US" sz="4200" dirty="0">
                <a:solidFill>
                  <a:schemeClr val="hlink"/>
                </a:solidFill>
              </a:rPr>
              <a:t/>
            </a:r>
            <a:br>
              <a:rPr lang="en-US" sz="4200" dirty="0">
                <a:solidFill>
                  <a:schemeClr val="hlink"/>
                </a:solidFill>
              </a:rPr>
            </a:br>
            <a:r>
              <a:rPr lang="en-US" sz="2600" dirty="0"/>
              <a:t> </a:t>
            </a:r>
            <a:br>
              <a:rPr lang="en-US" sz="2600" dirty="0"/>
            </a:br>
            <a:r>
              <a:rPr lang="en-US" sz="2800" dirty="0">
                <a:solidFill>
                  <a:srgbClr val="014793"/>
                </a:solidFill>
              </a:rPr>
              <a:t>This style of home locates the front door on the non-gabled façade.</a:t>
            </a:r>
          </a:p>
        </p:txBody>
      </p:sp>
      <p:pic>
        <p:nvPicPr>
          <p:cNvPr id="251909" name="Picture 5" descr="Roof_SideGable"/>
          <p:cNvPicPr>
            <a:picLocks noGrp="1" noChangeAspect="1" noChangeArrowheads="1"/>
          </p:cNvPicPr>
          <p:nvPr>
            <p:ph sz="half" idx="2"/>
          </p:nvPr>
        </p:nvPicPr>
        <p:blipFill>
          <a:blip r:embed="rId2" cstate="print"/>
          <a:srcRect/>
          <a:stretch>
            <a:fillRect/>
          </a:stretch>
        </p:blipFill>
        <p:spPr>
          <a:xfrm>
            <a:off x="4191000" y="1676400"/>
            <a:ext cx="4233863" cy="31845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51906"/>
                                        </p:tgtEl>
                                        <p:attrNameLst>
                                          <p:attrName>style.visibility</p:attrName>
                                        </p:attrNameLst>
                                      </p:cBhvr>
                                      <p:to>
                                        <p:strVal val="visible"/>
                                      </p:to>
                                    </p:set>
                                    <p:animEffect transition="in" filter="box(in)">
                                      <p:cBhvr>
                                        <p:cTn id="11" dur="500"/>
                                        <p:tgtEl>
                                          <p:spTgt spid="25190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51907">
                                            <p:txEl>
                                              <p:pRg st="0" end="0"/>
                                            </p:txEl>
                                          </p:spTgt>
                                        </p:tgtEl>
                                        <p:attrNameLst>
                                          <p:attrName>style.visibility</p:attrName>
                                        </p:attrNameLst>
                                      </p:cBhvr>
                                      <p:to>
                                        <p:strVal val="visible"/>
                                      </p:to>
                                    </p:set>
                                    <p:animEffect transition="in" filter="box(in)">
                                      <p:cBhvr>
                                        <p:cTn id="16" dur="500"/>
                                        <p:tgtEl>
                                          <p:spTgt spid="2519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P spid="2519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533400"/>
            <a:ext cx="8229600" cy="884238"/>
          </a:xfrm>
        </p:spPr>
        <p:txBody>
          <a:bodyPr/>
          <a:lstStyle/>
          <a:p>
            <a:pPr algn="ctr"/>
            <a:r>
              <a:rPr lang="en-US" sz="3800" dirty="0">
                <a:solidFill>
                  <a:srgbClr val="014793"/>
                </a:solidFill>
              </a:rPr>
              <a:t>Roof Shapes - Gabled</a:t>
            </a:r>
            <a:br>
              <a:rPr lang="en-US" sz="3800" dirty="0">
                <a:solidFill>
                  <a:srgbClr val="014793"/>
                </a:solidFill>
              </a:rPr>
            </a:br>
            <a:endParaRPr lang="en-US" sz="3800" dirty="0">
              <a:solidFill>
                <a:srgbClr val="014793"/>
              </a:solidFill>
            </a:endParaRPr>
          </a:p>
        </p:txBody>
      </p:sp>
      <p:sp>
        <p:nvSpPr>
          <p:cNvPr id="253955" name="Rectangle 3"/>
          <p:cNvSpPr>
            <a:spLocks noGrp="1" noChangeArrowheads="1"/>
          </p:cNvSpPr>
          <p:nvPr>
            <p:ph type="body" sz="half" idx="1"/>
          </p:nvPr>
        </p:nvSpPr>
        <p:spPr>
          <a:xfrm>
            <a:off x="609600" y="1600200"/>
            <a:ext cx="3733800" cy="4530725"/>
          </a:xfrm>
        </p:spPr>
        <p:txBody>
          <a:bodyPr/>
          <a:lstStyle/>
          <a:p>
            <a:pPr>
              <a:buFont typeface="Wingdings" pitchFamily="2" charset="2"/>
              <a:buNone/>
            </a:pPr>
            <a:r>
              <a:rPr lang="en-US" sz="4200" dirty="0">
                <a:solidFill>
                  <a:srgbClr val="014793"/>
                </a:solidFill>
              </a:rPr>
              <a:t>Front-Gabled</a:t>
            </a:r>
            <a:br>
              <a:rPr lang="en-US" sz="4200" dirty="0">
                <a:solidFill>
                  <a:srgbClr val="014793"/>
                </a:solidFill>
              </a:rPr>
            </a:br>
            <a:r>
              <a:rPr lang="en-US" sz="2600" dirty="0">
                <a:solidFill>
                  <a:srgbClr val="014793"/>
                </a:solidFill>
              </a:rPr>
              <a:t> </a:t>
            </a:r>
            <a:br>
              <a:rPr lang="en-US" sz="2600" dirty="0">
                <a:solidFill>
                  <a:srgbClr val="014793"/>
                </a:solidFill>
              </a:rPr>
            </a:br>
            <a:r>
              <a:rPr lang="en-US" sz="2800" dirty="0">
                <a:solidFill>
                  <a:srgbClr val="014793"/>
                </a:solidFill>
              </a:rPr>
              <a:t>Houses have the peak or gable facing the front.</a:t>
            </a:r>
            <a:r>
              <a:rPr lang="en-US" dirty="0">
                <a:solidFill>
                  <a:srgbClr val="014793"/>
                </a:solidFill>
              </a:rPr>
              <a:t> </a:t>
            </a:r>
          </a:p>
        </p:txBody>
      </p:sp>
      <p:pic>
        <p:nvPicPr>
          <p:cNvPr id="253958" name="Picture 6" descr="Roof_FrontGable"/>
          <p:cNvPicPr>
            <a:picLocks noGrp="1" noChangeAspect="1" noChangeArrowheads="1"/>
          </p:cNvPicPr>
          <p:nvPr>
            <p:ph sz="quarter" idx="3"/>
          </p:nvPr>
        </p:nvPicPr>
        <p:blipFill>
          <a:blip r:embed="rId2" cstate="print"/>
          <a:srcRect/>
          <a:stretch>
            <a:fillRect/>
          </a:stretch>
        </p:blipFill>
        <p:spPr>
          <a:xfrm>
            <a:off x="4267200" y="1828800"/>
            <a:ext cx="4233863" cy="31845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9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53955">
                                            <p:txEl>
                                              <p:pRg st="0" end="0"/>
                                            </p:txEl>
                                          </p:spTgt>
                                        </p:tgtEl>
                                        <p:attrNameLst>
                                          <p:attrName>style.visibility</p:attrName>
                                        </p:attrNameLst>
                                      </p:cBhvr>
                                      <p:to>
                                        <p:strVal val="visible"/>
                                      </p:to>
                                    </p:set>
                                    <p:animEffect transition="in" filter="box(in)">
                                      <p:cBhvr>
                                        <p:cTn id="11" dur="500"/>
                                        <p:tgtEl>
                                          <p:spTgt spid="2539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457200"/>
            <a:ext cx="8229600" cy="960438"/>
          </a:xfrm>
        </p:spPr>
        <p:txBody>
          <a:bodyPr/>
          <a:lstStyle/>
          <a:p>
            <a:pPr algn="ctr"/>
            <a:r>
              <a:rPr lang="en-US" sz="3800" dirty="0">
                <a:solidFill>
                  <a:srgbClr val="014793"/>
                </a:solidFill>
              </a:rPr>
              <a:t>Roof Shapes - Gabled</a:t>
            </a:r>
            <a:r>
              <a:rPr lang="en-US" sz="3800" dirty="0"/>
              <a:t/>
            </a:r>
            <a:br>
              <a:rPr lang="en-US" sz="3800" dirty="0"/>
            </a:br>
            <a:endParaRPr lang="en-US" sz="3800" dirty="0"/>
          </a:p>
        </p:txBody>
      </p:sp>
      <p:sp>
        <p:nvSpPr>
          <p:cNvPr id="256003" name="Rectangle 3"/>
          <p:cNvSpPr>
            <a:spLocks noGrp="1" noChangeArrowheads="1"/>
          </p:cNvSpPr>
          <p:nvPr>
            <p:ph type="body" sz="half" idx="1"/>
          </p:nvPr>
        </p:nvSpPr>
        <p:spPr>
          <a:xfrm>
            <a:off x="685800" y="1295400"/>
            <a:ext cx="3733800" cy="4724400"/>
          </a:xfrm>
        </p:spPr>
        <p:txBody>
          <a:bodyPr/>
          <a:lstStyle/>
          <a:p>
            <a:pPr>
              <a:lnSpc>
                <a:spcPct val="90000"/>
              </a:lnSpc>
              <a:buFont typeface="Wingdings" pitchFamily="2" charset="2"/>
              <a:buNone/>
            </a:pPr>
            <a:r>
              <a:rPr lang="en-US" sz="3800" dirty="0">
                <a:solidFill>
                  <a:srgbClr val="014793"/>
                </a:solidFill>
              </a:rPr>
              <a:t>Cross-Gabled</a:t>
            </a:r>
            <a:br>
              <a:rPr lang="en-US" sz="3800" dirty="0">
                <a:solidFill>
                  <a:srgbClr val="014793"/>
                </a:solidFill>
              </a:rPr>
            </a:br>
            <a:r>
              <a:rPr lang="en-US" sz="2200" dirty="0">
                <a:solidFill>
                  <a:srgbClr val="014793"/>
                </a:solidFill>
              </a:rPr>
              <a:t> </a:t>
            </a:r>
            <a:br>
              <a:rPr lang="en-US" sz="2200" dirty="0">
                <a:solidFill>
                  <a:srgbClr val="014793"/>
                </a:solidFill>
              </a:rPr>
            </a:br>
            <a:r>
              <a:rPr lang="en-US" sz="2800" dirty="0">
                <a:solidFill>
                  <a:srgbClr val="014793"/>
                </a:solidFill>
              </a:rPr>
              <a:t>Cross-gabled houses have additional sections or wings crossing perpendicular to the main section, meeting in a valley, each with its own peaked or gabled façade. </a:t>
            </a:r>
            <a:br>
              <a:rPr lang="en-US" sz="2800" dirty="0">
                <a:solidFill>
                  <a:srgbClr val="014793"/>
                </a:solidFill>
              </a:rPr>
            </a:br>
            <a:endParaRPr lang="en-US" sz="2800" dirty="0">
              <a:solidFill>
                <a:srgbClr val="014793"/>
              </a:solidFill>
            </a:endParaRPr>
          </a:p>
        </p:txBody>
      </p:sp>
      <p:pic>
        <p:nvPicPr>
          <p:cNvPr id="256008" name="Picture 8" descr="Roof_CrossGable"/>
          <p:cNvPicPr>
            <a:picLocks noChangeAspect="1" noChangeArrowheads="1"/>
          </p:cNvPicPr>
          <p:nvPr/>
        </p:nvPicPr>
        <p:blipFill>
          <a:blip r:embed="rId2" cstate="print"/>
          <a:srcRect/>
          <a:stretch>
            <a:fillRect/>
          </a:stretch>
        </p:blipFill>
        <p:spPr bwMode="auto">
          <a:xfrm>
            <a:off x="4419600" y="2362200"/>
            <a:ext cx="4333875" cy="21542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56003">
                                            <p:txEl>
                                              <p:pRg st="0" end="0"/>
                                            </p:txEl>
                                          </p:spTgt>
                                        </p:tgtEl>
                                        <p:attrNameLst>
                                          <p:attrName>style.visibility</p:attrName>
                                        </p:attrNameLst>
                                      </p:cBhvr>
                                      <p:to>
                                        <p:strVal val="visible"/>
                                      </p:to>
                                    </p:set>
                                    <p:animEffect transition="in" filter="box(in)">
                                      <p:cBhvr>
                                        <p:cTn id="11" dur="500"/>
                                        <p:tgtEl>
                                          <p:spTgt spid="2560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sz="3800" dirty="0"/>
              <a:t>Roof Shapes</a:t>
            </a:r>
            <a:br>
              <a:rPr lang="en-US" sz="3800" dirty="0"/>
            </a:br>
            <a:endParaRPr lang="en-US" sz="3800" dirty="0"/>
          </a:p>
        </p:txBody>
      </p:sp>
      <p:sp>
        <p:nvSpPr>
          <p:cNvPr id="258051" name="Rectangle 3"/>
          <p:cNvSpPr>
            <a:spLocks noGrp="1" noChangeArrowheads="1"/>
          </p:cNvSpPr>
          <p:nvPr>
            <p:ph type="body" idx="1"/>
          </p:nvPr>
        </p:nvSpPr>
        <p:spPr>
          <a:xfrm>
            <a:off x="457200" y="1600200"/>
            <a:ext cx="8001000" cy="4530725"/>
          </a:xfrm>
        </p:spPr>
        <p:txBody>
          <a:bodyPr/>
          <a:lstStyle/>
          <a:p>
            <a:pPr>
              <a:buFont typeface="Wingdings" pitchFamily="2" charset="2"/>
              <a:buNone/>
            </a:pPr>
            <a:r>
              <a:rPr lang="en-US" sz="4200" dirty="0">
                <a:solidFill>
                  <a:schemeClr val="accent4">
                    <a:lumMod val="10000"/>
                  </a:schemeClr>
                </a:solidFill>
              </a:rPr>
              <a:t>Hipped</a:t>
            </a:r>
          </a:p>
          <a:p>
            <a:pPr>
              <a:buFont typeface="Wingdings" pitchFamily="2" charset="2"/>
              <a:buNone/>
            </a:pPr>
            <a:endParaRPr lang="en-US" sz="1000" dirty="0"/>
          </a:p>
          <a:p>
            <a:pPr>
              <a:buFont typeface="Wingdings" pitchFamily="2" charset="2"/>
              <a:buNone/>
            </a:pPr>
            <a:r>
              <a:rPr lang="en-US" sz="2800" dirty="0"/>
              <a:t>    This family of houses avoids having a peak or triangle at the roof junction by breaking the roof plane along the slope line, allowing the roof to bend or wrap around the house. Hipped houses have an even roof to wall junction all the way around the house and eaves on all sides.</a:t>
            </a:r>
            <a:r>
              <a:rPr lang="en-US" dirty="0"/>
              <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box(in)">
                                      <p:cBhvr>
                                        <p:cTn id="7" dur="500"/>
                                        <p:tgtEl>
                                          <p:spTgt spid="258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8051">
                                            <p:txEl>
                                              <p:pRg st="0" end="0"/>
                                            </p:txEl>
                                          </p:spTgt>
                                        </p:tgtEl>
                                        <p:attrNameLst>
                                          <p:attrName>style.visibility</p:attrName>
                                        </p:attrNameLst>
                                      </p:cBhvr>
                                      <p:to>
                                        <p:strVal val="visible"/>
                                      </p:to>
                                    </p:set>
                                    <p:animEffect transition="in" filter="box(in)">
                                      <p:cBhvr>
                                        <p:cTn id="12" dur="500"/>
                                        <p:tgtEl>
                                          <p:spTgt spid="258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8051">
                                            <p:txEl>
                                              <p:pRg st="2" end="2"/>
                                            </p:txEl>
                                          </p:spTgt>
                                        </p:tgtEl>
                                        <p:attrNameLst>
                                          <p:attrName>style.visibility</p:attrName>
                                        </p:attrNameLst>
                                      </p:cBhvr>
                                      <p:to>
                                        <p:strVal val="visible"/>
                                      </p:to>
                                    </p:set>
                                    <p:animEffect transition="in" filter="box(in)">
                                      <p:cBhvr>
                                        <p:cTn id="17" dur="500"/>
                                        <p:tgtEl>
                                          <p:spTgt spid="258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p:bldP spid="2580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sz="3800" dirty="0">
                <a:solidFill>
                  <a:schemeClr val="accent4">
                    <a:lumMod val="10000"/>
                  </a:schemeClr>
                </a:solidFill>
              </a:rPr>
              <a:t>Roof Shapes - Hip</a:t>
            </a:r>
          </a:p>
        </p:txBody>
      </p:sp>
      <p:sp>
        <p:nvSpPr>
          <p:cNvPr id="259075" name="Rectangle 3"/>
          <p:cNvSpPr>
            <a:spLocks noGrp="1" noChangeArrowheads="1"/>
          </p:cNvSpPr>
          <p:nvPr>
            <p:ph type="body" sz="half" idx="1"/>
          </p:nvPr>
        </p:nvSpPr>
        <p:spPr/>
        <p:txBody>
          <a:bodyPr/>
          <a:lstStyle/>
          <a:p>
            <a:pPr algn="ctr">
              <a:lnSpc>
                <a:spcPct val="90000"/>
              </a:lnSpc>
              <a:buFont typeface="Wingdings" pitchFamily="2" charset="2"/>
              <a:buNone/>
            </a:pPr>
            <a:r>
              <a:rPr lang="en-US" sz="4200" dirty="0">
                <a:solidFill>
                  <a:srgbClr val="014793"/>
                </a:solidFill>
              </a:rPr>
              <a:t>Simple </a:t>
            </a:r>
            <a:r>
              <a:rPr lang="en-US" sz="2600" dirty="0">
                <a:solidFill>
                  <a:srgbClr val="014793"/>
                </a:solidFill>
              </a:rPr>
              <a:t/>
            </a:r>
            <a:br>
              <a:rPr lang="en-US" sz="2600" dirty="0">
                <a:solidFill>
                  <a:srgbClr val="014793"/>
                </a:solidFill>
              </a:rPr>
            </a:br>
            <a:endParaRPr lang="en-US" sz="2600" dirty="0">
              <a:solidFill>
                <a:srgbClr val="014793"/>
              </a:solidFill>
            </a:endParaRPr>
          </a:p>
          <a:p>
            <a:pPr>
              <a:lnSpc>
                <a:spcPct val="90000"/>
              </a:lnSpc>
              <a:buFont typeface="Wingdings" pitchFamily="2" charset="2"/>
              <a:buNone/>
            </a:pPr>
            <a:r>
              <a:rPr lang="en-US" sz="2800" dirty="0">
                <a:solidFill>
                  <a:srgbClr val="014793"/>
                </a:solidFill>
              </a:rPr>
              <a:t>    A hipped roof where all four roof faces rise to a ridge across the top, often with broader faces across the front slope and narrower side sections. </a:t>
            </a:r>
          </a:p>
        </p:txBody>
      </p:sp>
      <p:pic>
        <p:nvPicPr>
          <p:cNvPr id="259078" name="Picture 6" descr="Roof_Hipped"/>
          <p:cNvPicPr>
            <a:picLocks noGrp="1" noChangeAspect="1" noChangeArrowheads="1"/>
          </p:cNvPicPr>
          <p:nvPr>
            <p:ph sz="half" idx="2"/>
          </p:nvPr>
        </p:nvPicPr>
        <p:blipFill>
          <a:blip r:embed="rId2" cstate="print"/>
          <a:srcRect/>
          <a:stretch>
            <a:fillRect/>
          </a:stretch>
        </p:blipFill>
        <p:spPr>
          <a:xfrm>
            <a:off x="4876800" y="2057400"/>
            <a:ext cx="3757613" cy="27924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59074"/>
                                        </p:tgtEl>
                                        <p:attrNameLst>
                                          <p:attrName>style.visibility</p:attrName>
                                        </p:attrNameLst>
                                      </p:cBhvr>
                                      <p:to>
                                        <p:strVal val="visible"/>
                                      </p:to>
                                    </p:set>
                                    <p:animEffect transition="in" filter="box(in)">
                                      <p:cBhvr>
                                        <p:cTn id="11" dur="500"/>
                                        <p:tgtEl>
                                          <p:spTgt spid="25907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59075">
                                            <p:txEl>
                                              <p:pRg st="0" end="0"/>
                                            </p:txEl>
                                          </p:spTgt>
                                        </p:tgtEl>
                                        <p:attrNameLst>
                                          <p:attrName>style.visibility</p:attrName>
                                        </p:attrNameLst>
                                      </p:cBhvr>
                                      <p:to>
                                        <p:strVal val="visible"/>
                                      </p:to>
                                    </p:set>
                                    <p:animEffect transition="in" filter="box(in)">
                                      <p:cBhvr>
                                        <p:cTn id="16" dur="500"/>
                                        <p:tgtEl>
                                          <p:spTgt spid="25907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59075">
                                            <p:txEl>
                                              <p:pRg st="1" end="1"/>
                                            </p:txEl>
                                          </p:spTgt>
                                        </p:tgtEl>
                                        <p:attrNameLst>
                                          <p:attrName>style.visibility</p:attrName>
                                        </p:attrNameLst>
                                      </p:cBhvr>
                                      <p:to>
                                        <p:strVal val="visible"/>
                                      </p:to>
                                    </p:set>
                                    <p:animEffect transition="in" filter="box(in)">
                                      <p:cBhvr>
                                        <p:cTn id="21" dur="500"/>
                                        <p:tgtEl>
                                          <p:spTgt spid="259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914400" y="533400"/>
            <a:ext cx="7772400" cy="884238"/>
          </a:xfrm>
        </p:spPr>
        <p:txBody>
          <a:bodyPr/>
          <a:lstStyle/>
          <a:p>
            <a:r>
              <a:rPr lang="en-US" sz="3800" dirty="0">
                <a:solidFill>
                  <a:srgbClr val="014793"/>
                </a:solidFill>
              </a:rPr>
              <a:t>Roof Shapes - Hip</a:t>
            </a:r>
            <a:br>
              <a:rPr lang="en-US" sz="3800" dirty="0">
                <a:solidFill>
                  <a:srgbClr val="014793"/>
                </a:solidFill>
              </a:rPr>
            </a:br>
            <a:endParaRPr lang="en-US" sz="3800" dirty="0">
              <a:solidFill>
                <a:srgbClr val="014793"/>
              </a:solidFill>
            </a:endParaRPr>
          </a:p>
        </p:txBody>
      </p:sp>
      <p:sp>
        <p:nvSpPr>
          <p:cNvPr id="261123" name="Rectangle 3"/>
          <p:cNvSpPr>
            <a:spLocks noGrp="1" noChangeArrowheads="1"/>
          </p:cNvSpPr>
          <p:nvPr>
            <p:ph type="body" sz="half" idx="1"/>
          </p:nvPr>
        </p:nvSpPr>
        <p:spPr>
          <a:xfrm>
            <a:off x="762000" y="1600200"/>
            <a:ext cx="3733800" cy="4530725"/>
          </a:xfrm>
        </p:spPr>
        <p:txBody>
          <a:bodyPr/>
          <a:lstStyle/>
          <a:p>
            <a:pPr algn="ctr">
              <a:buFont typeface="Wingdings" pitchFamily="2" charset="2"/>
              <a:buNone/>
            </a:pPr>
            <a:r>
              <a:rPr lang="en-US" sz="4200" dirty="0">
                <a:solidFill>
                  <a:srgbClr val="014793"/>
                </a:solidFill>
              </a:rPr>
              <a:t>Pyramidal</a:t>
            </a:r>
          </a:p>
          <a:p>
            <a:pPr algn="ctr">
              <a:buFont typeface="Wingdings" pitchFamily="2" charset="2"/>
              <a:buNone/>
            </a:pPr>
            <a:endParaRPr lang="en-US" sz="2800" dirty="0">
              <a:solidFill>
                <a:schemeClr val="hlink"/>
              </a:solidFill>
            </a:endParaRPr>
          </a:p>
          <a:p>
            <a:pPr>
              <a:buFont typeface="Wingdings" pitchFamily="2" charset="2"/>
              <a:buNone/>
            </a:pPr>
            <a:r>
              <a:rPr lang="en-US" sz="2800" dirty="0"/>
              <a:t>   </a:t>
            </a:r>
            <a:r>
              <a:rPr lang="en-US" sz="2800" dirty="0">
                <a:solidFill>
                  <a:schemeClr val="accent1">
                    <a:lumMod val="50000"/>
                  </a:schemeClr>
                </a:solidFill>
              </a:rPr>
              <a:t>A hipped roof where all four sides come to a point at the roof peak.</a:t>
            </a:r>
            <a:r>
              <a:rPr lang="en-US" sz="2600" dirty="0">
                <a:solidFill>
                  <a:schemeClr val="accent1">
                    <a:lumMod val="50000"/>
                  </a:schemeClr>
                </a:solidFill>
              </a:rPr>
              <a:t> </a:t>
            </a:r>
          </a:p>
        </p:txBody>
      </p:sp>
      <p:pic>
        <p:nvPicPr>
          <p:cNvPr id="261127" name="Picture 7" descr="Roof_Pyramidal"/>
          <p:cNvPicPr>
            <a:picLocks noGrp="1" noChangeAspect="1" noChangeArrowheads="1"/>
          </p:cNvPicPr>
          <p:nvPr>
            <p:ph sz="half" idx="2"/>
          </p:nvPr>
        </p:nvPicPr>
        <p:blipFill>
          <a:blip r:embed="rId2" cstate="print"/>
          <a:srcRect/>
          <a:stretch>
            <a:fillRect/>
          </a:stretch>
        </p:blipFill>
        <p:spPr>
          <a:xfrm>
            <a:off x="4800600" y="1905000"/>
            <a:ext cx="4014788" cy="32845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61122"/>
                                        </p:tgtEl>
                                        <p:attrNameLst>
                                          <p:attrName>style.visibility</p:attrName>
                                        </p:attrNameLst>
                                      </p:cBhvr>
                                      <p:to>
                                        <p:strVal val="visible"/>
                                      </p:to>
                                    </p:set>
                                    <p:animEffect transition="in" filter="box(in)">
                                      <p:cBhvr>
                                        <p:cTn id="11" dur="500"/>
                                        <p:tgtEl>
                                          <p:spTgt spid="26112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61123">
                                            <p:txEl>
                                              <p:pRg st="0" end="0"/>
                                            </p:txEl>
                                          </p:spTgt>
                                        </p:tgtEl>
                                        <p:attrNameLst>
                                          <p:attrName>style.visibility</p:attrName>
                                        </p:attrNameLst>
                                      </p:cBhvr>
                                      <p:to>
                                        <p:strVal val="visible"/>
                                      </p:to>
                                    </p:set>
                                    <p:animEffect transition="in" filter="box(in)">
                                      <p:cBhvr>
                                        <p:cTn id="16" dur="500"/>
                                        <p:tgtEl>
                                          <p:spTgt spid="26112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61123">
                                            <p:txEl>
                                              <p:pRg st="2" end="2"/>
                                            </p:txEl>
                                          </p:spTgt>
                                        </p:tgtEl>
                                        <p:attrNameLst>
                                          <p:attrName>style.visibility</p:attrName>
                                        </p:attrNameLst>
                                      </p:cBhvr>
                                      <p:to>
                                        <p:strVal val="visible"/>
                                      </p:to>
                                    </p:set>
                                    <p:animEffect transition="in" filter="box(in)">
                                      <p:cBhvr>
                                        <p:cTn id="21" dur="500"/>
                                        <p:tgtEl>
                                          <p:spTgt spid="261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p:bldP spid="2611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838200" y="277813"/>
            <a:ext cx="7848600" cy="1139825"/>
          </a:xfrm>
        </p:spPr>
        <p:txBody>
          <a:bodyPr/>
          <a:lstStyle/>
          <a:p>
            <a:r>
              <a:rPr lang="en-US" sz="3800" dirty="0">
                <a:solidFill>
                  <a:srgbClr val="014793"/>
                </a:solidFill>
              </a:rPr>
              <a:t>Additional Roof Shapes</a:t>
            </a:r>
          </a:p>
        </p:txBody>
      </p:sp>
      <p:sp>
        <p:nvSpPr>
          <p:cNvPr id="263171" name="Rectangle 3"/>
          <p:cNvSpPr>
            <a:spLocks noGrp="1" noChangeArrowheads="1"/>
          </p:cNvSpPr>
          <p:nvPr>
            <p:ph type="body" sz="half" idx="1"/>
          </p:nvPr>
        </p:nvSpPr>
        <p:spPr>
          <a:xfrm>
            <a:off x="533400" y="1143000"/>
            <a:ext cx="4114800" cy="5257800"/>
          </a:xfrm>
        </p:spPr>
        <p:txBody>
          <a:bodyPr/>
          <a:lstStyle/>
          <a:p>
            <a:pPr algn="ctr">
              <a:buFont typeface="Wingdings" pitchFamily="2" charset="2"/>
              <a:buNone/>
            </a:pPr>
            <a:r>
              <a:rPr lang="en-US" sz="4200" dirty="0" smtClean="0">
                <a:solidFill>
                  <a:schemeClr val="accent1">
                    <a:lumMod val="50000"/>
                  </a:schemeClr>
                </a:solidFill>
              </a:rPr>
              <a:t>Gambrel</a:t>
            </a:r>
            <a:r>
              <a:rPr lang="en-US" sz="2600" dirty="0"/>
              <a:t/>
            </a:r>
            <a:br>
              <a:rPr lang="en-US" sz="2600" dirty="0"/>
            </a:br>
            <a:r>
              <a:rPr lang="en-US" sz="2600" dirty="0">
                <a:solidFill>
                  <a:srgbClr val="014793"/>
                </a:solidFill>
              </a:rPr>
              <a:t>A gabled roof that peaks at the ridgeline then falls away in a broad, low slope, breaks horizontally and changes to a steeper pitch. A gambrel roof has a broad upper story and side façade, and is often associated with barns. </a:t>
            </a:r>
          </a:p>
        </p:txBody>
      </p:sp>
      <p:pic>
        <p:nvPicPr>
          <p:cNvPr id="263176" name="Picture 8" descr="Roof_Gambrel"/>
          <p:cNvPicPr>
            <a:picLocks noGrp="1" noChangeAspect="1" noChangeArrowheads="1"/>
          </p:cNvPicPr>
          <p:nvPr>
            <p:ph sz="half" idx="2"/>
          </p:nvPr>
        </p:nvPicPr>
        <p:blipFill>
          <a:blip r:embed="rId2" cstate="print"/>
          <a:srcRect/>
          <a:stretch>
            <a:fillRect/>
          </a:stretch>
        </p:blipFill>
        <p:spPr>
          <a:xfrm>
            <a:off x="4648200" y="1905000"/>
            <a:ext cx="4191000" cy="35194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box(in)">
                                      <p:cBhvr>
                                        <p:cTn id="7" dur="500"/>
                                        <p:tgtEl>
                                          <p:spTgt spid="2631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317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63171">
                                            <p:txEl>
                                              <p:pRg st="0" end="0"/>
                                            </p:txEl>
                                          </p:spTgt>
                                        </p:tgtEl>
                                        <p:attrNameLst>
                                          <p:attrName>style.visibility</p:attrName>
                                        </p:attrNameLst>
                                      </p:cBhvr>
                                      <p:to>
                                        <p:strVal val="visible"/>
                                      </p:to>
                                    </p:set>
                                    <p:animEffect transition="in" filter="box(in)">
                                      <p:cBhvr>
                                        <p:cTn id="16" dur="500"/>
                                        <p:tgtEl>
                                          <p:spTgt spid="263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p:bldP spid="2631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914400" y="277813"/>
            <a:ext cx="7772400" cy="1139825"/>
          </a:xfrm>
        </p:spPr>
        <p:txBody>
          <a:bodyPr/>
          <a:lstStyle/>
          <a:p>
            <a:r>
              <a:rPr lang="en-US" sz="3800" dirty="0">
                <a:solidFill>
                  <a:srgbClr val="014793"/>
                </a:solidFill>
              </a:rPr>
              <a:t>Additional Roof Shapes</a:t>
            </a:r>
          </a:p>
        </p:txBody>
      </p:sp>
      <p:sp>
        <p:nvSpPr>
          <p:cNvPr id="264195" name="Rectangle 3"/>
          <p:cNvSpPr>
            <a:spLocks noGrp="1" noChangeArrowheads="1"/>
          </p:cNvSpPr>
          <p:nvPr>
            <p:ph type="body" sz="half" idx="1"/>
          </p:nvPr>
        </p:nvSpPr>
        <p:spPr>
          <a:xfrm>
            <a:off x="533400" y="1143000"/>
            <a:ext cx="3962400" cy="4876800"/>
          </a:xfrm>
        </p:spPr>
        <p:txBody>
          <a:bodyPr/>
          <a:lstStyle/>
          <a:p>
            <a:pPr algn="ctr">
              <a:buFont typeface="Wingdings" pitchFamily="2" charset="2"/>
              <a:buNone/>
            </a:pPr>
            <a:r>
              <a:rPr lang="en-US" sz="4200" dirty="0">
                <a:solidFill>
                  <a:schemeClr val="accent1">
                    <a:lumMod val="50000"/>
                  </a:schemeClr>
                </a:solidFill>
              </a:rPr>
              <a:t>Saltbox</a:t>
            </a:r>
          </a:p>
          <a:p>
            <a:pPr>
              <a:buFont typeface="Wingdings" pitchFamily="2" charset="2"/>
              <a:buNone/>
            </a:pPr>
            <a:r>
              <a:rPr lang="en-US" sz="2600" dirty="0"/>
              <a:t/>
            </a:r>
            <a:br>
              <a:rPr lang="en-US" sz="2600" dirty="0"/>
            </a:br>
            <a:r>
              <a:rPr lang="en-US" sz="2600" b="1" dirty="0">
                <a:solidFill>
                  <a:srgbClr val="014793"/>
                </a:solidFill>
              </a:rPr>
              <a:t>A gabled roof with asymmetrical roof faces. This asymmetry produces one facade that is two stories high dropping to a single story or story and one half on the opposite side of the building. </a:t>
            </a:r>
          </a:p>
        </p:txBody>
      </p:sp>
      <p:pic>
        <p:nvPicPr>
          <p:cNvPr id="264199" name="Picture 7" descr="Roof_Saltbox"/>
          <p:cNvPicPr>
            <a:picLocks noGrp="1" noChangeAspect="1" noChangeArrowheads="1"/>
          </p:cNvPicPr>
          <p:nvPr>
            <p:ph sz="half" idx="2"/>
          </p:nvPr>
        </p:nvPicPr>
        <p:blipFill>
          <a:blip r:embed="rId2" cstate="print"/>
          <a:srcRect/>
          <a:stretch>
            <a:fillRect/>
          </a:stretch>
        </p:blipFill>
        <p:spPr>
          <a:xfrm>
            <a:off x="4495800" y="1981200"/>
            <a:ext cx="4267200" cy="30226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64195">
                                            <p:txEl>
                                              <p:pRg st="0" end="0"/>
                                            </p:txEl>
                                          </p:spTgt>
                                        </p:tgtEl>
                                        <p:attrNameLst>
                                          <p:attrName>style.visibility</p:attrName>
                                        </p:attrNameLst>
                                      </p:cBhvr>
                                      <p:to>
                                        <p:strVal val="visible"/>
                                      </p:to>
                                    </p:set>
                                    <p:animEffect transition="in" filter="box(in)">
                                      <p:cBhvr>
                                        <p:cTn id="11" dur="500"/>
                                        <p:tgtEl>
                                          <p:spTgt spid="2641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64195">
                                            <p:txEl>
                                              <p:pRg st="1" end="1"/>
                                            </p:txEl>
                                          </p:spTgt>
                                        </p:tgtEl>
                                        <p:attrNameLst>
                                          <p:attrName>style.visibility</p:attrName>
                                        </p:attrNameLst>
                                      </p:cBhvr>
                                      <p:to>
                                        <p:strVal val="visible"/>
                                      </p:to>
                                    </p:set>
                                    <p:animEffect transition="in" filter="box(in)">
                                      <p:cBhvr>
                                        <p:cTn id="16" dur="500"/>
                                        <p:tgtEl>
                                          <p:spTgt spid="264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85800" y="277813"/>
            <a:ext cx="8001000" cy="1139825"/>
          </a:xfrm>
        </p:spPr>
        <p:txBody>
          <a:bodyPr/>
          <a:lstStyle/>
          <a:p>
            <a:r>
              <a:rPr lang="en-US" sz="3800" b="1" dirty="0">
                <a:solidFill>
                  <a:srgbClr val="014793"/>
                </a:solidFill>
              </a:rPr>
              <a:t>Additional Roof Shapes</a:t>
            </a:r>
          </a:p>
        </p:txBody>
      </p:sp>
      <p:sp>
        <p:nvSpPr>
          <p:cNvPr id="265219" name="Rectangle 3"/>
          <p:cNvSpPr>
            <a:spLocks noGrp="1" noChangeArrowheads="1"/>
          </p:cNvSpPr>
          <p:nvPr>
            <p:ph type="body" sz="half" idx="1"/>
          </p:nvPr>
        </p:nvSpPr>
        <p:spPr>
          <a:xfrm>
            <a:off x="533400" y="1143000"/>
            <a:ext cx="3810000" cy="4876800"/>
          </a:xfrm>
        </p:spPr>
        <p:txBody>
          <a:bodyPr/>
          <a:lstStyle/>
          <a:p>
            <a:pPr algn="ctr">
              <a:buFont typeface="Wingdings" pitchFamily="2" charset="2"/>
              <a:buNone/>
            </a:pPr>
            <a:r>
              <a:rPr lang="en-US" sz="4200" dirty="0">
                <a:solidFill>
                  <a:schemeClr val="bg2"/>
                </a:solidFill>
              </a:rPr>
              <a:t>Mansard</a:t>
            </a:r>
          </a:p>
          <a:p>
            <a:pPr>
              <a:buFont typeface="Wingdings" pitchFamily="2" charset="2"/>
              <a:buNone/>
            </a:pPr>
            <a:r>
              <a:rPr lang="en-US" sz="2600" dirty="0"/>
              <a:t>    </a:t>
            </a:r>
            <a:endParaRPr lang="en-US" sz="1000" dirty="0"/>
          </a:p>
          <a:p>
            <a:pPr>
              <a:buFont typeface="Wingdings" pitchFamily="2" charset="2"/>
              <a:buNone/>
            </a:pPr>
            <a:r>
              <a:rPr lang="en-US" sz="1000" dirty="0"/>
              <a:t>         </a:t>
            </a:r>
            <a:r>
              <a:rPr lang="en-US" sz="2800" dirty="0">
                <a:solidFill>
                  <a:srgbClr val="014793"/>
                </a:solidFill>
              </a:rPr>
              <a:t>A hipped roof with two distinct roof pitches, low-sloped from the flat top or ridgeline then breaking to a steep pitch above the wall junction. </a:t>
            </a:r>
          </a:p>
        </p:txBody>
      </p:sp>
      <p:pic>
        <p:nvPicPr>
          <p:cNvPr id="265223" name="Picture 7" descr="Roof_Mansard"/>
          <p:cNvPicPr>
            <a:picLocks noGrp="1" noChangeAspect="1" noChangeArrowheads="1"/>
          </p:cNvPicPr>
          <p:nvPr>
            <p:ph sz="half" idx="2"/>
          </p:nvPr>
        </p:nvPicPr>
        <p:blipFill>
          <a:blip r:embed="rId2" cstate="print"/>
          <a:srcRect/>
          <a:stretch>
            <a:fillRect/>
          </a:stretch>
        </p:blipFill>
        <p:spPr>
          <a:xfrm>
            <a:off x="4648200" y="2057400"/>
            <a:ext cx="4038600" cy="28606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65219">
                                            <p:txEl>
                                              <p:pRg st="0" end="0"/>
                                            </p:txEl>
                                          </p:spTgt>
                                        </p:tgtEl>
                                        <p:attrNameLst>
                                          <p:attrName>style.visibility</p:attrName>
                                        </p:attrNameLst>
                                      </p:cBhvr>
                                      <p:to>
                                        <p:strVal val="visible"/>
                                      </p:to>
                                    </p:set>
                                    <p:animEffect transition="in" filter="box(in)">
                                      <p:cBhvr>
                                        <p:cTn id="11" dur="500"/>
                                        <p:tgtEl>
                                          <p:spTgt spid="2652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65219">
                                            <p:txEl>
                                              <p:pRg st="1" end="1"/>
                                            </p:txEl>
                                          </p:spTgt>
                                        </p:tgtEl>
                                        <p:attrNameLst>
                                          <p:attrName>style.visibility</p:attrName>
                                        </p:attrNameLst>
                                      </p:cBhvr>
                                      <p:to>
                                        <p:strVal val="visible"/>
                                      </p:to>
                                    </p:set>
                                    <p:animEffect transition="in" filter="box(in)">
                                      <p:cBhvr>
                                        <p:cTn id="16" dur="500"/>
                                        <p:tgtEl>
                                          <p:spTgt spid="265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65219">
                                            <p:txEl>
                                              <p:pRg st="2" end="2"/>
                                            </p:txEl>
                                          </p:spTgt>
                                        </p:tgtEl>
                                        <p:attrNameLst>
                                          <p:attrName>style.visibility</p:attrName>
                                        </p:attrNameLst>
                                      </p:cBhvr>
                                      <p:to>
                                        <p:strVal val="visible"/>
                                      </p:to>
                                    </p:set>
                                    <p:animEffect transition="in" filter="box(in)">
                                      <p:cBhvr>
                                        <p:cTn id="21" dur="500"/>
                                        <p:tgtEl>
                                          <p:spTgt spid="265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t>Roof Terms</a:t>
            </a:r>
          </a:p>
        </p:txBody>
      </p:sp>
      <p:pic>
        <p:nvPicPr>
          <p:cNvPr id="272408" name="Picture 24" descr="Roof_EavesDetail1"/>
          <p:cNvPicPr>
            <a:picLocks noGrp="1" noChangeAspect="1" noChangeArrowheads="1"/>
          </p:cNvPicPr>
          <p:nvPr>
            <p:ph idx="1"/>
          </p:nvPr>
        </p:nvPicPr>
        <p:blipFill>
          <a:blip r:embed="rId2" cstate="print"/>
          <a:srcRect/>
          <a:stretch>
            <a:fillRect/>
          </a:stretch>
        </p:blipFill>
        <p:spPr>
          <a:xfrm>
            <a:off x="457200" y="990600"/>
            <a:ext cx="4791075" cy="5105400"/>
          </a:xfrm>
          <a:noFill/>
          <a:ln/>
        </p:spPr>
      </p:pic>
      <p:sp>
        <p:nvSpPr>
          <p:cNvPr id="272422" name="Text Box 38"/>
          <p:cNvSpPr txBox="1">
            <a:spLocks noChangeArrowheads="1"/>
          </p:cNvSpPr>
          <p:nvPr/>
        </p:nvSpPr>
        <p:spPr bwMode="auto">
          <a:xfrm>
            <a:off x="5638800" y="1143000"/>
            <a:ext cx="3200400" cy="3876675"/>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4000" dirty="0">
                <a:solidFill>
                  <a:srgbClr val="014793"/>
                </a:solidFill>
              </a:rPr>
              <a:t> Roof</a:t>
            </a:r>
            <a:r>
              <a:rPr lang="en-US" sz="4800" dirty="0">
                <a:solidFill>
                  <a:srgbClr val="014793"/>
                </a:solidFill>
              </a:rPr>
              <a:t/>
            </a:r>
            <a:br>
              <a:rPr lang="en-US" sz="4800" dirty="0">
                <a:solidFill>
                  <a:srgbClr val="014793"/>
                </a:solidFill>
              </a:rPr>
            </a:br>
            <a:endParaRPr lang="en-US" sz="1000" dirty="0">
              <a:solidFill>
                <a:srgbClr val="014793"/>
              </a:solidFill>
            </a:endParaRPr>
          </a:p>
          <a:p>
            <a:pPr marL="342900" indent="-342900">
              <a:spcBef>
                <a:spcPct val="50000"/>
              </a:spcBef>
            </a:pPr>
            <a:r>
              <a:rPr lang="en-US" sz="2800" dirty="0">
                <a:solidFill>
                  <a:srgbClr val="014793"/>
                </a:solidFill>
              </a:rPr>
              <a:t>The upper exterior</a:t>
            </a:r>
          </a:p>
          <a:p>
            <a:pPr marL="342900" indent="-342900">
              <a:spcBef>
                <a:spcPct val="50000"/>
              </a:spcBef>
            </a:pPr>
            <a:r>
              <a:rPr lang="en-US" sz="2800" dirty="0">
                <a:solidFill>
                  <a:srgbClr val="014793"/>
                </a:solidFill>
              </a:rPr>
              <a:t>surface of the</a:t>
            </a:r>
          </a:p>
          <a:p>
            <a:pPr marL="342900" indent="-342900">
              <a:spcBef>
                <a:spcPct val="50000"/>
              </a:spcBef>
            </a:pPr>
            <a:r>
              <a:rPr lang="en-US" sz="2800" dirty="0">
                <a:solidFill>
                  <a:srgbClr val="014793"/>
                </a:solidFill>
              </a:rPr>
              <a:t>home.</a:t>
            </a:r>
            <a:r>
              <a:rPr lang="en-US" sz="3600" dirty="0">
                <a:solidFill>
                  <a:srgbClr val="014793"/>
                </a:solidFill>
              </a:rPr>
              <a:t/>
            </a:r>
            <a:br>
              <a:rPr lang="en-US" sz="3600" dirty="0">
                <a:solidFill>
                  <a:srgbClr val="014793"/>
                </a:solidFill>
              </a:rPr>
            </a:br>
            <a:r>
              <a:rPr lang="en-US" sz="3600" dirty="0">
                <a:solidFill>
                  <a:srgbClr val="014793"/>
                </a:solidFill>
              </a:rPr>
              <a:t/>
            </a:r>
            <a:br>
              <a:rPr lang="en-US" sz="3600" dirty="0">
                <a:solidFill>
                  <a:srgbClr val="014793"/>
                </a:solidFill>
              </a:rPr>
            </a:br>
            <a:endParaRPr lang="en-US" sz="3600" dirty="0">
              <a:solidFill>
                <a:srgbClr val="0147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4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72422"/>
                                        </p:tgtEl>
                                        <p:attrNameLst>
                                          <p:attrName>style.visibility</p:attrName>
                                        </p:attrNameLst>
                                      </p:cBhvr>
                                      <p:to>
                                        <p:strVal val="visible"/>
                                      </p:to>
                                    </p:set>
                                    <p:animEffect transition="in" filter="box(in)">
                                      <p:cBhvr>
                                        <p:cTn id="11" dur="500"/>
                                        <p:tgtEl>
                                          <p:spTgt spid="272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990600" y="277813"/>
            <a:ext cx="7696200" cy="1139825"/>
          </a:xfrm>
        </p:spPr>
        <p:txBody>
          <a:bodyPr/>
          <a:lstStyle/>
          <a:p>
            <a:r>
              <a:rPr lang="en-US" sz="3800" b="1" dirty="0">
                <a:solidFill>
                  <a:srgbClr val="014793"/>
                </a:solidFill>
              </a:rPr>
              <a:t>Additional Roof Shapes</a:t>
            </a:r>
          </a:p>
        </p:txBody>
      </p:sp>
      <p:sp>
        <p:nvSpPr>
          <p:cNvPr id="266243" name="Rectangle 3"/>
          <p:cNvSpPr>
            <a:spLocks noGrp="1" noChangeArrowheads="1"/>
          </p:cNvSpPr>
          <p:nvPr>
            <p:ph type="body" sz="half" idx="1"/>
          </p:nvPr>
        </p:nvSpPr>
        <p:spPr>
          <a:xfrm>
            <a:off x="609600" y="1143000"/>
            <a:ext cx="3352800" cy="4876800"/>
          </a:xfrm>
        </p:spPr>
        <p:txBody>
          <a:bodyPr/>
          <a:lstStyle/>
          <a:p>
            <a:pPr algn="ctr">
              <a:buFont typeface="Wingdings" pitchFamily="2" charset="2"/>
              <a:buNone/>
            </a:pPr>
            <a:r>
              <a:rPr lang="en-US" sz="4200" dirty="0">
                <a:solidFill>
                  <a:schemeClr val="bg2"/>
                </a:solidFill>
              </a:rPr>
              <a:t>Shed</a:t>
            </a:r>
          </a:p>
          <a:p>
            <a:pPr algn="ctr">
              <a:buFont typeface="Wingdings" pitchFamily="2" charset="2"/>
              <a:buNone/>
            </a:pPr>
            <a:endParaRPr lang="en-US" sz="1000" dirty="0"/>
          </a:p>
          <a:p>
            <a:pPr>
              <a:buFont typeface="Wingdings" pitchFamily="2" charset="2"/>
              <a:buNone/>
            </a:pPr>
            <a:r>
              <a:rPr lang="en-US" sz="2600" dirty="0"/>
              <a:t>    </a:t>
            </a:r>
            <a:r>
              <a:rPr lang="en-US" sz="2600" dirty="0">
                <a:solidFill>
                  <a:srgbClr val="014793"/>
                </a:solidFill>
              </a:rPr>
              <a:t>A gabled roof with a single roof face falling away from the main building. Shed roofs are often used for porches, additions, and raised-roof sections. </a:t>
            </a:r>
          </a:p>
        </p:txBody>
      </p:sp>
      <p:pic>
        <p:nvPicPr>
          <p:cNvPr id="266247" name="Picture 7" descr="Roof_Shed"/>
          <p:cNvPicPr>
            <a:picLocks noGrp="1" noChangeAspect="1" noChangeArrowheads="1"/>
          </p:cNvPicPr>
          <p:nvPr>
            <p:ph sz="half" idx="2"/>
          </p:nvPr>
        </p:nvPicPr>
        <p:blipFill>
          <a:blip r:embed="rId2" cstate="print"/>
          <a:srcRect/>
          <a:stretch>
            <a:fillRect/>
          </a:stretch>
        </p:blipFill>
        <p:spPr>
          <a:xfrm>
            <a:off x="3962400" y="1905000"/>
            <a:ext cx="4800600" cy="34004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66243">
                                            <p:txEl>
                                              <p:pRg st="0" end="0"/>
                                            </p:txEl>
                                          </p:spTgt>
                                        </p:tgtEl>
                                        <p:attrNameLst>
                                          <p:attrName>style.visibility</p:attrName>
                                        </p:attrNameLst>
                                      </p:cBhvr>
                                      <p:to>
                                        <p:strVal val="visible"/>
                                      </p:to>
                                    </p:set>
                                    <p:animEffect transition="in" filter="box(in)">
                                      <p:cBhvr>
                                        <p:cTn id="11" dur="500"/>
                                        <p:tgtEl>
                                          <p:spTgt spid="26624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66243">
                                            <p:txEl>
                                              <p:pRg st="2" end="2"/>
                                            </p:txEl>
                                          </p:spTgt>
                                        </p:tgtEl>
                                        <p:attrNameLst>
                                          <p:attrName>style.visibility</p:attrName>
                                        </p:attrNameLst>
                                      </p:cBhvr>
                                      <p:to>
                                        <p:strVal val="visible"/>
                                      </p:to>
                                    </p:set>
                                    <p:animEffect transition="in" filter="box(in)">
                                      <p:cBhvr>
                                        <p:cTn id="16" dur="500"/>
                                        <p:tgtEl>
                                          <p:spTgt spid="266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sz="3800" b="1" dirty="0">
                <a:solidFill>
                  <a:srgbClr val="014793"/>
                </a:solidFill>
              </a:rPr>
              <a:t>Additional Roof Shapes</a:t>
            </a:r>
          </a:p>
        </p:txBody>
      </p:sp>
      <p:sp>
        <p:nvSpPr>
          <p:cNvPr id="267267" name="Rectangle 3"/>
          <p:cNvSpPr>
            <a:spLocks noGrp="1" noChangeArrowheads="1"/>
          </p:cNvSpPr>
          <p:nvPr>
            <p:ph type="body" sz="half" idx="1"/>
          </p:nvPr>
        </p:nvSpPr>
        <p:spPr>
          <a:xfrm>
            <a:off x="762000" y="1143000"/>
            <a:ext cx="3200400" cy="4876800"/>
          </a:xfrm>
        </p:spPr>
        <p:txBody>
          <a:bodyPr/>
          <a:lstStyle/>
          <a:p>
            <a:pPr algn="ctr">
              <a:buFont typeface="Wingdings" pitchFamily="2" charset="2"/>
              <a:buNone/>
            </a:pPr>
            <a:r>
              <a:rPr lang="en-US" sz="4200" dirty="0">
                <a:solidFill>
                  <a:schemeClr val="bg2"/>
                </a:solidFill>
              </a:rPr>
              <a:t>Flat</a:t>
            </a:r>
          </a:p>
          <a:p>
            <a:pPr>
              <a:buFont typeface="Wingdings" pitchFamily="2" charset="2"/>
              <a:buNone/>
            </a:pPr>
            <a:endParaRPr lang="en-US" sz="1000" dirty="0"/>
          </a:p>
          <a:p>
            <a:pPr>
              <a:buFont typeface="Wingdings" pitchFamily="2" charset="2"/>
              <a:buNone/>
            </a:pPr>
            <a:r>
              <a:rPr lang="en-US" sz="1000" dirty="0"/>
              <a:t>        </a:t>
            </a:r>
            <a:r>
              <a:rPr lang="en-US" sz="2800" dirty="0">
                <a:solidFill>
                  <a:srgbClr val="014793"/>
                </a:solidFill>
              </a:rPr>
              <a:t>Actually its own roof type, flat roofs have no slope and may terminate with or without eaves.</a:t>
            </a:r>
            <a:r>
              <a:rPr lang="en-US" sz="2600" dirty="0">
                <a:solidFill>
                  <a:srgbClr val="014793"/>
                </a:solidFill>
              </a:rPr>
              <a:t> </a:t>
            </a:r>
          </a:p>
        </p:txBody>
      </p:sp>
      <p:pic>
        <p:nvPicPr>
          <p:cNvPr id="267272" name="Picture 8" descr="Roof_Flat"/>
          <p:cNvPicPr>
            <a:picLocks noGrp="1" noChangeAspect="1" noChangeArrowheads="1"/>
          </p:cNvPicPr>
          <p:nvPr>
            <p:ph sz="half" idx="2"/>
          </p:nvPr>
        </p:nvPicPr>
        <p:blipFill>
          <a:blip r:embed="rId2" cstate="print"/>
          <a:srcRect/>
          <a:stretch>
            <a:fillRect/>
          </a:stretch>
        </p:blipFill>
        <p:spPr>
          <a:xfrm>
            <a:off x="4038600" y="1828800"/>
            <a:ext cx="4572000" cy="32385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2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67267">
                                            <p:txEl>
                                              <p:pRg st="0" end="0"/>
                                            </p:txEl>
                                          </p:spTgt>
                                        </p:tgtEl>
                                        <p:attrNameLst>
                                          <p:attrName>style.visibility</p:attrName>
                                        </p:attrNameLst>
                                      </p:cBhvr>
                                      <p:to>
                                        <p:strVal val="visible"/>
                                      </p:to>
                                    </p:set>
                                    <p:animEffect transition="in" filter="box(in)">
                                      <p:cBhvr>
                                        <p:cTn id="11" dur="500"/>
                                        <p:tgtEl>
                                          <p:spTgt spid="26726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67267">
                                            <p:txEl>
                                              <p:pRg st="2" end="2"/>
                                            </p:txEl>
                                          </p:spTgt>
                                        </p:tgtEl>
                                        <p:attrNameLst>
                                          <p:attrName>style.visibility</p:attrName>
                                        </p:attrNameLst>
                                      </p:cBhvr>
                                      <p:to>
                                        <p:strVal val="visible"/>
                                      </p:to>
                                    </p:set>
                                    <p:animEffect transition="in" filter="box(in)">
                                      <p:cBhvr>
                                        <p:cTn id="16" dur="500"/>
                                        <p:tgtEl>
                                          <p:spTgt spid="267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sz="3800" dirty="0">
                <a:solidFill>
                  <a:srgbClr val="014793"/>
                </a:solidFill>
              </a:rPr>
              <a:t>Additional Roof Features</a:t>
            </a:r>
          </a:p>
        </p:txBody>
      </p:sp>
      <p:sp>
        <p:nvSpPr>
          <p:cNvPr id="268291" name="Rectangle 3"/>
          <p:cNvSpPr>
            <a:spLocks noGrp="1" noChangeArrowheads="1"/>
          </p:cNvSpPr>
          <p:nvPr>
            <p:ph type="body" sz="half" idx="1"/>
          </p:nvPr>
        </p:nvSpPr>
        <p:spPr/>
        <p:txBody>
          <a:bodyPr/>
          <a:lstStyle/>
          <a:p>
            <a:pPr algn="ctr">
              <a:lnSpc>
                <a:spcPct val="90000"/>
              </a:lnSpc>
              <a:buFont typeface="Wingdings" pitchFamily="2" charset="2"/>
              <a:buNone/>
            </a:pPr>
            <a:r>
              <a:rPr lang="en-US" sz="4200" dirty="0">
                <a:solidFill>
                  <a:schemeClr val="accent1">
                    <a:lumMod val="50000"/>
                  </a:schemeClr>
                </a:solidFill>
              </a:rPr>
              <a:t>Dormers</a:t>
            </a:r>
          </a:p>
          <a:p>
            <a:pPr>
              <a:lnSpc>
                <a:spcPct val="90000"/>
              </a:lnSpc>
              <a:buFont typeface="Wingdings" pitchFamily="2" charset="2"/>
              <a:buNone/>
            </a:pPr>
            <a:endParaRPr lang="en-US" sz="1000" dirty="0"/>
          </a:p>
          <a:p>
            <a:pPr>
              <a:lnSpc>
                <a:spcPct val="90000"/>
              </a:lnSpc>
              <a:buFont typeface="Wingdings" pitchFamily="2" charset="2"/>
              <a:buNone/>
            </a:pPr>
            <a:r>
              <a:rPr lang="en-US" sz="2600" dirty="0"/>
              <a:t>    </a:t>
            </a:r>
            <a:r>
              <a:rPr lang="en-US" sz="2600" b="1" dirty="0">
                <a:solidFill>
                  <a:srgbClr val="014793"/>
                </a:solidFill>
              </a:rPr>
              <a:t>Rise up out of the roof and are often separate from the roof-to-wall junction. Like houses, dormers are classified by their roof shape (shed, hipped, gabled, flat, etc).</a:t>
            </a:r>
            <a:br>
              <a:rPr lang="en-US" sz="2600" b="1" dirty="0">
                <a:solidFill>
                  <a:srgbClr val="014793"/>
                </a:solidFill>
              </a:rPr>
            </a:br>
            <a:endParaRPr lang="en-US" sz="2600" b="1" dirty="0">
              <a:solidFill>
                <a:srgbClr val="014793"/>
              </a:solidFill>
            </a:endParaRPr>
          </a:p>
        </p:txBody>
      </p:sp>
      <p:pic>
        <p:nvPicPr>
          <p:cNvPr id="268295" name="Picture 7" descr="Roof_Dormer"/>
          <p:cNvPicPr>
            <a:picLocks noGrp="1" noChangeAspect="1" noChangeArrowheads="1"/>
          </p:cNvPicPr>
          <p:nvPr>
            <p:ph sz="quarter" idx="2"/>
          </p:nvPr>
        </p:nvPicPr>
        <p:blipFill>
          <a:blip r:embed="rId2" cstate="print"/>
          <a:srcRect/>
          <a:stretch>
            <a:fillRect/>
          </a:stretch>
        </p:blipFill>
        <p:spPr>
          <a:xfrm>
            <a:off x="5715000" y="381000"/>
            <a:ext cx="2409825" cy="2746375"/>
          </a:xfrm>
          <a:noFill/>
          <a:ln/>
        </p:spPr>
      </p:pic>
      <p:pic>
        <p:nvPicPr>
          <p:cNvPr id="268298" name="Picture 10" descr="Roof_WallDormer"/>
          <p:cNvPicPr>
            <a:picLocks noGrp="1" noChangeAspect="1" noChangeArrowheads="1"/>
          </p:cNvPicPr>
          <p:nvPr>
            <p:ph sz="quarter" idx="3"/>
          </p:nvPr>
        </p:nvPicPr>
        <p:blipFill>
          <a:blip r:embed="rId3" cstate="print"/>
          <a:srcRect/>
          <a:stretch>
            <a:fillRect/>
          </a:stretch>
        </p:blipFill>
        <p:spPr>
          <a:xfrm>
            <a:off x="5791200" y="3352800"/>
            <a:ext cx="2614613" cy="2581275"/>
          </a:xfrm>
          <a:noFill/>
          <a:ln/>
        </p:spPr>
      </p:pic>
      <p:sp>
        <p:nvSpPr>
          <p:cNvPr id="268300" name="Text Box 12"/>
          <p:cNvSpPr txBox="1">
            <a:spLocks noChangeArrowheads="1"/>
          </p:cNvSpPr>
          <p:nvPr/>
        </p:nvSpPr>
        <p:spPr bwMode="auto">
          <a:xfrm>
            <a:off x="5334000" y="2590800"/>
            <a:ext cx="33528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014793"/>
                </a:solidFill>
              </a:rPr>
              <a:t>Roof dormers</a:t>
            </a:r>
          </a:p>
        </p:txBody>
      </p:sp>
      <p:sp>
        <p:nvSpPr>
          <p:cNvPr id="268301" name="Text Box 13"/>
          <p:cNvSpPr txBox="1">
            <a:spLocks noChangeArrowheads="1"/>
          </p:cNvSpPr>
          <p:nvPr/>
        </p:nvSpPr>
        <p:spPr bwMode="auto">
          <a:xfrm>
            <a:off x="5334000" y="5791200"/>
            <a:ext cx="33528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014793"/>
                </a:solidFill>
              </a:rPr>
              <a:t>Wall dormers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8290"/>
                                        </p:tgtEl>
                                        <p:attrNameLst>
                                          <p:attrName>style.visibility</p:attrName>
                                        </p:attrNameLst>
                                      </p:cBhvr>
                                      <p:to>
                                        <p:strVal val="visible"/>
                                      </p:to>
                                    </p:set>
                                    <p:animEffect transition="in" filter="box(in)">
                                      <p:cBhvr>
                                        <p:cTn id="7" dur="500"/>
                                        <p:tgtEl>
                                          <p:spTgt spid="2682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8291">
                                            <p:txEl>
                                              <p:pRg st="0" end="0"/>
                                            </p:txEl>
                                          </p:spTgt>
                                        </p:tgtEl>
                                        <p:attrNameLst>
                                          <p:attrName>style.visibility</p:attrName>
                                        </p:attrNameLst>
                                      </p:cBhvr>
                                      <p:to>
                                        <p:strVal val="visible"/>
                                      </p:to>
                                    </p:set>
                                    <p:animEffect transition="in" filter="box(in)">
                                      <p:cBhvr>
                                        <p:cTn id="12" dur="500"/>
                                        <p:tgtEl>
                                          <p:spTgt spid="268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8291">
                                            <p:txEl>
                                              <p:pRg st="2" end="2"/>
                                            </p:txEl>
                                          </p:spTgt>
                                        </p:tgtEl>
                                        <p:attrNameLst>
                                          <p:attrName>style.visibility</p:attrName>
                                        </p:attrNameLst>
                                      </p:cBhvr>
                                      <p:to>
                                        <p:strVal val="visible"/>
                                      </p:to>
                                    </p:set>
                                    <p:animEffect transition="in" filter="box(in)">
                                      <p:cBhvr>
                                        <p:cTn id="17" dur="500"/>
                                        <p:tgtEl>
                                          <p:spTgt spid="268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829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8300">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6829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6830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p:bldP spid="26829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sz="3800" dirty="0">
                <a:solidFill>
                  <a:srgbClr val="014793"/>
                </a:solidFill>
              </a:rPr>
              <a:t>Additional Roof Features - Pitch</a:t>
            </a:r>
          </a:p>
        </p:txBody>
      </p:sp>
      <p:sp>
        <p:nvSpPr>
          <p:cNvPr id="270346" name="Rectangle 10"/>
          <p:cNvSpPr>
            <a:spLocks noChangeArrowheads="1"/>
          </p:cNvSpPr>
          <p:nvPr/>
        </p:nvSpPr>
        <p:spPr bwMode="auto">
          <a:xfrm>
            <a:off x="457200" y="1065213"/>
            <a:ext cx="8229600" cy="1616075"/>
          </a:xfrm>
          <a:prstGeom prst="rect">
            <a:avLst/>
          </a:prstGeom>
          <a:noFill/>
          <a:ln w="9525">
            <a:noFill/>
            <a:miter lim="800000"/>
            <a:headEnd/>
            <a:tailEnd/>
          </a:ln>
          <a:effectLst/>
        </p:spPr>
        <p:txBody>
          <a:bodyPr wrap="square" anchor="ctr">
            <a:spAutoFit/>
          </a:bodyPr>
          <a:lstStyle/>
          <a:p>
            <a:pPr algn="ctr"/>
            <a:r>
              <a:rPr lang="en-US" sz="3600" b="1" dirty="0">
                <a:solidFill>
                  <a:schemeClr val="accent1">
                    <a:lumMod val="50000"/>
                  </a:schemeClr>
                </a:solidFill>
              </a:rPr>
              <a:t>Pitch</a:t>
            </a:r>
            <a:r>
              <a:rPr lang="en-US" sz="3600" b="1" dirty="0">
                <a:solidFill>
                  <a:schemeClr val="hlink"/>
                </a:solidFill>
              </a:rPr>
              <a:t/>
            </a:r>
            <a:br>
              <a:rPr lang="en-US" sz="3600" b="1" dirty="0">
                <a:solidFill>
                  <a:schemeClr val="hlink"/>
                </a:solidFill>
              </a:rPr>
            </a:br>
            <a:r>
              <a:rPr lang="en-US" sz="3200" b="1" dirty="0">
                <a:solidFill>
                  <a:srgbClr val="014793"/>
                </a:solidFill>
              </a:rPr>
              <a:t>The degree of slope, steepness, of the roof from ridge to eave or valley.</a:t>
            </a:r>
          </a:p>
        </p:txBody>
      </p:sp>
      <p:graphicFrame>
        <p:nvGraphicFramePr>
          <p:cNvPr id="270375" name="Group 39"/>
          <p:cNvGraphicFramePr>
            <a:graphicFrameLocks noGrp="1"/>
          </p:cNvGraphicFramePr>
          <p:nvPr/>
        </p:nvGraphicFramePr>
        <p:xfrm>
          <a:off x="457200" y="2971800"/>
          <a:ext cx="8229600" cy="3416300"/>
        </p:xfrm>
        <a:graphic>
          <a:graphicData uri="http://schemas.openxmlformats.org/drawingml/2006/table">
            <a:tbl>
              <a:tblPr/>
              <a:tblGrid>
                <a:gridCol w="8229600"/>
              </a:tblGrid>
              <a:tr h="3416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14793"/>
                          </a:solidFill>
                          <a:effectLst/>
                          <a:latin typeface="Arial" charset="0"/>
                        </a:rPr>
                        <a:t>Low slope</a:t>
                      </a:r>
                      <a:br>
                        <a:rPr kumimoji="0" lang="en-US" sz="2400" b="1" i="0" u="none" strike="noStrike" cap="none" normalizeH="0" baseline="0" dirty="0" smtClean="0">
                          <a:ln>
                            <a:noFill/>
                          </a:ln>
                          <a:solidFill>
                            <a:srgbClr val="014793"/>
                          </a:solidFill>
                          <a:effectLst/>
                          <a:latin typeface="Arial" charset="0"/>
                        </a:rPr>
                      </a:br>
                      <a:r>
                        <a:rPr kumimoji="0" lang="en-US" sz="2400" b="0" i="0" u="none" strike="noStrike" cap="none" normalizeH="0" baseline="0" dirty="0" smtClean="0">
                          <a:ln>
                            <a:noFill/>
                          </a:ln>
                          <a:solidFill>
                            <a:srgbClr val="014793"/>
                          </a:solidFill>
                          <a:effectLst/>
                          <a:latin typeface="Arial" charset="0"/>
                        </a:rPr>
                        <a:t>A roof angle or pitch that is less than 30 degrees.</a:t>
                      </a:r>
                      <a:br>
                        <a:rPr kumimoji="0" lang="en-US" sz="2400" b="0" i="0" u="none" strike="noStrike" cap="none" normalizeH="0" baseline="0" dirty="0" smtClean="0">
                          <a:ln>
                            <a:noFill/>
                          </a:ln>
                          <a:solidFill>
                            <a:srgbClr val="014793"/>
                          </a:solidFill>
                          <a:effectLst/>
                          <a:latin typeface="Arial" charset="0"/>
                        </a:rPr>
                      </a:br>
                      <a:r>
                        <a:rPr kumimoji="0" lang="en-US" sz="2400" b="0" i="0" u="none" strike="noStrike" cap="none" normalizeH="0" baseline="0" dirty="0" smtClean="0">
                          <a:ln>
                            <a:noFill/>
                          </a:ln>
                          <a:solidFill>
                            <a:srgbClr val="014793"/>
                          </a:solidFill>
                          <a:effectLst/>
                          <a:latin typeface="Arial" charset="0"/>
                        </a:rPr>
                        <a:t>  </a:t>
                      </a:r>
                      <a:r>
                        <a:rPr kumimoji="0" lang="en-US" sz="300" b="0" i="0" u="none" strike="noStrike" cap="none" normalizeH="0" baseline="0" dirty="0" smtClean="0">
                          <a:ln>
                            <a:noFill/>
                          </a:ln>
                          <a:solidFill>
                            <a:srgbClr val="014793"/>
                          </a:solidFill>
                          <a:effectLst/>
                          <a:latin typeface="Arial" charset="0"/>
                        </a:rPr>
                        <a:t> </a:t>
                      </a:r>
                      <a:r>
                        <a:rPr kumimoji="0" lang="en-US" sz="2400" b="0" i="0" u="none" strike="noStrike" cap="none" normalizeH="0" baseline="0" dirty="0" smtClean="0">
                          <a:ln>
                            <a:noFill/>
                          </a:ln>
                          <a:solidFill>
                            <a:srgbClr val="014793"/>
                          </a:solidFill>
                          <a:effectLst/>
                          <a:latin typeface="Arial" charset="0"/>
                        </a:rPr>
                        <a:t/>
                      </a:r>
                      <a:br>
                        <a:rPr kumimoji="0" lang="en-US" sz="2400" b="0" i="0" u="none" strike="noStrike" cap="none" normalizeH="0" baseline="0" dirty="0" smtClean="0">
                          <a:ln>
                            <a:noFill/>
                          </a:ln>
                          <a:solidFill>
                            <a:srgbClr val="014793"/>
                          </a:solidFill>
                          <a:effectLst/>
                          <a:latin typeface="Arial" charset="0"/>
                        </a:rPr>
                      </a:br>
                      <a:r>
                        <a:rPr kumimoji="0" lang="en-US" sz="2400" b="1" i="0" u="none" strike="noStrike" cap="none" normalizeH="0" baseline="0" dirty="0" smtClean="0">
                          <a:ln>
                            <a:noFill/>
                          </a:ln>
                          <a:solidFill>
                            <a:srgbClr val="014793"/>
                          </a:solidFill>
                          <a:effectLst/>
                          <a:latin typeface="Arial" charset="0"/>
                        </a:rPr>
                        <a:t>Normal slope</a:t>
                      </a:r>
                      <a:br>
                        <a:rPr kumimoji="0" lang="en-US" sz="2400" b="1" i="0" u="none" strike="noStrike" cap="none" normalizeH="0" baseline="0" dirty="0" smtClean="0">
                          <a:ln>
                            <a:noFill/>
                          </a:ln>
                          <a:solidFill>
                            <a:srgbClr val="014793"/>
                          </a:solidFill>
                          <a:effectLst/>
                          <a:latin typeface="Arial" charset="0"/>
                        </a:rPr>
                      </a:br>
                      <a:r>
                        <a:rPr kumimoji="0" lang="en-US" sz="2400" b="0" i="0" u="none" strike="noStrike" cap="none" normalizeH="0" baseline="0" dirty="0" smtClean="0">
                          <a:ln>
                            <a:noFill/>
                          </a:ln>
                          <a:solidFill>
                            <a:srgbClr val="014793"/>
                          </a:solidFill>
                          <a:effectLst/>
                          <a:latin typeface="Arial" charset="0"/>
                        </a:rPr>
                        <a:t>A roof whose angle or pitch is from 30 to 45 degrees.</a:t>
                      </a:r>
                      <a:br>
                        <a:rPr kumimoji="0" lang="en-US" sz="2400" b="0" i="0" u="none" strike="noStrike" cap="none" normalizeH="0" baseline="0" dirty="0" smtClean="0">
                          <a:ln>
                            <a:noFill/>
                          </a:ln>
                          <a:solidFill>
                            <a:srgbClr val="014793"/>
                          </a:solidFill>
                          <a:effectLst/>
                          <a:latin typeface="Arial" charset="0"/>
                        </a:rPr>
                      </a:br>
                      <a:r>
                        <a:rPr kumimoji="0" lang="en-US" sz="2400" b="0" i="0" u="none" strike="noStrike" cap="none" normalizeH="0" baseline="0" dirty="0" smtClean="0">
                          <a:ln>
                            <a:noFill/>
                          </a:ln>
                          <a:solidFill>
                            <a:srgbClr val="014793"/>
                          </a:solidFill>
                          <a:effectLst/>
                          <a:latin typeface="Arial" charset="0"/>
                        </a:rPr>
                        <a:t>  </a:t>
                      </a:r>
                      <a:r>
                        <a:rPr kumimoji="0" lang="en-US" sz="300" b="0" i="0" u="none" strike="noStrike" cap="none" normalizeH="0" baseline="0" dirty="0" smtClean="0">
                          <a:ln>
                            <a:noFill/>
                          </a:ln>
                          <a:solidFill>
                            <a:srgbClr val="014793"/>
                          </a:solidFill>
                          <a:effectLst/>
                          <a:latin typeface="Arial" charset="0"/>
                        </a:rPr>
                        <a:t> </a:t>
                      </a:r>
                      <a:r>
                        <a:rPr kumimoji="0" lang="en-US" sz="2400" b="0" i="0" u="none" strike="noStrike" cap="none" normalizeH="0" baseline="0" dirty="0" smtClean="0">
                          <a:ln>
                            <a:noFill/>
                          </a:ln>
                          <a:solidFill>
                            <a:srgbClr val="014793"/>
                          </a:solidFill>
                          <a:effectLst/>
                          <a:latin typeface="Arial" charset="0"/>
                        </a:rPr>
                        <a:t/>
                      </a:r>
                      <a:br>
                        <a:rPr kumimoji="0" lang="en-US" sz="2400" b="0" i="0" u="none" strike="noStrike" cap="none" normalizeH="0" baseline="0" dirty="0" smtClean="0">
                          <a:ln>
                            <a:noFill/>
                          </a:ln>
                          <a:solidFill>
                            <a:srgbClr val="014793"/>
                          </a:solidFill>
                          <a:effectLst/>
                          <a:latin typeface="Arial" charset="0"/>
                        </a:rPr>
                      </a:br>
                      <a:r>
                        <a:rPr kumimoji="0" lang="en-US" sz="2400" b="1" i="0" u="none" strike="noStrike" cap="none" normalizeH="0" baseline="0" dirty="0" smtClean="0">
                          <a:ln>
                            <a:noFill/>
                          </a:ln>
                          <a:solidFill>
                            <a:srgbClr val="014793"/>
                          </a:solidFill>
                          <a:effectLst/>
                          <a:latin typeface="Arial" charset="0"/>
                        </a:rPr>
                        <a:t>Steep slope</a:t>
                      </a:r>
                      <a:br>
                        <a:rPr kumimoji="0" lang="en-US" sz="2400" b="1" i="0" u="none" strike="noStrike" cap="none" normalizeH="0" baseline="0" dirty="0" smtClean="0">
                          <a:ln>
                            <a:noFill/>
                          </a:ln>
                          <a:solidFill>
                            <a:srgbClr val="014793"/>
                          </a:solidFill>
                          <a:effectLst/>
                          <a:latin typeface="Arial" charset="0"/>
                        </a:rPr>
                      </a:br>
                      <a:r>
                        <a:rPr kumimoji="0" lang="en-US" sz="2400" b="0" i="0" u="none" strike="noStrike" cap="none" normalizeH="0" baseline="0" dirty="0" smtClean="0">
                          <a:ln>
                            <a:noFill/>
                          </a:ln>
                          <a:solidFill>
                            <a:srgbClr val="014793"/>
                          </a:solidFill>
                          <a:effectLst/>
                          <a:latin typeface="Arial" charset="0"/>
                        </a:rPr>
                        <a:t>A roof whose angle is more than 45 degrees.</a:t>
                      </a:r>
                      <a:r>
                        <a:rPr kumimoji="0" lang="en-US" sz="2000" b="0" i="0" u="none" strike="noStrike" cap="none" normalizeH="0" baseline="0" dirty="0" smtClean="0">
                          <a:ln>
                            <a:noFill/>
                          </a:ln>
                          <a:solidFill>
                            <a:srgbClr val="014793"/>
                          </a:solidFill>
                          <a:effectLst/>
                          <a:latin typeface="Arial" charset="0"/>
                        </a:rPr>
                        <a:t> </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270350" name="Picture 14" descr="spacer"/>
          <p:cNvPicPr>
            <a:picLocks noChangeAspect="1" noChangeArrowheads="1"/>
          </p:cNvPicPr>
          <p:nvPr/>
        </p:nvPicPr>
        <p:blipFill>
          <a:blip r:embed="rId2"/>
          <a:srcRect/>
          <a:stretch>
            <a:fillRect/>
          </a:stretch>
        </p:blipFill>
        <p:spPr bwMode="auto">
          <a:xfrm>
            <a:off x="4156075" y="4000500"/>
            <a:ext cx="95250" cy="47625"/>
          </a:xfrm>
          <a:prstGeom prst="rect">
            <a:avLst/>
          </a:prstGeom>
          <a:noFill/>
        </p:spPr>
      </p:pic>
      <p:pic>
        <p:nvPicPr>
          <p:cNvPr id="270352" name="Picture 16" descr="spacer"/>
          <p:cNvPicPr>
            <a:picLocks noChangeAspect="1" noChangeArrowheads="1"/>
          </p:cNvPicPr>
          <p:nvPr/>
        </p:nvPicPr>
        <p:blipFill>
          <a:blip r:embed="rId2"/>
          <a:srcRect/>
          <a:stretch>
            <a:fillRect/>
          </a:stretch>
        </p:blipFill>
        <p:spPr bwMode="auto">
          <a:xfrm>
            <a:off x="4403725" y="3338513"/>
            <a:ext cx="95250" cy="47625"/>
          </a:xfrm>
          <a:prstGeom prst="rect">
            <a:avLst/>
          </a:prstGeom>
          <a:noFill/>
        </p:spPr>
      </p:pic>
      <p:pic>
        <p:nvPicPr>
          <p:cNvPr id="270353" name="Picture 17" descr="spacer"/>
          <p:cNvPicPr>
            <a:picLocks noChangeAspect="1" noChangeArrowheads="1"/>
          </p:cNvPicPr>
          <p:nvPr/>
        </p:nvPicPr>
        <p:blipFill>
          <a:blip r:embed="rId2"/>
          <a:srcRect/>
          <a:stretch>
            <a:fillRect/>
          </a:stretch>
        </p:blipFill>
        <p:spPr bwMode="auto">
          <a:xfrm>
            <a:off x="4403725" y="4437063"/>
            <a:ext cx="95250" cy="47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0338"/>
                                        </p:tgtEl>
                                        <p:attrNameLst>
                                          <p:attrName>style.visibility</p:attrName>
                                        </p:attrNameLst>
                                      </p:cBhvr>
                                      <p:to>
                                        <p:strVal val="visible"/>
                                      </p:to>
                                    </p:set>
                                    <p:animEffect transition="in" filter="box(in)">
                                      <p:cBhvr>
                                        <p:cTn id="7" dur="500"/>
                                        <p:tgtEl>
                                          <p:spTgt spid="2703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0346"/>
                                        </p:tgtEl>
                                        <p:attrNameLst>
                                          <p:attrName>style.visibility</p:attrName>
                                        </p:attrNameLst>
                                      </p:cBhvr>
                                      <p:to>
                                        <p:strVal val="visible"/>
                                      </p:to>
                                    </p:set>
                                    <p:animEffect transition="in" filter="box(in)">
                                      <p:cBhvr>
                                        <p:cTn id="12" dur="500"/>
                                        <p:tgtEl>
                                          <p:spTgt spid="2703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0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p:bldP spid="2703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762000" y="277813"/>
            <a:ext cx="7924800" cy="1139825"/>
          </a:xfrm>
        </p:spPr>
        <p:txBody>
          <a:bodyPr/>
          <a:lstStyle/>
          <a:p>
            <a:r>
              <a:rPr lang="en-US" sz="3800" b="1" dirty="0">
                <a:solidFill>
                  <a:srgbClr val="014793"/>
                </a:solidFill>
              </a:rPr>
              <a:t>Additional Roof Features - Pitch</a:t>
            </a:r>
          </a:p>
        </p:txBody>
      </p:sp>
      <p:pic>
        <p:nvPicPr>
          <p:cNvPr id="271370" name="Picture 10" descr="Roof_Pitch"/>
          <p:cNvPicPr>
            <a:picLocks noChangeAspect="1" noChangeArrowheads="1"/>
          </p:cNvPicPr>
          <p:nvPr/>
        </p:nvPicPr>
        <p:blipFill>
          <a:blip r:embed="rId2" cstate="print"/>
          <a:srcRect/>
          <a:stretch>
            <a:fillRect/>
          </a:stretch>
        </p:blipFill>
        <p:spPr bwMode="auto">
          <a:xfrm>
            <a:off x="142875" y="1981200"/>
            <a:ext cx="9001125" cy="3506788"/>
          </a:xfrm>
          <a:prstGeom prst="rect">
            <a:avLst/>
          </a:prstGeom>
          <a:noFill/>
        </p:spPr>
      </p:pic>
      <p:pic>
        <p:nvPicPr>
          <p:cNvPr id="271371" name="Picture 11" descr="spacer"/>
          <p:cNvPicPr>
            <a:picLocks noChangeAspect="1" noChangeArrowheads="1"/>
          </p:cNvPicPr>
          <p:nvPr/>
        </p:nvPicPr>
        <p:blipFill>
          <a:blip r:embed="rId3"/>
          <a:srcRect/>
          <a:stretch>
            <a:fillRect/>
          </a:stretch>
        </p:blipFill>
        <p:spPr bwMode="auto">
          <a:xfrm>
            <a:off x="4156075" y="4000500"/>
            <a:ext cx="95250" cy="47625"/>
          </a:xfrm>
          <a:prstGeom prst="rect">
            <a:avLst/>
          </a:prstGeom>
          <a:noFill/>
        </p:spPr>
      </p:pic>
      <p:pic>
        <p:nvPicPr>
          <p:cNvPr id="271372" name="Picture 12" descr="spacer"/>
          <p:cNvPicPr>
            <a:picLocks noChangeAspect="1" noChangeArrowheads="1"/>
          </p:cNvPicPr>
          <p:nvPr/>
        </p:nvPicPr>
        <p:blipFill>
          <a:blip r:embed="rId3"/>
          <a:srcRect/>
          <a:stretch>
            <a:fillRect/>
          </a:stretch>
        </p:blipFill>
        <p:spPr bwMode="auto">
          <a:xfrm>
            <a:off x="4403725" y="3338513"/>
            <a:ext cx="95250" cy="47625"/>
          </a:xfrm>
          <a:prstGeom prst="rect">
            <a:avLst/>
          </a:prstGeom>
          <a:noFill/>
        </p:spPr>
      </p:pic>
      <p:pic>
        <p:nvPicPr>
          <p:cNvPr id="271373" name="Picture 13" descr="spacer"/>
          <p:cNvPicPr>
            <a:picLocks noChangeAspect="1" noChangeArrowheads="1"/>
          </p:cNvPicPr>
          <p:nvPr/>
        </p:nvPicPr>
        <p:blipFill>
          <a:blip r:embed="rId3"/>
          <a:srcRect/>
          <a:stretch>
            <a:fillRect/>
          </a:stretch>
        </p:blipFill>
        <p:spPr bwMode="auto">
          <a:xfrm>
            <a:off x="4403725" y="4437063"/>
            <a:ext cx="95250" cy="47625"/>
          </a:xfrm>
          <a:prstGeom prst="rect">
            <a:avLst/>
          </a:prstGeom>
          <a:noFill/>
        </p:spPr>
      </p:pic>
      <p:sp>
        <p:nvSpPr>
          <p:cNvPr id="271374" name="Text Box 14"/>
          <p:cNvSpPr txBox="1">
            <a:spLocks noChangeArrowheads="1"/>
          </p:cNvSpPr>
          <p:nvPr/>
        </p:nvSpPr>
        <p:spPr bwMode="auto">
          <a:xfrm>
            <a:off x="381000" y="5486400"/>
            <a:ext cx="77724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014793"/>
                </a:solidFill>
              </a:rPr>
              <a:t>Low			Normal			Steep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1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371600"/>
            <a:ext cx="7696200" cy="685800"/>
          </a:xfrm>
        </p:spPr>
        <p:txBody>
          <a:bodyPr/>
          <a:lstStyle/>
          <a:p>
            <a:pPr algn="ctr"/>
            <a:r>
              <a:rPr lang="en-US" sz="4000" dirty="0" smtClean="0"/>
              <a:t>Home Styles Since 1700</a:t>
            </a:r>
            <a:endParaRPr lang="en-US" sz="4000" dirty="0"/>
          </a:p>
        </p:txBody>
      </p:sp>
      <p:sp>
        <p:nvSpPr>
          <p:cNvPr id="2051" name="Rectangle 3"/>
          <p:cNvSpPr>
            <a:spLocks noGrp="1" noChangeArrowheads="1"/>
          </p:cNvSpPr>
          <p:nvPr>
            <p:ph type="subTitle" idx="1"/>
          </p:nvPr>
        </p:nvSpPr>
        <p:spPr>
          <a:xfrm>
            <a:off x="762000" y="2971800"/>
            <a:ext cx="7467600" cy="1295400"/>
          </a:xfrm>
        </p:spPr>
        <p:txBody>
          <a:bodyPr/>
          <a:lstStyle/>
          <a:p>
            <a:pPr algn="ctr"/>
            <a:r>
              <a:rPr lang="en-US" sz="3200" dirty="0" smtClean="0"/>
              <a:t>Chapter 15</a:t>
            </a:r>
          </a:p>
          <a:p>
            <a:pPr algn="ctr"/>
            <a:r>
              <a:rPr lang="en-US" sz="3200" dirty="0" smtClean="0"/>
              <a:t>Pages 340-364</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381000"/>
            <a:ext cx="7848600" cy="990600"/>
          </a:xfrm>
        </p:spPr>
        <p:txBody>
          <a:bodyPr/>
          <a:lstStyle/>
          <a:p>
            <a:pPr algn="ctr"/>
            <a:r>
              <a:rPr lang="en-US" sz="3600" dirty="0" smtClean="0"/>
              <a:t>Understanding Period Housing Styles</a:t>
            </a:r>
            <a:endParaRPr lang="en-US" sz="3600" dirty="0"/>
          </a:p>
        </p:txBody>
      </p:sp>
      <p:sp>
        <p:nvSpPr>
          <p:cNvPr id="2051" name="Rectangle 3"/>
          <p:cNvSpPr>
            <a:spLocks noGrp="1" noChangeArrowheads="1"/>
          </p:cNvSpPr>
          <p:nvPr>
            <p:ph type="subTitle" idx="1"/>
          </p:nvPr>
        </p:nvSpPr>
        <p:spPr>
          <a:xfrm>
            <a:off x="838200" y="1447800"/>
            <a:ext cx="7467600" cy="4724400"/>
          </a:xfrm>
        </p:spPr>
        <p:txBody>
          <a:bodyPr/>
          <a:lstStyle/>
          <a:p>
            <a:pPr>
              <a:buFont typeface="Arial" pitchFamily="34" charset="0"/>
              <a:buChar char="•"/>
            </a:pPr>
            <a:r>
              <a:rPr lang="en-US" sz="3200" b="1" dirty="0" smtClean="0"/>
              <a:t>Architectural history traditionally is divided into various periods. </a:t>
            </a:r>
          </a:p>
          <a:p>
            <a:pPr>
              <a:buFont typeface="Arial" pitchFamily="34" charset="0"/>
              <a:buChar char="•"/>
            </a:pPr>
            <a:r>
              <a:rPr lang="en-US" sz="3200" b="1" dirty="0" smtClean="0"/>
              <a:t>Each period is influenced by the historical events of its time and is characterized by distinctive housing styles.</a:t>
            </a:r>
          </a:p>
          <a:p>
            <a:pPr>
              <a:buFont typeface="Arial" pitchFamily="34" charset="0"/>
              <a:buChar char="•"/>
            </a:pPr>
            <a:r>
              <a:rPr lang="en-US" sz="3200" b="1" dirty="0" smtClean="0"/>
              <a:t>Several design movements can exist at the same time in different areas of the country.</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457200"/>
            <a:ext cx="7848600" cy="914400"/>
          </a:xfrm>
        </p:spPr>
        <p:txBody>
          <a:bodyPr/>
          <a:lstStyle/>
          <a:p>
            <a:pPr algn="ctr"/>
            <a:r>
              <a:rPr lang="en-US" sz="4000" dirty="0" smtClean="0"/>
              <a:t>Understanding Period Housing Styles</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pPr>
              <a:buFont typeface="Arial" pitchFamily="34" charset="0"/>
              <a:buChar char="•"/>
            </a:pPr>
            <a:r>
              <a:rPr lang="en-US" sz="3200" b="1" dirty="0" smtClean="0"/>
              <a:t>Many homes, especially recent styles, break the traditional rules, creating new, individual designs</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ox(in)">
                                      <p:cBhvr>
                                        <p:cTn id="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The 18</a:t>
            </a:r>
            <a:r>
              <a:rPr lang="en-US" sz="4000" baseline="30000" dirty="0" smtClean="0"/>
              <a:t>th</a:t>
            </a:r>
            <a:r>
              <a:rPr lang="en-US" sz="4000" dirty="0" smtClean="0"/>
              <a:t> Century</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r>
              <a:rPr lang="en-US" sz="3200" b="1" dirty="0" smtClean="0"/>
              <a:t>Three main architectural styles associated with this century are:</a:t>
            </a:r>
          </a:p>
          <a:p>
            <a:pPr marL="514350" indent="-514350">
              <a:buAutoNum type="arabicPeriod"/>
            </a:pPr>
            <a:r>
              <a:rPr lang="en-US" sz="3200" b="1" dirty="0" smtClean="0"/>
              <a:t>Immigrant Style</a:t>
            </a:r>
          </a:p>
          <a:p>
            <a:pPr marL="514350" indent="-514350">
              <a:buAutoNum type="arabicPeriod"/>
            </a:pPr>
            <a:r>
              <a:rPr lang="en-US" sz="3200" b="1" dirty="0" smtClean="0"/>
              <a:t>Georgian Style</a:t>
            </a:r>
          </a:p>
          <a:p>
            <a:pPr marL="514350" indent="-514350">
              <a:buAutoNum type="arabicPeriod"/>
            </a:pPr>
            <a:r>
              <a:rPr lang="en-US" sz="3200" b="1" dirty="0" smtClean="0"/>
              <a:t>Federal Style</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ox(in)">
                                      <p:cBhvr>
                                        <p:cTn id="27"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Immigrant Style</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pPr>
              <a:buFont typeface="Arial" pitchFamily="34" charset="0"/>
              <a:buChar char="•"/>
            </a:pPr>
            <a:r>
              <a:rPr lang="en-US" sz="3200" dirty="0" smtClean="0"/>
              <a:t>The English used timber sawed into boards</a:t>
            </a:r>
          </a:p>
          <a:p>
            <a:pPr>
              <a:buFont typeface="Arial" pitchFamily="34" charset="0"/>
              <a:buChar char="•"/>
            </a:pPr>
            <a:r>
              <a:rPr lang="en-US" sz="3200" dirty="0" smtClean="0"/>
              <a:t>The Dutch used stone and brick</a:t>
            </a:r>
          </a:p>
          <a:p>
            <a:pPr>
              <a:buFont typeface="Arial" pitchFamily="34" charset="0"/>
              <a:buChar char="•"/>
            </a:pPr>
            <a:r>
              <a:rPr lang="en-US" sz="3200" dirty="0" smtClean="0"/>
              <a:t>The Germans used wood and quarry stone</a:t>
            </a:r>
          </a:p>
          <a:p>
            <a:pPr>
              <a:buFont typeface="Arial" pitchFamily="34" charset="0"/>
              <a:buChar char="•"/>
            </a:pPr>
            <a:r>
              <a:rPr lang="en-US" sz="3200" dirty="0" smtClean="0"/>
              <a:t>The Swedes used squared logs</a:t>
            </a:r>
          </a:p>
          <a:p>
            <a:pPr>
              <a:buFont typeface="Arial" pitchFamily="34" charset="0"/>
              <a:buChar char="•"/>
            </a:pPr>
            <a:r>
              <a:rPr lang="en-US" sz="3200" dirty="0" smtClean="0"/>
              <a:t>The Spanish used cut stone and adobe brick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ox(in)">
                                      <p:cBhvr>
                                        <p:cTn id="27" dur="500"/>
                                        <p:tgtEl>
                                          <p:spTgt spid="20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51">
                                            <p:txEl>
                                              <p:pRg st="4" end="4"/>
                                            </p:txEl>
                                          </p:spTgt>
                                        </p:tgtEl>
                                        <p:attrNameLst>
                                          <p:attrName>style.visibility</p:attrName>
                                        </p:attrNameLst>
                                      </p:cBhvr>
                                      <p:to>
                                        <p:strVal val="visible"/>
                                      </p:to>
                                    </p:set>
                                    <p:animEffect transition="in" filter="box(in)">
                                      <p:cBhvr>
                                        <p:cTn id="32" dur="5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1026"/>
          <p:cNvSpPr>
            <a:spLocks noGrp="1" noChangeArrowheads="1"/>
          </p:cNvSpPr>
          <p:nvPr>
            <p:ph type="title"/>
          </p:nvPr>
        </p:nvSpPr>
        <p:spPr/>
        <p:txBody>
          <a:bodyPr/>
          <a:lstStyle/>
          <a:p>
            <a:r>
              <a:rPr lang="en-US"/>
              <a:t>Roof Terms</a:t>
            </a:r>
          </a:p>
        </p:txBody>
      </p:sp>
      <p:pic>
        <p:nvPicPr>
          <p:cNvPr id="274435" name="Picture 1027" descr="Roof_EavesDetail1"/>
          <p:cNvPicPr>
            <a:picLocks noGrp="1" noChangeAspect="1" noChangeArrowheads="1"/>
          </p:cNvPicPr>
          <p:nvPr>
            <p:ph idx="1"/>
          </p:nvPr>
        </p:nvPicPr>
        <p:blipFill>
          <a:blip r:embed="rId2" cstate="print"/>
          <a:srcRect/>
          <a:stretch>
            <a:fillRect/>
          </a:stretch>
        </p:blipFill>
        <p:spPr>
          <a:xfrm>
            <a:off x="457200" y="990600"/>
            <a:ext cx="4791075" cy="5105400"/>
          </a:xfrm>
          <a:noFill/>
          <a:ln/>
        </p:spPr>
      </p:pic>
      <p:sp>
        <p:nvSpPr>
          <p:cNvPr id="274436" name="Text Box 1028"/>
          <p:cNvSpPr txBox="1">
            <a:spLocks noChangeArrowheads="1"/>
          </p:cNvSpPr>
          <p:nvPr/>
        </p:nvSpPr>
        <p:spPr bwMode="auto">
          <a:xfrm>
            <a:off x="5410200" y="1143000"/>
            <a:ext cx="3124200" cy="2898775"/>
          </a:xfrm>
          <a:prstGeom prst="rect">
            <a:avLst/>
          </a:prstGeom>
          <a:noFill/>
          <a:ln w="9525">
            <a:noFill/>
            <a:miter lim="800000"/>
            <a:headEnd/>
            <a:tailEnd/>
          </a:ln>
          <a:effectLst/>
        </p:spPr>
        <p:txBody>
          <a:bodyPr>
            <a:spAutoFit/>
          </a:bodyPr>
          <a:lstStyle/>
          <a:p>
            <a:pPr>
              <a:spcBef>
                <a:spcPct val="50000"/>
              </a:spcBef>
            </a:pPr>
            <a:r>
              <a:rPr lang="en-US" sz="4000" dirty="0">
                <a:solidFill>
                  <a:srgbClr val="014793"/>
                </a:solidFill>
              </a:rPr>
              <a:t>b. Fascia</a:t>
            </a:r>
            <a:br>
              <a:rPr lang="en-US" sz="4000" dirty="0">
                <a:solidFill>
                  <a:srgbClr val="014793"/>
                </a:solidFill>
              </a:rPr>
            </a:br>
            <a:endParaRPr lang="en-US" sz="1000" dirty="0">
              <a:solidFill>
                <a:srgbClr val="014793"/>
              </a:solidFill>
            </a:endParaRPr>
          </a:p>
          <a:p>
            <a:pPr>
              <a:spcBef>
                <a:spcPct val="50000"/>
              </a:spcBef>
            </a:pPr>
            <a:r>
              <a:rPr lang="en-US" sz="2800" dirty="0">
                <a:solidFill>
                  <a:srgbClr val="014793"/>
                </a:solidFill>
              </a:rPr>
              <a:t>A flat horizontal band around a roof's perimeter.</a:t>
            </a:r>
            <a:r>
              <a:rPr lang="en-US" sz="3600" dirty="0">
                <a:solidFill>
                  <a:srgbClr val="014793"/>
                </a:solidFill>
              </a:rPr>
              <a:t/>
            </a:r>
            <a:br>
              <a:rPr lang="en-US" sz="3600" dirty="0">
                <a:solidFill>
                  <a:srgbClr val="014793"/>
                </a:solidFill>
              </a:rPr>
            </a:br>
            <a:r>
              <a:rPr lang="en-US" dirty="0">
                <a:solidFill>
                  <a:srgbClr val="014793"/>
                </a:solidFill>
              </a:rPr>
              <a:t/>
            </a:r>
            <a:br>
              <a:rPr lang="en-US" dirty="0">
                <a:solidFill>
                  <a:srgbClr val="014793"/>
                </a:solidFill>
              </a:rPr>
            </a:br>
            <a:endParaRPr lang="en-US" dirty="0">
              <a:solidFill>
                <a:srgbClr val="0147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4436"/>
                                        </p:tgtEl>
                                        <p:attrNameLst>
                                          <p:attrName>style.visibility</p:attrName>
                                        </p:attrNameLst>
                                      </p:cBhvr>
                                      <p:to>
                                        <p:strVal val="visible"/>
                                      </p:to>
                                    </p:set>
                                    <p:animEffect transition="in" filter="diamond(in)">
                                      <p:cBhvr>
                                        <p:cTn id="7" dur="500"/>
                                        <p:tgtEl>
                                          <p:spTgt spid="274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Georgian Style</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pPr>
              <a:buFont typeface="Arial" pitchFamily="34" charset="0"/>
              <a:buChar char="•"/>
            </a:pPr>
            <a:r>
              <a:rPr lang="en-US" sz="2800" dirty="0" smtClean="0"/>
              <a:t>Named for the kings of England who ruled during that time</a:t>
            </a:r>
          </a:p>
          <a:p>
            <a:pPr>
              <a:buFont typeface="Arial" pitchFamily="34" charset="0"/>
              <a:buChar char="•"/>
            </a:pPr>
            <a:r>
              <a:rPr lang="en-US" sz="2800" dirty="0" smtClean="0"/>
              <a:t>Main characteristics:</a:t>
            </a:r>
          </a:p>
          <a:p>
            <a:pPr lvl="1">
              <a:buNone/>
            </a:pPr>
            <a:r>
              <a:rPr lang="en-US" sz="2800" dirty="0" smtClean="0">
                <a:solidFill>
                  <a:schemeClr val="accent4">
                    <a:lumMod val="10000"/>
                  </a:schemeClr>
                </a:solidFill>
              </a:rPr>
              <a:t>-formal, balanced design</a:t>
            </a:r>
          </a:p>
          <a:p>
            <a:pPr lvl="1">
              <a:buNone/>
            </a:pPr>
            <a:r>
              <a:rPr lang="en-US" sz="2800" dirty="0" smtClean="0">
                <a:solidFill>
                  <a:schemeClr val="accent4">
                    <a:lumMod val="10000"/>
                  </a:schemeClr>
                </a:solidFill>
              </a:rPr>
              <a:t>-gable roof</a:t>
            </a:r>
          </a:p>
          <a:p>
            <a:pPr lvl="1">
              <a:buNone/>
            </a:pPr>
            <a:r>
              <a:rPr lang="en-US" sz="2800" dirty="0" smtClean="0">
                <a:solidFill>
                  <a:schemeClr val="accent4">
                    <a:lumMod val="10000"/>
                  </a:schemeClr>
                </a:solidFill>
              </a:rPr>
              <a:t>-large windows symmetrically placed</a:t>
            </a:r>
          </a:p>
          <a:p>
            <a:pPr lvl="1">
              <a:buNone/>
            </a:pPr>
            <a:r>
              <a:rPr lang="en-US" sz="2800" dirty="0" smtClean="0">
                <a:solidFill>
                  <a:schemeClr val="accent4">
                    <a:lumMod val="10000"/>
                  </a:schemeClr>
                </a:solidFill>
              </a:rPr>
              <a:t>-doorway details, door is focal point of house</a:t>
            </a:r>
          </a:p>
          <a:p>
            <a:pPr lvl="1">
              <a:buNone/>
            </a:pPr>
            <a:r>
              <a:rPr lang="en-US" sz="2800" dirty="0" smtClean="0">
                <a:solidFill>
                  <a:schemeClr val="accent4">
                    <a:lumMod val="10000"/>
                  </a:schemeClr>
                </a:solidFill>
              </a:rPr>
              <a:t>-distinctive cornice (decorative strip at the area where the roof and walls meet)</a:t>
            </a:r>
          </a:p>
          <a:p>
            <a:pPr lvl="1">
              <a:buNone/>
            </a:pPr>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ox(in)">
                                      <p:cBhvr>
                                        <p:cTn id="27" dur="500"/>
                                        <p:tgtEl>
                                          <p:spTgt spid="20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51">
                                            <p:txEl>
                                              <p:pRg st="4" end="4"/>
                                            </p:txEl>
                                          </p:spTgt>
                                        </p:tgtEl>
                                        <p:attrNameLst>
                                          <p:attrName>style.visibility</p:attrName>
                                        </p:attrNameLst>
                                      </p:cBhvr>
                                      <p:to>
                                        <p:strVal val="visible"/>
                                      </p:to>
                                    </p:set>
                                    <p:animEffect transition="in" filter="box(in)">
                                      <p:cBhvr>
                                        <p:cTn id="32" dur="500"/>
                                        <p:tgtEl>
                                          <p:spTgt spid="20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51">
                                            <p:txEl>
                                              <p:pRg st="5" end="5"/>
                                            </p:txEl>
                                          </p:spTgt>
                                        </p:tgtEl>
                                        <p:attrNameLst>
                                          <p:attrName>style.visibility</p:attrName>
                                        </p:attrNameLst>
                                      </p:cBhvr>
                                      <p:to>
                                        <p:strVal val="visible"/>
                                      </p:to>
                                    </p:set>
                                    <p:animEffect transition="in" filter="box(in)">
                                      <p:cBhvr>
                                        <p:cTn id="37" dur="500"/>
                                        <p:tgtEl>
                                          <p:spTgt spid="20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051">
                                            <p:txEl>
                                              <p:pRg st="6" end="6"/>
                                            </p:txEl>
                                          </p:spTgt>
                                        </p:tgtEl>
                                        <p:attrNameLst>
                                          <p:attrName>style.visibility</p:attrName>
                                        </p:attrNameLst>
                                      </p:cBhvr>
                                      <p:to>
                                        <p:strVal val="visible"/>
                                      </p:to>
                                    </p:set>
                                    <p:animEffect transition="in" filter="box(in)">
                                      <p:cBhvr>
                                        <p:cTn id="42" dur="500"/>
                                        <p:tgtEl>
                                          <p:spTgt spid="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Georgian Style (cont.)</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pPr lvl="1">
              <a:buNone/>
            </a:pPr>
            <a:r>
              <a:rPr lang="en-US" sz="3600" dirty="0" smtClean="0">
                <a:solidFill>
                  <a:schemeClr val="accent1">
                    <a:lumMod val="50000"/>
                  </a:schemeClr>
                </a:solidFill>
              </a:rPr>
              <a:t>-</a:t>
            </a:r>
            <a:r>
              <a:rPr lang="en-US" sz="3200" dirty="0" smtClean="0">
                <a:solidFill>
                  <a:schemeClr val="accent1">
                    <a:lumMod val="50000"/>
                  </a:schemeClr>
                </a:solidFill>
              </a:rPr>
              <a:t>central chimney or a chimney at each end of the house</a:t>
            </a:r>
          </a:p>
          <a:p>
            <a:pPr lvl="1">
              <a:buNone/>
            </a:pPr>
            <a:r>
              <a:rPr lang="en-US" sz="3200" dirty="0" smtClean="0">
                <a:solidFill>
                  <a:schemeClr val="accent1">
                    <a:lumMod val="50000"/>
                  </a:schemeClr>
                </a:solidFill>
              </a:rPr>
              <a:t>-contrasting materials. Red brick is often used with white wood trim.</a:t>
            </a:r>
          </a:p>
          <a:p>
            <a:pPr lvl="1">
              <a:buNone/>
            </a:pPr>
            <a:endParaRPr lang="en-US" sz="3200" dirty="0">
              <a:solidFill>
                <a:schemeClr val="accent1">
                  <a:lumMod val="50000"/>
                </a:schemeClr>
              </a:solidFill>
            </a:endParaRPr>
          </a:p>
        </p:txBody>
      </p:sp>
      <p:pic>
        <p:nvPicPr>
          <p:cNvPr id="4" name="Picture 3" descr="GeorgianStyleHome.jpg"/>
          <p:cNvPicPr>
            <a:picLocks noChangeAspect="1"/>
          </p:cNvPicPr>
          <p:nvPr/>
        </p:nvPicPr>
        <p:blipFill>
          <a:blip r:embed="rId3" cstate="print"/>
          <a:stretch>
            <a:fillRect/>
          </a:stretch>
        </p:blipFill>
        <p:spPr>
          <a:xfrm>
            <a:off x="2971800" y="3657600"/>
            <a:ext cx="3276600" cy="24542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ox(in)">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box(in)">
                                      <p:cBhvr>
                                        <p:cTn id="12" dur="5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The Federal Period</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pPr>
              <a:buFont typeface="Arial" pitchFamily="34" charset="0"/>
              <a:buChar char="•"/>
            </a:pPr>
            <a:r>
              <a:rPr lang="en-US" sz="3200" dirty="0" smtClean="0"/>
              <a:t>After the American Revolution, Americans turned away from the English Georgian style.</a:t>
            </a:r>
          </a:p>
          <a:p>
            <a:pPr>
              <a:buFont typeface="Arial" pitchFamily="34" charset="0"/>
              <a:buChar char="•"/>
            </a:pPr>
            <a:r>
              <a:rPr lang="en-US" sz="3200" dirty="0" smtClean="0"/>
              <a:t>Two distinct styles developed:</a:t>
            </a:r>
          </a:p>
          <a:p>
            <a:pPr marL="1200150" lvl="1" indent="-742950">
              <a:buAutoNum type="arabicPeriod"/>
            </a:pPr>
            <a:r>
              <a:rPr lang="en-US" sz="3600" dirty="0" smtClean="0">
                <a:solidFill>
                  <a:schemeClr val="accent4">
                    <a:lumMod val="10000"/>
                  </a:schemeClr>
                </a:solidFill>
              </a:rPr>
              <a:t>Adam Style</a:t>
            </a:r>
          </a:p>
          <a:p>
            <a:pPr marL="1200150" lvl="1" indent="-742950">
              <a:buAutoNum type="arabicPeriod"/>
            </a:pPr>
            <a:r>
              <a:rPr lang="en-US" sz="3600" dirty="0" smtClean="0">
                <a:solidFill>
                  <a:schemeClr val="accent4">
                    <a:lumMod val="10000"/>
                  </a:schemeClr>
                </a:solidFill>
              </a:rPr>
              <a:t>Early Classical Revival Style </a:t>
            </a:r>
            <a:endParaRPr lang="en-US" sz="3600" dirty="0">
              <a:solidFill>
                <a:schemeClr val="accent4">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ox(in)">
                                      <p:cBhvr>
                                        <p:cTn id="27"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Adam Style Features</a:t>
            </a:r>
            <a:endParaRPr lang="en-US" sz="4000" dirty="0"/>
          </a:p>
        </p:txBody>
      </p:sp>
      <p:sp>
        <p:nvSpPr>
          <p:cNvPr id="2051" name="Rectangle 3"/>
          <p:cNvSpPr>
            <a:spLocks noGrp="1" noChangeArrowheads="1"/>
          </p:cNvSpPr>
          <p:nvPr>
            <p:ph type="subTitle" idx="1"/>
          </p:nvPr>
        </p:nvSpPr>
        <p:spPr>
          <a:xfrm>
            <a:off x="838200" y="1447800"/>
            <a:ext cx="5791200" cy="4800600"/>
          </a:xfrm>
        </p:spPr>
        <p:txBody>
          <a:bodyPr/>
          <a:lstStyle/>
          <a:p>
            <a:pPr>
              <a:buFont typeface="Arial" pitchFamily="34" charset="0"/>
              <a:buChar char="•"/>
            </a:pPr>
            <a:r>
              <a:rPr lang="en-US" sz="2800" dirty="0" smtClean="0"/>
              <a:t>A rectangular design with one or more stories</a:t>
            </a:r>
          </a:p>
          <a:p>
            <a:pPr>
              <a:buFont typeface="Arial" pitchFamily="34" charset="0"/>
              <a:buChar char="•"/>
            </a:pPr>
            <a:r>
              <a:rPr lang="en-US" sz="2800" dirty="0" smtClean="0"/>
              <a:t>Gable roofs</a:t>
            </a:r>
          </a:p>
          <a:p>
            <a:pPr>
              <a:buFont typeface="Arial" pitchFamily="34" charset="0"/>
              <a:buChar char="•"/>
            </a:pPr>
            <a:r>
              <a:rPr lang="en-US" sz="2800" dirty="0" smtClean="0"/>
              <a:t>Symmetrically placed windows with fanlights (a semicircular, round or oval window with fan-shaped panes)</a:t>
            </a:r>
          </a:p>
          <a:p>
            <a:pPr>
              <a:buFont typeface="Arial" pitchFamily="34" charset="0"/>
              <a:buChar char="•"/>
            </a:pPr>
            <a:r>
              <a:rPr lang="en-US" sz="2800" dirty="0" smtClean="0"/>
              <a:t>Decorative interiors, plaster &amp; wood carvings, decorative mantels</a:t>
            </a:r>
            <a:endParaRPr lang="en-US" sz="2800" dirty="0"/>
          </a:p>
        </p:txBody>
      </p:sp>
      <p:pic>
        <p:nvPicPr>
          <p:cNvPr id="4" name="Picture 3" descr="adamStyleHome.jpg"/>
          <p:cNvPicPr>
            <a:picLocks noChangeAspect="1"/>
          </p:cNvPicPr>
          <p:nvPr/>
        </p:nvPicPr>
        <p:blipFill>
          <a:blip r:embed="rId3" cstate="print"/>
          <a:stretch>
            <a:fillRect/>
          </a:stretch>
        </p:blipFill>
        <p:spPr>
          <a:xfrm>
            <a:off x="6019800" y="2325370"/>
            <a:ext cx="2514600" cy="20815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box(in)">
                                      <p:cBhvr>
                                        <p:cTn id="17" dur="500"/>
                                        <p:tgtEl>
                                          <p:spTgt spid="20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box(in)">
                                      <p:cBhvr>
                                        <p:cTn id="22" dur="500"/>
                                        <p:tgtEl>
                                          <p:spTgt spid="205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2" end="2"/>
                                            </p:txEl>
                                          </p:spTgt>
                                        </p:tgtEl>
                                        <p:attrNameLst>
                                          <p:attrName>style.visibility</p:attrName>
                                        </p:attrNameLst>
                                      </p:cBhvr>
                                      <p:to>
                                        <p:strVal val="visible"/>
                                      </p:to>
                                    </p:set>
                                    <p:animEffect transition="in" filter="box(in)">
                                      <p:cBhvr>
                                        <p:cTn id="27" dur="500"/>
                                        <p:tgtEl>
                                          <p:spTgt spid="205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51">
                                            <p:txEl>
                                              <p:pRg st="3" end="3"/>
                                            </p:txEl>
                                          </p:spTgt>
                                        </p:tgtEl>
                                        <p:attrNameLst>
                                          <p:attrName>style.visibility</p:attrName>
                                        </p:attrNameLst>
                                      </p:cBhvr>
                                      <p:to>
                                        <p:strVal val="visible"/>
                                      </p:to>
                                    </p:set>
                                    <p:animEffect transition="in" filter="box(in)">
                                      <p:cBhvr>
                                        <p:cTn id="32"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Early Classical Revival Style</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pPr>
              <a:buFont typeface="Arial" pitchFamily="34" charset="0"/>
              <a:buChar char="•"/>
            </a:pPr>
            <a:r>
              <a:rPr lang="en-US" sz="3200" dirty="0" smtClean="0"/>
              <a:t>Developed by Thomas Jefferson</a:t>
            </a:r>
          </a:p>
          <a:p>
            <a:pPr>
              <a:buFont typeface="Arial" pitchFamily="34" charset="0"/>
              <a:buChar char="•"/>
            </a:pPr>
            <a:r>
              <a:rPr lang="en-US" sz="3200" dirty="0" smtClean="0"/>
              <a:t>Used for many government buildings including many in Washington DC</a:t>
            </a:r>
          </a:p>
          <a:p>
            <a:pPr>
              <a:buFont typeface="Arial" pitchFamily="34" charset="0"/>
              <a:buChar char="•"/>
            </a:pPr>
            <a:r>
              <a:rPr lang="en-US" sz="3200" dirty="0" smtClean="0"/>
              <a:t>Similar to Adam style:</a:t>
            </a:r>
          </a:p>
          <a:p>
            <a:pPr lvl="1">
              <a:buNone/>
            </a:pPr>
            <a:r>
              <a:rPr lang="en-US" sz="3600" dirty="0" smtClean="0">
                <a:solidFill>
                  <a:schemeClr val="accent4">
                    <a:lumMod val="10000"/>
                  </a:schemeClr>
                </a:solidFill>
              </a:rPr>
              <a:t>-rectangular shape </a:t>
            </a:r>
          </a:p>
          <a:p>
            <a:pPr lvl="1">
              <a:buNone/>
            </a:pPr>
            <a:r>
              <a:rPr lang="en-US" sz="3600" dirty="0" smtClean="0">
                <a:solidFill>
                  <a:schemeClr val="accent4">
                    <a:lumMod val="10000"/>
                  </a:schemeClr>
                </a:solidFill>
              </a:rPr>
              <a:t>-Symmetrical windows</a:t>
            </a:r>
          </a:p>
          <a:p>
            <a:pPr lvl="1">
              <a:buNone/>
            </a:pPr>
            <a:r>
              <a:rPr lang="en-US" sz="3600" dirty="0" smtClean="0">
                <a:solidFill>
                  <a:schemeClr val="accent4">
                    <a:lumMod val="10000"/>
                  </a:schemeClr>
                </a:solidFill>
              </a:rPr>
              <a:t>-fanlight windows</a:t>
            </a:r>
            <a:endParaRPr lang="en-US" sz="3600" dirty="0">
              <a:solidFill>
                <a:schemeClr val="accent4">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051">
                                            <p:txEl>
                                              <p:pRg st="3" end="3"/>
                                            </p:txEl>
                                          </p:spTgt>
                                        </p:tgtEl>
                                        <p:attrNameLst>
                                          <p:attrName>style.visibility</p:attrName>
                                        </p:attrNameLst>
                                      </p:cBhvr>
                                      <p:to>
                                        <p:strVal val="visible"/>
                                      </p:to>
                                    </p:set>
                                    <p:animEffect transition="in" filter="box(in)">
                                      <p:cBhvr>
                                        <p:cTn id="25" dur="500"/>
                                        <p:tgtEl>
                                          <p:spTgt spid="2051">
                                            <p:txEl>
                                              <p:pRg st="3" end="3"/>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051">
                                            <p:txEl>
                                              <p:pRg st="4" end="4"/>
                                            </p:txEl>
                                          </p:spTgt>
                                        </p:tgtEl>
                                        <p:attrNameLst>
                                          <p:attrName>style.visibility</p:attrName>
                                        </p:attrNameLst>
                                      </p:cBhvr>
                                      <p:to>
                                        <p:strVal val="visible"/>
                                      </p:to>
                                    </p:set>
                                    <p:animEffect transition="in" filter="box(in)">
                                      <p:cBhvr>
                                        <p:cTn id="28" dur="500"/>
                                        <p:tgtEl>
                                          <p:spTgt spid="2051">
                                            <p:txEl>
                                              <p:pRg st="4" end="4"/>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051">
                                            <p:txEl>
                                              <p:pRg st="5" end="5"/>
                                            </p:txEl>
                                          </p:spTgt>
                                        </p:tgtEl>
                                        <p:attrNameLst>
                                          <p:attrName>style.visibility</p:attrName>
                                        </p:attrNameLst>
                                      </p:cBhvr>
                                      <p:to>
                                        <p:strVal val="visible"/>
                                      </p:to>
                                    </p:set>
                                    <p:animEffect transition="in" filter="box(in)">
                                      <p:cBhvr>
                                        <p:cTn id="31" dur="500"/>
                                        <p:tgtEl>
                                          <p:spTgt spid="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Early Classical Revival Style</a:t>
            </a:r>
            <a:endParaRPr lang="en-US" sz="4000" dirty="0"/>
          </a:p>
        </p:txBody>
      </p:sp>
      <p:sp>
        <p:nvSpPr>
          <p:cNvPr id="2051" name="Rectangle 3"/>
          <p:cNvSpPr>
            <a:spLocks noGrp="1" noChangeArrowheads="1"/>
          </p:cNvSpPr>
          <p:nvPr>
            <p:ph type="subTitle" idx="1"/>
          </p:nvPr>
        </p:nvSpPr>
        <p:spPr>
          <a:xfrm>
            <a:off x="838200" y="1447800"/>
            <a:ext cx="7467600" cy="1981200"/>
          </a:xfrm>
        </p:spPr>
        <p:txBody>
          <a:bodyPr/>
          <a:lstStyle/>
          <a:p>
            <a:r>
              <a:rPr lang="en-US" sz="2800" dirty="0" smtClean="0"/>
              <a:t>Different from Adam style because of the </a:t>
            </a:r>
            <a:r>
              <a:rPr lang="en-US" sz="2800" u="sng" dirty="0" smtClean="0"/>
              <a:t>portico</a:t>
            </a:r>
            <a:r>
              <a:rPr lang="en-US" sz="2800" dirty="0" smtClean="0"/>
              <a:t>, a tall and open porch supported by columns over the front entrance. The portico is topped by a triangular pediment.</a:t>
            </a:r>
          </a:p>
          <a:p>
            <a:endParaRPr lang="en-US" sz="2800" dirty="0"/>
          </a:p>
        </p:txBody>
      </p:sp>
      <p:pic>
        <p:nvPicPr>
          <p:cNvPr id="4" name="Picture 3" descr="adamstyledollhouse.jpg"/>
          <p:cNvPicPr>
            <a:picLocks noChangeAspect="1"/>
          </p:cNvPicPr>
          <p:nvPr/>
        </p:nvPicPr>
        <p:blipFill>
          <a:blip r:embed="rId3" cstate="print"/>
          <a:stretch>
            <a:fillRect/>
          </a:stretch>
        </p:blipFill>
        <p:spPr>
          <a:xfrm>
            <a:off x="762000" y="3352800"/>
            <a:ext cx="3454400" cy="2590800"/>
          </a:xfrm>
          <a:prstGeom prst="rect">
            <a:avLst/>
          </a:prstGeom>
        </p:spPr>
      </p:pic>
      <p:pic>
        <p:nvPicPr>
          <p:cNvPr id="6" name="Picture 5" descr="earlyclassicalrevivalhouseplanphoto1.jpg"/>
          <p:cNvPicPr>
            <a:picLocks noChangeAspect="1"/>
          </p:cNvPicPr>
          <p:nvPr/>
        </p:nvPicPr>
        <p:blipFill>
          <a:blip r:embed="rId4" cstate="print"/>
          <a:stretch>
            <a:fillRect/>
          </a:stretch>
        </p:blipFill>
        <p:spPr>
          <a:xfrm>
            <a:off x="4648200" y="3276600"/>
            <a:ext cx="3773153" cy="2438400"/>
          </a:xfrm>
          <a:prstGeom prst="rect">
            <a:avLst/>
          </a:prstGeom>
        </p:spPr>
      </p:pic>
      <p:sp>
        <p:nvSpPr>
          <p:cNvPr id="7" name="TextBox 6"/>
          <p:cNvSpPr txBox="1"/>
          <p:nvPr/>
        </p:nvSpPr>
        <p:spPr>
          <a:xfrm>
            <a:off x="1219200" y="5943600"/>
            <a:ext cx="2743200" cy="369332"/>
          </a:xfrm>
          <a:prstGeom prst="rect">
            <a:avLst/>
          </a:prstGeom>
          <a:noFill/>
        </p:spPr>
        <p:txBody>
          <a:bodyPr wrap="square" rtlCol="0">
            <a:spAutoFit/>
          </a:bodyPr>
          <a:lstStyle/>
          <a:p>
            <a:pPr algn="ctr"/>
            <a:r>
              <a:rPr lang="en-US" b="1" dirty="0" smtClean="0">
                <a:solidFill>
                  <a:schemeClr val="accent4">
                    <a:lumMod val="10000"/>
                  </a:schemeClr>
                </a:solidFill>
              </a:rPr>
              <a:t>Adam Style Home</a:t>
            </a:r>
            <a:endParaRPr lang="en-US" b="1" dirty="0">
              <a:solidFill>
                <a:schemeClr val="accent4">
                  <a:lumMod val="10000"/>
                </a:schemeClr>
              </a:solidFill>
            </a:endParaRPr>
          </a:p>
        </p:txBody>
      </p:sp>
      <p:sp>
        <p:nvSpPr>
          <p:cNvPr id="8" name="TextBox 7"/>
          <p:cNvSpPr txBox="1"/>
          <p:nvPr/>
        </p:nvSpPr>
        <p:spPr>
          <a:xfrm>
            <a:off x="5105400" y="5410200"/>
            <a:ext cx="2743200" cy="646331"/>
          </a:xfrm>
          <a:prstGeom prst="rect">
            <a:avLst/>
          </a:prstGeom>
          <a:noFill/>
        </p:spPr>
        <p:txBody>
          <a:bodyPr wrap="square" rtlCol="0">
            <a:spAutoFit/>
          </a:bodyPr>
          <a:lstStyle/>
          <a:p>
            <a:pPr algn="ctr"/>
            <a:r>
              <a:rPr lang="en-US" b="1" dirty="0" smtClean="0">
                <a:solidFill>
                  <a:schemeClr val="accent4">
                    <a:lumMod val="10000"/>
                  </a:schemeClr>
                </a:solidFill>
              </a:rPr>
              <a:t>Early Classical Revival Style Home</a:t>
            </a:r>
            <a:endParaRPr lang="en-US" b="1" dirty="0">
              <a:solidFill>
                <a:schemeClr val="accent4">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wipe(down)">
                                      <p:cBhvr>
                                        <p:cTn id="11" dur="500"/>
                                        <p:tgtEl>
                                          <p:spTgt spid="205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1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762000"/>
          </a:xfrm>
        </p:spPr>
        <p:txBody>
          <a:bodyPr/>
          <a:lstStyle/>
          <a:p>
            <a:pPr algn="ctr"/>
            <a:r>
              <a:rPr lang="en-US" dirty="0" smtClean="0"/>
              <a:t>19</a:t>
            </a:r>
            <a:r>
              <a:rPr lang="en-US" baseline="30000" dirty="0" smtClean="0"/>
              <a:t>th</a:t>
            </a:r>
            <a:r>
              <a:rPr lang="en-US" dirty="0" smtClean="0"/>
              <a:t> Century Factors Affecting Housing</a:t>
            </a:r>
            <a:endParaRPr lang="en-US" dirty="0"/>
          </a:p>
        </p:txBody>
      </p:sp>
      <p:sp>
        <p:nvSpPr>
          <p:cNvPr id="2051" name="Rectangle 3"/>
          <p:cNvSpPr>
            <a:spLocks noGrp="1" noChangeArrowheads="1"/>
          </p:cNvSpPr>
          <p:nvPr>
            <p:ph type="subTitle" idx="1"/>
          </p:nvPr>
        </p:nvSpPr>
        <p:spPr>
          <a:xfrm>
            <a:off x="838200" y="1447800"/>
            <a:ext cx="7467600" cy="4724400"/>
          </a:xfrm>
        </p:spPr>
        <p:txBody>
          <a:bodyPr/>
          <a:lstStyle/>
          <a:p>
            <a:pPr>
              <a:buFont typeface="Arial" pitchFamily="34" charset="0"/>
              <a:buChar char="•"/>
            </a:pPr>
            <a:r>
              <a:rPr lang="en-US" sz="2800" dirty="0" smtClean="0"/>
              <a:t>Immigrants pouring into the USA which provided cheap labor</a:t>
            </a:r>
          </a:p>
          <a:p>
            <a:pPr>
              <a:buFont typeface="Arial" pitchFamily="34" charset="0"/>
              <a:buChar char="•"/>
            </a:pPr>
            <a:r>
              <a:rPr lang="en-US" sz="2800" dirty="0" smtClean="0"/>
              <a:t>Factories mass producing products needed to build and furnish homes which caused the prices of building homes to drop</a:t>
            </a:r>
          </a:p>
          <a:p>
            <a:pPr>
              <a:buFont typeface="Arial" pitchFamily="34" charset="0"/>
              <a:buChar char="•"/>
            </a:pPr>
            <a:r>
              <a:rPr lang="en-US" sz="2800" dirty="0" smtClean="0"/>
              <a:t>Factory owners built row houses which they rented to their employees</a:t>
            </a:r>
          </a:p>
          <a:p>
            <a:pPr>
              <a:buFont typeface="Arial" pitchFamily="34" charset="0"/>
              <a:buChar char="•"/>
            </a:pPr>
            <a:r>
              <a:rPr lang="en-US" sz="2800" dirty="0" smtClean="0"/>
              <a:t>Tenements- apartment complexes with minimum standards of sanitation, safety, and comfort were built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ox(in)">
                                      <p:cBhvr>
                                        <p:cTn id="27"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The Romantic Revival Period</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endParaRPr lang="en-US"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Greek Revival Style- 1825 to 1860</a:t>
            </a:r>
            <a:endParaRPr lang="en-US" sz="4000" dirty="0"/>
          </a:p>
        </p:txBody>
      </p:sp>
      <p:sp>
        <p:nvSpPr>
          <p:cNvPr id="2051" name="Rectangle 3"/>
          <p:cNvSpPr>
            <a:spLocks noGrp="1" noChangeArrowheads="1"/>
          </p:cNvSpPr>
          <p:nvPr>
            <p:ph type="subTitle" idx="1"/>
          </p:nvPr>
        </p:nvSpPr>
        <p:spPr>
          <a:xfrm>
            <a:off x="838200" y="1447800"/>
            <a:ext cx="7696200" cy="4953000"/>
          </a:xfrm>
        </p:spPr>
        <p:txBody>
          <a:bodyPr/>
          <a:lstStyle/>
          <a:p>
            <a:pPr>
              <a:buFont typeface="Arial" pitchFamily="34" charset="0"/>
              <a:buChar char="•"/>
            </a:pPr>
            <a:r>
              <a:rPr lang="en-US" sz="3200" dirty="0" smtClean="0"/>
              <a:t>Two-story rectangular house with symmetrically placed windows</a:t>
            </a:r>
          </a:p>
          <a:p>
            <a:pPr>
              <a:buFont typeface="Arial" pitchFamily="34" charset="0"/>
              <a:buChar char="•"/>
            </a:pPr>
            <a:r>
              <a:rPr lang="en-US" sz="3200" dirty="0" smtClean="0"/>
              <a:t>Gable roof emphasized by wide trim at the cornice</a:t>
            </a:r>
          </a:p>
          <a:p>
            <a:pPr>
              <a:buFont typeface="Arial" pitchFamily="34" charset="0"/>
              <a:buChar char="•"/>
            </a:pPr>
            <a:r>
              <a:rPr lang="en-US" sz="3200" dirty="0" smtClean="0"/>
              <a:t>Pilasters on the corners of frame houses or across the whole front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Greek Revival Style- 1825 to 1860</a:t>
            </a:r>
            <a:endParaRPr lang="en-US" sz="4000" dirty="0"/>
          </a:p>
        </p:txBody>
      </p:sp>
      <p:sp>
        <p:nvSpPr>
          <p:cNvPr id="2051" name="Rectangle 3"/>
          <p:cNvSpPr>
            <a:spLocks noGrp="1" noChangeArrowheads="1"/>
          </p:cNvSpPr>
          <p:nvPr>
            <p:ph type="subTitle" idx="1"/>
          </p:nvPr>
        </p:nvSpPr>
        <p:spPr>
          <a:xfrm>
            <a:off x="838200" y="1447800"/>
            <a:ext cx="7467600" cy="2209800"/>
          </a:xfrm>
        </p:spPr>
        <p:txBody>
          <a:bodyPr/>
          <a:lstStyle/>
          <a:p>
            <a:pPr>
              <a:buFont typeface="Arial" pitchFamily="34" charset="0"/>
              <a:buChar char="•"/>
            </a:pPr>
            <a:r>
              <a:rPr lang="en-US" sz="3200" dirty="0" smtClean="0"/>
              <a:t>An elaborate entrance</a:t>
            </a:r>
          </a:p>
          <a:p>
            <a:pPr>
              <a:buFont typeface="Arial" pitchFamily="34" charset="0"/>
              <a:buChar char="•"/>
            </a:pPr>
            <a:r>
              <a:rPr lang="en-US" sz="3200" u="sng" dirty="0" smtClean="0"/>
              <a:t>Columns supporting a small or large porch</a:t>
            </a:r>
            <a:r>
              <a:rPr lang="en-US" sz="3200" dirty="0" smtClean="0"/>
              <a:t>. Greek columns are most common.</a:t>
            </a:r>
          </a:p>
          <a:p>
            <a:endParaRPr lang="en-US" sz="3200" dirty="0"/>
          </a:p>
        </p:txBody>
      </p:sp>
      <p:pic>
        <p:nvPicPr>
          <p:cNvPr id="4" name="Picture 3" descr="greek revivalhome.jpg"/>
          <p:cNvPicPr>
            <a:picLocks noChangeAspect="1"/>
          </p:cNvPicPr>
          <p:nvPr/>
        </p:nvPicPr>
        <p:blipFill>
          <a:blip r:embed="rId3" cstate="print"/>
          <a:stretch>
            <a:fillRect/>
          </a:stretch>
        </p:blipFill>
        <p:spPr>
          <a:xfrm>
            <a:off x="3123807" y="3276600"/>
            <a:ext cx="4069237"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ox(in)">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box(in)">
                                      <p:cBhvr>
                                        <p:cTn id="12" dur="5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1026"/>
          <p:cNvSpPr>
            <a:spLocks noGrp="1" noChangeArrowheads="1"/>
          </p:cNvSpPr>
          <p:nvPr>
            <p:ph type="title"/>
          </p:nvPr>
        </p:nvSpPr>
        <p:spPr/>
        <p:txBody>
          <a:bodyPr/>
          <a:lstStyle/>
          <a:p>
            <a:r>
              <a:rPr lang="en-US"/>
              <a:t>Roof Terms</a:t>
            </a:r>
          </a:p>
        </p:txBody>
      </p:sp>
      <p:pic>
        <p:nvPicPr>
          <p:cNvPr id="275459" name="Picture 1027" descr="Roof_EavesDetail1"/>
          <p:cNvPicPr>
            <a:picLocks noGrp="1" noChangeAspect="1" noChangeArrowheads="1"/>
          </p:cNvPicPr>
          <p:nvPr>
            <p:ph idx="1"/>
          </p:nvPr>
        </p:nvPicPr>
        <p:blipFill>
          <a:blip r:embed="rId2" cstate="print"/>
          <a:srcRect/>
          <a:stretch>
            <a:fillRect/>
          </a:stretch>
        </p:blipFill>
        <p:spPr>
          <a:xfrm>
            <a:off x="457200" y="990600"/>
            <a:ext cx="4791075" cy="5105400"/>
          </a:xfrm>
          <a:noFill/>
          <a:ln/>
        </p:spPr>
      </p:pic>
      <p:sp>
        <p:nvSpPr>
          <p:cNvPr id="275460" name="Text Box 1028"/>
          <p:cNvSpPr txBox="1">
            <a:spLocks noChangeArrowheads="1"/>
          </p:cNvSpPr>
          <p:nvPr/>
        </p:nvSpPr>
        <p:spPr bwMode="auto">
          <a:xfrm>
            <a:off x="5486400" y="1066800"/>
            <a:ext cx="2971800" cy="5693866"/>
          </a:xfrm>
          <a:prstGeom prst="rect">
            <a:avLst/>
          </a:prstGeom>
          <a:noFill/>
          <a:ln w="9525">
            <a:noFill/>
            <a:miter lim="800000"/>
            <a:headEnd/>
            <a:tailEnd/>
          </a:ln>
          <a:effectLst/>
        </p:spPr>
        <p:txBody>
          <a:bodyPr wrap="square">
            <a:spAutoFit/>
          </a:bodyPr>
          <a:lstStyle/>
          <a:p>
            <a:pPr>
              <a:spcBef>
                <a:spcPct val="50000"/>
              </a:spcBef>
            </a:pPr>
            <a:r>
              <a:rPr lang="en-US" sz="4000" dirty="0">
                <a:solidFill>
                  <a:srgbClr val="014793"/>
                </a:solidFill>
              </a:rPr>
              <a:t>c. Boxed eave</a:t>
            </a:r>
            <a:br>
              <a:rPr lang="en-US" sz="4000" dirty="0">
                <a:solidFill>
                  <a:srgbClr val="014793"/>
                </a:solidFill>
              </a:rPr>
            </a:br>
            <a:endParaRPr lang="en-US" sz="1000" dirty="0">
              <a:solidFill>
                <a:srgbClr val="014793"/>
              </a:solidFill>
            </a:endParaRPr>
          </a:p>
          <a:p>
            <a:pPr>
              <a:spcBef>
                <a:spcPct val="50000"/>
              </a:spcBef>
            </a:pPr>
            <a:r>
              <a:rPr lang="en-US" sz="2800" dirty="0">
                <a:solidFill>
                  <a:srgbClr val="014793"/>
                </a:solidFill>
              </a:rPr>
              <a:t>An overhang enclosed with a soffit that runs horizontally from the eave edge to the side of the building.</a:t>
            </a:r>
            <a:r>
              <a:rPr lang="en-US" sz="3200" dirty="0">
                <a:solidFill>
                  <a:srgbClr val="014793"/>
                </a:solidFill>
              </a:rPr>
              <a:t/>
            </a:r>
            <a:br>
              <a:rPr lang="en-US" sz="3200" dirty="0">
                <a:solidFill>
                  <a:srgbClr val="014793"/>
                </a:solidFill>
              </a:rPr>
            </a:br>
            <a:r>
              <a:rPr lang="en-US" sz="3200" dirty="0">
                <a:solidFill>
                  <a:srgbClr val="014793"/>
                </a:solidFill>
              </a:rPr>
              <a:t/>
            </a:r>
            <a:br>
              <a:rPr lang="en-US" sz="3200" dirty="0">
                <a:solidFill>
                  <a:srgbClr val="014793"/>
                </a:solidFill>
              </a:rPr>
            </a:br>
            <a:endParaRPr lang="en-US" sz="3200" dirty="0">
              <a:solidFill>
                <a:srgbClr val="0147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5460"/>
                                        </p:tgtEl>
                                        <p:attrNameLst>
                                          <p:attrName>style.visibility</p:attrName>
                                        </p:attrNameLst>
                                      </p:cBhvr>
                                      <p:to>
                                        <p:strVal val="visible"/>
                                      </p:to>
                                    </p:set>
                                    <p:animEffect transition="in" filter="wipe(up)">
                                      <p:cBhvr>
                                        <p:cTn id="7" dur="500"/>
                                        <p:tgtEl>
                                          <p:spTgt spid="275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Gothic Revival Style-1840-1880</a:t>
            </a:r>
            <a:endParaRPr lang="en-US" sz="4000" dirty="0"/>
          </a:p>
        </p:txBody>
      </p:sp>
      <p:sp>
        <p:nvSpPr>
          <p:cNvPr id="2051" name="Rectangle 3"/>
          <p:cNvSpPr>
            <a:spLocks noGrp="1" noChangeArrowheads="1"/>
          </p:cNvSpPr>
          <p:nvPr>
            <p:ph type="subTitle" idx="1"/>
          </p:nvPr>
        </p:nvSpPr>
        <p:spPr>
          <a:xfrm>
            <a:off x="838200" y="1447800"/>
            <a:ext cx="7467600" cy="3048000"/>
          </a:xfrm>
        </p:spPr>
        <p:txBody>
          <a:bodyPr/>
          <a:lstStyle/>
          <a:p>
            <a:pPr>
              <a:buFont typeface="Arial" pitchFamily="34" charset="0"/>
              <a:buChar char="•"/>
            </a:pPr>
            <a:r>
              <a:rPr lang="en-US" sz="3200" dirty="0" smtClean="0"/>
              <a:t>Built of wood because stone was very expensive and there was a shortage of stonemasons.</a:t>
            </a:r>
          </a:p>
          <a:p>
            <a:pPr>
              <a:buFont typeface="Arial" pitchFamily="34" charset="0"/>
              <a:buChar char="•"/>
            </a:pPr>
            <a:r>
              <a:rPr lang="en-US" sz="3200" u="sng" dirty="0" smtClean="0"/>
              <a:t>High-peaked Gothic gables decorated with gingerbread, lacy-looking, cut-out wood trim</a:t>
            </a:r>
            <a:r>
              <a:rPr lang="en-US" sz="3200" dirty="0" smtClean="0"/>
              <a:t>.</a:t>
            </a:r>
            <a:endParaRPr lang="en-US" sz="3200" dirty="0"/>
          </a:p>
        </p:txBody>
      </p:sp>
      <p:pic>
        <p:nvPicPr>
          <p:cNvPr id="4" name="Picture 3" descr="gothicRevivalHOme.jpg"/>
          <p:cNvPicPr>
            <a:picLocks noChangeAspect="1"/>
          </p:cNvPicPr>
          <p:nvPr/>
        </p:nvPicPr>
        <p:blipFill>
          <a:blip r:embed="rId3" cstate="print"/>
          <a:stretch>
            <a:fillRect/>
          </a:stretch>
        </p:blipFill>
        <p:spPr>
          <a:xfrm>
            <a:off x="4114800" y="4114800"/>
            <a:ext cx="30480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Italianate Style-1840-1885</a:t>
            </a:r>
            <a:endParaRPr lang="en-US" sz="4000" dirty="0"/>
          </a:p>
        </p:txBody>
      </p:sp>
      <p:sp>
        <p:nvSpPr>
          <p:cNvPr id="2051" name="Rectangle 3"/>
          <p:cNvSpPr>
            <a:spLocks noGrp="1" noChangeArrowheads="1"/>
          </p:cNvSpPr>
          <p:nvPr>
            <p:ph type="subTitle" idx="1"/>
          </p:nvPr>
        </p:nvSpPr>
        <p:spPr>
          <a:xfrm>
            <a:off x="838200" y="1447800"/>
            <a:ext cx="7467600" cy="2286000"/>
          </a:xfrm>
        </p:spPr>
        <p:txBody>
          <a:bodyPr/>
          <a:lstStyle/>
          <a:p>
            <a:pPr>
              <a:buFont typeface="Arial" pitchFamily="34" charset="0"/>
              <a:buChar char="•"/>
            </a:pPr>
            <a:r>
              <a:rPr lang="en-US" sz="3200" dirty="0" smtClean="0"/>
              <a:t>Features of Italian villas or estates</a:t>
            </a:r>
          </a:p>
          <a:p>
            <a:pPr>
              <a:buFont typeface="Arial" pitchFamily="34" charset="0"/>
              <a:buChar char="•"/>
            </a:pPr>
            <a:r>
              <a:rPr lang="en-US" sz="3200" dirty="0" smtClean="0"/>
              <a:t>Square and 2 stories high</a:t>
            </a:r>
          </a:p>
          <a:p>
            <a:pPr>
              <a:buFont typeface="Arial" pitchFamily="34" charset="0"/>
              <a:buChar char="•"/>
            </a:pPr>
            <a:r>
              <a:rPr lang="en-US" sz="3200" u="sng" dirty="0" smtClean="0"/>
              <a:t>Feature wide, overhanging hip roofs with decorative brackets at the cornices</a:t>
            </a:r>
            <a:endParaRPr lang="en-US" sz="3200" u="sng" dirty="0"/>
          </a:p>
        </p:txBody>
      </p:sp>
      <p:pic>
        <p:nvPicPr>
          <p:cNvPr id="4" name="Picture 3" descr="ItalianateStyleHouse.jpg"/>
          <p:cNvPicPr>
            <a:picLocks noChangeAspect="1"/>
          </p:cNvPicPr>
          <p:nvPr/>
        </p:nvPicPr>
        <p:blipFill>
          <a:blip r:embed="rId3" cstate="print"/>
          <a:stretch>
            <a:fillRect/>
          </a:stretch>
        </p:blipFill>
        <p:spPr>
          <a:xfrm>
            <a:off x="3036830" y="3657600"/>
            <a:ext cx="4002296"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The Victorian Period</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pPr algn="ctr"/>
            <a:r>
              <a:rPr lang="en-US" sz="3200" dirty="0" smtClean="0"/>
              <a:t>1837-1901</a:t>
            </a:r>
          </a:p>
          <a:p>
            <a:pPr algn="ctr"/>
            <a:r>
              <a:rPr lang="en-US" sz="3200" dirty="0" smtClean="0"/>
              <a:t>Styles are very elaborate</a:t>
            </a:r>
          </a:p>
          <a:p>
            <a:pPr algn="ctr">
              <a:buFont typeface="Arial" pitchFamily="34" charset="0"/>
              <a:buChar char="•"/>
            </a:pPr>
            <a:r>
              <a:rPr lang="en-US" sz="3200" dirty="0" smtClean="0"/>
              <a:t>Mansard Style</a:t>
            </a:r>
          </a:p>
          <a:p>
            <a:pPr algn="ctr">
              <a:buFont typeface="Arial" pitchFamily="34" charset="0"/>
              <a:buChar char="•"/>
            </a:pPr>
            <a:r>
              <a:rPr lang="en-US" sz="3200" dirty="0" smtClean="0"/>
              <a:t>Queen Anne Style</a:t>
            </a:r>
          </a:p>
          <a:p>
            <a:pPr algn="ct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diamond(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diamond(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diamond(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diamond(in)">
                                      <p:cBhvr>
                                        <p:cTn id="27"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Mansard Style- 1860 to 1880</a:t>
            </a:r>
            <a:endParaRPr lang="en-US" sz="4000" dirty="0"/>
          </a:p>
        </p:txBody>
      </p:sp>
      <p:sp>
        <p:nvSpPr>
          <p:cNvPr id="2051" name="Rectangle 3"/>
          <p:cNvSpPr>
            <a:spLocks noGrp="1" noChangeArrowheads="1"/>
          </p:cNvSpPr>
          <p:nvPr>
            <p:ph type="subTitle" idx="1"/>
          </p:nvPr>
        </p:nvSpPr>
        <p:spPr>
          <a:xfrm>
            <a:off x="838200" y="1447800"/>
            <a:ext cx="7467600" cy="3048000"/>
          </a:xfrm>
        </p:spPr>
        <p:txBody>
          <a:bodyPr/>
          <a:lstStyle/>
          <a:p>
            <a:pPr>
              <a:buFont typeface="Arial" pitchFamily="34" charset="0"/>
              <a:buChar char="•"/>
            </a:pPr>
            <a:r>
              <a:rPr lang="en-US" sz="3200" u="sng" dirty="0" smtClean="0"/>
              <a:t>Mansard Roof </a:t>
            </a:r>
            <a:r>
              <a:rPr lang="en-US" sz="3200" dirty="0" smtClean="0"/>
              <a:t>has two slopes on all sides, with the lower slope being steep and the upper slope almost flat</a:t>
            </a:r>
          </a:p>
          <a:p>
            <a:pPr>
              <a:buFont typeface="Arial" pitchFamily="34" charset="0"/>
              <a:buChar char="•"/>
            </a:pPr>
            <a:r>
              <a:rPr lang="en-US" sz="3200" dirty="0" smtClean="0"/>
              <a:t>Decorated cornices and French windows that open lengthwise at the middle</a:t>
            </a:r>
            <a:endParaRPr lang="en-US" sz="3200" dirty="0"/>
          </a:p>
        </p:txBody>
      </p:sp>
      <p:pic>
        <p:nvPicPr>
          <p:cNvPr id="4" name="Picture 3" descr="Mansard Home.jpg"/>
          <p:cNvPicPr>
            <a:picLocks noChangeAspect="1"/>
          </p:cNvPicPr>
          <p:nvPr/>
        </p:nvPicPr>
        <p:blipFill>
          <a:blip r:embed="rId3" cstate="print"/>
          <a:stretch>
            <a:fillRect/>
          </a:stretch>
        </p:blipFill>
        <p:spPr>
          <a:xfrm>
            <a:off x="3810000" y="4114800"/>
            <a:ext cx="2819400" cy="22577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Queen Anne Style-1870 to 1880</a:t>
            </a:r>
            <a:endParaRPr lang="en-US" sz="4000" dirty="0"/>
          </a:p>
        </p:txBody>
      </p:sp>
      <p:sp>
        <p:nvSpPr>
          <p:cNvPr id="2051" name="Rectangle 3"/>
          <p:cNvSpPr>
            <a:spLocks noGrp="1" noChangeArrowheads="1"/>
          </p:cNvSpPr>
          <p:nvPr>
            <p:ph type="subTitle" idx="1"/>
          </p:nvPr>
        </p:nvSpPr>
        <p:spPr>
          <a:xfrm>
            <a:off x="838200" y="1447800"/>
            <a:ext cx="6477000" cy="1905000"/>
          </a:xfrm>
        </p:spPr>
        <p:txBody>
          <a:bodyPr/>
          <a:lstStyle/>
          <a:p>
            <a:pPr>
              <a:buFont typeface="Arial" pitchFamily="34" charset="0"/>
              <a:buChar char="•"/>
            </a:pPr>
            <a:r>
              <a:rPr lang="en-US" sz="2800" u="sng" dirty="0" smtClean="0"/>
              <a:t>Most decorative and ornamental of the Victorian Styles</a:t>
            </a:r>
          </a:p>
          <a:p>
            <a:pPr>
              <a:buFont typeface="Arial" pitchFamily="34" charset="0"/>
              <a:buChar char="•"/>
            </a:pPr>
            <a:r>
              <a:rPr lang="en-US" sz="2800" dirty="0" smtClean="0"/>
              <a:t>Irregular steep roof with ornamental gables</a:t>
            </a:r>
          </a:p>
        </p:txBody>
      </p:sp>
      <p:pic>
        <p:nvPicPr>
          <p:cNvPr id="4" name="Picture 3" descr="queenanne1.jpg"/>
          <p:cNvPicPr>
            <a:picLocks noChangeAspect="1"/>
          </p:cNvPicPr>
          <p:nvPr/>
        </p:nvPicPr>
        <p:blipFill>
          <a:blip r:embed="rId3" cstate="print"/>
          <a:stretch>
            <a:fillRect/>
          </a:stretch>
        </p:blipFill>
        <p:spPr>
          <a:xfrm>
            <a:off x="5181600" y="2971800"/>
            <a:ext cx="3319463" cy="3124200"/>
          </a:xfrm>
          <a:prstGeom prst="rect">
            <a:avLst/>
          </a:prstGeom>
        </p:spPr>
      </p:pic>
      <p:sp>
        <p:nvSpPr>
          <p:cNvPr id="6" name="TextBox 5"/>
          <p:cNvSpPr txBox="1"/>
          <p:nvPr/>
        </p:nvSpPr>
        <p:spPr>
          <a:xfrm>
            <a:off x="838200" y="3352801"/>
            <a:ext cx="4267200" cy="2677656"/>
          </a:xfrm>
          <a:prstGeom prst="rect">
            <a:avLst/>
          </a:prstGeom>
          <a:noFill/>
        </p:spPr>
        <p:txBody>
          <a:bodyPr wrap="square" rtlCol="0">
            <a:spAutoFit/>
          </a:bodyPr>
          <a:lstStyle/>
          <a:p>
            <a:pPr>
              <a:buFont typeface="Arial" pitchFamily="34" charset="0"/>
              <a:buChar char="•"/>
            </a:pPr>
            <a:r>
              <a:rPr lang="en-US" sz="2800" b="1" dirty="0" smtClean="0">
                <a:solidFill>
                  <a:schemeClr val="accent6">
                    <a:lumMod val="75000"/>
                  </a:schemeClr>
                </a:solidFill>
                <a:effectLst>
                  <a:innerShdw blurRad="63500" dist="50800" dir="13500000">
                    <a:prstClr val="black">
                      <a:alpha val="50000"/>
                    </a:prstClr>
                  </a:innerShdw>
                </a:effectLst>
                <a:latin typeface="+mj-lt"/>
              </a:rPr>
              <a:t>Overlapping decorative wood shingles for siding</a:t>
            </a:r>
          </a:p>
          <a:p>
            <a:pPr>
              <a:buFont typeface="Arial" pitchFamily="34" charset="0"/>
              <a:buChar char="•"/>
            </a:pPr>
            <a:r>
              <a:rPr lang="en-US" sz="2800" b="1" dirty="0" smtClean="0">
                <a:solidFill>
                  <a:schemeClr val="accent6">
                    <a:lumMod val="75000"/>
                  </a:schemeClr>
                </a:solidFill>
                <a:effectLst>
                  <a:innerShdw blurRad="63500" dist="50800" dir="13500000">
                    <a:prstClr val="black">
                      <a:alpha val="50000"/>
                    </a:prstClr>
                  </a:innerShdw>
                </a:effectLst>
                <a:latin typeface="+mj-lt"/>
              </a:rPr>
              <a:t>Wraparound porches with railings and columns</a:t>
            </a:r>
          </a:p>
          <a:p>
            <a:endParaRPr lang="en-US" sz="2800" b="1" dirty="0">
              <a:solidFill>
                <a:schemeClr val="accent6">
                  <a:lumMod val="75000"/>
                </a:schemeClr>
              </a:solidFill>
              <a:effectLst>
                <a:innerShdw blurRad="63500" dist="50800" dir="13500000">
                  <a:prstClr val="black">
                    <a:alpha val="50000"/>
                  </a:prstClr>
                </a:inn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End of Victorian Period</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pPr>
              <a:buFont typeface="Arial" pitchFamily="34" charset="0"/>
              <a:buChar char="•"/>
            </a:pPr>
            <a:r>
              <a:rPr lang="en-US" sz="3200" dirty="0" smtClean="0"/>
              <a:t>Architects and designers started to build as simply as possible.</a:t>
            </a:r>
          </a:p>
          <a:p>
            <a:pPr>
              <a:buFont typeface="Arial" pitchFamily="34" charset="0"/>
              <a:buChar char="•"/>
            </a:pPr>
            <a:r>
              <a:rPr lang="en-US" sz="3200" dirty="0" smtClean="0"/>
              <a:t>The designs stripped away the overwhelming amount of ornamentation and details found in the earlier Victorian period.</a:t>
            </a:r>
          </a:p>
          <a:p>
            <a:pPr>
              <a:buFont typeface="Arial" pitchFamily="34" charset="0"/>
              <a:buChar char="•"/>
            </a:pPr>
            <a:r>
              <a:rPr lang="en-US" sz="3200" dirty="0" smtClean="0"/>
              <a:t>This formed a link to the Modern style.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Early 20</a:t>
            </a:r>
            <a:r>
              <a:rPr lang="en-US" sz="4000" baseline="30000" dirty="0" smtClean="0"/>
              <a:t>th</a:t>
            </a:r>
            <a:r>
              <a:rPr lang="en-US" sz="4000" dirty="0" smtClean="0"/>
              <a:t> Century</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pPr algn="ctr"/>
            <a:r>
              <a:rPr lang="en-US" sz="3200" dirty="0" smtClean="0"/>
              <a:t>Period Revival Styles</a:t>
            </a:r>
          </a:p>
          <a:p>
            <a:pPr>
              <a:buFont typeface="Arial" pitchFamily="34" charset="0"/>
              <a:buChar char="•"/>
            </a:pPr>
            <a:r>
              <a:rPr lang="en-US" sz="2800" dirty="0" smtClean="0"/>
              <a:t>Colonial Revival Style</a:t>
            </a:r>
          </a:p>
          <a:p>
            <a:pPr>
              <a:buFont typeface="Arial" pitchFamily="34" charset="0"/>
              <a:buChar char="•"/>
            </a:pPr>
            <a:r>
              <a:rPr lang="en-US" sz="2800" dirty="0" smtClean="0"/>
              <a:t>Tudor Style</a:t>
            </a:r>
          </a:p>
          <a:p>
            <a:pPr>
              <a:buFont typeface="Arial" pitchFamily="34" charset="0"/>
              <a:buChar char="•"/>
            </a:pPr>
            <a:r>
              <a:rPr lang="en-US" sz="2800" dirty="0" err="1" smtClean="0"/>
              <a:t>Chateauesque</a:t>
            </a:r>
            <a:r>
              <a:rPr lang="en-US" sz="2800" dirty="0" smtClean="0"/>
              <a:t> Style</a:t>
            </a:r>
          </a:p>
          <a:p>
            <a:pPr>
              <a:buFont typeface="Arial" pitchFamily="34" charset="0"/>
              <a:buChar char="•"/>
            </a:pPr>
            <a:r>
              <a:rPr lang="en-US" sz="2800" dirty="0" smtClean="0"/>
              <a:t>Mission Style</a:t>
            </a:r>
          </a:p>
          <a:p>
            <a:pPr algn="ctr"/>
            <a:r>
              <a:rPr lang="en-US" sz="3200" dirty="0" smtClean="0"/>
              <a:t>Modern Styles</a:t>
            </a:r>
          </a:p>
          <a:p>
            <a:pPr>
              <a:buFont typeface="Arial" pitchFamily="34" charset="0"/>
              <a:buChar char="•"/>
            </a:pPr>
            <a:r>
              <a:rPr lang="en-US" sz="2800" dirty="0" smtClean="0"/>
              <a:t>Prairie Style</a:t>
            </a:r>
          </a:p>
          <a:p>
            <a:pPr>
              <a:buFont typeface="Arial" pitchFamily="34" charset="0"/>
              <a:buChar char="•"/>
            </a:pPr>
            <a:r>
              <a:rPr lang="en-US" sz="2800" dirty="0" smtClean="0"/>
              <a:t>Craftsman Style</a:t>
            </a:r>
          </a:p>
          <a:p>
            <a:pPr>
              <a:buFont typeface="Arial" pitchFamily="34" charset="0"/>
              <a:buChar char="•"/>
            </a:pPr>
            <a:r>
              <a:rPr lang="en-US" sz="2800" dirty="0" smtClean="0"/>
              <a:t>International Style</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ox(in)">
                                      <p:cBhvr>
                                        <p:cTn id="27" dur="500"/>
                                        <p:tgtEl>
                                          <p:spTgt spid="20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51">
                                            <p:txEl>
                                              <p:pRg st="4" end="4"/>
                                            </p:txEl>
                                          </p:spTgt>
                                        </p:tgtEl>
                                        <p:attrNameLst>
                                          <p:attrName>style.visibility</p:attrName>
                                        </p:attrNameLst>
                                      </p:cBhvr>
                                      <p:to>
                                        <p:strVal val="visible"/>
                                      </p:to>
                                    </p:set>
                                    <p:animEffect transition="in" filter="box(in)">
                                      <p:cBhvr>
                                        <p:cTn id="32" dur="500"/>
                                        <p:tgtEl>
                                          <p:spTgt spid="20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51">
                                            <p:txEl>
                                              <p:pRg st="5" end="5"/>
                                            </p:txEl>
                                          </p:spTgt>
                                        </p:tgtEl>
                                        <p:attrNameLst>
                                          <p:attrName>style.visibility</p:attrName>
                                        </p:attrNameLst>
                                      </p:cBhvr>
                                      <p:to>
                                        <p:strVal val="visible"/>
                                      </p:to>
                                    </p:set>
                                    <p:animEffect transition="in" filter="box(in)">
                                      <p:cBhvr>
                                        <p:cTn id="37" dur="500"/>
                                        <p:tgtEl>
                                          <p:spTgt spid="20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051">
                                            <p:txEl>
                                              <p:pRg st="6" end="6"/>
                                            </p:txEl>
                                          </p:spTgt>
                                        </p:tgtEl>
                                        <p:attrNameLst>
                                          <p:attrName>style.visibility</p:attrName>
                                        </p:attrNameLst>
                                      </p:cBhvr>
                                      <p:to>
                                        <p:strVal val="visible"/>
                                      </p:to>
                                    </p:set>
                                    <p:animEffect transition="in" filter="box(in)">
                                      <p:cBhvr>
                                        <p:cTn id="42" dur="500"/>
                                        <p:tgtEl>
                                          <p:spTgt spid="205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051">
                                            <p:txEl>
                                              <p:pRg st="7" end="7"/>
                                            </p:txEl>
                                          </p:spTgt>
                                        </p:tgtEl>
                                        <p:attrNameLst>
                                          <p:attrName>style.visibility</p:attrName>
                                        </p:attrNameLst>
                                      </p:cBhvr>
                                      <p:to>
                                        <p:strVal val="visible"/>
                                      </p:to>
                                    </p:set>
                                    <p:animEffect transition="in" filter="box(in)">
                                      <p:cBhvr>
                                        <p:cTn id="47" dur="500"/>
                                        <p:tgtEl>
                                          <p:spTgt spid="205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051">
                                            <p:txEl>
                                              <p:pRg st="8" end="8"/>
                                            </p:txEl>
                                          </p:spTgt>
                                        </p:tgtEl>
                                        <p:attrNameLst>
                                          <p:attrName>style.visibility</p:attrName>
                                        </p:attrNameLst>
                                      </p:cBhvr>
                                      <p:to>
                                        <p:strVal val="visible"/>
                                      </p:to>
                                    </p:set>
                                    <p:animEffect transition="in" filter="box(in)">
                                      <p:cBhvr>
                                        <p:cTn id="52" dur="500"/>
                                        <p:tgtEl>
                                          <p:spTgt spid="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685800"/>
            <a:ext cx="8305800" cy="685800"/>
          </a:xfrm>
        </p:spPr>
        <p:txBody>
          <a:bodyPr/>
          <a:lstStyle/>
          <a:p>
            <a:pPr algn="ctr"/>
            <a:r>
              <a:rPr lang="en-US" sz="4000" dirty="0" smtClean="0"/>
              <a:t>Colonial Revival Style 1880 to 1955</a:t>
            </a:r>
            <a:endParaRPr lang="en-US" sz="4000" dirty="0"/>
          </a:p>
        </p:txBody>
      </p:sp>
      <p:sp>
        <p:nvSpPr>
          <p:cNvPr id="2051" name="Rectangle 3"/>
          <p:cNvSpPr>
            <a:spLocks noGrp="1" noChangeArrowheads="1"/>
          </p:cNvSpPr>
          <p:nvPr>
            <p:ph type="subTitle" idx="1"/>
          </p:nvPr>
        </p:nvSpPr>
        <p:spPr>
          <a:xfrm>
            <a:off x="838200" y="1447800"/>
            <a:ext cx="7467600" cy="3657600"/>
          </a:xfrm>
        </p:spPr>
        <p:txBody>
          <a:bodyPr/>
          <a:lstStyle/>
          <a:p>
            <a:pPr>
              <a:buFont typeface="Arial" pitchFamily="34" charset="0"/>
              <a:buChar char="•"/>
            </a:pPr>
            <a:r>
              <a:rPr lang="en-US" sz="3200" dirty="0" smtClean="0"/>
              <a:t>Brought back styles such as the Georgian, saltbox, and Cape Cod</a:t>
            </a:r>
          </a:p>
          <a:p>
            <a:pPr>
              <a:buFont typeface="Arial" pitchFamily="34" charset="0"/>
              <a:buChar char="•"/>
            </a:pPr>
            <a:r>
              <a:rPr lang="en-US" sz="3200" dirty="0" smtClean="0"/>
              <a:t>Door is prominent, usually with a decorative pediment supported by pilasters</a:t>
            </a:r>
          </a:p>
          <a:p>
            <a:pPr>
              <a:buFont typeface="Arial" pitchFamily="34" charset="0"/>
              <a:buChar char="•"/>
            </a:pPr>
            <a:r>
              <a:rPr lang="en-US" sz="3200" dirty="0" smtClean="0"/>
              <a:t>Windows symmetrical balanced pairs with double hung sashes</a:t>
            </a:r>
            <a:endParaRPr lang="en-US" sz="3200" dirty="0"/>
          </a:p>
        </p:txBody>
      </p:sp>
      <p:pic>
        <p:nvPicPr>
          <p:cNvPr id="4" name="Picture 3" descr="ColonialRevivalHome.jpg"/>
          <p:cNvPicPr>
            <a:picLocks noChangeAspect="1"/>
          </p:cNvPicPr>
          <p:nvPr/>
        </p:nvPicPr>
        <p:blipFill>
          <a:blip r:embed="rId3" cstate="print"/>
          <a:stretch>
            <a:fillRect/>
          </a:stretch>
        </p:blipFill>
        <p:spPr>
          <a:xfrm>
            <a:off x="5562600" y="4572000"/>
            <a:ext cx="2895600" cy="21138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Tudor Style 1890-1940</a:t>
            </a:r>
            <a:endParaRPr lang="en-US" sz="4000" dirty="0"/>
          </a:p>
        </p:txBody>
      </p:sp>
      <p:sp>
        <p:nvSpPr>
          <p:cNvPr id="2051" name="Rectangle 3"/>
          <p:cNvSpPr>
            <a:spLocks noGrp="1" noChangeArrowheads="1"/>
          </p:cNvSpPr>
          <p:nvPr>
            <p:ph type="subTitle" idx="1"/>
          </p:nvPr>
        </p:nvSpPr>
        <p:spPr>
          <a:xfrm>
            <a:off x="838200" y="1447800"/>
            <a:ext cx="7467600" cy="1143000"/>
          </a:xfrm>
        </p:spPr>
        <p:txBody>
          <a:bodyPr/>
          <a:lstStyle/>
          <a:p>
            <a:pPr>
              <a:buFont typeface="Arial" pitchFamily="34" charset="0"/>
              <a:buChar char="•"/>
            </a:pPr>
            <a:r>
              <a:rPr lang="en-US" sz="3200" dirty="0" smtClean="0"/>
              <a:t>Half-timbered look is the most dominant characteristic</a:t>
            </a:r>
          </a:p>
          <a:p>
            <a:endParaRPr lang="en-US" sz="3200" dirty="0"/>
          </a:p>
        </p:txBody>
      </p:sp>
      <p:pic>
        <p:nvPicPr>
          <p:cNvPr id="4" name="Picture 3" descr="tudor-revival1.jpg"/>
          <p:cNvPicPr>
            <a:picLocks noChangeAspect="1"/>
          </p:cNvPicPr>
          <p:nvPr/>
        </p:nvPicPr>
        <p:blipFill>
          <a:blip r:embed="rId3" cstate="print"/>
          <a:stretch>
            <a:fillRect/>
          </a:stretch>
        </p:blipFill>
        <p:spPr>
          <a:xfrm>
            <a:off x="1600200" y="2590800"/>
            <a:ext cx="6019800" cy="3621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err="1" smtClean="0"/>
              <a:t>Chateauesque</a:t>
            </a:r>
            <a:r>
              <a:rPr lang="en-US" sz="4000" dirty="0" smtClean="0"/>
              <a:t> Style</a:t>
            </a:r>
            <a:endParaRPr lang="en-US" sz="4000" dirty="0"/>
          </a:p>
        </p:txBody>
      </p:sp>
      <p:sp>
        <p:nvSpPr>
          <p:cNvPr id="2051" name="Rectangle 3"/>
          <p:cNvSpPr>
            <a:spLocks noGrp="1" noChangeArrowheads="1"/>
          </p:cNvSpPr>
          <p:nvPr>
            <p:ph type="subTitle" idx="1"/>
          </p:nvPr>
        </p:nvSpPr>
        <p:spPr>
          <a:xfrm>
            <a:off x="838200" y="1447800"/>
            <a:ext cx="7467600" cy="2667000"/>
          </a:xfrm>
        </p:spPr>
        <p:txBody>
          <a:bodyPr/>
          <a:lstStyle/>
          <a:p>
            <a:pPr>
              <a:buFont typeface="Arial" pitchFamily="34" charset="0"/>
              <a:buChar char="•"/>
            </a:pPr>
            <a:r>
              <a:rPr lang="en-US" sz="3200" dirty="0" smtClean="0"/>
              <a:t>Modeled after French palaces</a:t>
            </a:r>
          </a:p>
          <a:p>
            <a:pPr>
              <a:buFont typeface="Arial" pitchFamily="34" charset="0"/>
              <a:buChar char="•"/>
            </a:pPr>
            <a:r>
              <a:rPr lang="en-US" sz="3200" dirty="0" smtClean="0"/>
              <a:t>Feature towers, turrets, ornamental metal cresting, elaborate moldings, relief carvings and arched windows and doorways</a:t>
            </a:r>
            <a:endParaRPr lang="en-US" sz="3200" dirty="0"/>
          </a:p>
        </p:txBody>
      </p:sp>
      <p:pic>
        <p:nvPicPr>
          <p:cNvPr id="4" name="Picture 3" descr="ChateauesqueStyleHome.jpg"/>
          <p:cNvPicPr>
            <a:picLocks noChangeAspect="1"/>
          </p:cNvPicPr>
          <p:nvPr/>
        </p:nvPicPr>
        <p:blipFill>
          <a:blip r:embed="rId3" cstate="print"/>
          <a:stretch>
            <a:fillRect/>
          </a:stretch>
        </p:blipFill>
        <p:spPr>
          <a:xfrm>
            <a:off x="3581400" y="3581400"/>
            <a:ext cx="3581400" cy="26825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p:txBody>
          <a:bodyPr/>
          <a:lstStyle/>
          <a:p>
            <a:r>
              <a:rPr lang="en-US"/>
              <a:t>Roof Terms</a:t>
            </a:r>
          </a:p>
        </p:txBody>
      </p:sp>
      <p:pic>
        <p:nvPicPr>
          <p:cNvPr id="276483" name="Picture 1027" descr="Roof_EavesDetail1"/>
          <p:cNvPicPr>
            <a:picLocks noGrp="1" noChangeAspect="1" noChangeArrowheads="1"/>
          </p:cNvPicPr>
          <p:nvPr>
            <p:ph idx="1"/>
          </p:nvPr>
        </p:nvPicPr>
        <p:blipFill>
          <a:blip r:embed="rId2" cstate="print"/>
          <a:srcRect/>
          <a:stretch>
            <a:fillRect/>
          </a:stretch>
        </p:blipFill>
        <p:spPr>
          <a:xfrm>
            <a:off x="457200" y="990600"/>
            <a:ext cx="4791075" cy="5105400"/>
          </a:xfrm>
          <a:noFill/>
          <a:ln/>
        </p:spPr>
      </p:pic>
      <p:sp>
        <p:nvSpPr>
          <p:cNvPr id="276484" name="Text Box 1028"/>
          <p:cNvSpPr txBox="1">
            <a:spLocks noChangeArrowheads="1"/>
          </p:cNvSpPr>
          <p:nvPr/>
        </p:nvSpPr>
        <p:spPr bwMode="auto">
          <a:xfrm>
            <a:off x="5410200" y="1295400"/>
            <a:ext cx="3200400" cy="5016758"/>
          </a:xfrm>
          <a:prstGeom prst="rect">
            <a:avLst/>
          </a:prstGeom>
          <a:noFill/>
          <a:ln w="9525">
            <a:noFill/>
            <a:miter lim="800000"/>
            <a:headEnd/>
            <a:tailEnd/>
          </a:ln>
          <a:effectLst/>
        </p:spPr>
        <p:txBody>
          <a:bodyPr wrap="square">
            <a:spAutoFit/>
          </a:bodyPr>
          <a:lstStyle/>
          <a:p>
            <a:pPr>
              <a:spcBef>
                <a:spcPct val="50000"/>
              </a:spcBef>
            </a:pPr>
            <a:r>
              <a:rPr lang="en-US" sz="3600" dirty="0">
                <a:solidFill>
                  <a:srgbClr val="014793"/>
                </a:solidFill>
              </a:rPr>
              <a:t>d. Cornice</a:t>
            </a:r>
            <a:r>
              <a:rPr lang="en-US" dirty="0">
                <a:solidFill>
                  <a:srgbClr val="014793"/>
                </a:solidFill>
              </a:rPr>
              <a:t/>
            </a:r>
            <a:br>
              <a:rPr lang="en-US" dirty="0">
                <a:solidFill>
                  <a:srgbClr val="014793"/>
                </a:solidFill>
              </a:rPr>
            </a:br>
            <a:endParaRPr lang="en-US" sz="1000" dirty="0">
              <a:solidFill>
                <a:srgbClr val="014793"/>
              </a:solidFill>
            </a:endParaRPr>
          </a:p>
          <a:p>
            <a:pPr>
              <a:spcBef>
                <a:spcPct val="50000"/>
              </a:spcBef>
            </a:pPr>
            <a:r>
              <a:rPr lang="en-US" sz="2800" dirty="0">
                <a:solidFill>
                  <a:srgbClr val="014793"/>
                </a:solidFill>
              </a:rPr>
              <a:t>The decorative section just below the roofline. The cornice may be simple or ornate depending on building style.</a:t>
            </a:r>
            <a:r>
              <a:rPr lang="en-US" sz="3200" dirty="0">
                <a:solidFill>
                  <a:srgbClr val="014793"/>
                </a:solidFill>
              </a:rPr>
              <a:t/>
            </a:r>
            <a:br>
              <a:rPr lang="en-US" sz="3200" dirty="0">
                <a:solidFill>
                  <a:srgbClr val="014793"/>
                </a:solidFill>
              </a:rPr>
            </a:br>
            <a:r>
              <a:rPr lang="en-US" sz="3200" dirty="0">
                <a:solidFill>
                  <a:srgbClr val="014793"/>
                </a:solidFill>
              </a:rPr>
              <a:t/>
            </a:r>
            <a:br>
              <a:rPr lang="en-US" sz="3200" dirty="0">
                <a:solidFill>
                  <a:srgbClr val="014793"/>
                </a:solidFill>
              </a:rPr>
            </a:br>
            <a:endParaRPr lang="en-US" sz="3200" dirty="0">
              <a:solidFill>
                <a:srgbClr val="0147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484"/>
                                        </p:tgtEl>
                                        <p:attrNameLst>
                                          <p:attrName>style.visibility</p:attrName>
                                        </p:attrNameLst>
                                      </p:cBhvr>
                                      <p:to>
                                        <p:strVal val="visible"/>
                                      </p:to>
                                    </p:set>
                                    <p:animEffect transition="in" filter="wipe(down)">
                                      <p:cBhvr>
                                        <p:cTn id="7" dur="500"/>
                                        <p:tgtEl>
                                          <p:spTgt spid="27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Mission Style 1890-1920</a:t>
            </a:r>
            <a:endParaRPr lang="en-US" sz="4000" dirty="0"/>
          </a:p>
        </p:txBody>
      </p:sp>
      <p:sp>
        <p:nvSpPr>
          <p:cNvPr id="2051" name="Rectangle 3"/>
          <p:cNvSpPr>
            <a:spLocks noGrp="1" noChangeArrowheads="1"/>
          </p:cNvSpPr>
          <p:nvPr>
            <p:ph type="subTitle" idx="1"/>
          </p:nvPr>
        </p:nvSpPr>
        <p:spPr>
          <a:xfrm>
            <a:off x="838200" y="1447800"/>
            <a:ext cx="7467600" cy="2819400"/>
          </a:xfrm>
        </p:spPr>
        <p:txBody>
          <a:bodyPr/>
          <a:lstStyle/>
          <a:p>
            <a:pPr>
              <a:buFont typeface="Arial" pitchFamily="34" charset="0"/>
              <a:buChar char="•"/>
            </a:pPr>
            <a:r>
              <a:rPr lang="en-US" sz="3200" dirty="0" smtClean="0"/>
              <a:t>Born in California and spread eastward</a:t>
            </a:r>
          </a:p>
          <a:p>
            <a:pPr>
              <a:buFont typeface="Arial" pitchFamily="34" charset="0"/>
              <a:buChar char="•"/>
            </a:pPr>
            <a:r>
              <a:rPr lang="en-US" sz="3200" dirty="0" smtClean="0"/>
              <a:t>Fashioned after the old mission churches in southern California</a:t>
            </a:r>
          </a:p>
          <a:p>
            <a:pPr>
              <a:buFont typeface="Arial" pitchFamily="34" charset="0"/>
              <a:buChar char="•"/>
            </a:pPr>
            <a:r>
              <a:rPr lang="en-US" sz="3200" dirty="0" smtClean="0"/>
              <a:t>Tile roofs</a:t>
            </a:r>
          </a:p>
          <a:p>
            <a:pPr>
              <a:buFont typeface="Arial" pitchFamily="34" charset="0"/>
              <a:buChar char="•"/>
            </a:pPr>
            <a:r>
              <a:rPr lang="en-US" sz="3200" dirty="0" smtClean="0"/>
              <a:t>Exterior walls made of stucco</a:t>
            </a:r>
            <a:endParaRPr lang="en-US" sz="3200" dirty="0"/>
          </a:p>
        </p:txBody>
      </p:sp>
      <p:pic>
        <p:nvPicPr>
          <p:cNvPr id="4" name="Picture 3" descr="MissionStyleHome.jpg"/>
          <p:cNvPicPr>
            <a:picLocks noChangeAspect="1"/>
          </p:cNvPicPr>
          <p:nvPr/>
        </p:nvPicPr>
        <p:blipFill>
          <a:blip r:embed="rId3" cstate="print"/>
          <a:stretch>
            <a:fillRect/>
          </a:stretch>
        </p:blipFill>
        <p:spPr>
          <a:xfrm>
            <a:off x="3733800" y="4191000"/>
            <a:ext cx="3153659"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diamond(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diamond(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diamond(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diamond(in)">
                                      <p:cBhvr>
                                        <p:cTn id="27" dur="500"/>
                                        <p:tgtEl>
                                          <p:spTgt spid="20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Modern Styles</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pPr algn="ctr">
              <a:buFont typeface="Arial" pitchFamily="34" charset="0"/>
              <a:buChar char="•"/>
            </a:pPr>
            <a:r>
              <a:rPr lang="en-US" sz="3200" dirty="0" smtClean="0"/>
              <a:t>Prairie Style</a:t>
            </a:r>
          </a:p>
          <a:p>
            <a:pPr algn="ctr">
              <a:buFont typeface="Arial" pitchFamily="34" charset="0"/>
              <a:buChar char="•"/>
            </a:pPr>
            <a:r>
              <a:rPr lang="en-US" sz="3200" dirty="0" smtClean="0"/>
              <a:t>Craftsman Style</a:t>
            </a:r>
          </a:p>
          <a:p>
            <a:pPr algn="ctr">
              <a:buFont typeface="Arial" pitchFamily="34" charset="0"/>
              <a:buChar char="•"/>
            </a:pPr>
            <a:r>
              <a:rPr lang="en-US" sz="3200" dirty="0" smtClean="0"/>
              <a:t>International Style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Prairie Style</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r>
              <a:rPr lang="en-US" sz="3200" dirty="0" smtClean="0"/>
              <a:t>Frank Lloyd Wright began designing homes in the Prairie Style at the beginning of the 20</a:t>
            </a:r>
            <a:r>
              <a:rPr lang="en-US" sz="3200" baseline="30000" dirty="0" smtClean="0"/>
              <a:t>th</a:t>
            </a:r>
            <a:r>
              <a:rPr lang="en-US" sz="3200" dirty="0" smtClean="0"/>
              <a:t> century. Most were built about 1920.</a:t>
            </a:r>
          </a:p>
          <a:p>
            <a:pPr>
              <a:buFont typeface="Arial" pitchFamily="34" charset="0"/>
              <a:buChar char="•"/>
            </a:pPr>
            <a:r>
              <a:rPr lang="en-US" sz="3200" dirty="0" smtClean="0"/>
              <a:t>Emphasis on horizontal lines</a:t>
            </a:r>
          </a:p>
          <a:p>
            <a:pPr>
              <a:buFont typeface="Arial" pitchFamily="34" charset="0"/>
              <a:buChar char="•"/>
            </a:pPr>
            <a:r>
              <a:rPr lang="en-US" sz="3200" dirty="0" smtClean="0"/>
              <a:t>Low-pitched roofs with overhanging eaves</a:t>
            </a:r>
          </a:p>
          <a:p>
            <a:pPr>
              <a:buFont typeface="Arial" pitchFamily="34" charset="0"/>
              <a:buChar char="•"/>
            </a:pPr>
            <a:r>
              <a:rPr lang="en-US" sz="3200" dirty="0" smtClean="0"/>
              <a:t>Wide porches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ox(in)">
                                      <p:cBhvr>
                                        <p:cTn id="27"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Prairie Style (cont.)</a:t>
            </a:r>
            <a:endParaRPr lang="en-US" sz="4000" dirty="0"/>
          </a:p>
        </p:txBody>
      </p:sp>
      <p:sp>
        <p:nvSpPr>
          <p:cNvPr id="2051" name="Rectangle 3"/>
          <p:cNvSpPr>
            <a:spLocks noGrp="1" noChangeArrowheads="1"/>
          </p:cNvSpPr>
          <p:nvPr>
            <p:ph type="subTitle" idx="1"/>
          </p:nvPr>
        </p:nvSpPr>
        <p:spPr>
          <a:xfrm>
            <a:off x="838200" y="1447800"/>
            <a:ext cx="7467600" cy="2667000"/>
          </a:xfrm>
        </p:spPr>
        <p:txBody>
          <a:bodyPr/>
          <a:lstStyle/>
          <a:p>
            <a:pPr>
              <a:buFont typeface="Arial" pitchFamily="34" charset="0"/>
              <a:buChar char="•"/>
            </a:pPr>
            <a:r>
              <a:rPr lang="en-US" sz="3200" dirty="0" smtClean="0"/>
              <a:t>Rows of leaded-glass windows</a:t>
            </a:r>
          </a:p>
          <a:p>
            <a:pPr>
              <a:buFont typeface="Arial" pitchFamily="34" charset="0"/>
              <a:buChar char="•"/>
            </a:pPr>
            <a:r>
              <a:rPr lang="en-US" sz="3200" dirty="0" smtClean="0"/>
              <a:t>Interior rooms flow into one another giving a feeling of spaciousness.</a:t>
            </a:r>
          </a:p>
          <a:p>
            <a:pPr>
              <a:buFont typeface="Arial" pitchFamily="34" charset="0"/>
              <a:buChar char="•"/>
            </a:pPr>
            <a:r>
              <a:rPr lang="en-US" sz="3200" dirty="0" smtClean="0"/>
              <a:t>Rooms open and designed to connect to the outdoors</a:t>
            </a:r>
            <a:endParaRPr lang="en-US" sz="3200" dirty="0"/>
          </a:p>
        </p:txBody>
      </p:sp>
      <p:pic>
        <p:nvPicPr>
          <p:cNvPr id="4" name="Picture 3" descr="PrairieStyleHOme.jpg"/>
          <p:cNvPicPr>
            <a:picLocks noChangeAspect="1"/>
          </p:cNvPicPr>
          <p:nvPr/>
        </p:nvPicPr>
        <p:blipFill>
          <a:blip r:embed="rId3" cstate="print"/>
          <a:stretch>
            <a:fillRect/>
          </a:stretch>
        </p:blipFill>
        <p:spPr>
          <a:xfrm>
            <a:off x="4267200" y="3733800"/>
            <a:ext cx="3475338"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ox(in)">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box(in)">
                                      <p:cBhvr>
                                        <p:cTn id="12" dur="5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box(in)">
                                      <p:cBhvr>
                                        <p:cTn id="17" dur="500"/>
                                        <p:tgtEl>
                                          <p:spTgt spid="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Craftsman Styles</a:t>
            </a:r>
            <a:endParaRPr lang="en-US" sz="4000" dirty="0"/>
          </a:p>
        </p:txBody>
      </p:sp>
      <p:sp>
        <p:nvSpPr>
          <p:cNvPr id="2051" name="Rectangle 3"/>
          <p:cNvSpPr>
            <a:spLocks noGrp="1" noChangeArrowheads="1"/>
          </p:cNvSpPr>
          <p:nvPr>
            <p:ph type="subTitle" idx="1"/>
          </p:nvPr>
        </p:nvSpPr>
        <p:spPr>
          <a:xfrm>
            <a:off x="838200" y="1371600"/>
            <a:ext cx="7467600" cy="2514600"/>
          </a:xfrm>
        </p:spPr>
        <p:txBody>
          <a:bodyPr/>
          <a:lstStyle/>
          <a:p>
            <a:pPr>
              <a:buFont typeface="Arial" pitchFamily="34" charset="0"/>
              <a:buChar char="•"/>
            </a:pPr>
            <a:r>
              <a:rPr lang="en-US" sz="2800" dirty="0" smtClean="0"/>
              <a:t>Originated in southern California</a:t>
            </a:r>
          </a:p>
          <a:p>
            <a:pPr>
              <a:buFont typeface="Arial" pitchFamily="34" charset="0"/>
              <a:buChar char="•"/>
            </a:pPr>
            <a:r>
              <a:rPr lang="en-US" sz="2800" dirty="0" smtClean="0"/>
              <a:t>Shares many characteristics with the Prairie Style</a:t>
            </a:r>
          </a:p>
          <a:p>
            <a:pPr>
              <a:buFont typeface="Arial" pitchFamily="34" charset="0"/>
              <a:buChar char="•"/>
            </a:pPr>
            <a:r>
              <a:rPr lang="en-US" sz="2800" dirty="0" smtClean="0"/>
              <a:t>Low-pitched gable roof (some have hip roofs)</a:t>
            </a:r>
          </a:p>
          <a:p>
            <a:pPr>
              <a:buFont typeface="Arial" pitchFamily="34" charset="0"/>
              <a:buChar char="•"/>
            </a:pPr>
            <a:r>
              <a:rPr lang="en-US" sz="2800" dirty="0" smtClean="0"/>
              <a:t>Decorative beams or braces under the eaves</a:t>
            </a:r>
          </a:p>
        </p:txBody>
      </p:sp>
      <p:sp>
        <p:nvSpPr>
          <p:cNvPr id="4" name="TextBox 3"/>
          <p:cNvSpPr txBox="1"/>
          <p:nvPr/>
        </p:nvSpPr>
        <p:spPr>
          <a:xfrm>
            <a:off x="838200" y="4343400"/>
            <a:ext cx="3657600" cy="1815882"/>
          </a:xfrm>
          <a:prstGeom prst="rect">
            <a:avLst/>
          </a:prstGeom>
          <a:noFill/>
        </p:spPr>
        <p:txBody>
          <a:bodyPr wrap="square" rtlCol="0">
            <a:spAutoFit/>
          </a:bodyPr>
          <a:lstStyle/>
          <a:p>
            <a:pPr>
              <a:buFont typeface="Arial" pitchFamily="34" charset="0"/>
              <a:buChar char="•"/>
            </a:pPr>
            <a:r>
              <a:rPr lang="en-US" sz="2800" b="1" dirty="0" smtClean="0">
                <a:solidFill>
                  <a:schemeClr val="accent2">
                    <a:lumMod val="50000"/>
                  </a:schemeClr>
                </a:solidFill>
                <a:latin typeface="+mj-lt"/>
              </a:rPr>
              <a:t>Full or partial width porches with the roof supported by columns or pedestals</a:t>
            </a:r>
            <a:endParaRPr lang="en-US" sz="2800" b="1" dirty="0">
              <a:solidFill>
                <a:schemeClr val="accent2">
                  <a:lumMod val="50000"/>
                </a:schemeClr>
              </a:solidFill>
              <a:latin typeface="+mj-lt"/>
            </a:endParaRPr>
          </a:p>
        </p:txBody>
      </p:sp>
      <p:pic>
        <p:nvPicPr>
          <p:cNvPr id="5" name="Picture 4" descr="CraftsmanStyleHome.jpg"/>
          <p:cNvPicPr>
            <a:picLocks noChangeAspect="1"/>
          </p:cNvPicPr>
          <p:nvPr/>
        </p:nvPicPr>
        <p:blipFill>
          <a:blip r:embed="rId3" cstate="print"/>
          <a:stretch>
            <a:fillRect/>
          </a:stretch>
        </p:blipFill>
        <p:spPr>
          <a:xfrm>
            <a:off x="4876800" y="4267200"/>
            <a:ext cx="2362200"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ox(in)">
                                      <p:cBhvr>
                                        <p:cTn id="27" dur="500"/>
                                        <p:tgtEl>
                                          <p:spTgt spid="20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International Style</a:t>
            </a:r>
            <a:endParaRPr lang="en-US" sz="4000" dirty="0"/>
          </a:p>
        </p:txBody>
      </p:sp>
      <p:sp>
        <p:nvSpPr>
          <p:cNvPr id="2051" name="Rectangle 3"/>
          <p:cNvSpPr>
            <a:spLocks noGrp="1" noChangeArrowheads="1"/>
          </p:cNvSpPr>
          <p:nvPr>
            <p:ph type="subTitle" idx="1"/>
          </p:nvPr>
        </p:nvSpPr>
        <p:spPr>
          <a:xfrm>
            <a:off x="838200" y="1447800"/>
            <a:ext cx="7543800" cy="4724400"/>
          </a:xfrm>
        </p:spPr>
        <p:txBody>
          <a:bodyPr/>
          <a:lstStyle/>
          <a:p>
            <a:pPr>
              <a:buFont typeface="Arial" pitchFamily="34" charset="0"/>
              <a:buChar char="•"/>
            </a:pPr>
            <a:r>
              <a:rPr lang="en-US" sz="3200" dirty="0" smtClean="0"/>
              <a:t>After the end of WWI, European architects began to experiment with new materials and new building methods. </a:t>
            </a:r>
          </a:p>
          <a:p>
            <a:pPr>
              <a:buFont typeface="Arial" pitchFamily="34" charset="0"/>
              <a:buChar char="•"/>
            </a:pPr>
            <a:r>
              <a:rPr lang="en-US" sz="3200" dirty="0" smtClean="0"/>
              <a:t>The immigration of Walter Gropius and Ludwig </a:t>
            </a:r>
            <a:r>
              <a:rPr lang="en-US" sz="3200" dirty="0" err="1" smtClean="0"/>
              <a:t>Mies</a:t>
            </a:r>
            <a:r>
              <a:rPr lang="en-US" sz="3200" dirty="0" smtClean="0"/>
              <a:t> van </a:t>
            </a:r>
            <a:r>
              <a:rPr lang="en-US" sz="3200" dirty="0" err="1" smtClean="0"/>
              <a:t>der</a:t>
            </a:r>
            <a:r>
              <a:rPr lang="en-US" sz="3200" dirty="0" smtClean="0"/>
              <a:t> </a:t>
            </a:r>
            <a:r>
              <a:rPr lang="en-US" sz="3200" dirty="0" err="1" smtClean="0"/>
              <a:t>Rohe</a:t>
            </a:r>
            <a:r>
              <a:rPr lang="en-US" sz="3200" dirty="0" smtClean="0"/>
              <a:t> to the US helped introduce the International Style to the United States.</a:t>
            </a:r>
          </a:p>
          <a:p>
            <a:pPr>
              <a:buFont typeface="Arial" pitchFamily="34" charset="0"/>
              <a:buChar char="•"/>
            </a:pPr>
            <a:r>
              <a:rPr lang="en-US" sz="3200" dirty="0" smtClean="0"/>
              <a:t>The result was the International Style, also called Modernism or Functionalism.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International Style</a:t>
            </a:r>
            <a:endParaRPr lang="en-US" sz="4000" dirty="0"/>
          </a:p>
        </p:txBody>
      </p:sp>
      <p:sp>
        <p:nvSpPr>
          <p:cNvPr id="2051" name="Rectangle 3"/>
          <p:cNvSpPr>
            <a:spLocks noGrp="1" noChangeArrowheads="1"/>
          </p:cNvSpPr>
          <p:nvPr>
            <p:ph type="subTitle" idx="1"/>
          </p:nvPr>
        </p:nvSpPr>
        <p:spPr>
          <a:xfrm>
            <a:off x="838200" y="1371600"/>
            <a:ext cx="7467600" cy="2743200"/>
          </a:xfrm>
        </p:spPr>
        <p:txBody>
          <a:bodyPr/>
          <a:lstStyle/>
          <a:p>
            <a:pPr>
              <a:buFont typeface="Arial" pitchFamily="34" charset="0"/>
              <a:buChar char="•"/>
            </a:pPr>
            <a:r>
              <a:rPr lang="en-US" sz="2800" dirty="0" smtClean="0"/>
              <a:t>Emphasizes function or usefulness</a:t>
            </a:r>
          </a:p>
          <a:p>
            <a:pPr>
              <a:buFont typeface="Arial" pitchFamily="34" charset="0"/>
              <a:buChar char="•"/>
            </a:pPr>
            <a:r>
              <a:rPr lang="en-US" sz="2800" dirty="0" smtClean="0"/>
              <a:t>Elements that are purely decorative or ornamental are avoided</a:t>
            </a:r>
          </a:p>
          <a:p>
            <a:pPr>
              <a:buFont typeface="Arial" pitchFamily="34" charset="0"/>
              <a:buChar char="•"/>
            </a:pPr>
            <a:r>
              <a:rPr lang="en-US" sz="2800" dirty="0" smtClean="0"/>
              <a:t>Combines simple geometric shapes to create asymmetrical design that resembles a piece of sculpture</a:t>
            </a:r>
          </a:p>
        </p:txBody>
      </p:sp>
      <p:pic>
        <p:nvPicPr>
          <p:cNvPr id="4" name="Picture 3" descr="fallingwater-2internationalStyle.jpg"/>
          <p:cNvPicPr>
            <a:picLocks noChangeAspect="1"/>
          </p:cNvPicPr>
          <p:nvPr/>
        </p:nvPicPr>
        <p:blipFill>
          <a:blip r:embed="rId3" cstate="print"/>
          <a:stretch>
            <a:fillRect/>
          </a:stretch>
        </p:blipFill>
        <p:spPr>
          <a:xfrm>
            <a:off x="2895600" y="3810000"/>
            <a:ext cx="3042909" cy="2711449"/>
          </a:xfrm>
          <a:prstGeom prst="rect">
            <a:avLst/>
          </a:prstGeom>
        </p:spPr>
      </p:pic>
      <p:sp>
        <p:nvSpPr>
          <p:cNvPr id="5" name="TextBox 4"/>
          <p:cNvSpPr txBox="1"/>
          <p:nvPr/>
        </p:nvSpPr>
        <p:spPr>
          <a:xfrm>
            <a:off x="6248400" y="4495800"/>
            <a:ext cx="1905000" cy="1200329"/>
          </a:xfrm>
          <a:prstGeom prst="rect">
            <a:avLst/>
          </a:prstGeom>
          <a:noFill/>
        </p:spPr>
        <p:txBody>
          <a:bodyPr wrap="square" rtlCol="0">
            <a:spAutoFit/>
          </a:bodyPr>
          <a:lstStyle/>
          <a:p>
            <a:r>
              <a:rPr lang="en-US" i="1" dirty="0" err="1" smtClean="0">
                <a:solidFill>
                  <a:schemeClr val="accent4">
                    <a:lumMod val="10000"/>
                  </a:schemeClr>
                </a:solidFill>
              </a:rPr>
              <a:t>Fallingwater</a:t>
            </a:r>
            <a:r>
              <a:rPr lang="en-US" dirty="0" smtClean="0">
                <a:solidFill>
                  <a:schemeClr val="accent4">
                    <a:lumMod val="10000"/>
                  </a:schemeClr>
                </a:solidFill>
              </a:rPr>
              <a:t> designed by Frank Lloyd Wright in 1935</a:t>
            </a:r>
            <a:endParaRPr lang="en-US" dirty="0">
              <a:solidFill>
                <a:schemeClr val="accent4">
                  <a:lumMod val="10000"/>
                </a:schemeClr>
              </a:solidFill>
            </a:endParaRPr>
          </a:p>
        </p:txBody>
      </p:sp>
      <p:sp>
        <p:nvSpPr>
          <p:cNvPr id="6" name="TextBox 5"/>
          <p:cNvSpPr txBox="1"/>
          <p:nvPr/>
        </p:nvSpPr>
        <p:spPr>
          <a:xfrm>
            <a:off x="838200" y="4495800"/>
            <a:ext cx="1143000" cy="369332"/>
          </a:xfrm>
          <a:prstGeom prst="rect">
            <a:avLst/>
          </a:prstGeom>
          <a:noFill/>
        </p:spPr>
        <p:txBody>
          <a:bodyPr wrap="square" rtlCol="0">
            <a:spAutoFit/>
          </a:bodyPr>
          <a:lstStyle/>
          <a:p>
            <a:r>
              <a:rPr lang="en-US" dirty="0" smtClean="0"/>
              <a:t>j</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457200"/>
            <a:ext cx="8382000" cy="685800"/>
          </a:xfrm>
        </p:spPr>
        <p:txBody>
          <a:bodyPr/>
          <a:lstStyle/>
          <a:p>
            <a:pPr algn="ctr"/>
            <a:r>
              <a:rPr lang="en-US" dirty="0" smtClean="0"/>
              <a:t>Mid 20</a:t>
            </a:r>
            <a:r>
              <a:rPr lang="en-US" baseline="30000" dirty="0" smtClean="0"/>
              <a:t>th</a:t>
            </a:r>
            <a:r>
              <a:rPr lang="en-US" dirty="0" smtClean="0"/>
              <a:t> Century to Today</a:t>
            </a:r>
            <a:endParaRPr lang="en-US" dirty="0"/>
          </a:p>
        </p:txBody>
      </p:sp>
      <p:sp>
        <p:nvSpPr>
          <p:cNvPr id="2051" name="Rectangle 3"/>
          <p:cNvSpPr>
            <a:spLocks noGrp="1" noChangeArrowheads="1"/>
          </p:cNvSpPr>
          <p:nvPr>
            <p:ph type="subTitle" idx="1"/>
          </p:nvPr>
        </p:nvSpPr>
        <p:spPr>
          <a:xfrm>
            <a:off x="838200" y="1066800"/>
            <a:ext cx="7467600" cy="5257800"/>
          </a:xfrm>
        </p:spPr>
        <p:txBody>
          <a:bodyPr/>
          <a:lstStyle/>
          <a:p>
            <a:pPr algn="ctr"/>
            <a:r>
              <a:rPr lang="en-US" sz="3200" dirty="0" smtClean="0"/>
              <a:t>1950 to Today</a:t>
            </a:r>
          </a:p>
          <a:p>
            <a:pPr algn="ctr">
              <a:buFont typeface="Arial" pitchFamily="34" charset="0"/>
              <a:buChar char="•"/>
            </a:pPr>
            <a:r>
              <a:rPr lang="en-US" sz="3200" dirty="0" smtClean="0"/>
              <a:t>Postwar Modern Styles</a:t>
            </a:r>
          </a:p>
          <a:p>
            <a:pPr algn="ctr"/>
            <a:r>
              <a:rPr lang="en-US" sz="3200" dirty="0" smtClean="0">
                <a:solidFill>
                  <a:schemeClr val="accent4">
                    <a:lumMod val="10000"/>
                  </a:schemeClr>
                </a:solidFill>
              </a:rPr>
              <a:t>-</a:t>
            </a:r>
            <a:r>
              <a:rPr lang="en-US" sz="3200" dirty="0" smtClean="0">
                <a:solidFill>
                  <a:srgbClr val="C00000"/>
                </a:solidFill>
              </a:rPr>
              <a:t>Ranch Style</a:t>
            </a:r>
          </a:p>
          <a:p>
            <a:pPr algn="ctr"/>
            <a:r>
              <a:rPr lang="en-US" sz="3200" dirty="0" smtClean="0">
                <a:solidFill>
                  <a:srgbClr val="C00000"/>
                </a:solidFill>
              </a:rPr>
              <a:t>-Contemporary Style</a:t>
            </a:r>
          </a:p>
          <a:p>
            <a:pPr algn="ctr"/>
            <a:r>
              <a:rPr lang="en-US" sz="3200" dirty="0" smtClean="0">
                <a:solidFill>
                  <a:srgbClr val="C00000"/>
                </a:solidFill>
              </a:rPr>
              <a:t>-Split-Level Style</a:t>
            </a:r>
          </a:p>
          <a:p>
            <a:pPr algn="ctr"/>
            <a:r>
              <a:rPr lang="en-US" sz="3200" dirty="0" smtClean="0">
                <a:solidFill>
                  <a:srgbClr val="C00000"/>
                </a:solidFill>
              </a:rPr>
              <a:t>-Shed Style</a:t>
            </a:r>
          </a:p>
          <a:p>
            <a:pPr algn="ctr">
              <a:buFont typeface="Arial" pitchFamily="34" charset="0"/>
              <a:buChar char="•"/>
            </a:pPr>
            <a:r>
              <a:rPr lang="en-US" sz="3200" dirty="0" smtClean="0"/>
              <a:t>Unique Designs</a:t>
            </a:r>
          </a:p>
          <a:p>
            <a:pPr algn="ctr"/>
            <a:r>
              <a:rPr lang="en-US" sz="3200" dirty="0" smtClean="0"/>
              <a:t>-</a:t>
            </a:r>
            <a:r>
              <a:rPr lang="en-US" sz="3200" dirty="0" smtClean="0">
                <a:solidFill>
                  <a:srgbClr val="C00000"/>
                </a:solidFill>
              </a:rPr>
              <a:t>A-Frame</a:t>
            </a:r>
          </a:p>
          <a:p>
            <a:pPr algn="ctr"/>
            <a:r>
              <a:rPr lang="en-US" sz="3200" dirty="0" smtClean="0">
                <a:solidFill>
                  <a:srgbClr val="C00000"/>
                </a:solidFill>
              </a:rPr>
              <a:t>-Geodesic Dome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ox(in)">
                                      <p:cBhvr>
                                        <p:cTn id="27" dur="500"/>
                                        <p:tgtEl>
                                          <p:spTgt spid="20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51">
                                            <p:txEl>
                                              <p:pRg st="4" end="4"/>
                                            </p:txEl>
                                          </p:spTgt>
                                        </p:tgtEl>
                                        <p:attrNameLst>
                                          <p:attrName>style.visibility</p:attrName>
                                        </p:attrNameLst>
                                      </p:cBhvr>
                                      <p:to>
                                        <p:strVal val="visible"/>
                                      </p:to>
                                    </p:set>
                                    <p:animEffect transition="in" filter="box(in)">
                                      <p:cBhvr>
                                        <p:cTn id="32" dur="500"/>
                                        <p:tgtEl>
                                          <p:spTgt spid="20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51">
                                            <p:txEl>
                                              <p:pRg st="5" end="5"/>
                                            </p:txEl>
                                          </p:spTgt>
                                        </p:tgtEl>
                                        <p:attrNameLst>
                                          <p:attrName>style.visibility</p:attrName>
                                        </p:attrNameLst>
                                      </p:cBhvr>
                                      <p:to>
                                        <p:strVal val="visible"/>
                                      </p:to>
                                    </p:set>
                                    <p:animEffect transition="in" filter="box(in)">
                                      <p:cBhvr>
                                        <p:cTn id="37" dur="500"/>
                                        <p:tgtEl>
                                          <p:spTgt spid="20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051">
                                            <p:txEl>
                                              <p:pRg st="6" end="6"/>
                                            </p:txEl>
                                          </p:spTgt>
                                        </p:tgtEl>
                                        <p:attrNameLst>
                                          <p:attrName>style.visibility</p:attrName>
                                        </p:attrNameLst>
                                      </p:cBhvr>
                                      <p:to>
                                        <p:strVal val="visible"/>
                                      </p:to>
                                    </p:set>
                                    <p:animEffect transition="in" filter="box(in)">
                                      <p:cBhvr>
                                        <p:cTn id="42" dur="500"/>
                                        <p:tgtEl>
                                          <p:spTgt spid="205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051">
                                            <p:txEl>
                                              <p:pRg st="7" end="7"/>
                                            </p:txEl>
                                          </p:spTgt>
                                        </p:tgtEl>
                                        <p:attrNameLst>
                                          <p:attrName>style.visibility</p:attrName>
                                        </p:attrNameLst>
                                      </p:cBhvr>
                                      <p:to>
                                        <p:strVal val="visible"/>
                                      </p:to>
                                    </p:set>
                                    <p:animEffect transition="in" filter="box(in)">
                                      <p:cBhvr>
                                        <p:cTn id="47" dur="500"/>
                                        <p:tgtEl>
                                          <p:spTgt spid="205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051">
                                            <p:txEl>
                                              <p:pRg st="8" end="8"/>
                                            </p:txEl>
                                          </p:spTgt>
                                        </p:tgtEl>
                                        <p:attrNameLst>
                                          <p:attrName>style.visibility</p:attrName>
                                        </p:attrNameLst>
                                      </p:cBhvr>
                                      <p:to>
                                        <p:strVal val="visible"/>
                                      </p:to>
                                    </p:set>
                                    <p:animEffect transition="in" filter="box(in)">
                                      <p:cBhvr>
                                        <p:cTn id="52" dur="500"/>
                                        <p:tgtEl>
                                          <p:spTgt spid="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Ranch Style</a:t>
            </a:r>
            <a:endParaRPr lang="en-US" sz="4000" dirty="0"/>
          </a:p>
        </p:txBody>
      </p:sp>
      <p:sp>
        <p:nvSpPr>
          <p:cNvPr id="2051" name="Rectangle 3"/>
          <p:cNvSpPr>
            <a:spLocks noGrp="1" noChangeArrowheads="1"/>
          </p:cNvSpPr>
          <p:nvPr>
            <p:ph type="subTitle" idx="1"/>
          </p:nvPr>
        </p:nvSpPr>
        <p:spPr>
          <a:xfrm>
            <a:off x="838200" y="1447800"/>
            <a:ext cx="7467600" cy="3200400"/>
          </a:xfrm>
        </p:spPr>
        <p:txBody>
          <a:bodyPr/>
          <a:lstStyle/>
          <a:p>
            <a:pPr>
              <a:buFont typeface="Arial" pitchFamily="34" charset="0"/>
              <a:buChar char="•"/>
            </a:pPr>
            <a:r>
              <a:rPr lang="en-US" sz="3200" dirty="0" smtClean="0"/>
              <a:t>Long, low, one-story house</a:t>
            </a:r>
          </a:p>
          <a:p>
            <a:pPr>
              <a:buFont typeface="Arial" pitchFamily="34" charset="0"/>
              <a:buChar char="•"/>
            </a:pPr>
            <a:r>
              <a:rPr lang="en-US" sz="3200" dirty="0" smtClean="0"/>
              <a:t>Spread out floor plan</a:t>
            </a:r>
          </a:p>
          <a:p>
            <a:pPr>
              <a:buFont typeface="Arial" pitchFamily="34" charset="0"/>
              <a:buChar char="•"/>
            </a:pPr>
            <a:r>
              <a:rPr lang="en-US" sz="3200" dirty="0" smtClean="0"/>
              <a:t>Private outdoor living areas are generally in the rear</a:t>
            </a:r>
          </a:p>
          <a:p>
            <a:pPr>
              <a:buFont typeface="Arial" pitchFamily="34" charset="0"/>
              <a:buChar char="•"/>
            </a:pPr>
            <a:r>
              <a:rPr lang="en-US" sz="3200" dirty="0" smtClean="0"/>
              <a:t>Gives access to all rooms on the ground level</a:t>
            </a:r>
          </a:p>
        </p:txBody>
      </p:sp>
      <p:pic>
        <p:nvPicPr>
          <p:cNvPr id="4" name="Picture 3" descr="RAnchStyleHome.jpg"/>
          <p:cNvPicPr>
            <a:picLocks noChangeAspect="1"/>
          </p:cNvPicPr>
          <p:nvPr/>
        </p:nvPicPr>
        <p:blipFill>
          <a:blip r:embed="rId3" cstate="print"/>
          <a:stretch>
            <a:fillRect/>
          </a:stretch>
        </p:blipFill>
        <p:spPr>
          <a:xfrm>
            <a:off x="3429000" y="4267200"/>
            <a:ext cx="3619500" cy="2171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ox(in)">
                                      <p:cBhvr>
                                        <p:cTn id="27" dur="500"/>
                                        <p:tgtEl>
                                          <p:spTgt spid="20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Contemporary Style</a:t>
            </a:r>
            <a:endParaRPr lang="en-US" sz="4000" dirty="0"/>
          </a:p>
        </p:txBody>
      </p:sp>
      <p:sp>
        <p:nvSpPr>
          <p:cNvPr id="2051" name="Rectangle 3"/>
          <p:cNvSpPr>
            <a:spLocks noGrp="1" noChangeArrowheads="1"/>
          </p:cNvSpPr>
          <p:nvPr>
            <p:ph type="subTitle" idx="1"/>
          </p:nvPr>
        </p:nvSpPr>
        <p:spPr>
          <a:xfrm>
            <a:off x="838200" y="1447800"/>
            <a:ext cx="7467600" cy="3810000"/>
          </a:xfrm>
        </p:spPr>
        <p:txBody>
          <a:bodyPr/>
          <a:lstStyle/>
          <a:p>
            <a:pPr>
              <a:buFont typeface="Arial" pitchFamily="34" charset="0"/>
              <a:buChar char="•"/>
            </a:pPr>
            <a:r>
              <a:rPr lang="en-US" sz="3200" dirty="0" smtClean="0"/>
              <a:t>Popular in the 1950s, 1960s, and early 1970s</a:t>
            </a:r>
          </a:p>
          <a:p>
            <a:pPr>
              <a:buFont typeface="Arial" pitchFamily="34" charset="0"/>
              <a:buChar char="•"/>
            </a:pPr>
            <a:r>
              <a:rPr lang="en-US" sz="3200" dirty="0" smtClean="0"/>
              <a:t>Wide eave overhangs</a:t>
            </a:r>
          </a:p>
          <a:p>
            <a:pPr>
              <a:buFont typeface="Arial" pitchFamily="34" charset="0"/>
              <a:buChar char="•"/>
            </a:pPr>
            <a:r>
              <a:rPr lang="en-US" sz="3200" dirty="0" smtClean="0"/>
              <a:t>Flat or low-pitched roofs</a:t>
            </a:r>
          </a:p>
          <a:p>
            <a:pPr>
              <a:buFont typeface="Arial" pitchFamily="34" charset="0"/>
              <a:buChar char="•"/>
            </a:pPr>
            <a:endParaRPr lang="en-US" sz="3200" dirty="0" smtClean="0"/>
          </a:p>
          <a:p>
            <a:pPr>
              <a:buFont typeface="Arial" pitchFamily="34" charset="0"/>
              <a:buChar char="•"/>
            </a:pPr>
            <a:r>
              <a:rPr lang="en-US" sz="3200" dirty="0" smtClean="0"/>
              <a:t>Unusual placement &amp; shapes of windows</a:t>
            </a:r>
          </a:p>
        </p:txBody>
      </p:sp>
      <p:pic>
        <p:nvPicPr>
          <p:cNvPr id="4" name="Picture 3" descr="ContemporaryStyleHOme.jpg"/>
          <p:cNvPicPr>
            <a:picLocks noChangeAspect="1"/>
          </p:cNvPicPr>
          <p:nvPr/>
        </p:nvPicPr>
        <p:blipFill>
          <a:blip r:embed="rId3" cstate="print"/>
          <a:stretch>
            <a:fillRect/>
          </a:stretch>
        </p:blipFill>
        <p:spPr>
          <a:xfrm>
            <a:off x="5715000" y="2133600"/>
            <a:ext cx="2857500" cy="2162175"/>
          </a:xfrm>
          <a:prstGeom prst="rect">
            <a:avLst/>
          </a:prstGeom>
        </p:spPr>
      </p:pic>
      <p:pic>
        <p:nvPicPr>
          <p:cNvPr id="5" name="Picture 4" descr="ContemporaryStyleHOme2.jpg"/>
          <p:cNvPicPr>
            <a:picLocks noChangeAspect="1"/>
          </p:cNvPicPr>
          <p:nvPr/>
        </p:nvPicPr>
        <p:blipFill>
          <a:blip r:embed="rId4" cstate="print"/>
          <a:stretch>
            <a:fillRect/>
          </a:stretch>
        </p:blipFill>
        <p:spPr>
          <a:xfrm>
            <a:off x="2971800" y="4800600"/>
            <a:ext cx="2619375" cy="1743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4" end="4"/>
                                            </p:txEl>
                                          </p:spTgt>
                                        </p:tgtEl>
                                        <p:attrNameLst>
                                          <p:attrName>style.visibility</p:attrName>
                                        </p:attrNameLst>
                                      </p:cBhvr>
                                      <p:to>
                                        <p:strVal val="visible"/>
                                      </p:to>
                                    </p:set>
                                    <p:animEffect transition="in" filter="box(in)">
                                      <p:cBhvr>
                                        <p:cTn id="27" dur="500"/>
                                        <p:tgtEl>
                                          <p:spTgt spid="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a:t>Roof Terms</a:t>
            </a:r>
          </a:p>
        </p:txBody>
      </p:sp>
      <p:pic>
        <p:nvPicPr>
          <p:cNvPr id="277507" name="Picture 3" descr="Roof_EavesDetail1"/>
          <p:cNvPicPr>
            <a:picLocks noGrp="1" noChangeAspect="1" noChangeArrowheads="1"/>
          </p:cNvPicPr>
          <p:nvPr>
            <p:ph idx="1"/>
          </p:nvPr>
        </p:nvPicPr>
        <p:blipFill>
          <a:blip r:embed="rId2" cstate="print"/>
          <a:srcRect/>
          <a:stretch>
            <a:fillRect/>
          </a:stretch>
        </p:blipFill>
        <p:spPr>
          <a:xfrm>
            <a:off x="457200" y="990600"/>
            <a:ext cx="4791075" cy="5105400"/>
          </a:xfrm>
          <a:noFill/>
          <a:ln/>
        </p:spPr>
      </p:pic>
      <p:sp>
        <p:nvSpPr>
          <p:cNvPr id="277508" name="Text Box 4"/>
          <p:cNvSpPr txBox="1">
            <a:spLocks noChangeArrowheads="1"/>
          </p:cNvSpPr>
          <p:nvPr/>
        </p:nvSpPr>
        <p:spPr bwMode="auto">
          <a:xfrm>
            <a:off x="5410200" y="533400"/>
            <a:ext cx="3429000" cy="6032421"/>
          </a:xfrm>
          <a:prstGeom prst="rect">
            <a:avLst/>
          </a:prstGeom>
          <a:noFill/>
          <a:ln w="9525">
            <a:noFill/>
            <a:miter lim="800000"/>
            <a:headEnd/>
            <a:tailEnd/>
          </a:ln>
          <a:effectLst/>
        </p:spPr>
        <p:txBody>
          <a:bodyPr>
            <a:spAutoFit/>
          </a:bodyPr>
          <a:lstStyle/>
          <a:p>
            <a:pPr>
              <a:spcBef>
                <a:spcPct val="50000"/>
              </a:spcBef>
            </a:pPr>
            <a:r>
              <a:rPr lang="en-US" sz="3600" dirty="0">
                <a:solidFill>
                  <a:srgbClr val="014793"/>
                </a:solidFill>
              </a:rPr>
              <a:t/>
            </a:r>
            <a:br>
              <a:rPr lang="en-US" sz="3600" dirty="0">
                <a:solidFill>
                  <a:srgbClr val="014793"/>
                </a:solidFill>
              </a:rPr>
            </a:br>
            <a:r>
              <a:rPr lang="en-US" sz="3600" dirty="0">
                <a:solidFill>
                  <a:srgbClr val="014793"/>
                </a:solidFill>
              </a:rPr>
              <a:t>e. Rake</a:t>
            </a:r>
            <a:br>
              <a:rPr lang="en-US" sz="3600" dirty="0">
                <a:solidFill>
                  <a:srgbClr val="014793"/>
                </a:solidFill>
              </a:rPr>
            </a:br>
            <a:endParaRPr lang="en-US" sz="1000" dirty="0">
              <a:solidFill>
                <a:srgbClr val="014793"/>
              </a:solidFill>
            </a:endParaRPr>
          </a:p>
          <a:p>
            <a:pPr>
              <a:spcBef>
                <a:spcPct val="50000"/>
              </a:spcBef>
            </a:pPr>
            <a:r>
              <a:rPr lang="en-US" sz="3200" dirty="0">
                <a:solidFill>
                  <a:srgbClr val="014793"/>
                </a:solidFill>
              </a:rPr>
              <a:t>the pitched edge of a gable roof. Rakes may be close, or extend from the building to allow for an overhang.</a:t>
            </a:r>
            <a:br>
              <a:rPr lang="en-US" sz="3200" dirty="0">
                <a:solidFill>
                  <a:srgbClr val="014793"/>
                </a:solidFill>
              </a:rPr>
            </a:br>
            <a:r>
              <a:rPr lang="en-US" sz="3200" dirty="0">
                <a:solidFill>
                  <a:srgbClr val="014793"/>
                </a:solidFill>
              </a:rPr>
              <a:t/>
            </a:r>
            <a:br>
              <a:rPr lang="en-US" sz="3200" dirty="0">
                <a:solidFill>
                  <a:srgbClr val="014793"/>
                </a:solidFill>
              </a:rPr>
            </a:br>
            <a:endParaRPr lang="en-US" sz="3200" dirty="0">
              <a:solidFill>
                <a:srgbClr val="0147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box(in)">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Split-Level Style</a:t>
            </a:r>
            <a:endParaRPr lang="en-US" sz="4000" dirty="0"/>
          </a:p>
        </p:txBody>
      </p:sp>
      <p:sp>
        <p:nvSpPr>
          <p:cNvPr id="2051" name="Rectangle 3"/>
          <p:cNvSpPr>
            <a:spLocks noGrp="1" noChangeArrowheads="1"/>
          </p:cNvSpPr>
          <p:nvPr>
            <p:ph type="subTitle" idx="1"/>
          </p:nvPr>
        </p:nvSpPr>
        <p:spPr>
          <a:xfrm>
            <a:off x="838200" y="1447800"/>
            <a:ext cx="7467600" cy="2743200"/>
          </a:xfrm>
        </p:spPr>
        <p:txBody>
          <a:bodyPr/>
          <a:lstStyle/>
          <a:p>
            <a:pPr>
              <a:buFont typeface="Arial" pitchFamily="34" charset="0"/>
              <a:buChar char="•"/>
            </a:pPr>
            <a:r>
              <a:rPr lang="en-US" sz="3200" dirty="0" smtClean="0"/>
              <a:t>Became popular during the 1950s</a:t>
            </a:r>
          </a:p>
          <a:p>
            <a:pPr>
              <a:buFont typeface="Arial" pitchFamily="34" charset="0"/>
              <a:buChar char="•"/>
            </a:pPr>
            <a:r>
              <a:rPr lang="en-US" sz="3200" dirty="0" smtClean="0"/>
              <a:t>Has at least two levels of living space, connected by short flights of stairs</a:t>
            </a:r>
          </a:p>
          <a:p>
            <a:pPr>
              <a:buFont typeface="Arial" pitchFamily="34" charset="0"/>
              <a:buChar char="•"/>
            </a:pPr>
            <a:r>
              <a:rPr lang="en-US" sz="3200" dirty="0" smtClean="0"/>
              <a:t>Originally designed to take advantage of sloping lots</a:t>
            </a:r>
          </a:p>
        </p:txBody>
      </p:sp>
      <p:pic>
        <p:nvPicPr>
          <p:cNvPr id="4" name="Picture 3" descr="SplitLevelStyleHOme.jpg"/>
          <p:cNvPicPr>
            <a:picLocks noChangeAspect="1"/>
          </p:cNvPicPr>
          <p:nvPr/>
        </p:nvPicPr>
        <p:blipFill>
          <a:blip r:embed="rId3" cstate="print"/>
          <a:stretch>
            <a:fillRect/>
          </a:stretch>
        </p:blipFill>
        <p:spPr>
          <a:xfrm>
            <a:off x="3886200" y="3733800"/>
            <a:ext cx="3352800" cy="2763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799"/>
            <a:ext cx="7696200" cy="848959"/>
          </a:xfrm>
        </p:spPr>
        <p:txBody>
          <a:bodyPr/>
          <a:lstStyle/>
          <a:p>
            <a:pPr algn="ctr"/>
            <a:r>
              <a:rPr lang="en-US" sz="4000" dirty="0" smtClean="0"/>
              <a:t>Shed Style</a:t>
            </a:r>
            <a:endParaRPr lang="en-US" sz="4000" dirty="0"/>
          </a:p>
        </p:txBody>
      </p:sp>
      <p:sp>
        <p:nvSpPr>
          <p:cNvPr id="2051" name="Rectangle 3"/>
          <p:cNvSpPr>
            <a:spLocks noGrp="1" noChangeArrowheads="1"/>
          </p:cNvSpPr>
          <p:nvPr>
            <p:ph type="subTitle" idx="1"/>
          </p:nvPr>
        </p:nvSpPr>
        <p:spPr>
          <a:xfrm>
            <a:off x="838200" y="1447800"/>
            <a:ext cx="7467600" cy="2924192"/>
          </a:xfrm>
        </p:spPr>
        <p:txBody>
          <a:bodyPr/>
          <a:lstStyle/>
          <a:p>
            <a:pPr>
              <a:buFont typeface="Arial" pitchFamily="34" charset="0"/>
              <a:buChar char="•"/>
            </a:pPr>
            <a:r>
              <a:rPr lang="en-US" sz="3200" dirty="0" smtClean="0"/>
              <a:t>Appeared in the 1960s</a:t>
            </a:r>
          </a:p>
          <a:p>
            <a:pPr>
              <a:buFont typeface="Arial" pitchFamily="34" charset="0"/>
              <a:buChar char="•"/>
            </a:pPr>
            <a:r>
              <a:rPr lang="en-US" sz="3200" dirty="0" smtClean="0"/>
              <a:t>Roofline is made up of a combination of steeply pitched shed roofs</a:t>
            </a:r>
          </a:p>
          <a:p>
            <a:pPr>
              <a:buFont typeface="Arial" pitchFamily="34" charset="0"/>
              <a:buChar char="•"/>
            </a:pPr>
            <a:r>
              <a:rPr lang="en-US" sz="3200" dirty="0" smtClean="0"/>
              <a:t>Little or no traditional ornamentation</a:t>
            </a:r>
          </a:p>
        </p:txBody>
      </p:sp>
      <p:pic>
        <p:nvPicPr>
          <p:cNvPr id="4" name="Picture 3" descr="ShedStyleHome.JPG"/>
          <p:cNvPicPr>
            <a:picLocks noChangeAspect="1"/>
          </p:cNvPicPr>
          <p:nvPr/>
        </p:nvPicPr>
        <p:blipFill>
          <a:blip r:embed="rId3" cstate="print"/>
          <a:stretch>
            <a:fillRect/>
          </a:stretch>
        </p:blipFill>
        <p:spPr>
          <a:xfrm>
            <a:off x="3886200" y="3733800"/>
            <a:ext cx="4095006" cy="2859058"/>
          </a:xfrm>
          <a:prstGeom prst="rect">
            <a:avLst/>
          </a:prstGeom>
        </p:spPr>
      </p:pic>
      <p:sp>
        <p:nvSpPr>
          <p:cNvPr id="5" name="TextBox 4"/>
          <p:cNvSpPr txBox="1"/>
          <p:nvPr/>
        </p:nvSpPr>
        <p:spPr>
          <a:xfrm>
            <a:off x="914400" y="3810000"/>
            <a:ext cx="2667000" cy="1077218"/>
          </a:xfrm>
          <a:prstGeom prst="rect">
            <a:avLst/>
          </a:prstGeom>
          <a:noFill/>
        </p:spPr>
        <p:txBody>
          <a:bodyPr wrap="square" rtlCol="0">
            <a:spAutoFit/>
          </a:bodyPr>
          <a:lstStyle/>
          <a:p>
            <a:pPr>
              <a:buFont typeface="Arial" pitchFamily="34" charset="0"/>
              <a:buChar char="•"/>
            </a:pPr>
            <a:r>
              <a:rPr lang="en-US" sz="3200" b="1" dirty="0" smtClean="0">
                <a:solidFill>
                  <a:schemeClr val="accent2">
                    <a:lumMod val="50000"/>
                  </a:schemeClr>
                </a:solidFill>
                <a:latin typeface="+mj-lt"/>
              </a:rPr>
              <a:t>Entrance is not obvious</a:t>
            </a:r>
            <a:endParaRPr lang="en-US" sz="3200" b="1" dirty="0">
              <a:solidFill>
                <a:schemeClr val="accent2">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Unique Designs</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pPr>
              <a:buFont typeface="Arial" pitchFamily="34" charset="0"/>
              <a:buChar char="•"/>
            </a:pPr>
            <a:r>
              <a:rPr lang="en-US" sz="3200" dirty="0" smtClean="0"/>
              <a:t>Break all the existing rules of accepted housing design</a:t>
            </a:r>
          </a:p>
          <a:p>
            <a:pPr>
              <a:buFont typeface="Arial" pitchFamily="34" charset="0"/>
              <a:buChar char="•"/>
            </a:pPr>
            <a:r>
              <a:rPr lang="en-US" sz="3200" dirty="0" smtClean="0"/>
              <a:t>Use modern technology and materials to design new forms and shapes of housing</a:t>
            </a:r>
          </a:p>
          <a:p>
            <a:pPr marL="514350" indent="-514350" algn="ctr">
              <a:buAutoNum type="arabicPeriod"/>
            </a:pPr>
            <a:r>
              <a:rPr lang="en-US" sz="3200" dirty="0" smtClean="0">
                <a:solidFill>
                  <a:schemeClr val="accent4">
                    <a:lumMod val="10000"/>
                  </a:schemeClr>
                </a:solidFill>
              </a:rPr>
              <a:t>A-Frame</a:t>
            </a:r>
          </a:p>
          <a:p>
            <a:pPr marL="514350" indent="-514350" algn="ctr">
              <a:buAutoNum type="arabicPeriod"/>
            </a:pPr>
            <a:r>
              <a:rPr lang="en-US" sz="3200" dirty="0" smtClean="0">
                <a:solidFill>
                  <a:schemeClr val="accent4">
                    <a:lumMod val="10000"/>
                  </a:schemeClr>
                </a:solidFill>
              </a:rPr>
              <a:t>Geodesic Dome</a:t>
            </a:r>
          </a:p>
          <a:p>
            <a:pPr>
              <a:buFont typeface="Arial" pitchFamily="34" charset="0"/>
              <a:buChar char="•"/>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ox(in)">
                                      <p:cBhvr>
                                        <p:cTn id="27"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A-Frame</a:t>
            </a:r>
            <a:endParaRPr lang="en-US" sz="4000" dirty="0"/>
          </a:p>
        </p:txBody>
      </p:sp>
      <p:sp>
        <p:nvSpPr>
          <p:cNvPr id="2051" name="Rectangle 3"/>
          <p:cNvSpPr>
            <a:spLocks noGrp="1" noChangeArrowheads="1"/>
          </p:cNvSpPr>
          <p:nvPr>
            <p:ph type="subTitle" idx="1"/>
          </p:nvPr>
        </p:nvSpPr>
        <p:spPr>
          <a:xfrm>
            <a:off x="838200" y="1447800"/>
            <a:ext cx="7467600" cy="2209800"/>
          </a:xfrm>
        </p:spPr>
        <p:txBody>
          <a:bodyPr/>
          <a:lstStyle/>
          <a:p>
            <a:pPr>
              <a:buFont typeface="Arial" pitchFamily="34" charset="0"/>
              <a:buChar char="•"/>
            </a:pPr>
            <a:r>
              <a:rPr lang="en-US" sz="3200" dirty="0" smtClean="0"/>
              <a:t>Design which the gabled roof continues to ground level on two sides</a:t>
            </a:r>
          </a:p>
          <a:p>
            <a:pPr>
              <a:buFont typeface="Arial" pitchFamily="34" charset="0"/>
              <a:buChar char="•"/>
            </a:pPr>
            <a:r>
              <a:rPr lang="en-US" sz="3200" dirty="0" smtClean="0"/>
              <a:t>Biggest disadvantage is the odd interior space created by its design</a:t>
            </a:r>
          </a:p>
        </p:txBody>
      </p:sp>
      <p:pic>
        <p:nvPicPr>
          <p:cNvPr id="4" name="Picture 3" descr="AFrameStyleHome.jpg"/>
          <p:cNvPicPr>
            <a:picLocks noChangeAspect="1"/>
          </p:cNvPicPr>
          <p:nvPr/>
        </p:nvPicPr>
        <p:blipFill>
          <a:blip r:embed="rId3" cstate="print"/>
          <a:stretch>
            <a:fillRect/>
          </a:stretch>
        </p:blipFill>
        <p:spPr>
          <a:xfrm>
            <a:off x="2590800" y="3657600"/>
            <a:ext cx="3505200" cy="2806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696200" cy="685800"/>
          </a:xfrm>
        </p:spPr>
        <p:txBody>
          <a:bodyPr/>
          <a:lstStyle/>
          <a:p>
            <a:pPr algn="ctr"/>
            <a:r>
              <a:rPr lang="en-US" sz="4000" dirty="0" smtClean="0"/>
              <a:t>Geodesic Dome</a:t>
            </a:r>
            <a:endParaRPr lang="en-US" sz="4000" dirty="0"/>
          </a:p>
        </p:txBody>
      </p:sp>
      <p:sp>
        <p:nvSpPr>
          <p:cNvPr id="2051" name="Rectangle 3"/>
          <p:cNvSpPr>
            <a:spLocks noGrp="1" noChangeArrowheads="1"/>
          </p:cNvSpPr>
          <p:nvPr>
            <p:ph type="subTitle" idx="1"/>
          </p:nvPr>
        </p:nvSpPr>
        <p:spPr>
          <a:xfrm>
            <a:off x="457200" y="990600"/>
            <a:ext cx="8001000" cy="3429000"/>
          </a:xfrm>
        </p:spPr>
        <p:txBody>
          <a:bodyPr/>
          <a:lstStyle/>
          <a:p>
            <a:pPr>
              <a:buFont typeface="Arial" pitchFamily="34" charset="0"/>
              <a:buChar char="•"/>
            </a:pPr>
            <a:r>
              <a:rPr lang="en-US" sz="3200" dirty="0" smtClean="0"/>
              <a:t>Invented in 1947 by R. Buckminster Fuller</a:t>
            </a:r>
          </a:p>
          <a:p>
            <a:pPr>
              <a:buFont typeface="Arial" pitchFamily="34" charset="0"/>
              <a:buChar char="•"/>
            </a:pPr>
            <a:r>
              <a:rPr lang="en-US" sz="3200" dirty="0" smtClean="0"/>
              <a:t>Triangular frames are joined to form a self-supporting roof and walls.</a:t>
            </a:r>
          </a:p>
          <a:p>
            <a:pPr>
              <a:buFont typeface="Arial" pitchFamily="34" charset="0"/>
              <a:buChar char="•"/>
            </a:pPr>
            <a:r>
              <a:rPr lang="en-US" sz="3200" dirty="0" smtClean="0"/>
              <a:t>The dome is self-supporting so interior walls are not needed</a:t>
            </a:r>
          </a:p>
          <a:p>
            <a:pPr>
              <a:buFont typeface="Arial" pitchFamily="34" charset="0"/>
              <a:buChar char="•"/>
            </a:pPr>
            <a:r>
              <a:rPr lang="en-US" sz="3200" dirty="0" smtClean="0"/>
              <a:t>Provides low-cost, energy-saving housing</a:t>
            </a:r>
          </a:p>
        </p:txBody>
      </p:sp>
      <p:pic>
        <p:nvPicPr>
          <p:cNvPr id="4" name="Picture 3" descr="GeodesicDomeHome.jpg"/>
          <p:cNvPicPr>
            <a:picLocks noChangeAspect="1"/>
          </p:cNvPicPr>
          <p:nvPr/>
        </p:nvPicPr>
        <p:blipFill>
          <a:blip r:embed="rId3" cstate="print"/>
          <a:stretch>
            <a:fillRect/>
          </a:stretch>
        </p:blipFill>
        <p:spPr>
          <a:xfrm>
            <a:off x="3352800" y="4267200"/>
            <a:ext cx="2301875"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ox(in)">
                                      <p:cBhvr>
                                        <p:cTn id="27" dur="500"/>
                                        <p:tgtEl>
                                          <p:spTgt spid="20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696200" cy="685800"/>
          </a:xfrm>
        </p:spPr>
        <p:txBody>
          <a:bodyPr/>
          <a:lstStyle/>
          <a:p>
            <a:pPr algn="ctr"/>
            <a:r>
              <a:rPr lang="en-US" sz="4000" dirty="0" smtClean="0"/>
              <a:t>The End</a:t>
            </a:r>
            <a:endParaRPr lang="en-US" sz="4000" dirty="0"/>
          </a:p>
        </p:txBody>
      </p:sp>
      <p:sp>
        <p:nvSpPr>
          <p:cNvPr id="2051" name="Rectangle 3"/>
          <p:cNvSpPr>
            <a:spLocks noGrp="1" noChangeArrowheads="1"/>
          </p:cNvSpPr>
          <p:nvPr>
            <p:ph type="subTitle" idx="1"/>
          </p:nvPr>
        </p:nvSpPr>
        <p:spPr>
          <a:xfrm>
            <a:off x="838200" y="1447800"/>
            <a:ext cx="7467600" cy="4724400"/>
          </a:xfrm>
        </p:spPr>
        <p:txBody>
          <a:bodyPr/>
          <a:lstStyle/>
          <a:p>
            <a:pPr algn="ctr">
              <a:buFont typeface="Arial" pitchFamily="34" charset="0"/>
              <a:buChar char="•"/>
            </a:pPr>
            <a:endParaRPr lang="en-US"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1026"/>
          <p:cNvSpPr>
            <a:spLocks noGrp="1" noChangeArrowheads="1"/>
          </p:cNvSpPr>
          <p:nvPr>
            <p:ph type="title"/>
          </p:nvPr>
        </p:nvSpPr>
        <p:spPr/>
        <p:txBody>
          <a:bodyPr/>
          <a:lstStyle/>
          <a:p>
            <a:r>
              <a:rPr lang="en-US"/>
              <a:t>Roof Details</a:t>
            </a:r>
          </a:p>
        </p:txBody>
      </p:sp>
      <p:sp>
        <p:nvSpPr>
          <p:cNvPr id="278532" name="Text Box 1028"/>
          <p:cNvSpPr txBox="1">
            <a:spLocks noChangeArrowheads="1"/>
          </p:cNvSpPr>
          <p:nvPr/>
        </p:nvSpPr>
        <p:spPr bwMode="auto">
          <a:xfrm>
            <a:off x="5486400" y="533400"/>
            <a:ext cx="3124200" cy="5570756"/>
          </a:xfrm>
          <a:prstGeom prst="rect">
            <a:avLst/>
          </a:prstGeom>
          <a:noFill/>
          <a:ln w="9525">
            <a:noFill/>
            <a:miter lim="800000"/>
            <a:headEnd/>
            <a:tailEnd/>
          </a:ln>
          <a:effectLst/>
        </p:spPr>
        <p:txBody>
          <a:bodyPr wrap="square">
            <a:spAutoFit/>
          </a:bodyPr>
          <a:lstStyle/>
          <a:p>
            <a:pPr>
              <a:spcBef>
                <a:spcPct val="50000"/>
              </a:spcBef>
            </a:pPr>
            <a:r>
              <a:rPr lang="en-US" sz="3600" dirty="0">
                <a:solidFill>
                  <a:srgbClr val="014793"/>
                </a:solidFill>
              </a:rPr>
              <a:t/>
            </a:r>
            <a:br>
              <a:rPr lang="en-US" sz="3600" dirty="0">
                <a:solidFill>
                  <a:srgbClr val="014793"/>
                </a:solidFill>
              </a:rPr>
            </a:br>
            <a:r>
              <a:rPr lang="en-US" sz="4400" dirty="0">
                <a:solidFill>
                  <a:srgbClr val="014793"/>
                </a:solidFill>
              </a:rPr>
              <a:t>Hip</a:t>
            </a:r>
            <a:br>
              <a:rPr lang="en-US" sz="4400" dirty="0">
                <a:solidFill>
                  <a:srgbClr val="014793"/>
                </a:solidFill>
              </a:rPr>
            </a:br>
            <a:endParaRPr lang="en-US" sz="1000" dirty="0">
              <a:solidFill>
                <a:srgbClr val="014793"/>
              </a:solidFill>
            </a:endParaRPr>
          </a:p>
          <a:p>
            <a:pPr>
              <a:spcBef>
                <a:spcPct val="50000"/>
              </a:spcBef>
            </a:pPr>
            <a:r>
              <a:rPr lang="en-US" sz="2800" dirty="0">
                <a:solidFill>
                  <a:srgbClr val="014793"/>
                </a:solidFill>
              </a:rPr>
              <a:t>A change in roof direction, where two planes meet at an angle to make a vertical ridge or fold (the opposite of a valley).</a:t>
            </a:r>
            <a:br>
              <a:rPr lang="en-US" sz="2800" dirty="0">
                <a:solidFill>
                  <a:srgbClr val="014793"/>
                </a:solidFill>
              </a:rPr>
            </a:br>
            <a:endParaRPr lang="en-US" sz="2800" dirty="0">
              <a:solidFill>
                <a:srgbClr val="014793"/>
              </a:solidFill>
            </a:endParaRPr>
          </a:p>
        </p:txBody>
      </p:sp>
      <p:pic>
        <p:nvPicPr>
          <p:cNvPr id="278535" name="Picture 1031" descr="Roof_HippedDetail"/>
          <p:cNvPicPr>
            <a:picLocks noGrp="1" noChangeAspect="1" noChangeArrowheads="1"/>
          </p:cNvPicPr>
          <p:nvPr>
            <p:ph idx="1"/>
          </p:nvPr>
        </p:nvPicPr>
        <p:blipFill>
          <a:blip r:embed="rId2" cstate="print"/>
          <a:srcRect/>
          <a:stretch>
            <a:fillRect/>
          </a:stretch>
        </p:blipFill>
        <p:spPr>
          <a:xfrm>
            <a:off x="381000" y="1524000"/>
            <a:ext cx="4953000" cy="41116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5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78532"/>
                                        </p:tgtEl>
                                        <p:attrNameLst>
                                          <p:attrName>style.visibility</p:attrName>
                                        </p:attrNameLst>
                                      </p:cBhvr>
                                      <p:to>
                                        <p:strVal val="visible"/>
                                      </p:to>
                                    </p:set>
                                    <p:animEffect transition="in" filter="box(in)">
                                      <p:cBhvr>
                                        <p:cTn id="11" dur="500"/>
                                        <p:tgtEl>
                                          <p:spTgt spid="278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1026"/>
          <p:cNvSpPr>
            <a:spLocks noGrp="1" noChangeArrowheads="1"/>
          </p:cNvSpPr>
          <p:nvPr>
            <p:ph type="title"/>
          </p:nvPr>
        </p:nvSpPr>
        <p:spPr/>
        <p:txBody>
          <a:bodyPr/>
          <a:lstStyle/>
          <a:p>
            <a:r>
              <a:rPr lang="en-US"/>
              <a:t>Roof Details</a:t>
            </a:r>
          </a:p>
        </p:txBody>
      </p:sp>
      <p:sp>
        <p:nvSpPr>
          <p:cNvPr id="279555" name="Text Box 1027"/>
          <p:cNvSpPr txBox="1">
            <a:spLocks noChangeArrowheads="1"/>
          </p:cNvSpPr>
          <p:nvPr/>
        </p:nvSpPr>
        <p:spPr bwMode="auto">
          <a:xfrm>
            <a:off x="5410200" y="635000"/>
            <a:ext cx="3429000" cy="5673725"/>
          </a:xfrm>
          <a:prstGeom prst="rect">
            <a:avLst/>
          </a:prstGeom>
          <a:noFill/>
          <a:ln w="9525">
            <a:noFill/>
            <a:miter lim="800000"/>
            <a:headEnd/>
            <a:tailEnd/>
          </a:ln>
          <a:effectLst/>
        </p:spPr>
        <p:txBody>
          <a:bodyPr>
            <a:spAutoFit/>
          </a:bodyPr>
          <a:lstStyle/>
          <a:p>
            <a:pPr algn="ctr">
              <a:spcBef>
                <a:spcPct val="50000"/>
              </a:spcBef>
            </a:pPr>
            <a:r>
              <a:rPr lang="en-US" sz="4400" dirty="0">
                <a:solidFill>
                  <a:srgbClr val="014793"/>
                </a:solidFill>
              </a:rPr>
              <a:t>Valley</a:t>
            </a:r>
          </a:p>
          <a:p>
            <a:pPr>
              <a:spcBef>
                <a:spcPct val="50000"/>
              </a:spcBef>
            </a:pPr>
            <a:r>
              <a:rPr lang="en-US" sz="2800" dirty="0">
                <a:solidFill>
                  <a:srgbClr val="014793"/>
                </a:solidFill>
              </a:rPr>
              <a:t>A change in roof direction, where two planes meet at the bottom of their pitch to make a valley with two steep slopes running up and away from it (the opposite of a hip).</a:t>
            </a:r>
            <a:br>
              <a:rPr lang="en-US" sz="2800" dirty="0">
                <a:solidFill>
                  <a:srgbClr val="014793"/>
                </a:solidFill>
              </a:rPr>
            </a:br>
            <a:endParaRPr lang="en-US" sz="2800" dirty="0">
              <a:solidFill>
                <a:srgbClr val="014793"/>
              </a:solidFill>
            </a:endParaRPr>
          </a:p>
        </p:txBody>
      </p:sp>
      <p:pic>
        <p:nvPicPr>
          <p:cNvPr id="279560" name="Picture 1032" descr="Roof_ValleyDetail"/>
          <p:cNvPicPr>
            <a:picLocks noGrp="1" noChangeAspect="1" noChangeArrowheads="1"/>
          </p:cNvPicPr>
          <p:nvPr>
            <p:ph idx="1"/>
          </p:nvPr>
        </p:nvPicPr>
        <p:blipFill>
          <a:blip r:embed="rId2" cstate="print"/>
          <a:srcRect/>
          <a:stretch>
            <a:fillRect/>
          </a:stretch>
        </p:blipFill>
        <p:spPr>
          <a:xfrm>
            <a:off x="533400" y="1600200"/>
            <a:ext cx="4648200" cy="38592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5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79555"/>
                                        </p:tgtEl>
                                        <p:attrNameLst>
                                          <p:attrName>style.visibility</p:attrName>
                                        </p:attrNameLst>
                                      </p:cBhvr>
                                      <p:to>
                                        <p:strVal val="visible"/>
                                      </p:to>
                                    </p:set>
                                    <p:animEffect transition="in" filter="box(in)">
                                      <p:cBhvr>
                                        <p:cTn id="11" dur="500"/>
                                        <p:tgtEl>
                                          <p:spTgt spid="279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sz="3800" dirty="0"/>
              <a:t>Roof Shapes</a:t>
            </a:r>
            <a:br>
              <a:rPr lang="en-US" sz="3800" dirty="0"/>
            </a:br>
            <a:endParaRPr lang="en-US" sz="3800" dirty="0"/>
          </a:p>
        </p:txBody>
      </p:sp>
      <p:sp>
        <p:nvSpPr>
          <p:cNvPr id="249859" name="Rectangle 3"/>
          <p:cNvSpPr>
            <a:spLocks noGrp="1" noChangeArrowheads="1"/>
          </p:cNvSpPr>
          <p:nvPr>
            <p:ph type="body" idx="1"/>
          </p:nvPr>
        </p:nvSpPr>
        <p:spPr>
          <a:xfrm>
            <a:off x="457200" y="1600200"/>
            <a:ext cx="8686800" cy="4530725"/>
          </a:xfrm>
        </p:spPr>
        <p:txBody>
          <a:bodyPr/>
          <a:lstStyle/>
          <a:p>
            <a:pPr algn="ctr">
              <a:buFont typeface="Wingdings" pitchFamily="2" charset="2"/>
              <a:buNone/>
            </a:pPr>
            <a:r>
              <a:rPr lang="en-US" sz="4600" dirty="0"/>
              <a:t>Roofs are broken into two basic shape families:</a:t>
            </a:r>
            <a:br>
              <a:rPr lang="en-US" sz="4600" dirty="0"/>
            </a:br>
            <a:endParaRPr lang="en-US" sz="4600" dirty="0"/>
          </a:p>
          <a:p>
            <a:pPr lvl="1" algn="ctr">
              <a:buFont typeface="Wingdings" pitchFamily="2" charset="2"/>
              <a:buNone/>
            </a:pPr>
            <a:r>
              <a:rPr lang="en-US" sz="4900" b="1" dirty="0" err="1">
                <a:solidFill>
                  <a:schemeClr val="bg2"/>
                </a:solidFill>
              </a:rPr>
              <a:t>Gabeled</a:t>
            </a:r>
            <a:endParaRPr lang="en-US" sz="4900" b="1" dirty="0">
              <a:solidFill>
                <a:schemeClr val="bg2"/>
              </a:solidFill>
            </a:endParaRPr>
          </a:p>
          <a:p>
            <a:pPr lvl="1" algn="ctr">
              <a:buFont typeface="Wingdings" pitchFamily="2" charset="2"/>
              <a:buNone/>
            </a:pPr>
            <a:r>
              <a:rPr lang="en-US" sz="2100" b="1" i="1" dirty="0">
                <a:solidFill>
                  <a:schemeClr val="bg2"/>
                </a:solidFill>
              </a:rPr>
              <a:t>and</a:t>
            </a:r>
          </a:p>
          <a:p>
            <a:pPr lvl="1" algn="ctr">
              <a:buFont typeface="Wingdings" pitchFamily="2" charset="2"/>
              <a:buNone/>
            </a:pPr>
            <a:r>
              <a:rPr lang="en-US" sz="4900" b="1" dirty="0">
                <a:solidFill>
                  <a:schemeClr val="bg2"/>
                </a:solidFill>
              </a:rPr>
              <a:t>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box(in)">
                                      <p:cBhvr>
                                        <p:cTn id="7" dur="500"/>
                                        <p:tgtEl>
                                          <p:spTgt spid="2498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9859">
                                            <p:txEl>
                                              <p:pRg st="0" end="0"/>
                                            </p:txEl>
                                          </p:spTgt>
                                        </p:tgtEl>
                                        <p:attrNameLst>
                                          <p:attrName>style.visibility</p:attrName>
                                        </p:attrNameLst>
                                      </p:cBhvr>
                                      <p:to>
                                        <p:strVal val="visible"/>
                                      </p:to>
                                    </p:set>
                                    <p:animEffect transition="in" filter="wipe(down)">
                                      <p:cBhvr>
                                        <p:cTn id="12" dur="500"/>
                                        <p:tgtEl>
                                          <p:spTgt spid="2498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9859">
                                            <p:txEl>
                                              <p:pRg st="1" end="1"/>
                                            </p:txEl>
                                          </p:spTgt>
                                        </p:tgtEl>
                                        <p:attrNameLst>
                                          <p:attrName>style.visibility</p:attrName>
                                        </p:attrNameLst>
                                      </p:cBhvr>
                                      <p:to>
                                        <p:strVal val="visible"/>
                                      </p:to>
                                    </p:set>
                                    <p:animEffect transition="in" filter="wipe(down)">
                                      <p:cBhvr>
                                        <p:cTn id="17" dur="500"/>
                                        <p:tgtEl>
                                          <p:spTgt spid="249859">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49859">
                                            <p:txEl>
                                              <p:pRg st="2" end="2"/>
                                            </p:txEl>
                                          </p:spTgt>
                                        </p:tgtEl>
                                        <p:attrNameLst>
                                          <p:attrName>style.visibility</p:attrName>
                                        </p:attrNameLst>
                                      </p:cBhvr>
                                      <p:to>
                                        <p:strVal val="visible"/>
                                      </p:to>
                                    </p:set>
                                    <p:animEffect transition="in" filter="wipe(down)">
                                      <p:cBhvr>
                                        <p:cTn id="20" dur="500"/>
                                        <p:tgtEl>
                                          <p:spTgt spid="24985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9859">
                                            <p:txEl>
                                              <p:pRg st="3" end="3"/>
                                            </p:txEl>
                                          </p:spTgt>
                                        </p:tgtEl>
                                        <p:attrNameLst>
                                          <p:attrName>style.visibility</p:attrName>
                                        </p:attrNameLst>
                                      </p:cBhvr>
                                      <p:to>
                                        <p:strVal val="visible"/>
                                      </p:to>
                                    </p:set>
                                    <p:animEffect transition="in" filter="wipe(down)">
                                      <p:cBhvr>
                                        <p:cTn id="25" dur="500"/>
                                        <p:tgtEl>
                                          <p:spTgt spid="249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P spid="249859" grpId="0" uiExpand="1" build="p"/>
    </p:bldLst>
  </p:timing>
</p:sld>
</file>

<file path=ppt/theme/theme1.xml><?xml version="1.0" encoding="utf-8"?>
<a:theme xmlns:a="http://schemas.openxmlformats.org/drawingml/2006/main" name="corinthianColumns">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corinthianColumns</Template>
  <TotalTime>417</TotalTime>
  <Words>1620</Words>
  <Application>Microsoft Office PowerPoint</Application>
  <PresentationFormat>On-screen Show (4:3)</PresentationFormat>
  <Paragraphs>307</Paragraphs>
  <Slides>65</Slides>
  <Notes>41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corinthianColumns</vt:lpstr>
      <vt:lpstr>Types of Roofs</vt:lpstr>
      <vt:lpstr>Roof Terms</vt:lpstr>
      <vt:lpstr>Roof Terms</vt:lpstr>
      <vt:lpstr>Roof Terms</vt:lpstr>
      <vt:lpstr>Roof Terms</vt:lpstr>
      <vt:lpstr>Roof Terms</vt:lpstr>
      <vt:lpstr>Roof Details</vt:lpstr>
      <vt:lpstr>Roof Details</vt:lpstr>
      <vt:lpstr>Roof Shapes </vt:lpstr>
      <vt:lpstr>Roof Shapes - Gabled </vt:lpstr>
      <vt:lpstr>Roof Shapes - Gabled </vt:lpstr>
      <vt:lpstr>Roof Shapes - Gabled </vt:lpstr>
      <vt:lpstr>Roof Shapes - Gabled </vt:lpstr>
      <vt:lpstr>Roof Shapes </vt:lpstr>
      <vt:lpstr>Roof Shapes - Hip</vt:lpstr>
      <vt:lpstr>Roof Shapes - Hip </vt:lpstr>
      <vt:lpstr>Additional Roof Shapes</vt:lpstr>
      <vt:lpstr>Additional Roof Shapes</vt:lpstr>
      <vt:lpstr>Additional Roof Shapes</vt:lpstr>
      <vt:lpstr>Additional Roof Shapes</vt:lpstr>
      <vt:lpstr>Additional Roof Shapes</vt:lpstr>
      <vt:lpstr>Additional Roof Features</vt:lpstr>
      <vt:lpstr>Additional Roof Features - Pitch</vt:lpstr>
      <vt:lpstr>Additional Roof Features - Pitch</vt:lpstr>
      <vt:lpstr>Home Styles Since 1700</vt:lpstr>
      <vt:lpstr>Understanding Period Housing Styles</vt:lpstr>
      <vt:lpstr>Understanding Period Housing Styles</vt:lpstr>
      <vt:lpstr>The 18th Century</vt:lpstr>
      <vt:lpstr>Immigrant Style</vt:lpstr>
      <vt:lpstr>Georgian Style</vt:lpstr>
      <vt:lpstr>Georgian Style (cont.)</vt:lpstr>
      <vt:lpstr>The Federal Period</vt:lpstr>
      <vt:lpstr>Adam Style Features</vt:lpstr>
      <vt:lpstr>Early Classical Revival Style</vt:lpstr>
      <vt:lpstr>Early Classical Revival Style</vt:lpstr>
      <vt:lpstr>19th Century Factors Affecting Housing</vt:lpstr>
      <vt:lpstr>The Romantic Revival Period</vt:lpstr>
      <vt:lpstr>Greek Revival Style- 1825 to 1860</vt:lpstr>
      <vt:lpstr>Greek Revival Style- 1825 to 1860</vt:lpstr>
      <vt:lpstr>Gothic Revival Style-1840-1880</vt:lpstr>
      <vt:lpstr>Italianate Style-1840-1885</vt:lpstr>
      <vt:lpstr>The Victorian Period</vt:lpstr>
      <vt:lpstr>Mansard Style- 1860 to 1880</vt:lpstr>
      <vt:lpstr>Queen Anne Style-1870 to 1880</vt:lpstr>
      <vt:lpstr>End of Victorian Period</vt:lpstr>
      <vt:lpstr>Early 20th Century</vt:lpstr>
      <vt:lpstr>Colonial Revival Style 1880 to 1955</vt:lpstr>
      <vt:lpstr>Tudor Style 1890-1940</vt:lpstr>
      <vt:lpstr>Chateauesque Style</vt:lpstr>
      <vt:lpstr>Mission Style 1890-1920</vt:lpstr>
      <vt:lpstr>Modern Styles</vt:lpstr>
      <vt:lpstr>Prairie Style</vt:lpstr>
      <vt:lpstr>Prairie Style (cont.)</vt:lpstr>
      <vt:lpstr>Craftsman Styles</vt:lpstr>
      <vt:lpstr>International Style</vt:lpstr>
      <vt:lpstr>International Style</vt:lpstr>
      <vt:lpstr>Mid 20th Century to Today</vt:lpstr>
      <vt:lpstr>Ranch Style</vt:lpstr>
      <vt:lpstr>Contemporary Style</vt:lpstr>
      <vt:lpstr>Split-Level Style</vt:lpstr>
      <vt:lpstr>Shed Style</vt:lpstr>
      <vt:lpstr>Unique Designs</vt:lpstr>
      <vt:lpstr>A-Frame</vt:lpstr>
      <vt:lpstr>Geodesic Dome</vt:lpstr>
      <vt:lpstr>The End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Styles Since 1700</dc:title>
  <dc:creator>Craig</dc:creator>
  <cp:lastModifiedBy>Terri Hollarn</cp:lastModifiedBy>
  <cp:revision>47</cp:revision>
  <dcterms:created xsi:type="dcterms:W3CDTF">2011-07-08T16:16:02Z</dcterms:created>
  <dcterms:modified xsi:type="dcterms:W3CDTF">2014-08-11T16:39:01Z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TC011594391033</vt:lpwstr>
  </property>
</Properties>
</file>