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9" r:id="rId3"/>
    <p:sldId id="256" r:id="rId4"/>
    <p:sldId id="260" r:id="rId5"/>
    <p:sldId id="258" r:id="rId6"/>
    <p:sldId id="261" r:id="rId7"/>
    <p:sldId id="288" r:id="rId8"/>
    <p:sldId id="290" r:id="rId9"/>
    <p:sldId id="291" r:id="rId10"/>
    <p:sldId id="298" r:id="rId11"/>
    <p:sldId id="297" r:id="rId12"/>
    <p:sldId id="299" r:id="rId13"/>
    <p:sldId id="289" r:id="rId14"/>
    <p:sldId id="296" r:id="rId15"/>
    <p:sldId id="295" r:id="rId16"/>
    <p:sldId id="300" r:id="rId17"/>
    <p:sldId id="310" r:id="rId18"/>
    <p:sldId id="294" r:id="rId19"/>
    <p:sldId id="293" r:id="rId20"/>
    <p:sldId id="292" r:id="rId21"/>
    <p:sldId id="301" r:id="rId22"/>
    <p:sldId id="311" r:id="rId23"/>
    <p:sldId id="309" r:id="rId24"/>
    <p:sldId id="308" r:id="rId25"/>
    <p:sldId id="313" r:id="rId26"/>
    <p:sldId id="307" r:id="rId27"/>
    <p:sldId id="306" r:id="rId28"/>
    <p:sldId id="305" r:id="rId29"/>
    <p:sldId id="315" r:id="rId30"/>
    <p:sldId id="314" r:id="rId31"/>
    <p:sldId id="304" r:id="rId32"/>
    <p:sldId id="303" r:id="rId33"/>
    <p:sldId id="321" r:id="rId34"/>
    <p:sldId id="322" r:id="rId35"/>
    <p:sldId id="302" r:id="rId36"/>
    <p:sldId id="316" r:id="rId37"/>
    <p:sldId id="317" r:id="rId38"/>
    <p:sldId id="320" r:id="rId39"/>
    <p:sldId id="324" r:id="rId40"/>
    <p:sldId id="323" r:id="rId41"/>
    <p:sldId id="319" r:id="rId42"/>
    <p:sldId id="325" r:id="rId43"/>
    <p:sldId id="329" r:id="rId44"/>
    <p:sldId id="327" r:id="rId45"/>
    <p:sldId id="318" r:id="rId46"/>
    <p:sldId id="328" r:id="rId47"/>
    <p:sldId id="330" r:id="rId48"/>
    <p:sldId id="326" r:id="rId4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7224" y="5143512"/>
            <a:ext cx="7772400" cy="75564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428728" y="5929330"/>
            <a:ext cx="6400800" cy="400056"/>
          </a:xfrm>
        </p:spPr>
        <p:txBody>
          <a:bodyPr>
            <a:normAutofit/>
          </a:bodyPr>
          <a:lstStyle>
            <a:lvl1pPr marL="0" indent="0" algn="ct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06514AD-1E11-4892-BFA3-88F2B3F70CCA}" type="datetimeFigureOut">
              <a:rPr lang="en-US" smtClean="0"/>
              <a:pPr>
                <a:defRPr/>
              </a:pPr>
              <a:t>8/11/2014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098BD3-A144-4D7A-9D76-6A41E840A2D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966CD2-4475-4F25-8FAD-FA8DB387F6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1143000"/>
          </a:xfrm>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368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solidFill>
                  <a:schemeClr val="bg1"/>
                </a:solidFill>
              </a:defRPr>
            </a:lvl1pPr>
          </a:lstStyle>
          <a:p>
            <a:pPr>
              <a:defRPr/>
            </a:pPr>
            <a:fld id="{E101268C-0841-49D0-93EE-FA4F9E2980C8}" type="datetimeFigureOut">
              <a:rPr lang="en-US" smtClean="0"/>
              <a:pPr>
                <a:defRPr/>
              </a:pPr>
              <a:t>8/11/2014</a:t>
            </a:fld>
            <a:endParaRPr lang="en-US"/>
          </a:p>
        </p:txBody>
      </p:sp>
      <p:sp>
        <p:nvSpPr>
          <p:cNvPr id="5" name="Footer Placeholder 4"/>
          <p:cNvSpPr>
            <a:spLocks noGrp="1"/>
          </p:cNvSpPr>
          <p:nvPr>
            <p:ph type="ftr" sz="quarter" idx="11"/>
          </p:nvPr>
        </p:nvSpPr>
        <p:spPr/>
        <p:txBody>
          <a:bodyPr/>
          <a:lstStyle>
            <a:lvl1pPr>
              <a:defRPr smtClean="0">
                <a:solidFill>
                  <a:schemeClr val="bg1"/>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chemeClr val="bg1"/>
                </a:solidFill>
              </a:defRPr>
            </a:lvl1pPr>
          </a:lstStyle>
          <a:p>
            <a:pPr>
              <a:defRPr/>
            </a:pPr>
            <a:fld id="{D0562809-3E69-419A-BE72-3F7BC1635A8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2976" y="1357298"/>
            <a:ext cx="5780101" cy="1527421"/>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42976" y="857232"/>
            <a:ext cx="5780101" cy="4286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142359-6B88-4517-89CB-6E7338BA95AF}" type="datetimeFigureOut">
              <a:rPr lang="en-US" smtClean="0"/>
              <a:pPr>
                <a:defRPr/>
              </a:pPr>
              <a:t>8/11/2014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3AB60D-D055-4D35-9EEC-A0AA49C7BEF9}"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1538" y="714356"/>
            <a:ext cx="5972188" cy="1143000"/>
          </a:xfrm>
        </p:spPr>
        <p:txBody>
          <a:bodyPr/>
          <a:lstStyle/>
          <a:p>
            <a:r>
              <a:rPr lang="en-US" smtClean="0"/>
              <a:t>Click to edit Master title style</a:t>
            </a:r>
            <a:endParaRPr lang="en-US"/>
          </a:p>
        </p:txBody>
      </p:sp>
      <p:sp>
        <p:nvSpPr>
          <p:cNvPr id="4" name="Content Placeholder 3"/>
          <p:cNvSpPr>
            <a:spLocks noGrp="1"/>
          </p:cNvSpPr>
          <p:nvPr>
            <p:ph sz="half" idx="2"/>
          </p:nvPr>
        </p:nvSpPr>
        <p:spPr>
          <a:xfrm>
            <a:off x="1071538" y="2071678"/>
            <a:ext cx="7543824" cy="40544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D3F0FBA-05B8-47AD-843F-7063C3FCA34A}" type="datetimeFigureOut">
              <a:rPr lang="en-US" smtClean="0"/>
              <a:pPr>
                <a:defRPr/>
              </a:pPr>
              <a:t>8/11/2014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65B9C5-22C5-4B0A-A278-B33094CD8B8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1538" y="642918"/>
            <a:ext cx="7615262" cy="774720"/>
          </a:xfrm>
        </p:spPr>
        <p:txBody>
          <a:bodyPr/>
          <a:lstStyle>
            <a:lvl1pPr>
              <a:defRPr/>
            </a:lvl1pPr>
          </a:lstStyle>
          <a:p>
            <a:r>
              <a:rPr lang="en-US" smtClean="0"/>
              <a:t>Click to edit Master title style</a:t>
            </a:r>
            <a:endParaRPr lang="en-US"/>
          </a:p>
        </p:txBody>
      </p:sp>
      <p:sp>
        <p:nvSpPr>
          <p:cNvPr id="5" name="Text Placeholder 4"/>
          <p:cNvSpPr>
            <a:spLocks noGrp="1"/>
          </p:cNvSpPr>
          <p:nvPr>
            <p:ph type="body" sz="quarter" idx="3"/>
          </p:nvPr>
        </p:nvSpPr>
        <p:spPr>
          <a:xfrm>
            <a:off x="1071538" y="1535113"/>
            <a:ext cx="76152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71538" y="2174875"/>
            <a:ext cx="76152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F1A9226-5333-4632-B5FE-C95B03680C24}" type="datetimeFigureOut">
              <a:rPr lang="en-US" smtClean="0"/>
              <a:pPr>
                <a:defRPr/>
              </a:pPr>
              <a:t>8/11/2014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5FCB11A-FF75-4D7C-93A5-D5E754D9E9B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2976" y="714356"/>
            <a:ext cx="5972188" cy="1143000"/>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6420F45-0BBB-456F-8C87-88EF20E52AE7}" type="datetimeFigureOut">
              <a:rPr lang="en-US" smtClean="0"/>
              <a:pPr>
                <a:defRPr/>
              </a:pPr>
              <a:t>8/11/2014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F92C3C2-E14F-4190-AB0A-9B7B5D02D71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E1A028-28A7-491C-ACCB-A539CAC55D2F}" type="datetimeFigureOut">
              <a:rPr lang="en-US" smtClean="0"/>
              <a:pPr>
                <a:defRPr/>
              </a:pPr>
              <a:t>8/11/2014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9DB34A5-9915-4705-B3BF-6EB893B95A4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0100" y="785794"/>
            <a:ext cx="2465413" cy="64930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85794"/>
            <a:ext cx="528323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0100" y="1500174"/>
            <a:ext cx="2465413" cy="4625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7601FE-14F9-4119-9B90-C855805047AF}" type="datetimeFigureOut">
              <a:rPr lang="en-US" smtClean="0"/>
              <a:pPr>
                <a:defRPr/>
              </a:pPr>
              <a:t>8/11/2014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7A5707-5782-45E0-B871-5E9DF21CD85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1538" y="464821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71538" y="785794"/>
            <a:ext cx="7786742" cy="368617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071538" y="521495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1A15E2-9C17-40CD-B672-DB1EA723A2A3}" type="datetimeFigureOut">
              <a:rPr lang="en-US" smtClean="0"/>
              <a:pPr>
                <a:defRPr/>
              </a:pPr>
              <a:t>8/11/2014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01B51C7-1B9F-4C18-BEF8-5AC2ADA860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85875" y="714375"/>
            <a:ext cx="59721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285875" y="2000250"/>
            <a:ext cx="7400925" cy="3857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E8D5410E-429F-43CA-8942-9A977A65027E}" type="datetimeFigureOut">
              <a:rPr lang="en-US" smtClean="0"/>
              <a:pPr>
                <a:defRPr/>
              </a:pPr>
              <a:t>8/11/2014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bg1"/>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CD2F04CA-D0E3-4142-9EC0-1E53F271A70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0" r:id="rId3"/>
    <p:sldLayoutId id="2147483661" r:id="rId4"/>
    <p:sldLayoutId id="2147483662" r:id="rId5"/>
    <p:sldLayoutId id="2147483663" r:id="rId6"/>
    <p:sldLayoutId id="2147483664" r:id="rId7"/>
    <p:sldLayoutId id="2147483665" r:id="rId8"/>
    <p:sldLayoutId id="2147483666" r:id="rId9"/>
    <p:sldLayoutId id="2147483669" r:id="rId10"/>
  </p:sldLayoutIdLst>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Calibri" pitchFamily="34" charset="0"/>
        </a:defRPr>
      </a:lvl2pPr>
      <a:lvl3pPr algn="l" rtl="0" eaLnBrk="1" fontAlgn="base" hangingPunct="1">
        <a:spcBef>
          <a:spcPct val="0"/>
        </a:spcBef>
        <a:spcAft>
          <a:spcPct val="0"/>
        </a:spcAft>
        <a:defRPr sz="3600">
          <a:solidFill>
            <a:schemeClr val="tx1"/>
          </a:solidFill>
          <a:latin typeface="Calibri" pitchFamily="34" charset="0"/>
        </a:defRPr>
      </a:lvl3pPr>
      <a:lvl4pPr algn="l" rtl="0" eaLnBrk="1" fontAlgn="base" hangingPunct="1">
        <a:spcBef>
          <a:spcPct val="0"/>
        </a:spcBef>
        <a:spcAft>
          <a:spcPct val="0"/>
        </a:spcAft>
        <a:defRPr sz="3600">
          <a:solidFill>
            <a:schemeClr val="tx1"/>
          </a:solidFill>
          <a:latin typeface="Calibri" pitchFamily="34" charset="0"/>
        </a:defRPr>
      </a:lvl4pPr>
      <a:lvl5pPr algn="l" rtl="0" eaLnBrk="1" fontAlgn="base" hangingPunct="1">
        <a:spcBef>
          <a:spcPct val="0"/>
        </a:spcBef>
        <a:spcAft>
          <a:spcPct val="0"/>
        </a:spcAft>
        <a:defRPr sz="3600">
          <a:solidFill>
            <a:schemeClr val="tx1"/>
          </a:solidFill>
          <a:latin typeface="Calibri" pitchFamily="34" charset="0"/>
        </a:defRPr>
      </a:lvl5pPr>
      <a:lvl6pPr marL="457200" algn="l" rtl="0" eaLnBrk="1" fontAlgn="base" hangingPunct="1">
        <a:spcBef>
          <a:spcPct val="0"/>
        </a:spcBef>
        <a:spcAft>
          <a:spcPct val="0"/>
        </a:spcAft>
        <a:defRPr sz="3600">
          <a:solidFill>
            <a:schemeClr val="tx1"/>
          </a:solidFill>
          <a:latin typeface="Calibri" pitchFamily="34" charset="0"/>
        </a:defRPr>
      </a:lvl6pPr>
      <a:lvl7pPr marL="914400" algn="l" rtl="0" eaLnBrk="1" fontAlgn="base" hangingPunct="1">
        <a:spcBef>
          <a:spcPct val="0"/>
        </a:spcBef>
        <a:spcAft>
          <a:spcPct val="0"/>
        </a:spcAft>
        <a:defRPr sz="3600">
          <a:solidFill>
            <a:schemeClr val="tx1"/>
          </a:solidFill>
          <a:latin typeface="Calibri" pitchFamily="34" charset="0"/>
        </a:defRPr>
      </a:lvl7pPr>
      <a:lvl8pPr marL="1371600" algn="l" rtl="0" eaLnBrk="1" fontAlgn="base" hangingPunct="1">
        <a:spcBef>
          <a:spcPct val="0"/>
        </a:spcBef>
        <a:spcAft>
          <a:spcPct val="0"/>
        </a:spcAft>
        <a:defRPr sz="3600">
          <a:solidFill>
            <a:schemeClr val="tx1"/>
          </a:solidFill>
          <a:latin typeface="Calibri" pitchFamily="34" charset="0"/>
        </a:defRPr>
      </a:lvl8pPr>
      <a:lvl9pPr marL="1828800" algn="l"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berkshirefurniture.com/ascot%20hall.htm"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0.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5" Type="http://schemas.openxmlformats.org/officeDocument/2006/relationships/image" Target="../media/image30.jpeg"/><Relationship Id="rId4" Type="http://schemas.openxmlformats.org/officeDocument/2006/relationships/image" Target="../media/image29.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43.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7.xml"/><Relationship Id="rId4" Type="http://schemas.openxmlformats.org/officeDocument/2006/relationships/image" Target="../media/image39.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6629122" cy="769441"/>
          </a:xfrm>
          <a:prstGeom prst="rect">
            <a:avLst/>
          </a:prstGeom>
          <a:noFill/>
          <a:ln w="9525">
            <a:noFill/>
            <a:miter lim="800000"/>
            <a:headEnd/>
            <a:tailEnd/>
          </a:ln>
        </p:spPr>
        <p:txBody>
          <a:bodyPr wrap="none">
            <a:spAutoFit/>
          </a:bodyPr>
          <a:lstStyle/>
          <a:p>
            <a:r>
              <a:rPr lang="en-US" sz="4400" dirty="0" smtClean="0">
                <a:latin typeface="Calibri" pitchFamily="34" charset="0"/>
              </a:rPr>
              <a:t>Recognizing Furniture Styles</a:t>
            </a:r>
            <a:endParaRPr lang="ru-RU" sz="44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3774495" cy="707886"/>
          </a:xfrm>
          <a:prstGeom prst="rect">
            <a:avLst/>
          </a:prstGeom>
          <a:noFill/>
          <a:ln w="9525">
            <a:noFill/>
            <a:miter lim="800000"/>
            <a:headEnd/>
            <a:tailEnd/>
          </a:ln>
        </p:spPr>
        <p:txBody>
          <a:bodyPr wrap="none">
            <a:spAutoFit/>
          </a:bodyPr>
          <a:lstStyle/>
          <a:p>
            <a:r>
              <a:rPr lang="en-US" sz="4000" dirty="0" smtClean="0">
                <a:latin typeface="Calibri" pitchFamily="34" charset="0"/>
              </a:rPr>
              <a:t>Designs That Last</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304698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b="1" u="sng" dirty="0" smtClean="0">
                <a:solidFill>
                  <a:schemeClr val="tx2"/>
                </a:solidFill>
                <a:latin typeface="+mn-lt"/>
              </a:rPr>
              <a:t>Adaptations</a:t>
            </a:r>
            <a:r>
              <a:rPr lang="en-US" sz="3200" dirty="0" smtClean="0">
                <a:solidFill>
                  <a:schemeClr val="tx2"/>
                </a:solidFill>
                <a:latin typeface="+mn-lt"/>
              </a:rPr>
              <a:t>: furniture made today in the style of old designs. For example, furniture in the Victorian style may have many features characteristic of the Victorian era without exactly copying any one piece.</a:t>
            </a:r>
          </a:p>
          <a:p>
            <a:pPr fontAlgn="auto">
              <a:spcBef>
                <a:spcPts val="0"/>
              </a:spcBef>
              <a:spcAft>
                <a:spcPts val="0"/>
              </a:spcAft>
              <a:buFont typeface="Arial" pitchFamily="34" charset="0"/>
              <a:buChar char="•"/>
              <a:defRPr/>
            </a:pP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5805757" cy="707886"/>
          </a:xfrm>
          <a:prstGeom prst="rect">
            <a:avLst/>
          </a:prstGeom>
          <a:noFill/>
          <a:ln w="9525">
            <a:noFill/>
            <a:miter lim="800000"/>
            <a:headEnd/>
            <a:tailEnd/>
          </a:ln>
        </p:spPr>
        <p:txBody>
          <a:bodyPr wrap="none">
            <a:spAutoFit/>
          </a:bodyPr>
          <a:lstStyle/>
          <a:p>
            <a:r>
              <a:rPr lang="en-US" sz="4000" dirty="0" smtClean="0">
                <a:latin typeface="Calibri" pitchFamily="34" charset="0"/>
              </a:rPr>
              <a:t>Colonial Period, 1600-1780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685800" y="12954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Jacobean Style </a:t>
            </a:r>
          </a:p>
          <a:p>
            <a:pPr fontAlgn="auto">
              <a:spcBef>
                <a:spcPts val="0"/>
              </a:spcBef>
              <a:spcAft>
                <a:spcPts val="0"/>
              </a:spcAft>
              <a:buFont typeface="Arial" pitchFamily="34" charset="0"/>
              <a:buChar char="•"/>
              <a:defRPr/>
            </a:pPr>
            <a:r>
              <a:rPr lang="en-US" sz="3200" dirty="0" smtClean="0">
                <a:solidFill>
                  <a:schemeClr val="tx2"/>
                </a:solidFill>
                <a:latin typeface="+mn-lt"/>
              </a:rPr>
              <a:t>William &amp; Mary Style, 1700-1725</a:t>
            </a:r>
          </a:p>
          <a:p>
            <a:pPr fontAlgn="auto">
              <a:spcBef>
                <a:spcPts val="0"/>
              </a:spcBef>
              <a:spcAft>
                <a:spcPts val="0"/>
              </a:spcAft>
              <a:buFont typeface="Arial" pitchFamily="34" charset="0"/>
              <a:buChar char="•"/>
              <a:defRPr/>
            </a:pPr>
            <a:r>
              <a:rPr lang="en-US" sz="3200" dirty="0" smtClean="0">
                <a:solidFill>
                  <a:schemeClr val="tx2"/>
                </a:solidFill>
                <a:latin typeface="+mn-lt"/>
              </a:rPr>
              <a:t>Queen Anne Style, 1720-1755</a:t>
            </a:r>
          </a:p>
          <a:p>
            <a:pPr fontAlgn="auto">
              <a:spcBef>
                <a:spcPts val="0"/>
              </a:spcBef>
              <a:spcAft>
                <a:spcPts val="0"/>
              </a:spcAft>
              <a:buFont typeface="Arial" pitchFamily="34" charset="0"/>
              <a:buChar char="•"/>
              <a:defRPr/>
            </a:pPr>
            <a:r>
              <a:rPr lang="en-US" sz="3200" dirty="0" smtClean="0">
                <a:solidFill>
                  <a:schemeClr val="tx2"/>
                </a:solidFill>
                <a:latin typeface="+mn-lt"/>
              </a:rPr>
              <a:t>Chippendale Style, 1755-1780</a:t>
            </a:r>
          </a:p>
          <a:p>
            <a:pPr fontAlgn="auto">
              <a:spcBef>
                <a:spcPts val="0"/>
              </a:spcBef>
              <a:spcAft>
                <a:spcPts val="0"/>
              </a:spcAft>
              <a:buFont typeface="Arial" pitchFamily="34" charset="0"/>
              <a:buChar char="•"/>
              <a:defRPr/>
            </a:pPr>
            <a:endParaRPr lang="en-US" sz="3200" dirty="0" smtClean="0">
              <a:solidFill>
                <a:schemeClr val="tx2"/>
              </a:solidFill>
              <a:latin typeface="+mn-lt"/>
            </a:endParaRPr>
          </a:p>
          <a:p>
            <a:pPr fontAlgn="auto">
              <a:spcBef>
                <a:spcPts val="0"/>
              </a:spcBef>
              <a:spcAft>
                <a:spcPts val="0"/>
              </a:spcAft>
              <a:buFont typeface="Arial" pitchFamily="34" charset="0"/>
              <a:buChar char="•"/>
              <a:defRPr/>
            </a:pPr>
            <a:r>
              <a:rPr lang="en-US" sz="3200" dirty="0" smtClean="0">
                <a:solidFill>
                  <a:schemeClr val="tx2"/>
                </a:solidFill>
                <a:latin typeface="+mn-lt"/>
              </a:rPr>
              <a:t>The colonists adapted foreign styles to make furniture that was practical for everyday use.</a:t>
            </a:r>
          </a:p>
          <a:p>
            <a:pPr fontAlgn="auto">
              <a:spcBef>
                <a:spcPts val="0"/>
              </a:spcBef>
              <a:spcAft>
                <a:spcPts val="0"/>
              </a:spcAft>
              <a:buFont typeface="Arial" pitchFamily="34" charset="0"/>
              <a:buChar char="•"/>
              <a:defRPr/>
            </a:pPr>
            <a:r>
              <a:rPr lang="en-US" sz="3200" dirty="0" smtClean="0">
                <a:solidFill>
                  <a:schemeClr val="tx2"/>
                </a:solidFill>
                <a:latin typeface="+mn-lt"/>
              </a:rPr>
              <a:t>Furniture made in America during colonial times was often simpler than European furniture of the same style and period.</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ox(in)">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box(in)">
                                      <p:cBhvr>
                                        <p:cTn id="3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2877070" cy="707886"/>
          </a:xfrm>
          <a:prstGeom prst="rect">
            <a:avLst/>
          </a:prstGeom>
          <a:noFill/>
          <a:ln w="9525">
            <a:noFill/>
            <a:miter lim="800000"/>
            <a:headEnd/>
            <a:tailEnd/>
          </a:ln>
        </p:spPr>
        <p:txBody>
          <a:bodyPr wrap="none">
            <a:spAutoFit/>
          </a:bodyPr>
          <a:lstStyle/>
          <a:p>
            <a:r>
              <a:rPr lang="en-US" sz="4000" dirty="0" smtClean="0">
                <a:latin typeface="Calibri" pitchFamily="34" charset="0"/>
              </a:rPr>
              <a:t>17</a:t>
            </a:r>
            <a:r>
              <a:rPr lang="en-US" sz="4000" baseline="30000" dirty="0" smtClean="0">
                <a:latin typeface="Calibri" pitchFamily="34" charset="0"/>
              </a:rPr>
              <a:t>th</a:t>
            </a:r>
            <a:r>
              <a:rPr lang="en-US" sz="4000" dirty="0" smtClean="0">
                <a:latin typeface="Calibri" pitchFamily="34" charset="0"/>
              </a:rPr>
              <a:t>  Century</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4031873"/>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Furniture styles were introduced to the colonies in several ways.</a:t>
            </a:r>
          </a:p>
          <a:p>
            <a:pPr lvl="1" fontAlgn="auto">
              <a:spcBef>
                <a:spcPts val="0"/>
              </a:spcBef>
              <a:spcAft>
                <a:spcPts val="0"/>
              </a:spcAft>
              <a:buFont typeface="Arial" pitchFamily="34" charset="0"/>
              <a:buChar char="•"/>
              <a:defRPr/>
            </a:pPr>
            <a:r>
              <a:rPr lang="en-US" sz="3200" dirty="0" smtClean="0">
                <a:solidFill>
                  <a:schemeClr val="tx2"/>
                </a:solidFill>
                <a:latin typeface="+mn-lt"/>
              </a:rPr>
              <a:t>Trained furniture makers who immigrated from Europe.</a:t>
            </a:r>
          </a:p>
          <a:p>
            <a:pPr lvl="1" fontAlgn="auto">
              <a:spcBef>
                <a:spcPts val="0"/>
              </a:spcBef>
              <a:spcAft>
                <a:spcPts val="0"/>
              </a:spcAft>
              <a:buFont typeface="Arial" pitchFamily="34" charset="0"/>
              <a:buChar char="•"/>
              <a:defRPr/>
            </a:pPr>
            <a:r>
              <a:rPr lang="en-US" sz="3200" dirty="0" smtClean="0">
                <a:solidFill>
                  <a:schemeClr val="tx2"/>
                </a:solidFill>
                <a:latin typeface="+mn-lt"/>
              </a:rPr>
              <a:t>Some designs were copied from European designs.</a:t>
            </a:r>
          </a:p>
          <a:p>
            <a:pPr fontAlgn="auto">
              <a:spcBef>
                <a:spcPts val="0"/>
              </a:spcBef>
              <a:spcAft>
                <a:spcPts val="0"/>
              </a:spcAft>
              <a:buFont typeface="Arial" pitchFamily="34" charset="0"/>
              <a:buChar char="•"/>
              <a:defRPr/>
            </a:pPr>
            <a:r>
              <a:rPr lang="en-US" sz="3200" dirty="0" smtClean="0">
                <a:solidFill>
                  <a:schemeClr val="tx2"/>
                </a:solidFill>
                <a:latin typeface="+mn-lt"/>
              </a:rPr>
              <a:t>Furniture of 17</a:t>
            </a:r>
            <a:r>
              <a:rPr lang="en-US" sz="3200" baseline="30000" dirty="0" smtClean="0">
                <a:solidFill>
                  <a:schemeClr val="tx2"/>
                </a:solidFill>
                <a:latin typeface="+mn-lt"/>
              </a:rPr>
              <a:t>th</a:t>
            </a:r>
            <a:r>
              <a:rPr lang="en-US" sz="3200" dirty="0" smtClean="0">
                <a:solidFill>
                  <a:schemeClr val="tx2"/>
                </a:solidFill>
                <a:latin typeface="+mn-lt"/>
              </a:rPr>
              <a:t> century was often referred to as Jacobean style after James I.</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169988" cy="707886"/>
          </a:xfrm>
          <a:prstGeom prst="rect">
            <a:avLst/>
          </a:prstGeom>
          <a:noFill/>
          <a:ln w="9525">
            <a:noFill/>
            <a:miter lim="800000"/>
            <a:headEnd/>
            <a:tailEnd/>
          </a:ln>
        </p:spPr>
        <p:txBody>
          <a:bodyPr wrap="none">
            <a:spAutoFit/>
          </a:bodyPr>
          <a:lstStyle/>
          <a:p>
            <a:r>
              <a:rPr lang="en-US" sz="4000" dirty="0" smtClean="0">
                <a:latin typeface="Calibri" pitchFamily="34" charset="0"/>
              </a:rPr>
              <a:t>Jacobean Furniture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4031873"/>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Heavy and rectangular</a:t>
            </a:r>
          </a:p>
          <a:p>
            <a:pPr fontAlgn="auto">
              <a:spcBef>
                <a:spcPts val="0"/>
              </a:spcBef>
              <a:spcAft>
                <a:spcPts val="0"/>
              </a:spcAft>
              <a:buFont typeface="Arial" pitchFamily="34" charset="0"/>
              <a:buChar char="•"/>
              <a:defRPr/>
            </a:pPr>
            <a:r>
              <a:rPr lang="en-US" sz="3200" dirty="0" smtClean="0">
                <a:solidFill>
                  <a:schemeClr val="tx2"/>
                </a:solidFill>
                <a:latin typeface="+mn-lt"/>
              </a:rPr>
              <a:t>Geometric or floral carvings</a:t>
            </a:r>
          </a:p>
          <a:p>
            <a:pPr fontAlgn="auto">
              <a:spcBef>
                <a:spcPts val="0"/>
              </a:spcBef>
              <a:spcAft>
                <a:spcPts val="0"/>
              </a:spcAft>
              <a:buFont typeface="Arial" pitchFamily="34" charset="0"/>
              <a:buChar char="•"/>
              <a:defRPr/>
            </a:pPr>
            <a:r>
              <a:rPr lang="en-US" sz="3200" dirty="0" smtClean="0">
                <a:solidFill>
                  <a:schemeClr val="tx2"/>
                </a:solidFill>
                <a:latin typeface="+mn-lt"/>
              </a:rPr>
              <a:t>Rounded forms such as legs and spindles were made by a method called </a:t>
            </a:r>
            <a:r>
              <a:rPr lang="en-US" sz="3200" u="sng" dirty="0" smtClean="0">
                <a:solidFill>
                  <a:schemeClr val="tx2"/>
                </a:solidFill>
                <a:latin typeface="+mn-lt"/>
              </a:rPr>
              <a:t>turning</a:t>
            </a:r>
            <a:r>
              <a:rPr lang="en-US" sz="3200" dirty="0" smtClean="0">
                <a:solidFill>
                  <a:schemeClr val="tx2"/>
                </a:solidFill>
                <a:latin typeface="+mn-lt"/>
              </a:rPr>
              <a:t>-adding shape by using a </a:t>
            </a:r>
            <a:r>
              <a:rPr lang="en-US" sz="3200" i="1" dirty="0" smtClean="0">
                <a:solidFill>
                  <a:schemeClr val="tx2"/>
                </a:solidFill>
                <a:latin typeface="+mn-lt"/>
              </a:rPr>
              <a:t>lathe.</a:t>
            </a:r>
            <a:r>
              <a:rPr lang="en-US" sz="3200" dirty="0" smtClean="0">
                <a:solidFill>
                  <a:schemeClr val="tx2"/>
                </a:solidFill>
                <a:latin typeface="+mn-lt"/>
              </a:rPr>
              <a:t> The lathe spins wood against a cutting tool, held by the furniture maker, which cuts away various parts of the wood to different depths.</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457200"/>
            <a:ext cx="2703945" cy="707886"/>
          </a:xfrm>
          <a:prstGeom prst="rect">
            <a:avLst/>
          </a:prstGeom>
          <a:noFill/>
          <a:ln w="9525">
            <a:noFill/>
            <a:miter lim="800000"/>
            <a:headEnd/>
            <a:tailEnd/>
          </a:ln>
        </p:spPr>
        <p:txBody>
          <a:bodyPr wrap="none">
            <a:spAutoFit/>
          </a:bodyPr>
          <a:lstStyle/>
          <a:p>
            <a:r>
              <a:rPr lang="en-US" sz="4000" dirty="0" smtClean="0">
                <a:latin typeface="Calibri" pitchFamily="34" charset="0"/>
              </a:rPr>
              <a:t>17</a:t>
            </a:r>
            <a:r>
              <a:rPr lang="en-US" sz="4000" baseline="30000" dirty="0" smtClean="0">
                <a:latin typeface="Calibri" pitchFamily="34" charset="0"/>
              </a:rPr>
              <a:t>th</a:t>
            </a:r>
            <a:r>
              <a:rPr lang="en-US" sz="4000" dirty="0" smtClean="0">
                <a:latin typeface="Calibri" pitchFamily="34" charset="0"/>
              </a:rPr>
              <a:t> century</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914400" y="1219200"/>
            <a:ext cx="7715250" cy="4524315"/>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Stools and benches were more common than chairs during this period.</a:t>
            </a:r>
          </a:p>
          <a:p>
            <a:pPr fontAlgn="auto">
              <a:spcBef>
                <a:spcPts val="0"/>
              </a:spcBef>
              <a:spcAft>
                <a:spcPts val="0"/>
              </a:spcAft>
              <a:buFont typeface="Arial" pitchFamily="34" charset="0"/>
              <a:buChar char="•"/>
              <a:defRPr/>
            </a:pPr>
            <a:r>
              <a:rPr lang="en-US" sz="3200" dirty="0" smtClean="0">
                <a:solidFill>
                  <a:schemeClr val="tx2"/>
                </a:solidFill>
                <a:latin typeface="+mn-lt"/>
              </a:rPr>
              <a:t>Chairs had straight backs and hard plank seats.</a:t>
            </a:r>
          </a:p>
          <a:p>
            <a:pPr fontAlgn="auto">
              <a:spcBef>
                <a:spcPts val="0"/>
              </a:spcBef>
              <a:spcAft>
                <a:spcPts val="0"/>
              </a:spcAft>
              <a:buFont typeface="Arial" pitchFamily="34" charset="0"/>
              <a:buChar char="•"/>
              <a:defRPr/>
            </a:pPr>
            <a:r>
              <a:rPr lang="en-US" sz="3200" dirty="0" smtClean="0">
                <a:solidFill>
                  <a:schemeClr val="tx2"/>
                </a:solidFill>
                <a:latin typeface="+mn-lt"/>
              </a:rPr>
              <a:t>Furniture was often painted black, red, or yellow.</a:t>
            </a:r>
          </a:p>
          <a:p>
            <a:pPr fontAlgn="auto">
              <a:spcBef>
                <a:spcPts val="0"/>
              </a:spcBef>
              <a:spcAft>
                <a:spcPts val="0"/>
              </a:spcAft>
              <a:buFont typeface="Arial" pitchFamily="34" charset="0"/>
              <a:buChar char="•"/>
              <a:defRPr/>
            </a:pPr>
            <a:r>
              <a:rPr lang="en-US" sz="3200" dirty="0" smtClean="0">
                <a:solidFill>
                  <a:schemeClr val="tx2"/>
                </a:solidFill>
                <a:latin typeface="+mn-lt"/>
              </a:rPr>
              <a:t>No closets in homes at this time so chests were very important for storage and as seating.</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2761653" cy="707886"/>
          </a:xfrm>
          <a:prstGeom prst="rect">
            <a:avLst/>
          </a:prstGeom>
          <a:noFill/>
          <a:ln w="9525">
            <a:noFill/>
            <a:miter lim="800000"/>
            <a:headEnd/>
            <a:tailEnd/>
          </a:ln>
        </p:spPr>
        <p:txBody>
          <a:bodyPr wrap="none">
            <a:spAutoFit/>
          </a:bodyPr>
          <a:lstStyle/>
          <a:p>
            <a:r>
              <a:rPr lang="en-US" sz="4000" dirty="0" smtClean="0">
                <a:latin typeface="Calibri" pitchFamily="34" charset="0"/>
              </a:rPr>
              <a:t>17</a:t>
            </a:r>
            <a:r>
              <a:rPr lang="en-US" sz="4000" baseline="30000" dirty="0" smtClean="0">
                <a:latin typeface="Calibri" pitchFamily="34" charset="0"/>
              </a:rPr>
              <a:t>th</a:t>
            </a:r>
            <a:r>
              <a:rPr lang="en-US" sz="4000" dirty="0" smtClean="0">
                <a:latin typeface="Calibri" pitchFamily="34" charset="0"/>
              </a:rPr>
              <a:t> Century</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838200" y="1371600"/>
            <a:ext cx="7715250" cy="4524315"/>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Tables were less common than chests. They were designed to save space.</a:t>
            </a:r>
          </a:p>
          <a:p>
            <a:pPr lvl="1" fontAlgn="auto">
              <a:spcBef>
                <a:spcPts val="0"/>
              </a:spcBef>
              <a:spcAft>
                <a:spcPts val="0"/>
              </a:spcAft>
              <a:buFont typeface="Arial" pitchFamily="34" charset="0"/>
              <a:buChar char="•"/>
              <a:defRPr/>
            </a:pPr>
            <a:r>
              <a:rPr lang="en-US" sz="3200" dirty="0" smtClean="0">
                <a:solidFill>
                  <a:schemeClr val="tx2"/>
                </a:solidFill>
                <a:latin typeface="+mn-lt"/>
              </a:rPr>
              <a:t>Draw-top table had leaves that could be pushed beneath the tabletop when the table wasn’t in use.</a:t>
            </a:r>
          </a:p>
          <a:p>
            <a:pPr lvl="1" fontAlgn="auto">
              <a:spcBef>
                <a:spcPts val="0"/>
              </a:spcBef>
              <a:spcAft>
                <a:spcPts val="0"/>
              </a:spcAft>
              <a:buFont typeface="Arial" pitchFamily="34" charset="0"/>
              <a:buChar char="•"/>
              <a:defRPr/>
            </a:pPr>
            <a:r>
              <a:rPr lang="en-US" sz="3200" dirty="0" smtClean="0">
                <a:solidFill>
                  <a:schemeClr val="tx2"/>
                </a:solidFill>
                <a:latin typeface="+mn-lt"/>
              </a:rPr>
              <a:t>Chair table was a chair that had a large back that protected the occupant from drafts when upright and that could be tipped forward to form  a table.</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a:lstStyle/>
          <a:p>
            <a:r>
              <a:rPr lang="en-US"/>
              <a:t>Jacobean</a:t>
            </a:r>
          </a:p>
        </p:txBody>
      </p:sp>
      <p:pic>
        <p:nvPicPr>
          <p:cNvPr id="40966" name="Picture 6" descr="style12Jacob"/>
          <p:cNvPicPr>
            <a:picLocks noGrp="1" noChangeAspect="1" noChangeArrowheads="1"/>
          </p:cNvPicPr>
          <p:nvPr>
            <p:ph idx="1"/>
          </p:nvPr>
        </p:nvPicPr>
        <p:blipFill>
          <a:blip r:embed="rId2" cstate="print"/>
          <a:srcRect/>
          <a:stretch>
            <a:fillRect/>
          </a:stretch>
        </p:blipFill>
        <p:spPr>
          <a:xfrm>
            <a:off x="1828800" y="1143000"/>
            <a:ext cx="5943600" cy="5715000"/>
          </a:xfrm>
          <a:noFill/>
          <a:ln/>
        </p:spPr>
      </p:pic>
      <p:pic>
        <p:nvPicPr>
          <p:cNvPr id="4" name="Picture 3" descr="chairTable.jpg"/>
          <p:cNvPicPr>
            <a:picLocks noChangeAspect="1"/>
          </p:cNvPicPr>
          <p:nvPr/>
        </p:nvPicPr>
        <p:blipFill>
          <a:blip r:embed="rId3" cstate="print"/>
          <a:stretch>
            <a:fillRect/>
          </a:stretch>
        </p:blipFill>
        <p:spPr>
          <a:xfrm>
            <a:off x="228600" y="1600200"/>
            <a:ext cx="1800225" cy="2533650"/>
          </a:xfrm>
          <a:prstGeom prst="rect">
            <a:avLst/>
          </a:prstGeom>
        </p:spPr>
      </p:pic>
      <p:sp>
        <p:nvSpPr>
          <p:cNvPr id="5" name="TextBox 4"/>
          <p:cNvSpPr txBox="1"/>
          <p:nvPr/>
        </p:nvSpPr>
        <p:spPr>
          <a:xfrm>
            <a:off x="304800" y="4114800"/>
            <a:ext cx="1524000" cy="369332"/>
          </a:xfrm>
          <a:prstGeom prst="rect">
            <a:avLst/>
          </a:prstGeom>
          <a:noFill/>
        </p:spPr>
        <p:txBody>
          <a:bodyPr wrap="square" rtlCol="0">
            <a:spAutoFit/>
          </a:bodyPr>
          <a:lstStyle/>
          <a:p>
            <a:r>
              <a:rPr lang="en-US" b="1" dirty="0" smtClean="0"/>
              <a:t>Chair Table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ox(in)">
                                      <p:cBhvr>
                                        <p:cTn id="7" dur="500"/>
                                        <p:tgtEl>
                                          <p:spTgt spid="4096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066800" y="381000"/>
            <a:ext cx="6921382" cy="707886"/>
          </a:xfrm>
          <a:prstGeom prst="rect">
            <a:avLst/>
          </a:prstGeom>
          <a:noFill/>
          <a:ln w="9525">
            <a:noFill/>
            <a:miter lim="800000"/>
            <a:headEnd/>
            <a:tailEnd/>
          </a:ln>
        </p:spPr>
        <p:txBody>
          <a:bodyPr wrap="none">
            <a:spAutoFit/>
          </a:bodyPr>
          <a:lstStyle/>
          <a:p>
            <a:r>
              <a:rPr lang="en-US" sz="4000" dirty="0" smtClean="0">
                <a:latin typeface="Calibri" pitchFamily="34" charset="0"/>
              </a:rPr>
              <a:t>William &amp; Mary Style 1700-1725</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685800" y="990600"/>
            <a:ext cx="8229600" cy="5846267"/>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2800" dirty="0" smtClean="0">
                <a:solidFill>
                  <a:schemeClr val="tx2"/>
                </a:solidFill>
                <a:latin typeface="+mn-lt"/>
              </a:rPr>
              <a:t>Delicate furniture style</a:t>
            </a:r>
          </a:p>
          <a:p>
            <a:pPr fontAlgn="auto">
              <a:spcBef>
                <a:spcPts val="0"/>
              </a:spcBef>
              <a:spcAft>
                <a:spcPts val="0"/>
              </a:spcAft>
              <a:buFont typeface="Arial" pitchFamily="34" charset="0"/>
              <a:buChar char="•"/>
              <a:defRPr/>
            </a:pPr>
            <a:r>
              <a:rPr lang="en-US" sz="2800" dirty="0" smtClean="0">
                <a:solidFill>
                  <a:schemeClr val="tx2"/>
                </a:solidFill>
                <a:latin typeface="+mn-lt"/>
              </a:rPr>
              <a:t>Curved back replaced the straight back chair</a:t>
            </a:r>
          </a:p>
          <a:p>
            <a:pPr fontAlgn="auto">
              <a:spcBef>
                <a:spcPts val="0"/>
              </a:spcBef>
              <a:spcAft>
                <a:spcPts val="0"/>
              </a:spcAft>
              <a:buFont typeface="Arial" pitchFamily="34" charset="0"/>
              <a:buChar char="•"/>
              <a:defRPr/>
            </a:pPr>
            <a:r>
              <a:rPr lang="en-US" sz="2800" dirty="0" smtClean="0">
                <a:solidFill>
                  <a:schemeClr val="tx2"/>
                </a:solidFill>
                <a:latin typeface="+mn-lt"/>
              </a:rPr>
              <a:t>Seats were often woven from rushes</a:t>
            </a:r>
          </a:p>
          <a:p>
            <a:pPr fontAlgn="auto">
              <a:spcBef>
                <a:spcPts val="0"/>
              </a:spcBef>
              <a:spcAft>
                <a:spcPts val="0"/>
              </a:spcAft>
              <a:buFont typeface="Arial" pitchFamily="34" charset="0"/>
              <a:buChar char="•"/>
              <a:defRPr/>
            </a:pPr>
            <a:r>
              <a:rPr lang="en-US" sz="2800" dirty="0" smtClean="0">
                <a:solidFill>
                  <a:schemeClr val="tx2"/>
                </a:solidFill>
                <a:latin typeface="+mn-lt"/>
              </a:rPr>
              <a:t>Marked by lightness not found in Jacobean furniture</a:t>
            </a:r>
          </a:p>
          <a:p>
            <a:pPr fontAlgn="auto">
              <a:spcBef>
                <a:spcPts val="0"/>
              </a:spcBef>
              <a:spcAft>
                <a:spcPts val="0"/>
              </a:spcAft>
              <a:buFont typeface="Arial" pitchFamily="34" charset="0"/>
              <a:buChar char="•"/>
              <a:defRPr/>
            </a:pPr>
            <a:r>
              <a:rPr lang="en-US" sz="2800" dirty="0" smtClean="0">
                <a:solidFill>
                  <a:schemeClr val="tx2"/>
                </a:solidFill>
                <a:latin typeface="+mn-lt"/>
              </a:rPr>
              <a:t>Featured fine carvings and trims</a:t>
            </a:r>
          </a:p>
          <a:p>
            <a:pPr fontAlgn="auto">
              <a:spcBef>
                <a:spcPts val="0"/>
              </a:spcBef>
              <a:spcAft>
                <a:spcPts val="0"/>
              </a:spcAft>
              <a:buFont typeface="Arial" pitchFamily="34" charset="0"/>
              <a:buChar char="•"/>
              <a:defRPr/>
            </a:pPr>
            <a:r>
              <a:rPr lang="en-US" sz="2800" dirty="0" smtClean="0">
                <a:solidFill>
                  <a:schemeClr val="tx2"/>
                </a:solidFill>
                <a:latin typeface="+mn-lt"/>
              </a:rPr>
              <a:t>Velvets &amp; silks were used to upholster chairs</a:t>
            </a:r>
          </a:p>
          <a:p>
            <a:pPr fontAlgn="auto">
              <a:spcBef>
                <a:spcPts val="0"/>
              </a:spcBef>
              <a:spcAft>
                <a:spcPts val="0"/>
              </a:spcAft>
              <a:buFont typeface="Arial" pitchFamily="34" charset="0"/>
              <a:buChar char="•"/>
              <a:defRPr/>
            </a:pPr>
            <a:r>
              <a:rPr lang="en-US" sz="2800" dirty="0" smtClean="0">
                <a:solidFill>
                  <a:schemeClr val="tx2"/>
                </a:solidFill>
                <a:latin typeface="+mn-lt"/>
              </a:rPr>
              <a:t>After the chair, the table was the most common type of furniture</a:t>
            </a:r>
          </a:p>
          <a:p>
            <a:pPr fontAlgn="auto">
              <a:spcBef>
                <a:spcPts val="0"/>
              </a:spcBef>
              <a:spcAft>
                <a:spcPts val="0"/>
              </a:spcAft>
              <a:buFont typeface="Arial" pitchFamily="34" charset="0"/>
              <a:buChar char="•"/>
              <a:defRPr/>
            </a:pPr>
            <a:r>
              <a:rPr lang="en-US" sz="2800" dirty="0" smtClean="0">
                <a:solidFill>
                  <a:schemeClr val="tx2"/>
                </a:solidFill>
                <a:latin typeface="+mn-lt"/>
              </a:rPr>
              <a:t>The </a:t>
            </a:r>
            <a:r>
              <a:rPr lang="en-US" sz="2800" u="sng" dirty="0" err="1" smtClean="0">
                <a:solidFill>
                  <a:schemeClr val="tx2"/>
                </a:solidFill>
                <a:latin typeface="+mn-lt"/>
              </a:rPr>
              <a:t>gateleg</a:t>
            </a:r>
            <a:r>
              <a:rPr lang="en-US" sz="2800" u="sng" dirty="0" smtClean="0">
                <a:solidFill>
                  <a:schemeClr val="tx2"/>
                </a:solidFill>
                <a:latin typeface="+mn-lt"/>
              </a:rPr>
              <a:t> table</a:t>
            </a:r>
            <a:r>
              <a:rPr lang="en-US" sz="2800" dirty="0" smtClean="0">
                <a:solidFill>
                  <a:schemeClr val="tx2"/>
                </a:solidFill>
                <a:latin typeface="+mn-lt"/>
              </a:rPr>
              <a:t>-a table with legs on each side that swing out to support drop leaves that pulled up from the sides was popular</a:t>
            </a:r>
          </a:p>
          <a:p>
            <a:pPr fontAlgn="auto">
              <a:spcBef>
                <a:spcPts val="0"/>
              </a:spcBef>
              <a:spcAft>
                <a:spcPts val="0"/>
              </a:spcAft>
              <a:buFont typeface="Arial" pitchFamily="34" charset="0"/>
              <a:buChar char="•"/>
              <a:defRPr/>
            </a:pPr>
            <a:r>
              <a:rPr lang="en-US" sz="2800" dirty="0" smtClean="0">
                <a:solidFill>
                  <a:schemeClr val="tx2"/>
                </a:solidFill>
                <a:latin typeface="+mn-lt"/>
              </a:rPr>
              <a:t>The </a:t>
            </a:r>
            <a:r>
              <a:rPr lang="en-US" sz="2800" u="sng" dirty="0" smtClean="0">
                <a:solidFill>
                  <a:schemeClr val="tx2"/>
                </a:solidFill>
                <a:latin typeface="+mn-lt"/>
              </a:rPr>
              <a:t>highboy</a:t>
            </a:r>
            <a:r>
              <a:rPr lang="en-US" sz="2800" dirty="0" smtClean="0">
                <a:solidFill>
                  <a:schemeClr val="tx2"/>
                </a:solidFill>
                <a:latin typeface="+mn-lt"/>
              </a:rPr>
              <a:t>, a chest of drawers mounted on legs, was developed in this period.</a:t>
            </a:r>
            <a:endParaRPr lang="ru-RU" sz="28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Effect transition="in" filter="box(in)">
                                      <p:cBhvr>
                                        <p:cTn id="37" dur="500"/>
                                        <p:tgtEl>
                                          <p:spTgt spid="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8">
                                            <p:txEl>
                                              <p:pRg st="6" end="6"/>
                                            </p:txEl>
                                          </p:spTgt>
                                        </p:tgtEl>
                                        <p:attrNameLst>
                                          <p:attrName>style.visibility</p:attrName>
                                        </p:attrNameLst>
                                      </p:cBhvr>
                                      <p:to>
                                        <p:strVal val="visible"/>
                                      </p:to>
                                    </p:set>
                                    <p:animEffect transition="in" filter="box(in)">
                                      <p:cBhvr>
                                        <p:cTn id="42" dur="500"/>
                                        <p:tgtEl>
                                          <p:spTgt spid="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animEffect transition="in" filter="box(in)">
                                      <p:cBhvr>
                                        <p:cTn id="47" dur="500"/>
                                        <p:tgtEl>
                                          <p:spTgt spid="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8">
                                            <p:txEl>
                                              <p:pRg st="8" end="8"/>
                                            </p:txEl>
                                          </p:spTgt>
                                        </p:tgtEl>
                                        <p:attrNameLst>
                                          <p:attrName>style.visibility</p:attrName>
                                        </p:attrNameLst>
                                      </p:cBhvr>
                                      <p:to>
                                        <p:strVal val="visible"/>
                                      </p:to>
                                    </p:set>
                                    <p:animEffect transition="in" filter="box(in)">
                                      <p:cBhvr>
                                        <p:cTn id="52"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571380" cy="707886"/>
          </a:xfrm>
          <a:prstGeom prst="rect">
            <a:avLst/>
          </a:prstGeom>
          <a:noFill/>
          <a:ln w="9525">
            <a:noFill/>
            <a:miter lim="800000"/>
            <a:headEnd/>
            <a:tailEnd/>
          </a:ln>
        </p:spPr>
        <p:txBody>
          <a:bodyPr wrap="none">
            <a:spAutoFit/>
          </a:bodyPr>
          <a:lstStyle/>
          <a:p>
            <a:r>
              <a:rPr lang="en-US" sz="4000" dirty="0" smtClean="0">
                <a:latin typeface="Calibri" pitchFamily="34" charset="0"/>
              </a:rPr>
              <a:t>William &amp; Mary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William&amp;MaryGateLegTable.jpg"/>
          <p:cNvPicPr>
            <a:picLocks noChangeAspect="1"/>
          </p:cNvPicPr>
          <p:nvPr/>
        </p:nvPicPr>
        <p:blipFill>
          <a:blip r:embed="rId2" cstate="print"/>
          <a:stretch>
            <a:fillRect/>
          </a:stretch>
        </p:blipFill>
        <p:spPr>
          <a:xfrm>
            <a:off x="5791200" y="4343400"/>
            <a:ext cx="2449537" cy="1600200"/>
          </a:xfrm>
          <a:prstGeom prst="rect">
            <a:avLst/>
          </a:prstGeom>
        </p:spPr>
      </p:pic>
      <p:pic>
        <p:nvPicPr>
          <p:cNvPr id="6" name="Picture 5" descr="William&amp;MaryHighboy.jpg"/>
          <p:cNvPicPr>
            <a:picLocks noChangeAspect="1"/>
          </p:cNvPicPr>
          <p:nvPr/>
        </p:nvPicPr>
        <p:blipFill>
          <a:blip r:embed="rId3" cstate="print"/>
          <a:stretch>
            <a:fillRect/>
          </a:stretch>
        </p:blipFill>
        <p:spPr>
          <a:xfrm>
            <a:off x="6248400" y="1295400"/>
            <a:ext cx="2133600" cy="2737042"/>
          </a:xfrm>
          <a:prstGeom prst="rect">
            <a:avLst/>
          </a:prstGeom>
        </p:spPr>
      </p:pic>
      <p:pic>
        <p:nvPicPr>
          <p:cNvPr id="7" name="Picture 6" descr="William&amp;MarySilkChairs.jpg"/>
          <p:cNvPicPr>
            <a:picLocks noChangeAspect="1"/>
          </p:cNvPicPr>
          <p:nvPr/>
        </p:nvPicPr>
        <p:blipFill>
          <a:blip r:embed="rId4" cstate="print"/>
          <a:stretch>
            <a:fillRect/>
          </a:stretch>
        </p:blipFill>
        <p:spPr>
          <a:xfrm>
            <a:off x="1219200" y="1371600"/>
            <a:ext cx="2819400" cy="2287224"/>
          </a:xfrm>
          <a:prstGeom prst="rect">
            <a:avLst/>
          </a:prstGeom>
        </p:spPr>
      </p:pic>
      <p:pic>
        <p:nvPicPr>
          <p:cNvPr id="9" name="Picture 8" descr="William&amp;MarysmallGatelegTable.jpg"/>
          <p:cNvPicPr>
            <a:picLocks noChangeAspect="1"/>
          </p:cNvPicPr>
          <p:nvPr/>
        </p:nvPicPr>
        <p:blipFill>
          <a:blip r:embed="rId5" cstate="print"/>
          <a:stretch>
            <a:fillRect/>
          </a:stretch>
        </p:blipFill>
        <p:spPr>
          <a:xfrm>
            <a:off x="1905000" y="3657600"/>
            <a:ext cx="1828800" cy="2505075"/>
          </a:xfrm>
          <a:prstGeom prst="rect">
            <a:avLst/>
          </a:prstGeom>
        </p:spPr>
      </p:pic>
      <p:sp>
        <p:nvSpPr>
          <p:cNvPr id="11" name="TextBox 10"/>
          <p:cNvSpPr txBox="1"/>
          <p:nvPr/>
        </p:nvSpPr>
        <p:spPr>
          <a:xfrm>
            <a:off x="6781800" y="838200"/>
            <a:ext cx="1143000" cy="369332"/>
          </a:xfrm>
          <a:prstGeom prst="rect">
            <a:avLst/>
          </a:prstGeom>
          <a:noFill/>
        </p:spPr>
        <p:txBody>
          <a:bodyPr wrap="square" rtlCol="0">
            <a:spAutoFit/>
          </a:bodyPr>
          <a:lstStyle/>
          <a:p>
            <a:r>
              <a:rPr lang="en-US" b="1" dirty="0" smtClean="0"/>
              <a:t>Highboy</a:t>
            </a:r>
            <a:endParaRPr lang="en-US" b="1" dirty="0"/>
          </a:p>
        </p:txBody>
      </p:sp>
      <p:sp>
        <p:nvSpPr>
          <p:cNvPr id="12" name="TextBox 11"/>
          <p:cNvSpPr txBox="1"/>
          <p:nvPr/>
        </p:nvSpPr>
        <p:spPr>
          <a:xfrm>
            <a:off x="3810000" y="4953000"/>
            <a:ext cx="1828800" cy="369332"/>
          </a:xfrm>
          <a:prstGeom prst="rect">
            <a:avLst/>
          </a:prstGeom>
          <a:noFill/>
        </p:spPr>
        <p:txBody>
          <a:bodyPr wrap="square" rtlCol="0">
            <a:spAutoFit/>
          </a:bodyPr>
          <a:lstStyle/>
          <a:p>
            <a:r>
              <a:rPr lang="en-US" b="1" dirty="0" err="1" smtClean="0"/>
              <a:t>Gateleg</a:t>
            </a:r>
            <a:r>
              <a:rPr lang="en-US" b="1" dirty="0" smtClean="0"/>
              <a:t> Tables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ox(i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ox(in)">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457200"/>
            <a:ext cx="6388287" cy="707886"/>
          </a:xfrm>
          <a:prstGeom prst="rect">
            <a:avLst/>
          </a:prstGeom>
          <a:noFill/>
          <a:ln w="9525">
            <a:noFill/>
            <a:miter lim="800000"/>
            <a:headEnd/>
            <a:tailEnd/>
          </a:ln>
        </p:spPr>
        <p:txBody>
          <a:bodyPr wrap="none">
            <a:spAutoFit/>
          </a:bodyPr>
          <a:lstStyle/>
          <a:p>
            <a:r>
              <a:rPr lang="en-US" sz="4000" dirty="0" smtClean="0">
                <a:latin typeface="Calibri" pitchFamily="34" charset="0"/>
              </a:rPr>
              <a:t>Queen Anne Style, 1720-1755</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762000" y="1143000"/>
            <a:ext cx="8096250" cy="5509200"/>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Graceful, curved lines</a:t>
            </a:r>
          </a:p>
          <a:p>
            <a:pPr fontAlgn="auto">
              <a:spcBef>
                <a:spcPts val="0"/>
              </a:spcBef>
              <a:spcAft>
                <a:spcPts val="0"/>
              </a:spcAft>
              <a:buFont typeface="Arial" pitchFamily="34" charset="0"/>
              <a:buChar char="•"/>
              <a:defRPr/>
            </a:pPr>
            <a:r>
              <a:rPr lang="en-US" sz="3200" dirty="0" smtClean="0">
                <a:solidFill>
                  <a:schemeClr val="tx2"/>
                </a:solidFill>
                <a:latin typeface="+mn-lt"/>
              </a:rPr>
              <a:t>Slender and flowing, featuring curved rather than straight lines.</a:t>
            </a:r>
          </a:p>
          <a:p>
            <a:pPr fontAlgn="auto">
              <a:spcBef>
                <a:spcPts val="0"/>
              </a:spcBef>
              <a:spcAft>
                <a:spcPts val="0"/>
              </a:spcAft>
              <a:buFont typeface="Arial" pitchFamily="34" charset="0"/>
              <a:buChar char="•"/>
              <a:defRPr/>
            </a:pPr>
            <a:r>
              <a:rPr lang="en-US" sz="3200" dirty="0" smtClean="0">
                <a:solidFill>
                  <a:schemeClr val="tx2"/>
                </a:solidFill>
                <a:latin typeface="+mn-lt"/>
              </a:rPr>
              <a:t>The </a:t>
            </a:r>
            <a:r>
              <a:rPr lang="en-US" sz="3200" u="sng" dirty="0" smtClean="0">
                <a:solidFill>
                  <a:schemeClr val="tx2"/>
                </a:solidFill>
                <a:latin typeface="+mn-lt"/>
              </a:rPr>
              <a:t>cabriole leg</a:t>
            </a:r>
            <a:r>
              <a:rPr lang="en-US" sz="3200" dirty="0" smtClean="0">
                <a:solidFill>
                  <a:schemeClr val="tx2"/>
                </a:solidFill>
                <a:latin typeface="+mn-lt"/>
              </a:rPr>
              <a:t>, a leg that curves out at the middle and then tapers inward just above an ornamental foot, is characteristic of the Queen Anne style</a:t>
            </a:r>
          </a:p>
          <a:p>
            <a:pPr fontAlgn="auto">
              <a:spcBef>
                <a:spcPts val="0"/>
              </a:spcBef>
              <a:spcAft>
                <a:spcPts val="0"/>
              </a:spcAft>
              <a:buFont typeface="Arial" pitchFamily="34" charset="0"/>
              <a:buChar char="•"/>
              <a:defRPr/>
            </a:pPr>
            <a:r>
              <a:rPr lang="en-US" sz="3200" dirty="0" smtClean="0">
                <a:solidFill>
                  <a:schemeClr val="tx2"/>
                </a:solidFill>
                <a:latin typeface="+mn-lt"/>
              </a:rPr>
              <a:t>Innovations in sofa and chair design:</a:t>
            </a:r>
          </a:p>
          <a:p>
            <a:pPr lvl="1" fontAlgn="auto">
              <a:spcBef>
                <a:spcPts val="0"/>
              </a:spcBef>
              <a:spcAft>
                <a:spcPts val="0"/>
              </a:spcAft>
              <a:buFont typeface="Arial" pitchFamily="34" charset="0"/>
              <a:buChar char="•"/>
              <a:defRPr/>
            </a:pPr>
            <a:r>
              <a:rPr lang="en-US" sz="3200" dirty="0" smtClean="0">
                <a:solidFill>
                  <a:schemeClr val="tx2"/>
                </a:solidFill>
                <a:latin typeface="+mn-lt"/>
              </a:rPr>
              <a:t>Upholstered furniture became widely available</a:t>
            </a:r>
          </a:p>
          <a:p>
            <a:pPr lvl="1" fontAlgn="auto">
              <a:spcBef>
                <a:spcPts val="0"/>
              </a:spcBef>
              <a:spcAft>
                <a:spcPts val="0"/>
              </a:spcAft>
              <a:buFont typeface="Arial" pitchFamily="34" charset="0"/>
              <a:buChar char="•"/>
              <a:defRPr/>
            </a:pPr>
            <a:r>
              <a:rPr lang="en-US" sz="3200" dirty="0" smtClean="0">
                <a:solidFill>
                  <a:schemeClr val="tx2"/>
                </a:solidFill>
                <a:latin typeface="+mn-lt"/>
              </a:rPr>
              <a:t>The furniture was more comfortable</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box(in)">
                                      <p:cBhvr>
                                        <p:cTn id="30" dur="500"/>
                                        <p:tgtEl>
                                          <p:spTgt spid="8">
                                            <p:txEl>
                                              <p:pRg st="4" end="4"/>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box(in)">
                                      <p:cBhvr>
                                        <p:cTn id="3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3440365" cy="707886"/>
          </a:xfrm>
          <a:prstGeom prst="rect">
            <a:avLst/>
          </a:prstGeom>
          <a:noFill/>
          <a:ln w="9525">
            <a:noFill/>
            <a:miter lim="800000"/>
            <a:headEnd/>
            <a:tailEnd/>
          </a:ln>
        </p:spPr>
        <p:txBody>
          <a:bodyPr wrap="none">
            <a:spAutoFit/>
          </a:bodyPr>
          <a:lstStyle/>
          <a:p>
            <a:r>
              <a:rPr lang="en-US" sz="4000" dirty="0" smtClean="0">
                <a:latin typeface="Calibri" pitchFamily="34" charset="0"/>
              </a:rPr>
              <a:t>Changing Styles</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2554545"/>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Some furniture styles are identified by the historic era in which they were first made.</a:t>
            </a:r>
          </a:p>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Such “period pieces” are often named for the king or queen who was in power when the furniture was built</a:t>
            </a:r>
            <a:endParaRPr lang="ru-RU" sz="3200" dirty="0">
              <a:solidFill>
                <a:schemeClr val="tx1">
                  <a:lumMod val="65000"/>
                  <a:lumOff val="35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533400"/>
            <a:ext cx="6388287" cy="707886"/>
          </a:xfrm>
          <a:prstGeom prst="rect">
            <a:avLst/>
          </a:prstGeom>
          <a:noFill/>
          <a:ln w="9525">
            <a:noFill/>
            <a:miter lim="800000"/>
            <a:headEnd/>
            <a:tailEnd/>
          </a:ln>
        </p:spPr>
        <p:txBody>
          <a:bodyPr wrap="none">
            <a:spAutoFit/>
          </a:bodyPr>
          <a:lstStyle/>
          <a:p>
            <a:r>
              <a:rPr lang="en-US" sz="4000" dirty="0" smtClean="0">
                <a:latin typeface="Calibri" pitchFamily="34" charset="0"/>
              </a:rPr>
              <a:t>Queen Anne Style, 1720-1755</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295400"/>
            <a:ext cx="7715250" cy="3539430"/>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u="sng" dirty="0" smtClean="0">
                <a:solidFill>
                  <a:schemeClr val="tx2"/>
                </a:solidFill>
                <a:latin typeface="+mn-lt"/>
              </a:rPr>
              <a:t>Wing Chair</a:t>
            </a:r>
            <a:r>
              <a:rPr lang="en-US" sz="3200" dirty="0" smtClean="0">
                <a:solidFill>
                  <a:schemeClr val="tx2"/>
                </a:solidFill>
                <a:latin typeface="+mn-lt"/>
              </a:rPr>
              <a:t>, an armchair with a high back and high sides (or “wings”) became popular</a:t>
            </a:r>
          </a:p>
          <a:p>
            <a:pPr lvl="1" fontAlgn="auto">
              <a:spcBef>
                <a:spcPts val="0"/>
              </a:spcBef>
              <a:spcAft>
                <a:spcPts val="0"/>
              </a:spcAft>
              <a:buFont typeface="Arial" pitchFamily="34" charset="0"/>
              <a:buChar char="•"/>
              <a:defRPr/>
            </a:pPr>
            <a:r>
              <a:rPr lang="en-US" sz="3200" dirty="0" smtClean="0">
                <a:solidFill>
                  <a:schemeClr val="tx2"/>
                </a:solidFill>
                <a:latin typeface="+mn-lt"/>
              </a:rPr>
              <a:t>The “wings” were designed to give protection from drafts in the winter</a:t>
            </a:r>
          </a:p>
          <a:p>
            <a:pPr fontAlgn="auto">
              <a:spcBef>
                <a:spcPts val="0"/>
              </a:spcBef>
              <a:spcAft>
                <a:spcPts val="0"/>
              </a:spcAft>
              <a:buFont typeface="Arial" pitchFamily="34" charset="0"/>
              <a:buChar char="•"/>
              <a:defRPr/>
            </a:pPr>
            <a:r>
              <a:rPr lang="en-US" sz="3200" u="sng" dirty="0" smtClean="0">
                <a:solidFill>
                  <a:schemeClr val="tx2"/>
                </a:solidFill>
                <a:latin typeface="+mn-lt"/>
              </a:rPr>
              <a:t>Windsor chair- </a:t>
            </a:r>
            <a:r>
              <a:rPr lang="en-US" sz="3200" dirty="0" smtClean="0">
                <a:solidFill>
                  <a:schemeClr val="tx2"/>
                </a:solidFill>
                <a:latin typeface="+mn-lt"/>
              </a:rPr>
              <a:t>a chair with turned legs and a spindle back inserted into a saddle-shaped plank seat, is still popular from this period.</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box(in)">
                                      <p:cBhvr>
                                        <p:cTn id="15" dur="500"/>
                                        <p:tgtEl>
                                          <p:spTgt spid="8">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box(in)">
                                      <p:cBhvr>
                                        <p:cTn id="2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a:xfrm>
            <a:off x="428596" y="274638"/>
            <a:ext cx="8258204" cy="792162"/>
          </a:xfrm>
        </p:spPr>
        <p:txBody>
          <a:bodyPr/>
          <a:lstStyle/>
          <a:p>
            <a:r>
              <a:rPr lang="en-US" sz="4000" dirty="0"/>
              <a:t/>
            </a:r>
            <a:br>
              <a:rPr lang="en-US" sz="4000" dirty="0"/>
            </a:br>
            <a:r>
              <a:rPr lang="en-US" sz="4000" dirty="0"/>
              <a:t>Queen Anne</a:t>
            </a:r>
          </a:p>
        </p:txBody>
      </p:sp>
      <p:pic>
        <p:nvPicPr>
          <p:cNvPr id="44038" name="Picture 6" descr="style2.gif (2098 bytes)">
            <a:hlinkClick r:id="rId2"/>
          </p:cNvPr>
          <p:cNvPicPr>
            <a:picLocks noGrp="1" noChangeAspect="1" noChangeArrowheads="1"/>
          </p:cNvPicPr>
          <p:nvPr>
            <p:ph idx="1"/>
          </p:nvPr>
        </p:nvPicPr>
        <p:blipFill>
          <a:blip r:embed="rId3" cstate="print"/>
          <a:srcRect/>
          <a:stretch>
            <a:fillRect/>
          </a:stretch>
        </p:blipFill>
        <p:spPr>
          <a:xfrm>
            <a:off x="1524000" y="1447800"/>
            <a:ext cx="5715000" cy="5410200"/>
          </a:xfrm>
          <a:ln/>
        </p:spPr>
      </p:pic>
      <p:pic>
        <p:nvPicPr>
          <p:cNvPr id="4" name="Picture 3" descr="CabrioleLegQueenAnne.jpg"/>
          <p:cNvPicPr>
            <a:picLocks noChangeAspect="1"/>
          </p:cNvPicPr>
          <p:nvPr/>
        </p:nvPicPr>
        <p:blipFill>
          <a:blip r:embed="rId4" cstate="print"/>
          <a:stretch>
            <a:fillRect/>
          </a:stretch>
        </p:blipFill>
        <p:spPr>
          <a:xfrm>
            <a:off x="457200" y="2667000"/>
            <a:ext cx="1571625" cy="2286000"/>
          </a:xfrm>
          <a:prstGeom prst="rect">
            <a:avLst/>
          </a:prstGeom>
        </p:spPr>
      </p:pic>
      <p:pic>
        <p:nvPicPr>
          <p:cNvPr id="5" name="Picture 4" descr="WindsorChair.jpg"/>
          <p:cNvPicPr>
            <a:picLocks noChangeAspect="1"/>
          </p:cNvPicPr>
          <p:nvPr/>
        </p:nvPicPr>
        <p:blipFill>
          <a:blip r:embed="rId5" cstate="print"/>
          <a:stretch>
            <a:fillRect/>
          </a:stretch>
        </p:blipFill>
        <p:spPr>
          <a:xfrm>
            <a:off x="7086600" y="4038600"/>
            <a:ext cx="1828800" cy="2599509"/>
          </a:xfrm>
          <a:prstGeom prst="rect">
            <a:avLst/>
          </a:prstGeom>
        </p:spPr>
      </p:pic>
      <p:sp>
        <p:nvSpPr>
          <p:cNvPr id="6" name="TextBox 5"/>
          <p:cNvSpPr txBox="1"/>
          <p:nvPr/>
        </p:nvSpPr>
        <p:spPr>
          <a:xfrm>
            <a:off x="7467600" y="3352800"/>
            <a:ext cx="1219200" cy="646331"/>
          </a:xfrm>
          <a:prstGeom prst="rect">
            <a:avLst/>
          </a:prstGeom>
          <a:noFill/>
        </p:spPr>
        <p:txBody>
          <a:bodyPr wrap="square" rtlCol="0">
            <a:spAutoFit/>
          </a:bodyPr>
          <a:lstStyle/>
          <a:p>
            <a:r>
              <a:rPr lang="en-US" b="1" dirty="0" smtClean="0"/>
              <a:t>Windsor Chair</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038"/>
                                        </p:tgtEl>
                                        <p:attrNameLst>
                                          <p:attrName>style.visibility</p:attrName>
                                        </p:attrNameLst>
                                      </p:cBhvr>
                                      <p:to>
                                        <p:strVal val="visible"/>
                                      </p:to>
                                    </p:set>
                                    <p:animEffect transition="in" filter="box(in)">
                                      <p:cBhvr>
                                        <p:cTn id="7" dur="500"/>
                                        <p:tgtEl>
                                          <p:spTgt spid="440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6399509" cy="707886"/>
          </a:xfrm>
          <a:prstGeom prst="rect">
            <a:avLst/>
          </a:prstGeom>
          <a:noFill/>
          <a:ln w="9525">
            <a:noFill/>
            <a:miter lim="800000"/>
            <a:headEnd/>
            <a:tailEnd/>
          </a:ln>
        </p:spPr>
        <p:txBody>
          <a:bodyPr wrap="none">
            <a:spAutoFit/>
          </a:bodyPr>
          <a:lstStyle/>
          <a:p>
            <a:r>
              <a:rPr lang="en-US" sz="4000" dirty="0" smtClean="0">
                <a:latin typeface="Calibri" pitchFamily="34" charset="0"/>
              </a:rPr>
              <a:t>Chippendale Style, 1755-1780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5" name="TextBox 4"/>
          <p:cNvSpPr txBox="1"/>
          <p:nvPr/>
        </p:nvSpPr>
        <p:spPr>
          <a:xfrm>
            <a:off x="1143000" y="1785938"/>
            <a:ext cx="7715250" cy="4031873"/>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Two developments changed the course of furniture design:</a:t>
            </a:r>
          </a:p>
          <a:p>
            <a:pPr lvl="1" fontAlgn="auto">
              <a:spcBef>
                <a:spcPts val="0"/>
              </a:spcBef>
              <a:spcAft>
                <a:spcPts val="0"/>
              </a:spcAft>
              <a:buFont typeface="Arial" pitchFamily="34" charset="0"/>
              <a:buChar char="•"/>
              <a:defRPr/>
            </a:pPr>
            <a:r>
              <a:rPr lang="en-US" sz="3200" dirty="0" smtClean="0">
                <a:solidFill>
                  <a:schemeClr val="tx2"/>
                </a:solidFill>
                <a:latin typeface="+mn-lt"/>
              </a:rPr>
              <a:t>The increasing popularity of mahogany wood </a:t>
            </a:r>
          </a:p>
          <a:p>
            <a:pPr lvl="1" fontAlgn="auto">
              <a:spcBef>
                <a:spcPts val="0"/>
              </a:spcBef>
              <a:spcAft>
                <a:spcPts val="0"/>
              </a:spcAft>
              <a:buFont typeface="Arial" pitchFamily="34" charset="0"/>
              <a:buChar char="•"/>
              <a:defRPr/>
            </a:pPr>
            <a:r>
              <a:rPr lang="en-US" sz="3200" dirty="0" smtClean="0">
                <a:solidFill>
                  <a:schemeClr val="tx2"/>
                </a:solidFill>
                <a:latin typeface="+mn-lt"/>
              </a:rPr>
              <a:t>Thomas Chippendale’s book of furniture design, published in 1754, the first such book ever published.</a:t>
            </a:r>
          </a:p>
          <a:p>
            <a:pPr fontAlgn="auto">
              <a:spcBef>
                <a:spcPts val="0"/>
              </a:spcBef>
              <a:spcAft>
                <a:spcPts val="0"/>
              </a:spcAft>
              <a:buFont typeface="Arial" pitchFamily="34" charset="0"/>
              <a:buChar char="•"/>
              <a:defRPr/>
            </a:pP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533400"/>
            <a:ext cx="6271269" cy="707886"/>
          </a:xfrm>
          <a:prstGeom prst="rect">
            <a:avLst/>
          </a:prstGeom>
          <a:noFill/>
          <a:ln w="9525">
            <a:noFill/>
            <a:miter lim="800000"/>
            <a:headEnd/>
            <a:tailEnd/>
          </a:ln>
        </p:spPr>
        <p:txBody>
          <a:bodyPr wrap="none">
            <a:spAutoFit/>
          </a:bodyPr>
          <a:lstStyle/>
          <a:p>
            <a:r>
              <a:rPr lang="en-US" sz="4000" dirty="0" smtClean="0">
                <a:latin typeface="Calibri" pitchFamily="34" charset="0"/>
              </a:rPr>
              <a:t>Chippendale Style 1755-1780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762000" y="12954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u="sng" dirty="0" smtClean="0">
                <a:solidFill>
                  <a:schemeClr val="tx2"/>
                </a:solidFill>
                <a:latin typeface="+mn-lt"/>
              </a:rPr>
              <a:t>S-shaped chair and table legs </a:t>
            </a:r>
            <a:r>
              <a:rPr lang="en-US" sz="3200" dirty="0" smtClean="0">
                <a:solidFill>
                  <a:schemeClr val="tx2"/>
                </a:solidFill>
                <a:latin typeface="+mn-lt"/>
              </a:rPr>
              <a:t>ending in </a:t>
            </a:r>
            <a:r>
              <a:rPr lang="en-US" sz="3200" u="sng" dirty="0" smtClean="0">
                <a:solidFill>
                  <a:schemeClr val="tx2"/>
                </a:solidFill>
                <a:latin typeface="+mn-lt"/>
              </a:rPr>
              <a:t>claw-and-ball feet</a:t>
            </a:r>
            <a:r>
              <a:rPr lang="en-US" sz="3200" dirty="0" smtClean="0">
                <a:solidFill>
                  <a:schemeClr val="tx2"/>
                </a:solidFill>
                <a:latin typeface="+mn-lt"/>
              </a:rPr>
              <a:t> were common features in his early work</a:t>
            </a:r>
          </a:p>
          <a:p>
            <a:pPr fontAlgn="auto">
              <a:spcBef>
                <a:spcPts val="0"/>
              </a:spcBef>
              <a:spcAft>
                <a:spcPts val="0"/>
              </a:spcAft>
              <a:buFont typeface="Arial" pitchFamily="34" charset="0"/>
              <a:buChar char="•"/>
              <a:defRPr/>
            </a:pPr>
            <a:r>
              <a:rPr lang="en-US" sz="3200" u="sng" dirty="0" smtClean="0">
                <a:solidFill>
                  <a:schemeClr val="tx2"/>
                </a:solidFill>
                <a:latin typeface="+mn-lt"/>
              </a:rPr>
              <a:t>Camelback sofa</a:t>
            </a:r>
            <a:r>
              <a:rPr lang="en-US" sz="3200" dirty="0" smtClean="0">
                <a:solidFill>
                  <a:schemeClr val="tx2"/>
                </a:solidFill>
                <a:latin typeface="+mn-lt"/>
              </a:rPr>
              <a:t>, distinctive for its curved back and sides</a:t>
            </a:r>
          </a:p>
          <a:p>
            <a:pPr fontAlgn="auto">
              <a:spcBef>
                <a:spcPts val="0"/>
              </a:spcBef>
              <a:spcAft>
                <a:spcPts val="0"/>
              </a:spcAft>
              <a:buFont typeface="Arial" pitchFamily="34" charset="0"/>
              <a:buChar char="•"/>
              <a:defRPr/>
            </a:pPr>
            <a:r>
              <a:rPr lang="en-US" sz="3200" dirty="0" smtClean="0">
                <a:solidFill>
                  <a:schemeClr val="tx2"/>
                </a:solidFill>
                <a:latin typeface="+mn-lt"/>
              </a:rPr>
              <a:t>Decoration often included shells, leaves, and flowers carved into wood.</a:t>
            </a:r>
          </a:p>
          <a:p>
            <a:pPr fontAlgn="auto">
              <a:spcBef>
                <a:spcPts val="0"/>
              </a:spcBef>
              <a:spcAft>
                <a:spcPts val="0"/>
              </a:spcAft>
              <a:buFont typeface="Arial" pitchFamily="34" charset="0"/>
              <a:buChar char="•"/>
              <a:defRPr/>
            </a:pPr>
            <a:r>
              <a:rPr lang="en-US" sz="3200" dirty="0" smtClean="0">
                <a:solidFill>
                  <a:schemeClr val="tx2"/>
                </a:solidFill>
                <a:latin typeface="+mn-lt"/>
              </a:rPr>
              <a:t>Compared to Queen Anne furniture, Chippendale furniture appears heavier and more solid.</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title"/>
          </p:nvPr>
        </p:nvSpPr>
        <p:spPr/>
        <p:txBody>
          <a:bodyPr/>
          <a:lstStyle/>
          <a:p>
            <a:r>
              <a:rPr lang="en-US" dirty="0"/>
              <a:t>Chippendale</a:t>
            </a:r>
          </a:p>
        </p:txBody>
      </p:sp>
      <p:pic>
        <p:nvPicPr>
          <p:cNvPr id="124934" name="Picture 6" descr="chippendale chair"/>
          <p:cNvPicPr>
            <a:picLocks noGrp="1" noChangeAspect="1" noChangeArrowheads="1"/>
          </p:cNvPicPr>
          <p:nvPr>
            <p:ph sz="half" idx="1"/>
          </p:nvPr>
        </p:nvPicPr>
        <p:blipFill>
          <a:blip r:embed="rId2" cstate="print"/>
          <a:srcRect/>
          <a:stretch>
            <a:fillRect/>
          </a:stretch>
        </p:blipFill>
        <p:spPr>
          <a:xfrm>
            <a:off x="838200" y="1524000"/>
            <a:ext cx="3429000" cy="4419600"/>
          </a:xfrm>
          <a:noFill/>
          <a:ln w="38100">
            <a:solidFill>
              <a:srgbClr val="000000"/>
            </a:solidFill>
          </a:ln>
        </p:spPr>
      </p:pic>
      <p:pic>
        <p:nvPicPr>
          <p:cNvPr id="6" name="Content Placeholder 5" descr="chippendalecamelbacksofe.jpg"/>
          <p:cNvPicPr>
            <a:picLocks noGrp="1" noChangeAspect="1"/>
          </p:cNvPicPr>
          <p:nvPr>
            <p:ph sz="half" idx="2"/>
          </p:nvPr>
        </p:nvPicPr>
        <p:blipFill>
          <a:blip r:embed="rId3" cstate="print"/>
          <a:stretch>
            <a:fillRect/>
          </a:stretch>
        </p:blipFill>
        <p:spPr>
          <a:xfrm>
            <a:off x="4876800" y="685800"/>
            <a:ext cx="3751521" cy="2209800"/>
          </a:xfrm>
        </p:spPr>
      </p:pic>
      <p:pic>
        <p:nvPicPr>
          <p:cNvPr id="7" name="Picture 6" descr="chippendaleTable.jpg"/>
          <p:cNvPicPr>
            <a:picLocks noChangeAspect="1"/>
          </p:cNvPicPr>
          <p:nvPr/>
        </p:nvPicPr>
        <p:blipFill>
          <a:blip r:embed="rId4" cstate="print"/>
          <a:stretch>
            <a:fillRect/>
          </a:stretch>
        </p:blipFill>
        <p:spPr>
          <a:xfrm>
            <a:off x="5029200" y="3276600"/>
            <a:ext cx="280121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4934"/>
                                        </p:tgtEl>
                                        <p:attrNameLst>
                                          <p:attrName>style.visibility</p:attrName>
                                        </p:attrNameLst>
                                      </p:cBhvr>
                                      <p:to>
                                        <p:strVal val="visible"/>
                                      </p:to>
                                    </p:set>
                                    <p:animEffect transition="in" filter="box(in)">
                                      <p:cBhvr>
                                        <p:cTn id="12" dur="500"/>
                                        <p:tgtEl>
                                          <p:spTgt spid="12493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6628802" cy="707886"/>
          </a:xfrm>
          <a:prstGeom prst="rect">
            <a:avLst/>
          </a:prstGeom>
          <a:noFill/>
          <a:ln w="9525">
            <a:noFill/>
            <a:miter lim="800000"/>
            <a:headEnd/>
            <a:tailEnd/>
          </a:ln>
        </p:spPr>
        <p:txBody>
          <a:bodyPr wrap="none">
            <a:spAutoFit/>
          </a:bodyPr>
          <a:lstStyle/>
          <a:p>
            <a:r>
              <a:rPr lang="en-US" sz="4000" dirty="0" smtClean="0">
                <a:latin typeface="Calibri" pitchFamily="34" charset="0"/>
              </a:rPr>
              <a:t>Postcolonial Period, 1780-1840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762000" y="13716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After the Revolutionary War there were changes in furniture styles.</a:t>
            </a:r>
          </a:p>
          <a:p>
            <a:pPr fontAlgn="auto">
              <a:spcBef>
                <a:spcPts val="0"/>
              </a:spcBef>
              <a:spcAft>
                <a:spcPts val="0"/>
              </a:spcAft>
              <a:buFont typeface="Arial" pitchFamily="34" charset="0"/>
              <a:buChar char="•"/>
              <a:defRPr/>
            </a:pPr>
            <a:r>
              <a:rPr lang="en-US" sz="3200" dirty="0" smtClean="0">
                <a:solidFill>
                  <a:schemeClr val="tx2"/>
                </a:solidFill>
                <a:latin typeface="+mn-lt"/>
              </a:rPr>
              <a:t>Designs were influenced by the delicate balanced lines of classical styles of ancient Greece and Rome</a:t>
            </a:r>
          </a:p>
          <a:p>
            <a:pPr fontAlgn="auto">
              <a:spcBef>
                <a:spcPts val="0"/>
              </a:spcBef>
              <a:spcAft>
                <a:spcPts val="0"/>
              </a:spcAft>
              <a:buFont typeface="Arial" pitchFamily="34" charset="0"/>
              <a:buChar char="•"/>
              <a:defRPr/>
            </a:pPr>
            <a:r>
              <a:rPr lang="en-US" sz="3200" dirty="0" smtClean="0">
                <a:solidFill>
                  <a:schemeClr val="tx2"/>
                </a:solidFill>
                <a:latin typeface="+mn-lt"/>
              </a:rPr>
              <a:t>Often referred to as Neoclassicism</a:t>
            </a:r>
          </a:p>
          <a:p>
            <a:pPr fontAlgn="auto">
              <a:spcBef>
                <a:spcPts val="0"/>
              </a:spcBef>
              <a:spcAft>
                <a:spcPts val="0"/>
              </a:spcAft>
              <a:buFont typeface="Arial" pitchFamily="34" charset="0"/>
              <a:buChar char="•"/>
              <a:defRPr/>
            </a:pPr>
            <a:r>
              <a:rPr lang="en-US" sz="3200" dirty="0" smtClean="0">
                <a:solidFill>
                  <a:schemeClr val="tx2"/>
                </a:solidFill>
                <a:latin typeface="+mn-lt"/>
              </a:rPr>
              <a:t>Two styles predominated in America during this time:</a:t>
            </a:r>
          </a:p>
          <a:p>
            <a:pPr lvl="1" fontAlgn="auto">
              <a:spcBef>
                <a:spcPts val="0"/>
              </a:spcBef>
              <a:spcAft>
                <a:spcPts val="0"/>
              </a:spcAft>
              <a:buFont typeface="Arial" pitchFamily="34" charset="0"/>
              <a:buChar char="•"/>
              <a:defRPr/>
            </a:pPr>
            <a:r>
              <a:rPr lang="en-US" sz="3200" b="1" u="sng" dirty="0" smtClean="0">
                <a:solidFill>
                  <a:schemeClr val="tx2"/>
                </a:solidFill>
                <a:latin typeface="+mn-lt"/>
              </a:rPr>
              <a:t>Federal</a:t>
            </a:r>
            <a:endParaRPr lang="en-US" sz="3200" b="1" u="sng" dirty="0">
              <a:solidFill>
                <a:schemeClr val="tx2"/>
              </a:solidFill>
              <a:latin typeface="+mn-lt"/>
            </a:endParaRPr>
          </a:p>
          <a:p>
            <a:pPr lvl="1" fontAlgn="auto">
              <a:spcBef>
                <a:spcPts val="0"/>
              </a:spcBef>
              <a:spcAft>
                <a:spcPts val="0"/>
              </a:spcAft>
              <a:buFont typeface="Arial" pitchFamily="34" charset="0"/>
              <a:buChar char="•"/>
              <a:defRPr/>
            </a:pPr>
            <a:r>
              <a:rPr lang="en-US" sz="3200" b="1" u="sng" dirty="0" smtClean="0">
                <a:solidFill>
                  <a:schemeClr val="tx2"/>
                </a:solidFill>
                <a:latin typeface="+mn-lt"/>
              </a:rPr>
              <a:t>Empire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box(in)">
                                      <p:cBhvr>
                                        <p:cTn id="30" dur="500"/>
                                        <p:tgtEl>
                                          <p:spTgt spid="8">
                                            <p:txEl>
                                              <p:pRg st="4" end="4"/>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Effect transition="in" filter="box(in)">
                                      <p:cBhvr>
                                        <p:cTn id="33"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533400"/>
            <a:ext cx="5328318" cy="707886"/>
          </a:xfrm>
          <a:prstGeom prst="rect">
            <a:avLst/>
          </a:prstGeom>
          <a:noFill/>
          <a:ln w="9525">
            <a:noFill/>
            <a:miter lim="800000"/>
            <a:headEnd/>
            <a:tailEnd/>
          </a:ln>
        </p:spPr>
        <p:txBody>
          <a:bodyPr wrap="none">
            <a:spAutoFit/>
          </a:bodyPr>
          <a:lstStyle/>
          <a:p>
            <a:r>
              <a:rPr lang="en-US" sz="4000" dirty="0" smtClean="0">
                <a:latin typeface="Calibri" pitchFamily="34" charset="0"/>
              </a:rPr>
              <a:t>Federal Style, 1780-1820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990600" y="13716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The earlier of the two classical styles</a:t>
            </a:r>
          </a:p>
          <a:p>
            <a:pPr fontAlgn="auto">
              <a:spcBef>
                <a:spcPts val="0"/>
              </a:spcBef>
              <a:spcAft>
                <a:spcPts val="0"/>
              </a:spcAft>
              <a:buFont typeface="Arial" pitchFamily="34" charset="0"/>
              <a:buChar char="•"/>
              <a:defRPr/>
            </a:pPr>
            <a:r>
              <a:rPr lang="en-US" sz="3200" dirty="0" smtClean="0">
                <a:solidFill>
                  <a:schemeClr val="tx2"/>
                </a:solidFill>
                <a:latin typeface="+mn-lt"/>
              </a:rPr>
              <a:t>Designs were small and rectangular</a:t>
            </a:r>
          </a:p>
          <a:p>
            <a:pPr fontAlgn="auto">
              <a:spcBef>
                <a:spcPts val="0"/>
              </a:spcBef>
              <a:spcAft>
                <a:spcPts val="0"/>
              </a:spcAft>
              <a:buFont typeface="Arial" pitchFamily="34" charset="0"/>
              <a:buChar char="•"/>
              <a:defRPr/>
            </a:pPr>
            <a:r>
              <a:rPr lang="en-US" sz="3200" dirty="0" smtClean="0">
                <a:solidFill>
                  <a:schemeClr val="tx2"/>
                </a:solidFill>
                <a:latin typeface="+mn-lt"/>
              </a:rPr>
              <a:t>Furniture was light, delicate and symmetrical</a:t>
            </a:r>
          </a:p>
          <a:p>
            <a:pPr fontAlgn="auto">
              <a:spcBef>
                <a:spcPts val="0"/>
              </a:spcBef>
              <a:spcAft>
                <a:spcPts val="0"/>
              </a:spcAft>
              <a:buFont typeface="Arial" pitchFamily="34" charset="0"/>
              <a:buChar char="•"/>
              <a:defRPr/>
            </a:pPr>
            <a:r>
              <a:rPr lang="en-US" sz="3200" dirty="0" smtClean="0">
                <a:solidFill>
                  <a:schemeClr val="tx2"/>
                </a:solidFill>
                <a:latin typeface="+mn-lt"/>
              </a:rPr>
              <a:t>Robert Adam was the first to design this style, his furniture was more decorative</a:t>
            </a:r>
          </a:p>
          <a:p>
            <a:pPr fontAlgn="auto">
              <a:spcBef>
                <a:spcPts val="0"/>
              </a:spcBef>
              <a:spcAft>
                <a:spcPts val="0"/>
              </a:spcAft>
              <a:buFont typeface="Arial" pitchFamily="34" charset="0"/>
              <a:buChar char="•"/>
              <a:defRPr/>
            </a:pPr>
            <a:r>
              <a:rPr lang="en-US" sz="3200" dirty="0" smtClean="0">
                <a:solidFill>
                  <a:schemeClr val="tx2"/>
                </a:solidFill>
                <a:latin typeface="+mn-lt"/>
              </a:rPr>
              <a:t>Two English designers simplified Adam’s designs.</a:t>
            </a:r>
          </a:p>
          <a:p>
            <a:pPr lvl="1" fontAlgn="auto">
              <a:spcBef>
                <a:spcPts val="0"/>
              </a:spcBef>
              <a:spcAft>
                <a:spcPts val="0"/>
              </a:spcAft>
              <a:buFont typeface="Arial" pitchFamily="34" charset="0"/>
              <a:buChar char="•"/>
              <a:defRPr/>
            </a:pPr>
            <a:r>
              <a:rPr lang="en-US" sz="3200" b="1" u="sng" dirty="0" smtClean="0">
                <a:solidFill>
                  <a:schemeClr val="tx2"/>
                </a:solidFill>
                <a:latin typeface="+mn-lt"/>
              </a:rPr>
              <a:t>George </a:t>
            </a:r>
            <a:r>
              <a:rPr lang="en-US" sz="3200" b="1" u="sng" dirty="0" err="1" smtClean="0">
                <a:solidFill>
                  <a:schemeClr val="tx2"/>
                </a:solidFill>
                <a:latin typeface="+mn-lt"/>
              </a:rPr>
              <a:t>Hepplewhite</a:t>
            </a:r>
            <a:endParaRPr lang="en-US" sz="3200" b="1" u="sng" dirty="0" smtClean="0">
              <a:solidFill>
                <a:schemeClr val="tx2"/>
              </a:solidFill>
              <a:latin typeface="+mn-lt"/>
            </a:endParaRPr>
          </a:p>
          <a:p>
            <a:pPr lvl="1" fontAlgn="auto">
              <a:spcBef>
                <a:spcPts val="0"/>
              </a:spcBef>
              <a:spcAft>
                <a:spcPts val="0"/>
              </a:spcAft>
              <a:buFont typeface="Arial" pitchFamily="34" charset="0"/>
              <a:buChar char="•"/>
              <a:defRPr/>
            </a:pPr>
            <a:r>
              <a:rPr lang="en-US" sz="3200" b="1" u="sng" dirty="0" smtClean="0">
                <a:solidFill>
                  <a:schemeClr val="tx2"/>
                </a:solidFill>
                <a:latin typeface="+mn-lt"/>
              </a:rPr>
              <a:t>Thomas Sheraton</a:t>
            </a:r>
            <a:endParaRPr lang="ru-RU" sz="3200" b="1" u="sng"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box(in)">
                                      <p:cBhvr>
                                        <p:cTn id="35" dur="500"/>
                                        <p:tgtEl>
                                          <p:spTgt spid="8">
                                            <p:txEl>
                                              <p:pRg st="5" end="5"/>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box(in)">
                                      <p:cBhvr>
                                        <p:cTn id="38"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7562904" cy="707886"/>
          </a:xfrm>
          <a:prstGeom prst="rect">
            <a:avLst/>
          </a:prstGeom>
          <a:noFill/>
          <a:ln w="9525">
            <a:noFill/>
            <a:miter lim="800000"/>
            <a:headEnd/>
            <a:tailEnd/>
          </a:ln>
        </p:spPr>
        <p:txBody>
          <a:bodyPr wrap="none">
            <a:spAutoFit/>
          </a:bodyPr>
          <a:lstStyle/>
          <a:p>
            <a:r>
              <a:rPr lang="en-US" sz="4000" dirty="0" smtClean="0">
                <a:latin typeface="Calibri" pitchFamily="34" charset="0"/>
              </a:rPr>
              <a:t>George </a:t>
            </a:r>
            <a:r>
              <a:rPr lang="en-US" sz="4000" dirty="0" err="1" smtClean="0">
                <a:latin typeface="Calibri" pitchFamily="34" charset="0"/>
              </a:rPr>
              <a:t>Hepplewhite</a:t>
            </a:r>
            <a:r>
              <a:rPr lang="en-US" sz="4000" dirty="0" smtClean="0">
                <a:latin typeface="Calibri" pitchFamily="34" charset="0"/>
              </a:rPr>
              <a:t> (Federal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447800"/>
            <a:ext cx="7715250" cy="1569660"/>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Chairs had tapered legs and decorative backs in the shape of a shield, an oval, or a heart.</a:t>
            </a:r>
            <a:endParaRPr lang="ru-RU" sz="3200" dirty="0">
              <a:solidFill>
                <a:schemeClr val="tx2"/>
              </a:solidFill>
              <a:latin typeface="+mn-lt"/>
            </a:endParaRPr>
          </a:p>
        </p:txBody>
      </p:sp>
      <p:sp>
        <p:nvSpPr>
          <p:cNvPr id="5" name="Rectangle 4"/>
          <p:cNvSpPr/>
          <p:nvPr/>
        </p:nvSpPr>
        <p:spPr>
          <a:xfrm>
            <a:off x="1219200" y="3276600"/>
            <a:ext cx="6914265" cy="707886"/>
          </a:xfrm>
          <a:prstGeom prst="rect">
            <a:avLst/>
          </a:prstGeom>
        </p:spPr>
        <p:txBody>
          <a:bodyPr wrap="none">
            <a:spAutoFit/>
          </a:bodyPr>
          <a:lstStyle/>
          <a:p>
            <a:r>
              <a:rPr lang="en-US" sz="4000" dirty="0" smtClean="0">
                <a:latin typeface="Calibri" pitchFamily="34" charset="0"/>
              </a:rPr>
              <a:t>Thomas Sheraton (Federal Style)</a:t>
            </a:r>
            <a:endParaRPr lang="ru-RU" sz="4000" dirty="0">
              <a:latin typeface="Calibri" pitchFamily="34" charset="0"/>
            </a:endParaRPr>
          </a:p>
        </p:txBody>
      </p:sp>
      <p:sp>
        <p:nvSpPr>
          <p:cNvPr id="6" name="TextBox 5"/>
          <p:cNvSpPr txBox="1"/>
          <p:nvPr/>
        </p:nvSpPr>
        <p:spPr>
          <a:xfrm>
            <a:off x="1066800" y="3886200"/>
            <a:ext cx="7715250" cy="2554545"/>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Chairs legs were slender and tapered, sometimes decorated with </a:t>
            </a:r>
            <a:r>
              <a:rPr lang="en-US" sz="3200" dirty="0" err="1" smtClean="0">
                <a:solidFill>
                  <a:schemeClr val="tx2"/>
                </a:solidFill>
                <a:latin typeface="+mn-lt"/>
              </a:rPr>
              <a:t>reeding</a:t>
            </a:r>
            <a:r>
              <a:rPr lang="en-US" sz="3200" dirty="0" smtClean="0">
                <a:solidFill>
                  <a:schemeClr val="tx2"/>
                </a:solidFill>
                <a:latin typeface="+mn-lt"/>
              </a:rPr>
              <a:t>. </a:t>
            </a:r>
            <a:r>
              <a:rPr lang="en-US" sz="3200" u="sng" dirty="0" err="1" smtClean="0">
                <a:solidFill>
                  <a:schemeClr val="tx2"/>
                </a:solidFill>
                <a:latin typeface="+mn-lt"/>
              </a:rPr>
              <a:t>Reeding</a:t>
            </a:r>
            <a:r>
              <a:rPr lang="en-US" sz="3200" dirty="0" smtClean="0">
                <a:solidFill>
                  <a:schemeClr val="tx2"/>
                </a:solidFill>
                <a:latin typeface="+mn-lt"/>
              </a:rPr>
              <a:t> is decorative carving of vertical lines that resemble thin reeds. The chairs had  rectangular or square backs</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box(in)">
                                      <p:cBhvr>
                                        <p:cTn id="2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5781263" cy="707886"/>
          </a:xfrm>
          <a:prstGeom prst="rect">
            <a:avLst/>
          </a:prstGeom>
          <a:noFill/>
          <a:ln w="9525">
            <a:noFill/>
            <a:miter lim="800000"/>
            <a:headEnd/>
            <a:tailEnd/>
          </a:ln>
        </p:spPr>
        <p:txBody>
          <a:bodyPr wrap="none">
            <a:spAutoFit/>
          </a:bodyPr>
          <a:lstStyle/>
          <a:p>
            <a:r>
              <a:rPr lang="en-US" sz="4000" dirty="0" err="1" smtClean="0">
                <a:latin typeface="Calibri" pitchFamily="34" charset="0"/>
              </a:rPr>
              <a:t>Heppelwhite</a:t>
            </a:r>
            <a:r>
              <a:rPr lang="en-US" sz="4000" dirty="0" smtClean="0">
                <a:latin typeface="Calibri" pitchFamily="34" charset="0"/>
              </a:rPr>
              <a:t>- Federal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HeppelwhiteChair.jpg"/>
          <p:cNvPicPr>
            <a:picLocks noChangeAspect="1"/>
          </p:cNvPicPr>
          <p:nvPr/>
        </p:nvPicPr>
        <p:blipFill>
          <a:blip r:embed="rId2" cstate="print"/>
          <a:stretch>
            <a:fillRect/>
          </a:stretch>
        </p:blipFill>
        <p:spPr>
          <a:xfrm>
            <a:off x="1600200" y="1600200"/>
            <a:ext cx="2971800" cy="4327684"/>
          </a:xfrm>
          <a:prstGeom prst="rect">
            <a:avLst/>
          </a:prstGeom>
        </p:spPr>
      </p:pic>
      <p:pic>
        <p:nvPicPr>
          <p:cNvPr id="6" name="Picture 5" descr="HeppelwhiteChair2.jpg"/>
          <p:cNvPicPr>
            <a:picLocks noChangeAspect="1"/>
          </p:cNvPicPr>
          <p:nvPr/>
        </p:nvPicPr>
        <p:blipFill>
          <a:blip r:embed="rId3" cstate="print"/>
          <a:stretch>
            <a:fillRect/>
          </a:stretch>
        </p:blipFill>
        <p:spPr>
          <a:xfrm>
            <a:off x="5715000" y="1828800"/>
            <a:ext cx="3056734" cy="3886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998676" cy="707886"/>
          </a:xfrm>
          <a:prstGeom prst="rect">
            <a:avLst/>
          </a:prstGeom>
          <a:noFill/>
          <a:ln w="9525">
            <a:noFill/>
            <a:miter lim="800000"/>
            <a:headEnd/>
            <a:tailEnd/>
          </a:ln>
        </p:spPr>
        <p:txBody>
          <a:bodyPr wrap="none">
            <a:spAutoFit/>
          </a:bodyPr>
          <a:lstStyle/>
          <a:p>
            <a:r>
              <a:rPr lang="en-US" sz="4000" dirty="0" smtClean="0">
                <a:latin typeface="Calibri" pitchFamily="34" charset="0"/>
              </a:rPr>
              <a:t>Sheraton- Federal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SheratonChair.jpg"/>
          <p:cNvPicPr>
            <a:picLocks noChangeAspect="1"/>
          </p:cNvPicPr>
          <p:nvPr/>
        </p:nvPicPr>
        <p:blipFill>
          <a:blip r:embed="rId2" cstate="print"/>
          <a:stretch>
            <a:fillRect/>
          </a:stretch>
        </p:blipFill>
        <p:spPr>
          <a:xfrm>
            <a:off x="1295400" y="1447800"/>
            <a:ext cx="2057400" cy="3354965"/>
          </a:xfrm>
          <a:prstGeom prst="rect">
            <a:avLst/>
          </a:prstGeom>
        </p:spPr>
      </p:pic>
      <p:pic>
        <p:nvPicPr>
          <p:cNvPr id="6" name="Picture 5" descr="SheratonReedChairLeg.jpg"/>
          <p:cNvPicPr>
            <a:picLocks noChangeAspect="1"/>
          </p:cNvPicPr>
          <p:nvPr/>
        </p:nvPicPr>
        <p:blipFill>
          <a:blip r:embed="rId3" cstate="print"/>
          <a:stretch>
            <a:fillRect/>
          </a:stretch>
        </p:blipFill>
        <p:spPr>
          <a:xfrm>
            <a:off x="7315200" y="762000"/>
            <a:ext cx="1219200" cy="2699657"/>
          </a:xfrm>
          <a:prstGeom prst="rect">
            <a:avLst/>
          </a:prstGeom>
        </p:spPr>
      </p:pic>
      <p:pic>
        <p:nvPicPr>
          <p:cNvPr id="7" name="Picture 6" descr="SheratonSofa.jpg"/>
          <p:cNvPicPr>
            <a:picLocks noChangeAspect="1"/>
          </p:cNvPicPr>
          <p:nvPr/>
        </p:nvPicPr>
        <p:blipFill>
          <a:blip r:embed="rId4" cstate="print"/>
          <a:stretch>
            <a:fillRect/>
          </a:stretch>
        </p:blipFill>
        <p:spPr>
          <a:xfrm>
            <a:off x="3505200" y="3352800"/>
            <a:ext cx="4038600" cy="2797105"/>
          </a:xfrm>
          <a:prstGeom prst="rect">
            <a:avLst/>
          </a:prstGeom>
        </p:spPr>
      </p:pic>
      <p:sp>
        <p:nvSpPr>
          <p:cNvPr id="10" name="TextBox 9"/>
          <p:cNvSpPr txBox="1"/>
          <p:nvPr/>
        </p:nvSpPr>
        <p:spPr>
          <a:xfrm>
            <a:off x="5943600" y="1524000"/>
            <a:ext cx="1219200" cy="369332"/>
          </a:xfrm>
          <a:prstGeom prst="rect">
            <a:avLst/>
          </a:prstGeom>
          <a:noFill/>
        </p:spPr>
        <p:txBody>
          <a:bodyPr wrap="square" rtlCol="0">
            <a:spAutoFit/>
          </a:bodyPr>
          <a:lstStyle/>
          <a:p>
            <a:r>
              <a:rPr lang="en-US" b="1" dirty="0" smtClean="0"/>
              <a:t>Reed Leg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515082" cy="707886"/>
          </a:xfrm>
          <a:prstGeom prst="rect">
            <a:avLst/>
          </a:prstGeom>
          <a:noFill/>
          <a:ln w="9525">
            <a:noFill/>
            <a:miter lim="800000"/>
            <a:headEnd/>
            <a:tailEnd/>
          </a:ln>
        </p:spPr>
        <p:txBody>
          <a:bodyPr wrap="none">
            <a:spAutoFit/>
          </a:bodyPr>
          <a:lstStyle/>
          <a:p>
            <a:r>
              <a:rPr lang="en-US" sz="4000" dirty="0" smtClean="0">
                <a:latin typeface="Calibri" pitchFamily="34" charset="0"/>
              </a:rPr>
              <a:t>Why Designs Change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2554545"/>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Changing expectations for furniture</a:t>
            </a:r>
          </a:p>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Materials available</a:t>
            </a:r>
          </a:p>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Methods of manufacturing</a:t>
            </a:r>
          </a:p>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Changes in lifestyles</a:t>
            </a:r>
          </a:p>
          <a:p>
            <a:pPr fontAlgn="auto">
              <a:spcBef>
                <a:spcPts val="0"/>
              </a:spcBef>
              <a:spcAft>
                <a:spcPts val="0"/>
              </a:spcAft>
              <a:buFont typeface="Arial" pitchFamily="34" charset="0"/>
              <a:buChar char="•"/>
              <a:defRPr/>
            </a:pPr>
            <a:r>
              <a:rPr lang="en-US" sz="3200" dirty="0" smtClean="0">
                <a:solidFill>
                  <a:schemeClr val="tx1">
                    <a:lumMod val="65000"/>
                    <a:lumOff val="35000"/>
                  </a:schemeClr>
                </a:solidFill>
                <a:latin typeface="+mn-lt"/>
              </a:rPr>
              <a:t>Tastes </a:t>
            </a:r>
            <a:endParaRPr lang="ru-RU" sz="3200" dirty="0">
              <a:solidFill>
                <a:schemeClr val="tx1">
                  <a:lumMod val="65000"/>
                  <a:lumOff val="35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457200"/>
            <a:ext cx="5264262" cy="707886"/>
          </a:xfrm>
          <a:prstGeom prst="rect">
            <a:avLst/>
          </a:prstGeom>
          <a:noFill/>
          <a:ln w="9525">
            <a:noFill/>
            <a:miter lim="800000"/>
            <a:headEnd/>
            <a:tailEnd/>
          </a:ln>
        </p:spPr>
        <p:txBody>
          <a:bodyPr wrap="none">
            <a:spAutoFit/>
          </a:bodyPr>
          <a:lstStyle/>
          <a:p>
            <a:r>
              <a:rPr lang="en-US" sz="4000" dirty="0" smtClean="0">
                <a:latin typeface="Calibri" pitchFamily="34" charset="0"/>
              </a:rPr>
              <a:t>Empire Style, 1820-1840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838200" y="1447800"/>
            <a:ext cx="8305800" cy="3539430"/>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Named after the rule of the French emperor Napoleon I.</a:t>
            </a:r>
          </a:p>
          <a:p>
            <a:pPr fontAlgn="auto">
              <a:spcBef>
                <a:spcPts val="0"/>
              </a:spcBef>
              <a:spcAft>
                <a:spcPts val="0"/>
              </a:spcAft>
              <a:buFont typeface="Arial" pitchFamily="34" charset="0"/>
              <a:buChar char="•"/>
              <a:defRPr/>
            </a:pPr>
            <a:r>
              <a:rPr lang="en-US" sz="3200" dirty="0" smtClean="0">
                <a:solidFill>
                  <a:schemeClr val="tx2"/>
                </a:solidFill>
                <a:latin typeface="+mn-lt"/>
              </a:rPr>
              <a:t>The style was created by Napoleon’s official court architects and interior designers.</a:t>
            </a:r>
          </a:p>
          <a:p>
            <a:pPr fontAlgn="auto">
              <a:spcBef>
                <a:spcPts val="0"/>
              </a:spcBef>
              <a:spcAft>
                <a:spcPts val="0"/>
              </a:spcAft>
              <a:buFont typeface="Arial" pitchFamily="34" charset="0"/>
              <a:buChar char="•"/>
              <a:defRPr/>
            </a:pPr>
            <a:r>
              <a:rPr lang="en-US" sz="3200" dirty="0" smtClean="0">
                <a:solidFill>
                  <a:schemeClr val="tx2"/>
                </a:solidFill>
                <a:latin typeface="+mn-lt"/>
              </a:rPr>
              <a:t>Elaborate and dramatic</a:t>
            </a:r>
          </a:p>
          <a:p>
            <a:pPr fontAlgn="auto">
              <a:spcBef>
                <a:spcPts val="0"/>
              </a:spcBef>
              <a:spcAft>
                <a:spcPts val="0"/>
              </a:spcAft>
              <a:buFont typeface="Arial" pitchFamily="34" charset="0"/>
              <a:buChar char="•"/>
              <a:defRPr/>
            </a:pPr>
            <a:r>
              <a:rPr lang="en-US" sz="3200" b="1" u="sng" dirty="0" smtClean="0">
                <a:solidFill>
                  <a:schemeClr val="tx2"/>
                </a:solidFill>
                <a:latin typeface="+mn-lt"/>
              </a:rPr>
              <a:t>Duncan Phyfe</a:t>
            </a:r>
            <a:r>
              <a:rPr lang="en-US" sz="3200" dirty="0" smtClean="0">
                <a:solidFill>
                  <a:schemeClr val="tx2"/>
                </a:solidFill>
                <a:latin typeface="+mn-lt"/>
              </a:rPr>
              <a:t>, the most famous Empire designer in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0"/>
            <a:ext cx="3039678" cy="584775"/>
          </a:xfrm>
          <a:prstGeom prst="rect">
            <a:avLst/>
          </a:prstGeom>
          <a:noFill/>
          <a:ln w="9525">
            <a:noFill/>
            <a:miter lim="800000"/>
            <a:headEnd/>
            <a:tailEnd/>
          </a:ln>
        </p:spPr>
        <p:txBody>
          <a:bodyPr wrap="square">
            <a:spAutoFit/>
          </a:bodyPr>
          <a:lstStyle/>
          <a:p>
            <a:r>
              <a:rPr lang="en-US" sz="3200" dirty="0" smtClean="0">
                <a:latin typeface="Calibri" pitchFamily="34" charset="0"/>
              </a:rPr>
              <a:t>Duncan Phyfe</a:t>
            </a:r>
            <a:endParaRPr lang="ru-RU" sz="32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457200" y="533400"/>
            <a:ext cx="8534400" cy="6124754"/>
          </a:xfrm>
          <a:prstGeom prst="rect">
            <a:avLst/>
          </a:prstGeom>
          <a:solidFill>
            <a:schemeClr val="accent1">
              <a:lumMod val="20000"/>
              <a:lumOff val="80000"/>
            </a:schemeClr>
          </a:solidFill>
        </p:spPr>
        <p:txBody>
          <a:bodyPr wrap="square">
            <a:spAutoFit/>
          </a:bodyPr>
          <a:lstStyle/>
          <a:p>
            <a:pPr lvl="1" fontAlgn="auto">
              <a:spcBef>
                <a:spcPts val="0"/>
              </a:spcBef>
              <a:spcAft>
                <a:spcPts val="0"/>
              </a:spcAft>
              <a:buFont typeface="Arial" pitchFamily="34" charset="0"/>
              <a:buChar char="•"/>
              <a:defRPr/>
            </a:pPr>
            <a:r>
              <a:rPr lang="en-US" sz="2800" dirty="0" smtClean="0">
                <a:solidFill>
                  <a:schemeClr val="tx2"/>
                </a:solidFill>
              </a:rPr>
              <a:t>Used classical designs as leaves, swans, eagles, and dolphins, urn-shaped pedestals and lion’s-paw feet</a:t>
            </a:r>
          </a:p>
          <a:p>
            <a:pPr lvl="1" fontAlgn="auto">
              <a:spcBef>
                <a:spcPts val="0"/>
              </a:spcBef>
              <a:spcAft>
                <a:spcPts val="0"/>
              </a:spcAft>
              <a:buFont typeface="Arial" pitchFamily="34" charset="0"/>
              <a:buChar char="•"/>
              <a:defRPr/>
            </a:pPr>
            <a:r>
              <a:rPr lang="en-US" sz="2800" dirty="0" smtClean="0">
                <a:solidFill>
                  <a:schemeClr val="tx2"/>
                </a:solidFill>
              </a:rPr>
              <a:t>Pedestal tables with curved legs and brass feet</a:t>
            </a:r>
          </a:p>
          <a:p>
            <a:pPr lvl="1" fontAlgn="auto">
              <a:spcBef>
                <a:spcPts val="0"/>
              </a:spcBef>
              <a:spcAft>
                <a:spcPts val="0"/>
              </a:spcAft>
              <a:buFont typeface="Arial" pitchFamily="34" charset="0"/>
              <a:buChar char="•"/>
              <a:defRPr/>
            </a:pPr>
            <a:r>
              <a:rPr lang="en-US" sz="2800" dirty="0" smtClean="0">
                <a:solidFill>
                  <a:schemeClr val="tx2"/>
                </a:solidFill>
              </a:rPr>
              <a:t>Chairs with a back shaped like a </a:t>
            </a:r>
            <a:r>
              <a:rPr lang="en-US" sz="2800" u="sng" dirty="0" smtClean="0">
                <a:solidFill>
                  <a:schemeClr val="tx2"/>
                </a:solidFill>
              </a:rPr>
              <a:t>lyre</a:t>
            </a:r>
            <a:r>
              <a:rPr lang="en-US" sz="2800" dirty="0" smtClean="0">
                <a:solidFill>
                  <a:schemeClr val="tx2"/>
                </a:solidFill>
              </a:rPr>
              <a:t>-a musical instrument resembling a small harp.</a:t>
            </a:r>
          </a:p>
          <a:p>
            <a:pPr lvl="1" fontAlgn="auto">
              <a:spcBef>
                <a:spcPts val="0"/>
              </a:spcBef>
              <a:spcAft>
                <a:spcPts val="0"/>
              </a:spcAft>
              <a:buFont typeface="Arial" pitchFamily="34" charset="0"/>
              <a:buChar char="•"/>
              <a:defRPr/>
            </a:pPr>
            <a:r>
              <a:rPr lang="en-US" sz="2800" dirty="0" smtClean="0">
                <a:solidFill>
                  <a:schemeClr val="tx2"/>
                </a:solidFill>
              </a:rPr>
              <a:t>Incorporated the </a:t>
            </a:r>
            <a:r>
              <a:rPr lang="en-US" sz="2800" u="sng" dirty="0" smtClean="0">
                <a:solidFill>
                  <a:schemeClr val="tx2"/>
                </a:solidFill>
              </a:rPr>
              <a:t>factory method </a:t>
            </a:r>
            <a:r>
              <a:rPr lang="en-US" sz="2800" dirty="0" smtClean="0">
                <a:solidFill>
                  <a:schemeClr val="tx2"/>
                </a:solidFill>
              </a:rPr>
              <a:t>into his workshop</a:t>
            </a:r>
          </a:p>
          <a:p>
            <a:pPr lvl="2" fontAlgn="auto">
              <a:spcBef>
                <a:spcPts val="0"/>
              </a:spcBef>
              <a:spcAft>
                <a:spcPts val="0"/>
              </a:spcAft>
              <a:buFont typeface="Arial" pitchFamily="34" charset="0"/>
              <a:buChar char="•"/>
              <a:defRPr/>
            </a:pPr>
            <a:r>
              <a:rPr lang="en-US" sz="2800" dirty="0" smtClean="0">
                <a:solidFill>
                  <a:schemeClr val="tx2"/>
                </a:solidFill>
              </a:rPr>
              <a:t>Furniture makers began to standardize their designs and to keep some finished furniture on hand.</a:t>
            </a:r>
          </a:p>
          <a:p>
            <a:pPr lvl="2" fontAlgn="auto">
              <a:spcBef>
                <a:spcPts val="0"/>
              </a:spcBef>
              <a:spcAft>
                <a:spcPts val="0"/>
              </a:spcAft>
              <a:buFont typeface="Arial" pitchFamily="34" charset="0"/>
              <a:buChar char="•"/>
              <a:defRPr/>
            </a:pPr>
            <a:r>
              <a:rPr lang="en-US" sz="2800" dirty="0" smtClean="0">
                <a:solidFill>
                  <a:schemeClr val="tx2"/>
                </a:solidFill>
              </a:rPr>
              <a:t>Furniture making moved from being a craft to an industry. In some cases mass production caused the quality of furniture to decline.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r>
              <a:rPr lang="en-US" dirty="0"/>
              <a:t>Duncan Phyfe</a:t>
            </a:r>
          </a:p>
        </p:txBody>
      </p:sp>
      <p:pic>
        <p:nvPicPr>
          <p:cNvPr id="65542" name="Picture 6" descr="HCOS5_F6981"/>
          <p:cNvPicPr>
            <a:picLocks noGrp="1" noChangeAspect="1" noChangeArrowheads="1"/>
          </p:cNvPicPr>
          <p:nvPr>
            <p:ph sz="half" idx="1"/>
          </p:nvPr>
        </p:nvPicPr>
        <p:blipFill>
          <a:blip r:embed="rId2" cstate="print"/>
          <a:srcRect/>
          <a:stretch>
            <a:fillRect/>
          </a:stretch>
        </p:blipFill>
        <p:spPr>
          <a:xfrm>
            <a:off x="304800" y="2209800"/>
            <a:ext cx="3886200" cy="3505200"/>
          </a:xfrm>
          <a:ln w="38100">
            <a:solidFill>
              <a:srgbClr val="000000"/>
            </a:solidFill>
          </a:ln>
        </p:spPr>
      </p:pic>
      <p:pic>
        <p:nvPicPr>
          <p:cNvPr id="65545" name="Picture 9" descr="676"/>
          <p:cNvPicPr>
            <a:picLocks noGrp="1" noChangeAspect="1" noChangeArrowheads="1"/>
          </p:cNvPicPr>
          <p:nvPr>
            <p:ph sz="half" idx="2"/>
          </p:nvPr>
        </p:nvPicPr>
        <p:blipFill>
          <a:blip r:embed="rId3" cstate="print"/>
          <a:srcRect/>
          <a:stretch>
            <a:fillRect/>
          </a:stretch>
        </p:blipFill>
        <p:spPr>
          <a:xfrm>
            <a:off x="4862513" y="1838325"/>
            <a:ext cx="3609975" cy="4048125"/>
          </a:xfrm>
          <a:noFill/>
          <a:ln w="38100">
            <a:solidFill>
              <a:srgbClr val="00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box(in)">
                                      <p:cBhvr>
                                        <p:cTn id="7" dur="500"/>
                                        <p:tgtEl>
                                          <p:spTgt spid="6554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5545"/>
                                        </p:tgtEl>
                                        <p:attrNameLst>
                                          <p:attrName>style.visibility</p:attrName>
                                        </p:attrNameLst>
                                      </p:cBhvr>
                                      <p:to>
                                        <p:strVal val="visible"/>
                                      </p:to>
                                    </p:set>
                                    <p:animEffect transition="in" filter="box(in)">
                                      <p:cBhvr>
                                        <p:cTn id="12" dur="500"/>
                                        <p:tgtEl>
                                          <p:spTgt spid="6554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5542"/>
                                        </p:tgtEl>
                                        <p:attrNameLst>
                                          <p:attrName>style.visibility</p:attrName>
                                        </p:attrNameLst>
                                      </p:cBhvr>
                                      <p:to>
                                        <p:strVal val="visible"/>
                                      </p:to>
                                    </p:set>
                                    <p:animEffect transition="in" filter="box(in)">
                                      <p:cBhvr>
                                        <p:cTn id="17" dur="5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p:txBody>
          <a:bodyPr/>
          <a:lstStyle/>
          <a:p>
            <a:r>
              <a:rPr lang="en-US" dirty="0"/>
              <a:t>Duncan Phyfe</a:t>
            </a:r>
          </a:p>
        </p:txBody>
      </p:sp>
      <p:pic>
        <p:nvPicPr>
          <p:cNvPr id="5" name="Content Placeholder 4" descr="DuncanPhyfeChair.jpg"/>
          <p:cNvPicPr>
            <a:picLocks noGrp="1" noChangeAspect="1"/>
          </p:cNvPicPr>
          <p:nvPr>
            <p:ph idx="1"/>
          </p:nvPr>
        </p:nvPicPr>
        <p:blipFill>
          <a:blip r:embed="rId2" cstate="print"/>
          <a:stretch>
            <a:fillRect/>
          </a:stretch>
        </p:blipFill>
        <p:spPr>
          <a:xfrm>
            <a:off x="914400" y="1295400"/>
            <a:ext cx="2209800" cy="3053013"/>
          </a:xfrm>
        </p:spPr>
      </p:pic>
      <p:pic>
        <p:nvPicPr>
          <p:cNvPr id="6" name="Picture 5" descr="DuncanPhyfeDesk.jpg"/>
          <p:cNvPicPr>
            <a:picLocks noChangeAspect="1"/>
          </p:cNvPicPr>
          <p:nvPr/>
        </p:nvPicPr>
        <p:blipFill>
          <a:blip r:embed="rId3" cstate="print"/>
          <a:stretch>
            <a:fillRect/>
          </a:stretch>
        </p:blipFill>
        <p:spPr>
          <a:xfrm>
            <a:off x="5181600" y="685800"/>
            <a:ext cx="3000895" cy="2895600"/>
          </a:xfrm>
          <a:prstGeom prst="rect">
            <a:avLst/>
          </a:prstGeom>
        </p:spPr>
      </p:pic>
      <p:pic>
        <p:nvPicPr>
          <p:cNvPr id="7" name="Picture 6" descr="DuncanPhyfeTable.jpg"/>
          <p:cNvPicPr>
            <a:picLocks noChangeAspect="1"/>
          </p:cNvPicPr>
          <p:nvPr/>
        </p:nvPicPr>
        <p:blipFill>
          <a:blip r:embed="rId4" cstate="print"/>
          <a:stretch>
            <a:fillRect/>
          </a:stretch>
        </p:blipFill>
        <p:spPr>
          <a:xfrm>
            <a:off x="3429000" y="3581400"/>
            <a:ext cx="39624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990600" y="228600"/>
            <a:ext cx="3639907" cy="707886"/>
          </a:xfrm>
          <a:prstGeom prst="rect">
            <a:avLst/>
          </a:prstGeom>
          <a:noFill/>
          <a:ln w="9525">
            <a:noFill/>
            <a:miter lim="800000"/>
            <a:headEnd/>
            <a:tailEnd/>
          </a:ln>
        </p:spPr>
        <p:txBody>
          <a:bodyPr wrap="none">
            <a:spAutoFit/>
          </a:bodyPr>
          <a:lstStyle/>
          <a:p>
            <a:r>
              <a:rPr lang="en-US" sz="4000" dirty="0" smtClean="0">
                <a:latin typeface="Calibri" pitchFamily="34" charset="0"/>
              </a:rPr>
              <a:t>Shaker Furniture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914400"/>
            <a:ext cx="7715250" cy="3539430"/>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Plain and simple style of furniture that existed along with the Federal and Empire furniture.</a:t>
            </a:r>
          </a:p>
          <a:p>
            <a:pPr fontAlgn="auto">
              <a:spcBef>
                <a:spcPts val="0"/>
              </a:spcBef>
              <a:spcAft>
                <a:spcPts val="0"/>
              </a:spcAft>
              <a:buFont typeface="Arial" pitchFamily="34" charset="0"/>
              <a:buChar char="•"/>
              <a:defRPr/>
            </a:pPr>
            <a:r>
              <a:rPr lang="en-US" sz="3200" dirty="0" smtClean="0">
                <a:solidFill>
                  <a:schemeClr val="tx2"/>
                </a:solidFill>
                <a:latin typeface="+mn-lt"/>
              </a:rPr>
              <a:t>Created by the Shakers, a religious group</a:t>
            </a:r>
          </a:p>
          <a:p>
            <a:pPr fontAlgn="auto">
              <a:spcBef>
                <a:spcPts val="0"/>
              </a:spcBef>
              <a:spcAft>
                <a:spcPts val="0"/>
              </a:spcAft>
              <a:buFont typeface="Arial" pitchFamily="34" charset="0"/>
              <a:buChar char="•"/>
              <a:defRPr/>
            </a:pPr>
            <a:r>
              <a:rPr lang="en-US" sz="3200" dirty="0" smtClean="0">
                <a:solidFill>
                  <a:schemeClr val="tx2"/>
                </a:solidFill>
                <a:latin typeface="+mn-lt"/>
              </a:rPr>
              <a:t>Emphasized utility not ornamentation</a:t>
            </a:r>
          </a:p>
          <a:p>
            <a:pPr fontAlgn="auto">
              <a:spcBef>
                <a:spcPts val="0"/>
              </a:spcBef>
              <a:spcAft>
                <a:spcPts val="0"/>
              </a:spcAft>
              <a:buFont typeface="Arial" pitchFamily="34" charset="0"/>
              <a:buChar char="•"/>
              <a:defRPr/>
            </a:pPr>
            <a:r>
              <a:rPr lang="en-US" sz="3200" dirty="0" smtClean="0">
                <a:solidFill>
                  <a:schemeClr val="tx2"/>
                </a:solidFill>
                <a:latin typeface="+mn-lt"/>
              </a:rPr>
              <a:t>Not very popular in the 1800s but today is very popular</a:t>
            </a:r>
            <a:endParaRPr lang="ru-RU" sz="3200" dirty="0">
              <a:solidFill>
                <a:schemeClr val="tx2"/>
              </a:solidFill>
              <a:latin typeface="+mn-lt"/>
            </a:endParaRPr>
          </a:p>
        </p:txBody>
      </p:sp>
      <p:pic>
        <p:nvPicPr>
          <p:cNvPr id="5" name="Picture 4" descr="Shakerfurniture.jpg"/>
          <p:cNvPicPr>
            <a:picLocks noChangeAspect="1"/>
          </p:cNvPicPr>
          <p:nvPr/>
        </p:nvPicPr>
        <p:blipFill>
          <a:blip r:embed="rId2" cstate="print"/>
          <a:stretch>
            <a:fillRect/>
          </a:stretch>
        </p:blipFill>
        <p:spPr>
          <a:xfrm>
            <a:off x="4495800" y="3886200"/>
            <a:ext cx="2286000" cy="269776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5997924" cy="707886"/>
          </a:xfrm>
          <a:prstGeom prst="rect">
            <a:avLst/>
          </a:prstGeom>
          <a:noFill/>
          <a:ln w="9525">
            <a:noFill/>
            <a:miter lim="800000"/>
            <a:headEnd/>
            <a:tailEnd/>
          </a:ln>
        </p:spPr>
        <p:txBody>
          <a:bodyPr wrap="none">
            <a:spAutoFit/>
          </a:bodyPr>
          <a:lstStyle/>
          <a:p>
            <a:r>
              <a:rPr lang="en-US" sz="4000" dirty="0" smtClean="0">
                <a:latin typeface="Calibri" pitchFamily="34" charset="0"/>
              </a:rPr>
              <a:t>Victorian Period, 1840-1900</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762000" y="12954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Advances in technology encouraged more elaborate details and fancy upholstered fabrics.</a:t>
            </a:r>
          </a:p>
          <a:p>
            <a:pPr fontAlgn="auto">
              <a:spcBef>
                <a:spcPts val="0"/>
              </a:spcBef>
              <a:spcAft>
                <a:spcPts val="0"/>
              </a:spcAft>
              <a:buFont typeface="Arial" pitchFamily="34" charset="0"/>
              <a:buChar char="•"/>
              <a:defRPr/>
            </a:pPr>
            <a:r>
              <a:rPr lang="en-US" sz="3200" dirty="0" smtClean="0">
                <a:solidFill>
                  <a:schemeClr val="tx2"/>
                </a:solidFill>
                <a:latin typeface="+mn-lt"/>
              </a:rPr>
              <a:t>Curving lines, inlaid floral patterns, and rich upholstery</a:t>
            </a:r>
          </a:p>
          <a:p>
            <a:pPr fontAlgn="auto">
              <a:spcBef>
                <a:spcPts val="0"/>
              </a:spcBef>
              <a:spcAft>
                <a:spcPts val="0"/>
              </a:spcAft>
              <a:buFont typeface="Arial" pitchFamily="34" charset="0"/>
              <a:buChar char="•"/>
              <a:defRPr/>
            </a:pPr>
            <a:r>
              <a:rPr lang="en-US" sz="3200" dirty="0" smtClean="0">
                <a:solidFill>
                  <a:schemeClr val="tx2"/>
                </a:solidFill>
                <a:latin typeface="+mn-lt"/>
              </a:rPr>
              <a:t>Tables, desks and chairs were very ornate and heavy-looking</a:t>
            </a:r>
          </a:p>
          <a:p>
            <a:pPr fontAlgn="auto">
              <a:spcBef>
                <a:spcPts val="0"/>
              </a:spcBef>
              <a:spcAft>
                <a:spcPts val="0"/>
              </a:spcAft>
              <a:buFont typeface="Arial" pitchFamily="34" charset="0"/>
              <a:buChar char="•"/>
              <a:defRPr/>
            </a:pPr>
            <a:r>
              <a:rPr lang="en-US" sz="3200" dirty="0" smtClean="0">
                <a:solidFill>
                  <a:schemeClr val="tx2"/>
                </a:solidFill>
                <a:latin typeface="+mn-lt"/>
              </a:rPr>
              <a:t>Black Walnut was used in tables and cabinets later in the period</a:t>
            </a:r>
          </a:p>
          <a:p>
            <a:pPr fontAlgn="auto">
              <a:spcBef>
                <a:spcPts val="0"/>
              </a:spcBef>
              <a:spcAft>
                <a:spcPts val="0"/>
              </a:spcAft>
              <a:buFont typeface="Arial" pitchFamily="34" charset="0"/>
              <a:buChar char="•"/>
              <a:defRPr/>
            </a:pPr>
            <a:r>
              <a:rPr lang="en-US" sz="3200" dirty="0" smtClean="0">
                <a:solidFill>
                  <a:schemeClr val="tx2"/>
                </a:solidFill>
                <a:latin typeface="+mn-lt"/>
              </a:rPr>
              <a:t>Marble, iron, and brass were also used</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3185296" cy="707886"/>
          </a:xfrm>
          <a:prstGeom prst="rect">
            <a:avLst/>
          </a:prstGeom>
          <a:noFill/>
          <a:ln w="9525">
            <a:noFill/>
            <a:miter lim="800000"/>
            <a:headEnd/>
            <a:tailEnd/>
          </a:ln>
        </p:spPr>
        <p:txBody>
          <a:bodyPr wrap="none">
            <a:spAutoFit/>
          </a:bodyPr>
          <a:lstStyle/>
          <a:p>
            <a:r>
              <a:rPr lang="en-US" sz="4000" dirty="0" smtClean="0">
                <a:latin typeface="Calibri" pitchFamily="34" charset="0"/>
              </a:rPr>
              <a:t>Victorian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VictorianBed.jpg"/>
          <p:cNvPicPr>
            <a:picLocks noChangeAspect="1"/>
          </p:cNvPicPr>
          <p:nvPr/>
        </p:nvPicPr>
        <p:blipFill>
          <a:blip r:embed="rId2" cstate="print"/>
          <a:stretch>
            <a:fillRect/>
          </a:stretch>
        </p:blipFill>
        <p:spPr>
          <a:xfrm>
            <a:off x="1447800" y="1371600"/>
            <a:ext cx="2971800" cy="2498738"/>
          </a:xfrm>
          <a:prstGeom prst="rect">
            <a:avLst/>
          </a:prstGeom>
        </p:spPr>
      </p:pic>
      <p:pic>
        <p:nvPicPr>
          <p:cNvPr id="6" name="Picture 5" descr="VictorianSetee.jpg"/>
          <p:cNvPicPr>
            <a:picLocks noChangeAspect="1"/>
          </p:cNvPicPr>
          <p:nvPr/>
        </p:nvPicPr>
        <p:blipFill>
          <a:blip r:embed="rId3" cstate="print"/>
          <a:stretch>
            <a:fillRect/>
          </a:stretch>
        </p:blipFill>
        <p:spPr>
          <a:xfrm>
            <a:off x="762000" y="3886200"/>
            <a:ext cx="3581400" cy="2672275"/>
          </a:xfrm>
          <a:prstGeom prst="rect">
            <a:avLst/>
          </a:prstGeom>
        </p:spPr>
      </p:pic>
      <p:pic>
        <p:nvPicPr>
          <p:cNvPr id="7" name="Picture 6" descr="VictorianChairs.jpg"/>
          <p:cNvPicPr>
            <a:picLocks noChangeAspect="1"/>
          </p:cNvPicPr>
          <p:nvPr/>
        </p:nvPicPr>
        <p:blipFill>
          <a:blip r:embed="rId4" cstate="print"/>
          <a:stretch>
            <a:fillRect/>
          </a:stretch>
        </p:blipFill>
        <p:spPr>
          <a:xfrm>
            <a:off x="5334000" y="304800"/>
            <a:ext cx="3153659" cy="2362200"/>
          </a:xfrm>
          <a:prstGeom prst="rect">
            <a:avLst/>
          </a:prstGeom>
        </p:spPr>
      </p:pic>
      <p:pic>
        <p:nvPicPr>
          <p:cNvPr id="9" name="Picture 8" descr="VictorianTable.jpg"/>
          <p:cNvPicPr>
            <a:picLocks noChangeAspect="1"/>
          </p:cNvPicPr>
          <p:nvPr/>
        </p:nvPicPr>
        <p:blipFill>
          <a:blip r:embed="rId5" cstate="print"/>
          <a:stretch>
            <a:fillRect/>
          </a:stretch>
        </p:blipFill>
        <p:spPr>
          <a:xfrm>
            <a:off x="4724400" y="3962400"/>
            <a:ext cx="4245685"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6352124" cy="1938992"/>
          </a:xfrm>
          <a:prstGeom prst="rect">
            <a:avLst/>
          </a:prstGeom>
          <a:noFill/>
          <a:ln w="9525">
            <a:noFill/>
            <a:miter lim="800000"/>
            <a:headEnd/>
            <a:tailEnd/>
          </a:ln>
        </p:spPr>
        <p:txBody>
          <a:bodyPr wrap="none">
            <a:spAutoFit/>
          </a:bodyPr>
          <a:lstStyle/>
          <a:p>
            <a:r>
              <a:rPr lang="en-US" sz="4000" dirty="0" smtClean="0">
                <a:latin typeface="Calibri" pitchFamily="34" charset="0"/>
              </a:rPr>
              <a:t>Modern Period, 1901-Present</a:t>
            </a:r>
          </a:p>
          <a:p>
            <a:pPr>
              <a:buFont typeface="Arial" pitchFamily="34" charset="0"/>
              <a:buChar char="•"/>
            </a:pPr>
            <a:r>
              <a:rPr lang="en-US" sz="4000" dirty="0" smtClean="0">
                <a:latin typeface="Calibri" pitchFamily="34" charset="0"/>
              </a:rPr>
              <a:t>	International Style</a:t>
            </a:r>
          </a:p>
          <a:p>
            <a:pPr>
              <a:buFont typeface="Arial" pitchFamily="34" charset="0"/>
              <a:buChar char="•"/>
            </a:pPr>
            <a:r>
              <a:rPr lang="en-US" sz="4000" dirty="0" smtClean="0">
                <a:latin typeface="Calibri" pitchFamily="34" charset="0"/>
              </a:rPr>
              <a:t>Contemporary Designs</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2895600"/>
            <a:ext cx="7715250" cy="1569660"/>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Abstract, doesn’t always resemble recognizable forms</a:t>
            </a:r>
          </a:p>
          <a:p>
            <a:pPr fontAlgn="auto">
              <a:spcBef>
                <a:spcPts val="0"/>
              </a:spcBef>
              <a:spcAft>
                <a:spcPts val="0"/>
              </a:spcAft>
              <a:buFont typeface="Arial" pitchFamily="34" charset="0"/>
              <a:buChar char="•"/>
              <a:defRPr/>
            </a:pPr>
            <a:r>
              <a:rPr lang="en-US" sz="3200" dirty="0" smtClean="0">
                <a:solidFill>
                  <a:schemeClr val="tx2"/>
                </a:solidFill>
                <a:latin typeface="+mn-lt"/>
              </a:rPr>
              <a:t>Uses very little decoration</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152400"/>
            <a:ext cx="4007251" cy="707886"/>
          </a:xfrm>
          <a:prstGeom prst="rect">
            <a:avLst/>
          </a:prstGeom>
          <a:noFill/>
          <a:ln w="9525">
            <a:noFill/>
            <a:miter lim="800000"/>
            <a:headEnd/>
            <a:tailEnd/>
          </a:ln>
        </p:spPr>
        <p:txBody>
          <a:bodyPr wrap="none">
            <a:spAutoFit/>
          </a:bodyPr>
          <a:lstStyle/>
          <a:p>
            <a:r>
              <a:rPr lang="en-US" sz="4000" dirty="0" smtClean="0">
                <a:latin typeface="Calibri" pitchFamily="34" charset="0"/>
              </a:rPr>
              <a:t>International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762000" y="838200"/>
            <a:ext cx="8096250" cy="5509200"/>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Architect Walter Gropius founded the Bauhaus (BOW-</a:t>
            </a:r>
            <a:r>
              <a:rPr lang="en-US" sz="3200" dirty="0" err="1" smtClean="0">
                <a:solidFill>
                  <a:schemeClr val="tx2"/>
                </a:solidFill>
                <a:latin typeface="+mn-lt"/>
              </a:rPr>
              <a:t>hows</a:t>
            </a:r>
            <a:r>
              <a:rPr lang="en-US" sz="3200" dirty="0" smtClean="0">
                <a:solidFill>
                  <a:schemeClr val="tx2"/>
                </a:solidFill>
                <a:latin typeface="+mn-lt"/>
              </a:rPr>
              <a:t>) school of design in 1919.</a:t>
            </a:r>
          </a:p>
          <a:p>
            <a:pPr fontAlgn="auto">
              <a:spcBef>
                <a:spcPts val="0"/>
              </a:spcBef>
              <a:spcAft>
                <a:spcPts val="0"/>
              </a:spcAft>
              <a:buFont typeface="Arial" pitchFamily="34" charset="0"/>
              <a:buChar char="•"/>
              <a:defRPr/>
            </a:pPr>
            <a:r>
              <a:rPr lang="en-US" sz="3200" dirty="0" smtClean="0">
                <a:solidFill>
                  <a:schemeClr val="tx2"/>
                </a:solidFill>
                <a:latin typeface="+mn-lt"/>
              </a:rPr>
              <a:t>Followers believed that furniture should not include details that didn’t contribute to its function</a:t>
            </a:r>
          </a:p>
          <a:p>
            <a:pPr fontAlgn="auto">
              <a:spcBef>
                <a:spcPts val="0"/>
              </a:spcBef>
              <a:spcAft>
                <a:spcPts val="0"/>
              </a:spcAft>
              <a:buFont typeface="Arial" pitchFamily="34" charset="0"/>
              <a:buChar char="•"/>
              <a:defRPr/>
            </a:pPr>
            <a:r>
              <a:rPr lang="en-US" sz="3200" dirty="0" smtClean="0">
                <a:solidFill>
                  <a:schemeClr val="tx2"/>
                </a:solidFill>
                <a:latin typeface="+mn-lt"/>
              </a:rPr>
              <a:t>Early designers abandoned the use of wood and other natural materials.</a:t>
            </a:r>
          </a:p>
          <a:p>
            <a:pPr fontAlgn="auto">
              <a:spcBef>
                <a:spcPts val="0"/>
              </a:spcBef>
              <a:spcAft>
                <a:spcPts val="0"/>
              </a:spcAft>
              <a:buFont typeface="Arial" pitchFamily="34" charset="0"/>
              <a:buChar char="•"/>
              <a:defRPr/>
            </a:pPr>
            <a:r>
              <a:rPr lang="en-US" sz="3200" dirty="0" smtClean="0">
                <a:solidFill>
                  <a:schemeClr val="tx2"/>
                </a:solidFill>
                <a:latin typeface="+mn-lt"/>
              </a:rPr>
              <a:t>They used chrome-plated steel tubing and other manufactured materials</a:t>
            </a:r>
          </a:p>
          <a:p>
            <a:pPr fontAlgn="auto">
              <a:spcBef>
                <a:spcPts val="0"/>
              </a:spcBef>
              <a:spcAft>
                <a:spcPts val="0"/>
              </a:spcAft>
              <a:buFont typeface="Arial" pitchFamily="34" charset="0"/>
              <a:buChar char="•"/>
              <a:defRPr/>
            </a:pPr>
            <a:r>
              <a:rPr lang="en-US" sz="3200" dirty="0" smtClean="0">
                <a:solidFill>
                  <a:schemeClr val="tx2"/>
                </a:solidFill>
                <a:latin typeface="+mn-lt"/>
              </a:rPr>
              <a:t>Modern Scandinavian designers returned to the use of wood.</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381000"/>
            <a:ext cx="3089307" cy="707886"/>
          </a:xfrm>
          <a:prstGeom prst="rect">
            <a:avLst/>
          </a:prstGeom>
          <a:noFill/>
          <a:ln w="9525">
            <a:noFill/>
            <a:miter lim="800000"/>
            <a:headEnd/>
            <a:tailEnd/>
          </a:ln>
        </p:spPr>
        <p:txBody>
          <a:bodyPr wrap="none">
            <a:spAutoFit/>
          </a:bodyPr>
          <a:lstStyle/>
          <a:p>
            <a:r>
              <a:rPr lang="en-US" sz="4000" dirty="0" smtClean="0">
                <a:latin typeface="Calibri" pitchFamily="34" charset="0"/>
              </a:rPr>
              <a:t>Bauhaus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584775"/>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err="1" smtClean="0">
                <a:solidFill>
                  <a:schemeClr val="tx2"/>
                </a:solidFill>
                <a:latin typeface="+mn-lt"/>
              </a:rPr>
              <a:t>TExt</a:t>
            </a:r>
            <a:endParaRPr lang="ru-RU" sz="3200" dirty="0">
              <a:solidFill>
                <a:schemeClr val="tx2"/>
              </a:solidFill>
              <a:latin typeface="+mn-lt"/>
            </a:endParaRPr>
          </a:p>
        </p:txBody>
      </p:sp>
      <p:pic>
        <p:nvPicPr>
          <p:cNvPr id="5" name="Picture 6" descr="image_A288b_1"/>
          <p:cNvPicPr>
            <a:picLocks noChangeAspect="1" noChangeArrowheads="1"/>
          </p:cNvPicPr>
          <p:nvPr/>
        </p:nvPicPr>
        <p:blipFill>
          <a:blip r:embed="rId2" cstate="print"/>
          <a:srcRect/>
          <a:stretch>
            <a:fillRect/>
          </a:stretch>
        </p:blipFill>
        <p:spPr>
          <a:xfrm>
            <a:off x="1295400" y="990600"/>
            <a:ext cx="6858000" cy="5638800"/>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5"/>
          <p:cNvSpPr txBox="1">
            <a:spLocks noChangeArrowheads="1"/>
          </p:cNvSpPr>
          <p:nvPr/>
        </p:nvSpPr>
        <p:spPr bwMode="auto">
          <a:xfrm>
            <a:off x="357188" y="285750"/>
            <a:ext cx="3623621" cy="707886"/>
          </a:xfrm>
          <a:prstGeom prst="rect">
            <a:avLst/>
          </a:prstGeom>
          <a:noFill/>
          <a:ln w="9525">
            <a:noFill/>
            <a:miter lim="800000"/>
            <a:headEnd/>
            <a:tailEnd/>
          </a:ln>
        </p:spPr>
        <p:txBody>
          <a:bodyPr wrap="none">
            <a:spAutoFit/>
          </a:bodyPr>
          <a:lstStyle/>
          <a:p>
            <a:r>
              <a:rPr lang="en-US" sz="4000" dirty="0" smtClean="0">
                <a:latin typeface="Calibri" pitchFamily="34" charset="0"/>
              </a:rPr>
              <a:t>Changes in Taste</a:t>
            </a:r>
          </a:p>
        </p:txBody>
      </p:sp>
      <p:sp>
        <p:nvSpPr>
          <p:cNvPr id="8" name="TextBox 7"/>
          <p:cNvSpPr txBox="1"/>
          <p:nvPr/>
        </p:nvSpPr>
        <p:spPr>
          <a:xfrm>
            <a:off x="457200" y="1066800"/>
            <a:ext cx="8115300" cy="3970318"/>
          </a:xfrm>
          <a:prstGeom prst="rect">
            <a:avLst/>
          </a:prstGeom>
          <a:noFill/>
        </p:spPr>
        <p:txBody>
          <a:bodyPr wrap="square">
            <a:spAutoFit/>
          </a:bodyPr>
          <a:lstStyle/>
          <a:p>
            <a:pPr fontAlgn="auto">
              <a:spcBef>
                <a:spcPts val="0"/>
              </a:spcBef>
              <a:spcAft>
                <a:spcPts val="0"/>
              </a:spcAft>
              <a:buFont typeface="Arial" pitchFamily="34" charset="0"/>
              <a:buChar char="•"/>
              <a:defRPr/>
            </a:pPr>
            <a:r>
              <a:rPr lang="en-US" sz="3600" dirty="0" smtClean="0">
                <a:solidFill>
                  <a:schemeClr val="tx2"/>
                </a:solidFill>
                <a:latin typeface="+mn-lt"/>
              </a:rPr>
              <a:t>The styles people prefer today are different from the styles people liked during other periods of time. </a:t>
            </a:r>
          </a:p>
          <a:p>
            <a:pPr fontAlgn="auto">
              <a:spcBef>
                <a:spcPts val="0"/>
              </a:spcBef>
              <a:spcAft>
                <a:spcPts val="0"/>
              </a:spcAft>
              <a:buFont typeface="Arial" pitchFamily="34" charset="0"/>
              <a:buChar char="•"/>
              <a:defRPr/>
            </a:pPr>
            <a:r>
              <a:rPr lang="en-US" sz="3600" dirty="0" smtClean="0">
                <a:solidFill>
                  <a:schemeClr val="tx2"/>
                </a:solidFill>
                <a:latin typeface="+mn-lt"/>
              </a:rPr>
              <a:t>Tastes change from era to era</a:t>
            </a:r>
          </a:p>
          <a:p>
            <a:pPr fontAlgn="auto">
              <a:spcBef>
                <a:spcPts val="0"/>
              </a:spcBef>
              <a:spcAft>
                <a:spcPts val="0"/>
              </a:spcAft>
              <a:buFont typeface="Arial" pitchFamily="34" charset="0"/>
              <a:buChar char="•"/>
              <a:defRPr/>
            </a:pPr>
            <a:r>
              <a:rPr lang="en-US" sz="3600" dirty="0" smtClean="0">
                <a:solidFill>
                  <a:schemeClr val="tx2"/>
                </a:solidFill>
                <a:latin typeface="+mn-lt"/>
              </a:rPr>
              <a:t>These changes are influenced by several factors, including lifestyle, fashion and needs.</a:t>
            </a:r>
            <a:endParaRPr lang="en-US" sz="36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030334" cy="707886"/>
          </a:xfrm>
          <a:prstGeom prst="rect">
            <a:avLst/>
          </a:prstGeom>
          <a:noFill/>
          <a:ln w="9525">
            <a:noFill/>
            <a:miter lim="800000"/>
            <a:headEnd/>
            <a:tailEnd/>
          </a:ln>
        </p:spPr>
        <p:txBody>
          <a:bodyPr wrap="none">
            <a:spAutoFit/>
          </a:bodyPr>
          <a:lstStyle/>
          <a:p>
            <a:r>
              <a:rPr lang="en-US" sz="4000" dirty="0" smtClean="0">
                <a:latin typeface="Calibri" pitchFamily="34" charset="0"/>
              </a:rPr>
              <a:t>Scandinavian Style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ScandinavianChairs.jpg"/>
          <p:cNvPicPr>
            <a:picLocks noChangeAspect="1"/>
          </p:cNvPicPr>
          <p:nvPr/>
        </p:nvPicPr>
        <p:blipFill>
          <a:blip r:embed="rId2" cstate="print"/>
          <a:stretch>
            <a:fillRect/>
          </a:stretch>
        </p:blipFill>
        <p:spPr>
          <a:xfrm>
            <a:off x="457200" y="1371600"/>
            <a:ext cx="4033245" cy="2743200"/>
          </a:xfrm>
          <a:prstGeom prst="rect">
            <a:avLst/>
          </a:prstGeom>
        </p:spPr>
      </p:pic>
      <p:pic>
        <p:nvPicPr>
          <p:cNvPr id="6" name="Picture 5" descr="ScandinavianlR.jpg"/>
          <p:cNvPicPr>
            <a:picLocks noChangeAspect="1"/>
          </p:cNvPicPr>
          <p:nvPr/>
        </p:nvPicPr>
        <p:blipFill>
          <a:blip r:embed="rId3" cstate="print"/>
          <a:stretch>
            <a:fillRect/>
          </a:stretch>
        </p:blipFill>
        <p:spPr>
          <a:xfrm>
            <a:off x="4343400" y="3352800"/>
            <a:ext cx="4228469" cy="274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304800"/>
            <a:ext cx="4909677" cy="707886"/>
          </a:xfrm>
          <a:prstGeom prst="rect">
            <a:avLst/>
          </a:prstGeom>
          <a:noFill/>
          <a:ln w="9525">
            <a:noFill/>
            <a:miter lim="800000"/>
            <a:headEnd/>
            <a:tailEnd/>
          </a:ln>
        </p:spPr>
        <p:txBody>
          <a:bodyPr wrap="none">
            <a:spAutoFit/>
          </a:bodyPr>
          <a:lstStyle/>
          <a:p>
            <a:r>
              <a:rPr lang="en-US" sz="4000" dirty="0" smtClean="0">
                <a:latin typeface="Calibri" pitchFamily="34" charset="0"/>
              </a:rPr>
              <a:t>Contemporary Designs</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685800" y="990600"/>
            <a:ext cx="8229600" cy="5509200"/>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Aren’t confined to one nation or continent</a:t>
            </a:r>
          </a:p>
          <a:p>
            <a:pPr fontAlgn="auto">
              <a:spcBef>
                <a:spcPts val="0"/>
              </a:spcBef>
              <a:spcAft>
                <a:spcPts val="0"/>
              </a:spcAft>
              <a:buFont typeface="Arial" pitchFamily="34" charset="0"/>
              <a:buChar char="•"/>
              <a:defRPr/>
            </a:pPr>
            <a:r>
              <a:rPr lang="en-US" sz="3200" dirty="0" smtClean="0">
                <a:solidFill>
                  <a:schemeClr val="tx2"/>
                </a:solidFill>
                <a:latin typeface="+mn-lt"/>
              </a:rPr>
              <a:t>Usually utilize architectural materials such as marble, wood, glass, stone and plastics</a:t>
            </a:r>
          </a:p>
          <a:p>
            <a:pPr fontAlgn="auto">
              <a:spcBef>
                <a:spcPts val="0"/>
              </a:spcBef>
              <a:spcAft>
                <a:spcPts val="0"/>
              </a:spcAft>
              <a:buFont typeface="Arial" pitchFamily="34" charset="0"/>
              <a:buChar char="•"/>
              <a:defRPr/>
            </a:pPr>
            <a:r>
              <a:rPr lang="en-US" sz="3200" dirty="0" smtClean="0">
                <a:solidFill>
                  <a:schemeClr val="tx2"/>
                </a:solidFill>
                <a:latin typeface="+mn-lt"/>
              </a:rPr>
              <a:t>Furniture shapes are designed for the human body</a:t>
            </a:r>
          </a:p>
          <a:p>
            <a:pPr fontAlgn="auto">
              <a:spcBef>
                <a:spcPts val="0"/>
              </a:spcBef>
              <a:spcAft>
                <a:spcPts val="0"/>
              </a:spcAft>
              <a:buFont typeface="Arial" pitchFamily="34" charset="0"/>
              <a:buChar char="•"/>
              <a:defRPr/>
            </a:pPr>
            <a:r>
              <a:rPr lang="en-US" sz="3200" dirty="0" smtClean="0">
                <a:solidFill>
                  <a:schemeClr val="tx2"/>
                </a:solidFill>
                <a:latin typeface="+mn-lt"/>
              </a:rPr>
              <a:t>Freedom of design, along with an emphasis on convenience, has made modular furniture popular. </a:t>
            </a:r>
            <a:r>
              <a:rPr lang="en-US" sz="3200" b="1" u="sng" dirty="0" smtClean="0">
                <a:solidFill>
                  <a:schemeClr val="tx2"/>
                </a:solidFill>
                <a:latin typeface="+mn-lt"/>
              </a:rPr>
              <a:t>Modular furniture </a:t>
            </a:r>
            <a:r>
              <a:rPr lang="en-US" sz="3200" dirty="0" smtClean="0">
                <a:solidFill>
                  <a:schemeClr val="tx2"/>
                </a:solidFill>
                <a:latin typeface="+mn-lt"/>
              </a:rPr>
              <a:t>consists of standardized pieces that can fit together in a variety of ways. Sofas may convert into individual seats or beds.</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p:txBody>
          <a:bodyPr/>
          <a:lstStyle/>
          <a:p>
            <a:r>
              <a:rPr lang="en-US"/>
              <a:t>Contemporary</a:t>
            </a:r>
          </a:p>
        </p:txBody>
      </p:sp>
      <p:pic>
        <p:nvPicPr>
          <p:cNvPr id="5" name="Content Placeholder 4" descr="contemporarychairs.jpg"/>
          <p:cNvPicPr>
            <a:picLocks noGrp="1" noChangeAspect="1"/>
          </p:cNvPicPr>
          <p:nvPr>
            <p:ph idx="1"/>
          </p:nvPr>
        </p:nvPicPr>
        <p:blipFill>
          <a:blip r:embed="rId2" cstate="print"/>
          <a:stretch>
            <a:fillRect/>
          </a:stretch>
        </p:blipFill>
        <p:spPr>
          <a:xfrm>
            <a:off x="457200" y="1600200"/>
            <a:ext cx="2971800" cy="3410494"/>
          </a:xfrm>
        </p:spPr>
      </p:pic>
      <p:pic>
        <p:nvPicPr>
          <p:cNvPr id="6" name="Picture 5" descr="contemporarysofa.jpg"/>
          <p:cNvPicPr>
            <a:picLocks noChangeAspect="1"/>
          </p:cNvPicPr>
          <p:nvPr/>
        </p:nvPicPr>
        <p:blipFill>
          <a:blip r:embed="rId3" cstate="print"/>
          <a:stretch>
            <a:fillRect/>
          </a:stretch>
        </p:blipFill>
        <p:spPr>
          <a:xfrm>
            <a:off x="4572000" y="381000"/>
            <a:ext cx="4267200" cy="2839628"/>
          </a:xfrm>
          <a:prstGeom prst="rect">
            <a:avLst/>
          </a:prstGeom>
        </p:spPr>
      </p:pic>
      <p:pic>
        <p:nvPicPr>
          <p:cNvPr id="7" name="Picture 6" descr="contemporarysofa2.jpg"/>
          <p:cNvPicPr>
            <a:picLocks noChangeAspect="1"/>
          </p:cNvPicPr>
          <p:nvPr/>
        </p:nvPicPr>
        <p:blipFill>
          <a:blip r:embed="rId4" cstate="print"/>
          <a:stretch>
            <a:fillRect/>
          </a:stretch>
        </p:blipFill>
        <p:spPr>
          <a:xfrm>
            <a:off x="3581400" y="3581400"/>
            <a:ext cx="3733800" cy="3111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029949" cy="707886"/>
          </a:xfrm>
          <a:prstGeom prst="rect">
            <a:avLst/>
          </a:prstGeom>
          <a:noFill/>
          <a:ln w="9525">
            <a:noFill/>
            <a:miter lim="800000"/>
            <a:headEnd/>
            <a:tailEnd/>
          </a:ln>
        </p:spPr>
        <p:txBody>
          <a:bodyPr wrap="none">
            <a:spAutoFit/>
          </a:bodyPr>
          <a:lstStyle/>
          <a:p>
            <a:r>
              <a:rPr lang="en-US" sz="4000" dirty="0" smtClean="0">
                <a:latin typeface="Calibri" pitchFamily="34" charset="0"/>
              </a:rPr>
              <a:t>Modular Furniture</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modularset.jpg"/>
          <p:cNvPicPr>
            <a:picLocks noChangeAspect="1"/>
          </p:cNvPicPr>
          <p:nvPr/>
        </p:nvPicPr>
        <p:blipFill>
          <a:blip r:embed="rId2" cstate="print"/>
          <a:stretch>
            <a:fillRect/>
          </a:stretch>
        </p:blipFill>
        <p:spPr>
          <a:xfrm>
            <a:off x="762000" y="1447800"/>
            <a:ext cx="2950197" cy="2209800"/>
          </a:xfrm>
          <a:prstGeom prst="rect">
            <a:avLst/>
          </a:prstGeom>
        </p:spPr>
      </p:pic>
      <p:pic>
        <p:nvPicPr>
          <p:cNvPr id="6" name="Picture 5" descr="modularbed.jpg"/>
          <p:cNvPicPr>
            <a:picLocks noChangeAspect="1"/>
          </p:cNvPicPr>
          <p:nvPr/>
        </p:nvPicPr>
        <p:blipFill>
          <a:blip r:embed="rId3" cstate="print"/>
          <a:stretch>
            <a:fillRect/>
          </a:stretch>
        </p:blipFill>
        <p:spPr>
          <a:xfrm>
            <a:off x="5334000" y="609600"/>
            <a:ext cx="3429000" cy="2568440"/>
          </a:xfrm>
          <a:prstGeom prst="rect">
            <a:avLst/>
          </a:prstGeom>
        </p:spPr>
      </p:pic>
      <p:pic>
        <p:nvPicPr>
          <p:cNvPr id="7" name="Picture 6" descr="modularcouch.jpg"/>
          <p:cNvPicPr>
            <a:picLocks noChangeAspect="1"/>
          </p:cNvPicPr>
          <p:nvPr/>
        </p:nvPicPr>
        <p:blipFill>
          <a:blip r:embed="rId4" cstate="print"/>
          <a:stretch>
            <a:fillRect/>
          </a:stretch>
        </p:blipFill>
        <p:spPr>
          <a:xfrm>
            <a:off x="3657600" y="3657600"/>
            <a:ext cx="2971800" cy="2971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4909677" cy="707886"/>
          </a:xfrm>
          <a:prstGeom prst="rect">
            <a:avLst/>
          </a:prstGeom>
          <a:noFill/>
          <a:ln w="9525">
            <a:noFill/>
            <a:miter lim="800000"/>
            <a:headEnd/>
            <a:tailEnd/>
          </a:ln>
        </p:spPr>
        <p:txBody>
          <a:bodyPr wrap="none">
            <a:spAutoFit/>
          </a:bodyPr>
          <a:lstStyle/>
          <a:p>
            <a:r>
              <a:rPr lang="en-US" sz="4000" dirty="0" smtClean="0">
                <a:latin typeface="Calibri" pitchFamily="34" charset="0"/>
              </a:rPr>
              <a:t>Contemporary Designs</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914400" y="12954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Furniture may now be influenced by the work of engineers and chemists</a:t>
            </a:r>
          </a:p>
          <a:p>
            <a:pPr fontAlgn="auto">
              <a:spcBef>
                <a:spcPts val="0"/>
              </a:spcBef>
              <a:spcAft>
                <a:spcPts val="0"/>
              </a:spcAft>
              <a:buFont typeface="Arial" pitchFamily="34" charset="0"/>
              <a:buChar char="•"/>
              <a:defRPr/>
            </a:pPr>
            <a:r>
              <a:rPr lang="en-US" sz="3200" dirty="0" smtClean="0">
                <a:solidFill>
                  <a:schemeClr val="tx2"/>
                </a:solidFill>
                <a:latin typeface="+mn-lt"/>
              </a:rPr>
              <a:t>Contemporary furniture is usually created with new materials such as plastic, glass, and metal, the use of traditional materials as wood and fabric is not ruled out.</a:t>
            </a:r>
          </a:p>
          <a:p>
            <a:pPr fontAlgn="auto">
              <a:spcBef>
                <a:spcPts val="0"/>
              </a:spcBef>
              <a:spcAft>
                <a:spcPts val="0"/>
              </a:spcAft>
              <a:buFont typeface="Arial" pitchFamily="34" charset="0"/>
              <a:buChar char="•"/>
              <a:defRPr/>
            </a:pPr>
            <a:r>
              <a:rPr lang="en-US" sz="3200" dirty="0" smtClean="0">
                <a:solidFill>
                  <a:schemeClr val="tx2"/>
                </a:solidFill>
                <a:latin typeface="+mn-lt"/>
              </a:rPr>
              <a:t>Some people </a:t>
            </a:r>
            <a:r>
              <a:rPr lang="en-US" sz="3200" b="1" u="sng" dirty="0" smtClean="0">
                <a:solidFill>
                  <a:schemeClr val="tx2"/>
                </a:solidFill>
                <a:latin typeface="+mn-lt"/>
              </a:rPr>
              <a:t>distress wood</a:t>
            </a:r>
            <a:r>
              <a:rPr lang="en-US" sz="3200" dirty="0" smtClean="0">
                <a:solidFill>
                  <a:schemeClr val="tx2"/>
                </a:solidFill>
                <a:latin typeface="+mn-lt"/>
              </a:rPr>
              <a:t>, a process which makes new wood look like old wood. The wood surface is scraped and then rubbed with a piece of smooth metal.</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ox(i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ox(in)">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3698064" cy="707886"/>
          </a:xfrm>
          <a:prstGeom prst="rect">
            <a:avLst/>
          </a:prstGeom>
          <a:noFill/>
          <a:ln w="9525">
            <a:noFill/>
            <a:miter lim="800000"/>
            <a:headEnd/>
            <a:tailEnd/>
          </a:ln>
        </p:spPr>
        <p:txBody>
          <a:bodyPr wrap="none">
            <a:spAutoFit/>
          </a:bodyPr>
          <a:lstStyle/>
          <a:p>
            <a:r>
              <a:rPr lang="en-US" sz="4000" dirty="0" smtClean="0">
                <a:latin typeface="Calibri" pitchFamily="34" charset="0"/>
              </a:rPr>
              <a:t>Distressed Wood</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pic>
        <p:nvPicPr>
          <p:cNvPr id="5" name="Picture 4" descr="distressedwood1.jpg"/>
          <p:cNvPicPr>
            <a:picLocks noChangeAspect="1"/>
          </p:cNvPicPr>
          <p:nvPr/>
        </p:nvPicPr>
        <p:blipFill>
          <a:blip r:embed="rId2" cstate="print"/>
          <a:stretch>
            <a:fillRect/>
          </a:stretch>
        </p:blipFill>
        <p:spPr>
          <a:xfrm>
            <a:off x="1371600" y="1828800"/>
            <a:ext cx="2590800" cy="3481388"/>
          </a:xfrm>
          <a:prstGeom prst="rect">
            <a:avLst/>
          </a:prstGeom>
        </p:spPr>
      </p:pic>
      <p:pic>
        <p:nvPicPr>
          <p:cNvPr id="6" name="Picture 5" descr="distressedwood2.jpg"/>
          <p:cNvPicPr>
            <a:picLocks noChangeAspect="1"/>
          </p:cNvPicPr>
          <p:nvPr/>
        </p:nvPicPr>
        <p:blipFill>
          <a:blip r:embed="rId3" cstate="print"/>
          <a:stretch>
            <a:fillRect/>
          </a:stretch>
        </p:blipFill>
        <p:spPr>
          <a:xfrm>
            <a:off x="4572000" y="1981200"/>
            <a:ext cx="4114800" cy="272829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066800" y="228600"/>
            <a:ext cx="6353599" cy="707886"/>
          </a:xfrm>
          <a:prstGeom prst="rect">
            <a:avLst/>
          </a:prstGeom>
          <a:noFill/>
          <a:ln w="9525">
            <a:noFill/>
            <a:miter lim="800000"/>
            <a:headEnd/>
            <a:tailEnd/>
          </a:ln>
        </p:spPr>
        <p:txBody>
          <a:bodyPr wrap="none">
            <a:spAutoFit/>
          </a:bodyPr>
          <a:lstStyle/>
          <a:p>
            <a:r>
              <a:rPr lang="en-US" sz="4000" dirty="0" smtClean="0">
                <a:latin typeface="Calibri" pitchFamily="34" charset="0"/>
              </a:rPr>
              <a:t>Working with Furniture Styles</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762000" y="914400"/>
            <a:ext cx="7715250" cy="3539430"/>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Knowing the characteristics of pieces from a period will help you identify other furniture items that would complement the room.</a:t>
            </a:r>
          </a:p>
          <a:p>
            <a:pPr fontAlgn="auto">
              <a:spcBef>
                <a:spcPts val="0"/>
              </a:spcBef>
              <a:spcAft>
                <a:spcPts val="0"/>
              </a:spcAft>
              <a:buFont typeface="Arial" pitchFamily="34" charset="0"/>
              <a:buChar char="•"/>
              <a:defRPr/>
            </a:pPr>
            <a:r>
              <a:rPr lang="en-US" sz="3200" dirty="0" smtClean="0">
                <a:solidFill>
                  <a:schemeClr val="tx2"/>
                </a:solidFill>
                <a:latin typeface="+mn-lt"/>
              </a:rPr>
              <a:t>A dark, heavy Jacobean style cabinet would not work well with a contemporary table with lighter wood and with little ornamentation.</a:t>
            </a:r>
            <a:endParaRPr lang="ru-RU" sz="3200" dirty="0">
              <a:solidFill>
                <a:schemeClr val="tx2"/>
              </a:solidFill>
              <a:latin typeface="+mn-lt"/>
            </a:endParaRPr>
          </a:p>
        </p:txBody>
      </p:sp>
      <p:pic>
        <p:nvPicPr>
          <p:cNvPr id="5" name="Picture 4" descr="contemporarysofa2.jpg"/>
          <p:cNvPicPr>
            <a:picLocks noChangeAspect="1"/>
          </p:cNvPicPr>
          <p:nvPr/>
        </p:nvPicPr>
        <p:blipFill>
          <a:blip r:embed="rId2" cstate="print"/>
          <a:stretch>
            <a:fillRect/>
          </a:stretch>
        </p:blipFill>
        <p:spPr>
          <a:xfrm>
            <a:off x="1066800" y="4495800"/>
            <a:ext cx="2343150" cy="1952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descr="JacobeanChair.jpg"/>
          <p:cNvPicPr>
            <a:picLocks noChangeAspect="1"/>
          </p:cNvPicPr>
          <p:nvPr/>
        </p:nvPicPr>
        <p:blipFill>
          <a:blip r:embed="rId3" cstate="print"/>
          <a:stretch>
            <a:fillRect/>
          </a:stretch>
        </p:blipFill>
        <p:spPr>
          <a:xfrm>
            <a:off x="6477000" y="3429000"/>
            <a:ext cx="1676400" cy="3038475"/>
          </a:xfrm>
          <a:prstGeom prst="rect">
            <a:avLst/>
          </a:prstGeom>
        </p:spPr>
      </p:pic>
      <p:sp>
        <p:nvSpPr>
          <p:cNvPr id="7" name="TextBox 6"/>
          <p:cNvSpPr txBox="1"/>
          <p:nvPr/>
        </p:nvSpPr>
        <p:spPr>
          <a:xfrm>
            <a:off x="3733800" y="4800600"/>
            <a:ext cx="2438400" cy="646331"/>
          </a:xfrm>
          <a:prstGeom prst="rect">
            <a:avLst/>
          </a:prstGeom>
          <a:noFill/>
        </p:spPr>
        <p:txBody>
          <a:bodyPr wrap="square" rtlCol="0">
            <a:spAutoFit/>
          </a:bodyPr>
          <a:lstStyle/>
          <a:p>
            <a:r>
              <a:rPr lang="en-US" b="1" dirty="0" smtClean="0"/>
              <a:t>Would you like them in the same room?</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714375"/>
            <a:ext cx="1863011" cy="707886"/>
          </a:xfrm>
          <a:prstGeom prst="rect">
            <a:avLst/>
          </a:prstGeom>
          <a:noFill/>
          <a:ln w="9525">
            <a:noFill/>
            <a:miter lim="800000"/>
            <a:headEnd/>
            <a:tailEnd/>
          </a:ln>
        </p:spPr>
        <p:txBody>
          <a:bodyPr wrap="none">
            <a:spAutoFit/>
          </a:bodyPr>
          <a:lstStyle/>
          <a:p>
            <a:r>
              <a:rPr lang="en-US" sz="4000" dirty="0" smtClean="0">
                <a:latin typeface="Calibri" pitchFamily="34" charset="0"/>
              </a:rPr>
              <a:t>The End</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785938"/>
            <a:ext cx="7715250" cy="584775"/>
          </a:xfrm>
          <a:prstGeom prst="rect">
            <a:avLst/>
          </a:prstGeom>
          <a:solidFill>
            <a:schemeClr val="accent1">
              <a:lumMod val="20000"/>
              <a:lumOff val="80000"/>
            </a:schemeClr>
          </a:solidFill>
        </p:spPr>
        <p:txBody>
          <a:bodyPr>
            <a:spAutoFit/>
          </a:bodyPr>
          <a:lstStyle/>
          <a:p>
            <a:pPr fontAlgn="auto">
              <a:spcBef>
                <a:spcPts val="0"/>
              </a:spcBef>
              <a:spcAft>
                <a:spcPts val="0"/>
              </a:spcAft>
              <a:defRPr/>
            </a:pPr>
            <a:endParaRPr lang="ru-RU" sz="3200" dirty="0">
              <a:solidFill>
                <a:schemeClr val="tx2"/>
              </a:solidFill>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5"/>
          <p:cNvSpPr txBox="1">
            <a:spLocks noChangeArrowheads="1"/>
          </p:cNvSpPr>
          <p:nvPr/>
        </p:nvSpPr>
        <p:spPr bwMode="auto">
          <a:xfrm>
            <a:off x="304800" y="0"/>
            <a:ext cx="6239785" cy="707886"/>
          </a:xfrm>
          <a:prstGeom prst="rect">
            <a:avLst/>
          </a:prstGeom>
          <a:noFill/>
          <a:ln w="9525">
            <a:noFill/>
            <a:miter lim="800000"/>
            <a:headEnd/>
            <a:tailEnd/>
          </a:ln>
        </p:spPr>
        <p:txBody>
          <a:bodyPr wrap="none">
            <a:spAutoFit/>
          </a:bodyPr>
          <a:lstStyle/>
          <a:p>
            <a:r>
              <a:rPr lang="en-US" sz="4000" dirty="0" smtClean="0">
                <a:latin typeface="Calibri" pitchFamily="34" charset="0"/>
              </a:rPr>
              <a:t>Materials and Manufacturing</a:t>
            </a:r>
            <a:endParaRPr lang="ru-RU" sz="4000" dirty="0">
              <a:latin typeface="Calibri" pitchFamily="34" charset="0"/>
            </a:endParaRPr>
          </a:p>
        </p:txBody>
      </p:sp>
      <p:sp>
        <p:nvSpPr>
          <p:cNvPr id="6149" name="TextBox 13"/>
          <p:cNvSpPr txBox="1">
            <a:spLocks noChangeArrowheads="1"/>
          </p:cNvSpPr>
          <p:nvPr/>
        </p:nvSpPr>
        <p:spPr bwMode="auto">
          <a:xfrm>
            <a:off x="228601" y="609600"/>
            <a:ext cx="8610600" cy="6278642"/>
          </a:xfrm>
          <a:prstGeom prst="rect">
            <a:avLst/>
          </a:prstGeom>
          <a:noFill/>
          <a:ln w="9525">
            <a:noFill/>
            <a:miter lim="800000"/>
            <a:headEnd/>
            <a:tailEnd/>
          </a:ln>
        </p:spPr>
        <p:txBody>
          <a:bodyPr wrap="square">
            <a:spAutoFit/>
          </a:bodyPr>
          <a:lstStyle/>
          <a:p>
            <a:pPr lvl="1">
              <a:buFont typeface="Arial" pitchFamily="34" charset="0"/>
              <a:buChar char="•"/>
            </a:pPr>
            <a:r>
              <a:rPr lang="en-US" sz="3200" dirty="0" smtClean="0">
                <a:solidFill>
                  <a:schemeClr val="tx2"/>
                </a:solidFill>
                <a:latin typeface="Calibri" pitchFamily="34" charset="0"/>
              </a:rPr>
              <a:t>New manufacturing techniques and materials influence furniture design</a:t>
            </a:r>
          </a:p>
          <a:p>
            <a:pPr lvl="1"/>
            <a:endParaRPr lang="en-US" sz="3200" dirty="0" smtClean="0">
              <a:solidFill>
                <a:schemeClr val="tx2"/>
              </a:solidFill>
              <a:latin typeface="Calibri" pitchFamily="34" charset="0"/>
            </a:endParaRPr>
          </a:p>
          <a:p>
            <a:r>
              <a:rPr lang="en-US" sz="3200" dirty="0" smtClean="0">
                <a:latin typeface="Calibri" pitchFamily="34" charset="0"/>
              </a:rPr>
              <a:t>Lifestyle Changes</a:t>
            </a:r>
          </a:p>
          <a:p>
            <a:pPr>
              <a:buFont typeface="Arial" pitchFamily="34" charset="0"/>
              <a:buChar char="•"/>
            </a:pPr>
            <a:r>
              <a:rPr lang="en-US" sz="3200" dirty="0" smtClean="0">
                <a:latin typeface="Calibri" pitchFamily="34" charset="0"/>
              </a:rPr>
              <a:t>	</a:t>
            </a:r>
            <a:r>
              <a:rPr lang="en-US" sz="3200" dirty="0" smtClean="0">
                <a:solidFill>
                  <a:schemeClr val="tx2"/>
                </a:solidFill>
                <a:latin typeface="Calibri" pitchFamily="34" charset="0"/>
              </a:rPr>
              <a:t>Furniture designs have often reflected the time during which the pieces were made and the lifestyles of the people who used the furniture.</a:t>
            </a:r>
          </a:p>
          <a:p>
            <a:pPr lvl="1">
              <a:buFont typeface="Arial" pitchFamily="34" charset="0"/>
              <a:buChar char="•"/>
            </a:pPr>
            <a:r>
              <a:rPr lang="en-US" sz="3200" dirty="0" smtClean="0">
                <a:solidFill>
                  <a:schemeClr val="tx2"/>
                </a:solidFill>
                <a:latin typeface="Calibri" pitchFamily="34" charset="0"/>
              </a:rPr>
              <a:t>During the 18</a:t>
            </a:r>
            <a:r>
              <a:rPr lang="en-US" sz="3200" baseline="30000" dirty="0" smtClean="0">
                <a:solidFill>
                  <a:schemeClr val="tx2"/>
                </a:solidFill>
                <a:latin typeface="Calibri" pitchFamily="34" charset="0"/>
              </a:rPr>
              <a:t>th</a:t>
            </a:r>
            <a:r>
              <a:rPr lang="en-US" sz="3200" dirty="0" smtClean="0">
                <a:solidFill>
                  <a:schemeClr val="tx2"/>
                </a:solidFill>
                <a:latin typeface="Calibri" pitchFamily="34" charset="0"/>
              </a:rPr>
              <a:t> century in France &amp; England much furniture was formal and elegant. In the New World early colonists built furniture by </a:t>
            </a:r>
            <a:r>
              <a:rPr lang="en-US" sz="3200" dirty="0" smtClean="0">
                <a:latin typeface="Calibri" pitchFamily="34" charset="0"/>
              </a:rPr>
              <a:t>hand so it was plainer and more informal.</a:t>
            </a:r>
          </a:p>
          <a:p>
            <a:r>
              <a:rPr lang="en-US" sz="3200" dirty="0" smtClean="0">
                <a:latin typeface="Calibri" pitchFamily="34" charset="0"/>
              </a:rPr>
              <a:t>	</a:t>
            </a:r>
            <a:endParaRPr lang="ru-RU" sz="3200" dirty="0">
              <a:latin typeface="Calibri" pitchFamily="34" charset="0"/>
            </a:endParaRPr>
          </a:p>
          <a:p>
            <a:endParaRPr lang="ru-RU"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49">
                                            <p:txEl>
                                              <p:pRg st="0" end="0"/>
                                            </p:txEl>
                                          </p:spTgt>
                                        </p:tgtEl>
                                        <p:attrNameLst>
                                          <p:attrName>style.visibility</p:attrName>
                                        </p:attrNameLst>
                                      </p:cBhvr>
                                      <p:to>
                                        <p:strVal val="visible"/>
                                      </p:to>
                                    </p:set>
                                    <p:animEffect transition="in" filter="box(in)">
                                      <p:cBhvr>
                                        <p:cTn id="12" dur="500"/>
                                        <p:tgtEl>
                                          <p:spTgt spid="61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Effect transition="in" filter="box(in)">
                                      <p:cBhvr>
                                        <p:cTn id="17" dur="500"/>
                                        <p:tgtEl>
                                          <p:spTgt spid="61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49">
                                            <p:txEl>
                                              <p:pRg st="3" end="3"/>
                                            </p:txEl>
                                          </p:spTgt>
                                        </p:tgtEl>
                                        <p:attrNameLst>
                                          <p:attrName>style.visibility</p:attrName>
                                        </p:attrNameLst>
                                      </p:cBhvr>
                                      <p:to>
                                        <p:strVal val="visible"/>
                                      </p:to>
                                    </p:set>
                                    <p:animEffect transition="in" filter="box(in)">
                                      <p:cBhvr>
                                        <p:cTn id="22" dur="500"/>
                                        <p:tgtEl>
                                          <p:spTgt spid="6149">
                                            <p:txEl>
                                              <p:pRg st="3" end="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6149">
                                            <p:txEl>
                                              <p:pRg st="4" end="4"/>
                                            </p:txEl>
                                          </p:spTgt>
                                        </p:tgtEl>
                                        <p:attrNameLst>
                                          <p:attrName>style.visibility</p:attrName>
                                        </p:attrNameLst>
                                      </p:cBhvr>
                                      <p:to>
                                        <p:strVal val="visible"/>
                                      </p:to>
                                    </p:set>
                                    <p:animEffect transition="in" filter="box(in)">
                                      <p:cBhvr>
                                        <p:cTn id="25" dur="500"/>
                                        <p:tgtEl>
                                          <p:spTgt spid="6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457200"/>
            <a:ext cx="6631624" cy="707886"/>
          </a:xfrm>
          <a:prstGeom prst="rect">
            <a:avLst/>
          </a:prstGeom>
          <a:noFill/>
          <a:ln w="9525">
            <a:noFill/>
            <a:miter lim="800000"/>
            <a:headEnd/>
            <a:tailEnd/>
          </a:ln>
        </p:spPr>
        <p:txBody>
          <a:bodyPr wrap="none">
            <a:spAutoFit/>
          </a:bodyPr>
          <a:lstStyle/>
          <a:p>
            <a:r>
              <a:rPr lang="en-US" sz="4000" dirty="0" smtClean="0">
                <a:latin typeface="Calibri" pitchFamily="34" charset="0"/>
              </a:rPr>
              <a:t>Understanding Furniture Styles</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990600" y="12954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Overlapping Style Periods</a:t>
            </a:r>
          </a:p>
          <a:p>
            <a:pPr lvl="1" fontAlgn="auto">
              <a:spcBef>
                <a:spcPts val="0"/>
              </a:spcBef>
              <a:spcAft>
                <a:spcPts val="0"/>
              </a:spcAft>
              <a:buFont typeface="Arial" pitchFamily="34" charset="0"/>
              <a:buChar char="•"/>
              <a:defRPr/>
            </a:pPr>
            <a:r>
              <a:rPr lang="en-US" sz="3200" dirty="0" smtClean="0">
                <a:solidFill>
                  <a:schemeClr val="tx2"/>
                </a:solidFill>
                <a:latin typeface="+mn-lt"/>
              </a:rPr>
              <a:t>There is no definite beginning or end to any period.  Styles develop gradually.</a:t>
            </a:r>
          </a:p>
          <a:p>
            <a:pPr lvl="1" fontAlgn="auto">
              <a:spcBef>
                <a:spcPts val="0"/>
              </a:spcBef>
              <a:spcAft>
                <a:spcPts val="0"/>
              </a:spcAft>
              <a:buFont typeface="Arial" pitchFamily="34" charset="0"/>
              <a:buChar char="•"/>
              <a:defRPr/>
            </a:pPr>
            <a:r>
              <a:rPr lang="en-US" sz="3200" dirty="0" smtClean="0">
                <a:solidFill>
                  <a:schemeClr val="tx2"/>
                </a:solidFill>
                <a:latin typeface="+mn-lt"/>
              </a:rPr>
              <a:t>In the 19</a:t>
            </a:r>
            <a:r>
              <a:rPr lang="en-US" sz="3200" baseline="30000" dirty="0" smtClean="0">
                <a:solidFill>
                  <a:schemeClr val="tx2"/>
                </a:solidFill>
                <a:latin typeface="+mn-lt"/>
              </a:rPr>
              <a:t>th</a:t>
            </a:r>
            <a:r>
              <a:rPr lang="en-US" sz="3200" dirty="0" smtClean="0">
                <a:solidFill>
                  <a:schemeClr val="tx2"/>
                </a:solidFill>
                <a:latin typeface="+mn-lt"/>
              </a:rPr>
              <a:t> century, styles became popular in America later than they did in Europe.</a:t>
            </a:r>
          </a:p>
          <a:p>
            <a:pPr lvl="1" fontAlgn="auto">
              <a:spcBef>
                <a:spcPts val="0"/>
              </a:spcBef>
              <a:spcAft>
                <a:spcPts val="0"/>
              </a:spcAft>
              <a:buFont typeface="Arial" pitchFamily="34" charset="0"/>
              <a:buChar char="•"/>
              <a:defRPr/>
            </a:pPr>
            <a:r>
              <a:rPr lang="en-US" sz="3200" dirty="0" smtClean="0">
                <a:solidFill>
                  <a:schemeClr val="tx2"/>
                </a:solidFill>
                <a:latin typeface="+mn-lt"/>
              </a:rPr>
              <a:t>Furniture that incorporates designs from two periods is referred to as </a:t>
            </a:r>
            <a:r>
              <a:rPr lang="en-US" sz="3200" i="1" dirty="0" smtClean="0">
                <a:solidFill>
                  <a:schemeClr val="tx2"/>
                </a:solidFill>
                <a:latin typeface="+mn-lt"/>
              </a:rPr>
              <a:t>transitional.</a:t>
            </a:r>
          </a:p>
          <a:p>
            <a:pPr lvl="1" fontAlgn="auto">
              <a:spcBef>
                <a:spcPts val="0"/>
              </a:spcBef>
              <a:spcAft>
                <a:spcPts val="0"/>
              </a:spcAft>
              <a:buFont typeface="Arial" pitchFamily="34" charset="0"/>
              <a:buChar char="•"/>
              <a:defRPr/>
            </a:pPr>
            <a:r>
              <a:rPr lang="en-US" sz="3200" dirty="0" smtClean="0">
                <a:solidFill>
                  <a:schemeClr val="tx2"/>
                </a:solidFill>
                <a:latin typeface="+mn-lt"/>
              </a:rPr>
              <a:t>The dates given in this chapter refer to the period when the styles were most popular in America.</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ox(in)">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box(in)">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762000" y="533400"/>
            <a:ext cx="8107028" cy="707886"/>
          </a:xfrm>
          <a:prstGeom prst="rect">
            <a:avLst/>
          </a:prstGeom>
          <a:noFill/>
          <a:ln w="9525">
            <a:noFill/>
            <a:miter lim="800000"/>
            <a:headEnd/>
            <a:tailEnd/>
          </a:ln>
        </p:spPr>
        <p:txBody>
          <a:bodyPr wrap="none">
            <a:spAutoFit/>
          </a:bodyPr>
          <a:lstStyle/>
          <a:p>
            <a:r>
              <a:rPr lang="en-US" sz="4000" dirty="0" smtClean="0">
                <a:latin typeface="Calibri" pitchFamily="34" charset="0"/>
              </a:rPr>
              <a:t>Understanding Furniture Styles (cont.)</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295400"/>
            <a:ext cx="7715250" cy="5016758"/>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Styles go through stages</a:t>
            </a:r>
          </a:p>
          <a:p>
            <a:pPr lvl="1" fontAlgn="auto">
              <a:spcBef>
                <a:spcPts val="0"/>
              </a:spcBef>
              <a:spcAft>
                <a:spcPts val="0"/>
              </a:spcAft>
              <a:buFont typeface="Arial" pitchFamily="34" charset="0"/>
              <a:buChar char="•"/>
              <a:defRPr/>
            </a:pPr>
            <a:r>
              <a:rPr lang="en-US" sz="3200" dirty="0" smtClean="0">
                <a:solidFill>
                  <a:schemeClr val="tx2"/>
                </a:solidFill>
                <a:latin typeface="+mn-lt"/>
              </a:rPr>
              <a:t>Most periods begin with simple, basic designs.</a:t>
            </a:r>
          </a:p>
          <a:p>
            <a:pPr lvl="1" fontAlgn="auto">
              <a:spcBef>
                <a:spcPts val="0"/>
              </a:spcBef>
              <a:spcAft>
                <a:spcPts val="0"/>
              </a:spcAft>
              <a:buFont typeface="Arial" pitchFamily="34" charset="0"/>
              <a:buChar char="•"/>
              <a:defRPr/>
            </a:pPr>
            <a:r>
              <a:rPr lang="en-US" sz="3200" dirty="0" smtClean="0">
                <a:solidFill>
                  <a:schemeClr val="tx2"/>
                </a:solidFill>
                <a:latin typeface="+mn-lt"/>
              </a:rPr>
              <a:t>As time goes by, designers tend to add more decorative features to the style.</a:t>
            </a:r>
          </a:p>
          <a:p>
            <a:pPr lvl="1" fontAlgn="auto">
              <a:spcBef>
                <a:spcPts val="0"/>
              </a:spcBef>
              <a:spcAft>
                <a:spcPts val="0"/>
              </a:spcAft>
              <a:buFont typeface="Arial" pitchFamily="34" charset="0"/>
              <a:buChar char="•"/>
              <a:defRPr/>
            </a:pPr>
            <a:r>
              <a:rPr lang="en-US" sz="3200" dirty="0" smtClean="0">
                <a:solidFill>
                  <a:schemeClr val="tx2"/>
                </a:solidFill>
                <a:latin typeface="+mn-lt"/>
              </a:rPr>
              <a:t>When people grow tired of these designs, a new cycle of designs begins.</a:t>
            </a:r>
          </a:p>
          <a:p>
            <a:pPr fontAlgn="auto">
              <a:spcBef>
                <a:spcPts val="0"/>
              </a:spcBef>
              <a:spcAft>
                <a:spcPts val="0"/>
              </a:spcAft>
              <a:buFont typeface="Arial" pitchFamily="34" charset="0"/>
              <a:buChar char="•"/>
              <a:defRPr/>
            </a:pPr>
            <a:r>
              <a:rPr lang="en-US" sz="3200" dirty="0" smtClean="0">
                <a:solidFill>
                  <a:schemeClr val="tx2"/>
                </a:solidFill>
                <a:latin typeface="+mn-lt"/>
              </a:rPr>
              <a:t>Styles may be formal or informal</a:t>
            </a:r>
          </a:p>
          <a:p>
            <a:pPr lvl="1" fontAlgn="auto">
              <a:spcBef>
                <a:spcPts val="0"/>
              </a:spcBef>
              <a:spcAft>
                <a:spcPts val="0"/>
              </a:spcAft>
              <a:buFont typeface="Arial" pitchFamily="34" charset="0"/>
              <a:buChar char="•"/>
              <a:defRPr/>
            </a:pPr>
            <a:r>
              <a:rPr lang="en-US" sz="3200" u="sng" dirty="0" smtClean="0">
                <a:solidFill>
                  <a:schemeClr val="tx2"/>
                </a:solidFill>
                <a:latin typeface="+mn-lt"/>
              </a:rPr>
              <a:t>Formal styles </a:t>
            </a:r>
            <a:r>
              <a:rPr lang="en-US" sz="3200" dirty="0" smtClean="0">
                <a:solidFill>
                  <a:schemeClr val="tx2"/>
                </a:solidFill>
                <a:latin typeface="+mn-lt"/>
              </a:rPr>
              <a:t>are more ornate and elegant.</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762000" y="533400"/>
            <a:ext cx="8107028" cy="707886"/>
          </a:xfrm>
          <a:prstGeom prst="rect">
            <a:avLst/>
          </a:prstGeom>
          <a:noFill/>
          <a:ln w="9525">
            <a:noFill/>
            <a:miter lim="800000"/>
            <a:headEnd/>
            <a:tailEnd/>
          </a:ln>
        </p:spPr>
        <p:txBody>
          <a:bodyPr wrap="none">
            <a:spAutoFit/>
          </a:bodyPr>
          <a:lstStyle/>
          <a:p>
            <a:r>
              <a:rPr lang="en-US" sz="4000" dirty="0" smtClean="0">
                <a:latin typeface="Calibri" pitchFamily="34" charset="0"/>
              </a:rPr>
              <a:t>Understanding Furniture Styles (cont.)</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1143000" y="1295400"/>
            <a:ext cx="7715250" cy="3046988"/>
          </a:xfrm>
          <a:prstGeom prst="rect">
            <a:avLst/>
          </a:prstGeom>
          <a:solidFill>
            <a:schemeClr val="accent1">
              <a:lumMod val="20000"/>
              <a:lumOff val="80000"/>
            </a:schemeClr>
          </a:solidFill>
        </p:spPr>
        <p:txBody>
          <a:bodyPr wrap="square">
            <a:spAutoFit/>
          </a:bodyPr>
          <a:lstStyle/>
          <a:p>
            <a:pPr fontAlgn="auto">
              <a:spcBef>
                <a:spcPts val="0"/>
              </a:spcBef>
              <a:spcAft>
                <a:spcPts val="0"/>
              </a:spcAft>
              <a:buFont typeface="Arial" pitchFamily="34" charset="0"/>
              <a:buChar char="•"/>
              <a:defRPr/>
            </a:pPr>
            <a:r>
              <a:rPr lang="en-US" sz="3200" u="sng" dirty="0" smtClean="0">
                <a:solidFill>
                  <a:schemeClr val="tx2"/>
                </a:solidFill>
                <a:latin typeface="+mn-lt"/>
              </a:rPr>
              <a:t>Informal Styles </a:t>
            </a:r>
            <a:r>
              <a:rPr lang="en-US" sz="3200" dirty="0" smtClean="0">
                <a:solidFill>
                  <a:schemeClr val="tx2"/>
                </a:solidFill>
                <a:latin typeface="+mn-lt"/>
              </a:rPr>
              <a:t>were made for the common people of the same era.</a:t>
            </a:r>
          </a:p>
          <a:p>
            <a:pPr fontAlgn="auto">
              <a:spcBef>
                <a:spcPts val="0"/>
              </a:spcBef>
              <a:spcAft>
                <a:spcPts val="0"/>
              </a:spcAft>
              <a:buFont typeface="Arial" pitchFamily="34" charset="0"/>
              <a:buChar char="•"/>
              <a:defRPr/>
            </a:pPr>
            <a:r>
              <a:rPr lang="en-US" sz="3200" dirty="0" smtClean="0">
                <a:solidFill>
                  <a:schemeClr val="tx2"/>
                </a:solidFill>
                <a:latin typeface="+mn-lt"/>
              </a:rPr>
              <a:t>They were usually made with simple hand tools.</a:t>
            </a:r>
          </a:p>
          <a:p>
            <a:pPr fontAlgn="auto">
              <a:spcBef>
                <a:spcPts val="0"/>
              </a:spcBef>
              <a:spcAft>
                <a:spcPts val="0"/>
              </a:spcAft>
              <a:buFont typeface="Arial" pitchFamily="34" charset="0"/>
              <a:buChar char="•"/>
              <a:defRPr/>
            </a:pPr>
            <a:r>
              <a:rPr lang="en-US" sz="3200" dirty="0" smtClean="0">
                <a:solidFill>
                  <a:schemeClr val="tx2"/>
                </a:solidFill>
                <a:latin typeface="+mn-lt"/>
              </a:rPr>
              <a:t>The pieces were plainer, smaller versions of formal styles.</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ox(in)">
                                      <p:cBhvr>
                                        <p:cTn id="2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5"/>
          <p:cNvSpPr txBox="1">
            <a:spLocks noChangeArrowheads="1"/>
          </p:cNvSpPr>
          <p:nvPr/>
        </p:nvSpPr>
        <p:spPr bwMode="auto">
          <a:xfrm>
            <a:off x="1143000" y="533400"/>
            <a:ext cx="3774495" cy="707886"/>
          </a:xfrm>
          <a:prstGeom prst="rect">
            <a:avLst/>
          </a:prstGeom>
          <a:noFill/>
          <a:ln w="9525">
            <a:noFill/>
            <a:miter lim="800000"/>
            <a:headEnd/>
            <a:tailEnd/>
          </a:ln>
        </p:spPr>
        <p:txBody>
          <a:bodyPr wrap="none">
            <a:spAutoFit/>
          </a:bodyPr>
          <a:lstStyle/>
          <a:p>
            <a:r>
              <a:rPr lang="en-US" sz="4000" dirty="0" smtClean="0">
                <a:latin typeface="Calibri" pitchFamily="34" charset="0"/>
              </a:rPr>
              <a:t>Designs That Last</a:t>
            </a:r>
            <a:endParaRPr lang="ru-RU" sz="4000" dirty="0">
              <a:latin typeface="Calibri" pitchFamily="34" charset="0"/>
            </a:endParaRPr>
          </a:p>
        </p:txBody>
      </p:sp>
      <p:sp>
        <p:nvSpPr>
          <p:cNvPr id="5123" name="TextBox 6"/>
          <p:cNvSpPr txBox="1">
            <a:spLocks noChangeArrowheads="1"/>
          </p:cNvSpPr>
          <p:nvPr/>
        </p:nvSpPr>
        <p:spPr bwMode="auto">
          <a:xfrm>
            <a:off x="1143000" y="1285875"/>
            <a:ext cx="184731" cy="338554"/>
          </a:xfrm>
          <a:prstGeom prst="rect">
            <a:avLst/>
          </a:prstGeom>
          <a:noFill/>
          <a:ln w="9525">
            <a:noFill/>
            <a:miter lim="800000"/>
            <a:headEnd/>
            <a:tailEnd/>
          </a:ln>
        </p:spPr>
        <p:txBody>
          <a:bodyPr wrap="none">
            <a:spAutoFit/>
          </a:bodyPr>
          <a:lstStyle/>
          <a:p>
            <a:endParaRPr lang="ru-RU" sz="1600" dirty="0">
              <a:latin typeface="Calibri" pitchFamily="34" charset="0"/>
            </a:endParaRPr>
          </a:p>
        </p:txBody>
      </p:sp>
      <p:sp>
        <p:nvSpPr>
          <p:cNvPr id="8" name="TextBox 7"/>
          <p:cNvSpPr txBox="1"/>
          <p:nvPr/>
        </p:nvSpPr>
        <p:spPr>
          <a:xfrm>
            <a:off x="990600" y="1295400"/>
            <a:ext cx="7715250" cy="5016758"/>
          </a:xfrm>
          <a:prstGeom prst="rect">
            <a:avLst/>
          </a:prstGeom>
          <a:solidFill>
            <a:schemeClr val="accent1">
              <a:lumMod val="20000"/>
              <a:lumOff val="80000"/>
            </a:schemeClr>
          </a:solidFill>
        </p:spPr>
        <p:txBody>
          <a:bodyPr>
            <a:spAutoFit/>
          </a:bodyPr>
          <a:lstStyle/>
          <a:p>
            <a:pPr fontAlgn="auto">
              <a:spcBef>
                <a:spcPts val="0"/>
              </a:spcBef>
              <a:spcAft>
                <a:spcPts val="0"/>
              </a:spcAft>
              <a:buFont typeface="Arial" pitchFamily="34" charset="0"/>
              <a:buChar char="•"/>
              <a:defRPr/>
            </a:pPr>
            <a:r>
              <a:rPr lang="en-US" sz="3200" dirty="0" smtClean="0">
                <a:solidFill>
                  <a:schemeClr val="tx2"/>
                </a:solidFill>
                <a:latin typeface="+mn-lt"/>
              </a:rPr>
              <a:t>Well designed furniture tends to survive over the years.</a:t>
            </a:r>
          </a:p>
          <a:p>
            <a:pPr fontAlgn="auto">
              <a:spcBef>
                <a:spcPts val="0"/>
              </a:spcBef>
              <a:spcAft>
                <a:spcPts val="0"/>
              </a:spcAft>
              <a:buFont typeface="Arial" pitchFamily="34" charset="0"/>
              <a:buChar char="•"/>
              <a:defRPr/>
            </a:pPr>
            <a:r>
              <a:rPr lang="en-US" sz="3200" dirty="0" smtClean="0">
                <a:solidFill>
                  <a:schemeClr val="tx2"/>
                </a:solidFill>
                <a:latin typeface="+mn-lt"/>
              </a:rPr>
              <a:t>There is a large demand for </a:t>
            </a:r>
            <a:r>
              <a:rPr lang="en-US" sz="3200" u="sng" dirty="0" smtClean="0">
                <a:solidFill>
                  <a:schemeClr val="tx2"/>
                </a:solidFill>
                <a:latin typeface="+mn-lt"/>
              </a:rPr>
              <a:t>reproductions</a:t>
            </a:r>
            <a:r>
              <a:rPr lang="en-US" sz="3200" dirty="0" smtClean="0">
                <a:solidFill>
                  <a:schemeClr val="tx2"/>
                </a:solidFill>
                <a:latin typeface="+mn-lt"/>
              </a:rPr>
              <a:t>, or accurate copies of originals.</a:t>
            </a:r>
          </a:p>
          <a:p>
            <a:pPr fontAlgn="auto">
              <a:spcBef>
                <a:spcPts val="0"/>
              </a:spcBef>
              <a:spcAft>
                <a:spcPts val="0"/>
              </a:spcAft>
              <a:buFont typeface="Arial" pitchFamily="34" charset="0"/>
              <a:buChar char="•"/>
              <a:defRPr/>
            </a:pPr>
            <a:r>
              <a:rPr lang="en-US" sz="3200" u="sng" dirty="0" smtClean="0">
                <a:solidFill>
                  <a:schemeClr val="tx2"/>
                </a:solidFill>
                <a:latin typeface="+mn-lt"/>
              </a:rPr>
              <a:t>Antiques: </a:t>
            </a:r>
            <a:r>
              <a:rPr lang="en-US" sz="3200" dirty="0" smtClean="0">
                <a:solidFill>
                  <a:schemeClr val="tx2"/>
                </a:solidFill>
                <a:latin typeface="+mn-lt"/>
              </a:rPr>
              <a:t>in the United States a piece of furniture must be 100 years old to be classified as an antique.</a:t>
            </a:r>
          </a:p>
          <a:p>
            <a:pPr lvl="1" fontAlgn="auto">
              <a:spcBef>
                <a:spcPts val="0"/>
              </a:spcBef>
              <a:spcAft>
                <a:spcPts val="0"/>
              </a:spcAft>
              <a:buFont typeface="Arial" pitchFamily="34" charset="0"/>
              <a:buChar char="•"/>
              <a:defRPr/>
            </a:pPr>
            <a:r>
              <a:rPr lang="en-US" sz="3200" dirty="0" smtClean="0">
                <a:solidFill>
                  <a:schemeClr val="tx2"/>
                </a:solidFill>
                <a:latin typeface="+mn-lt"/>
              </a:rPr>
              <a:t>Generally, if an antique has been refinished or changed significantly, it is less valuable.</a:t>
            </a:r>
            <a:endParaRPr lang="ru-RU" sz="3200"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ox(in)">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theme/theme1.xml><?xml version="1.0" encoding="utf-8"?>
<a:theme xmlns:a="http://schemas.openxmlformats.org/drawingml/2006/main" name="C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AD3C7C-F74F-4A1B-8484-0A2342F58D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CSC</Template>
  <TotalTime>300</TotalTime>
  <Words>1694</Words>
  <Application>Microsoft Office PowerPoint</Application>
  <PresentationFormat>On-screen Show (4:3)</PresentationFormat>
  <Paragraphs>188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CSC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Jacobean</vt:lpstr>
      <vt:lpstr>Slide 17</vt:lpstr>
      <vt:lpstr>Slide 18</vt:lpstr>
      <vt:lpstr>Slide 19</vt:lpstr>
      <vt:lpstr>Slide 20</vt:lpstr>
      <vt:lpstr> Queen Anne</vt:lpstr>
      <vt:lpstr>Slide 22</vt:lpstr>
      <vt:lpstr>Slide 23</vt:lpstr>
      <vt:lpstr>Chippendale</vt:lpstr>
      <vt:lpstr>Slide 25</vt:lpstr>
      <vt:lpstr>Slide 26</vt:lpstr>
      <vt:lpstr>Slide 27</vt:lpstr>
      <vt:lpstr>Slide 28</vt:lpstr>
      <vt:lpstr>Slide 29</vt:lpstr>
      <vt:lpstr>Slide 30</vt:lpstr>
      <vt:lpstr>Slide 31</vt:lpstr>
      <vt:lpstr>Duncan Phyfe</vt:lpstr>
      <vt:lpstr>Duncan Phyfe</vt:lpstr>
      <vt:lpstr>Slide 34</vt:lpstr>
      <vt:lpstr>Slide 35</vt:lpstr>
      <vt:lpstr>Slide 36</vt:lpstr>
      <vt:lpstr>Slide 37</vt:lpstr>
      <vt:lpstr>Slide 38</vt:lpstr>
      <vt:lpstr>Slide 39</vt:lpstr>
      <vt:lpstr>Slide 40</vt:lpstr>
      <vt:lpstr>Slide 41</vt:lpstr>
      <vt:lpstr>Contemporary</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Craig</dc:creator>
  <cp:lastModifiedBy>Terri Hollarn</cp:lastModifiedBy>
  <cp:revision>47</cp:revision>
  <dcterms:created xsi:type="dcterms:W3CDTF">2011-07-12T03:01:38Z</dcterms:created>
  <dcterms:modified xsi:type="dcterms:W3CDTF">2014-08-11T17:52:30Z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TC300075849990</vt:lpwstr>
  </property>
</Properties>
</file>