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3" r:id="rId19"/>
    <p:sldId id="272" r:id="rId20"/>
    <p:sldId id="271" r:id="rId21"/>
    <p:sldId id="270" r:id="rId22"/>
    <p:sldId id="276" r:id="rId23"/>
    <p:sldId id="275" r:id="rId24"/>
    <p:sldId id="274" r:id="rId25"/>
    <p:sldId id="284" r:id="rId26"/>
    <p:sldId id="283" r:id="rId27"/>
    <p:sldId id="282" r:id="rId28"/>
    <p:sldId id="281" r:id="rId29"/>
    <p:sldId id="280" r:id="rId30"/>
    <p:sldId id="279" r:id="rId31"/>
    <p:sldId id="278" r:id="rId32"/>
    <p:sldId id="277" r:id="rId33"/>
    <p:sldId id="285" r:id="rId34"/>
    <p:sldId id="286" r:id="rId35"/>
    <p:sldId id="287" r:id="rId36"/>
    <p:sldId id="288" r:id="rId37"/>
    <p:sldId id="289" r:id="rId38"/>
    <p:sldId id="294" r:id="rId39"/>
    <p:sldId id="295" r:id="rId40"/>
    <p:sldId id="296" r:id="rId41"/>
    <p:sldId id="297" r:id="rId42"/>
    <p:sldId id="301" r:id="rId43"/>
    <p:sldId id="298" r:id="rId44"/>
    <p:sldId id="299" r:id="rId45"/>
    <p:sldId id="305" r:id="rId46"/>
    <p:sldId id="304" r:id="rId47"/>
    <p:sldId id="303" r:id="rId48"/>
    <p:sldId id="302" r:id="rId49"/>
    <p:sldId id="300" r:id="rId50"/>
    <p:sldId id="306" r:id="rId51"/>
    <p:sldId id="307" r:id="rId52"/>
    <p:sldId id="308" r:id="rId53"/>
    <p:sldId id="309" r:id="rId54"/>
    <p:sldId id="315" r:id="rId55"/>
    <p:sldId id="310" r:id="rId56"/>
    <p:sldId id="311" r:id="rId57"/>
    <p:sldId id="312" r:id="rId58"/>
    <p:sldId id="313" r:id="rId59"/>
    <p:sldId id="314" r:id="rId60"/>
    <p:sldId id="319" r:id="rId61"/>
    <p:sldId id="316" r:id="rId62"/>
    <p:sldId id="317" r:id="rId63"/>
    <p:sldId id="321" r:id="rId64"/>
    <p:sldId id="320" r:id="rId65"/>
    <p:sldId id="318" r:id="rId66"/>
    <p:sldId id="324" r:id="rId67"/>
    <p:sldId id="323" r:id="rId68"/>
    <p:sldId id="325" r:id="rId69"/>
    <p:sldId id="322" r:id="rId70"/>
    <p:sldId id="326" r:id="rId71"/>
    <p:sldId id="327" r:id="rId7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1" d="100"/>
          <a:sy n="61" d="100"/>
        </p:scale>
        <p:origin x="-127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1B60E0-0CC2-4E3B-9EF0-F0237C52F7F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C2C162-A9F1-4938-BB74-57A445A5DFA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CF26F7-94CB-4078-8655-1601474AB8C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8B7D32-55A5-46FD-B98A-92A633F572E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7DFE5F-0A0F-48FA-84F7-2BF027D1E70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2D5C45E-653F-4910-A0AF-6089A897986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8FF14DB-BCAF-43C6-81F0-F4E164524F1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D7C9387-F49C-44A5-AD7B-8BAB8731829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E89234C-D499-497A-9C44-AD81B07D099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427301A-55E2-4EBC-ACA7-19011984813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12D2337-58AC-4F83-825C-4BE8B0C5C40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6CA00E5-CA74-4BC5-9DC4-C7A5F0FEA17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jpeg"/></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6.jpeg"/><Relationship Id="rId4" Type="http://schemas.openxmlformats.org/officeDocument/2006/relationships/image" Target="../media/image15.jpeg"/></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9.jpeg"/><Relationship Id="rId4" Type="http://schemas.openxmlformats.org/officeDocument/2006/relationships/image" Target="../media/image18.jpeg"/></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3.jpeg"/></Relationships>
</file>

<file path=ppt/slides/_rels/slide3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6.jpeg"/><Relationship Id="rId4" Type="http://schemas.openxmlformats.org/officeDocument/2006/relationships/image" Target="../media/image25.jpeg"/></Relationships>
</file>

<file path=ppt/slides/_rels/slide32.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9.jpeg"/><Relationship Id="rId4" Type="http://schemas.openxmlformats.org/officeDocument/2006/relationships/image" Target="../media/image28.jpeg"/></Relationships>
</file>

<file path=ppt/slides/_rels/slide33.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5.jpeg"/><Relationship Id="rId5" Type="http://schemas.openxmlformats.org/officeDocument/2006/relationships/image" Target="../media/image34.jpeg"/><Relationship Id="rId4" Type="http://schemas.openxmlformats.org/officeDocument/2006/relationships/image" Target="../media/image33.jpeg"/></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9.jpeg"/><Relationship Id="rId4" Type="http://schemas.openxmlformats.org/officeDocument/2006/relationships/image" Target="../media/image38.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3.jpeg"/><Relationship Id="rId4" Type="http://schemas.openxmlformats.org/officeDocument/2006/relationships/image" Target="../media/image42.jpeg"/></Relationships>
</file>

<file path=ppt/slides/_rels/slide47.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5.jpeg"/></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8.jpeg"/><Relationship Id="rId4" Type="http://schemas.openxmlformats.org/officeDocument/2006/relationships/image" Target="../media/image47.jpeg"/></Relationships>
</file>

<file path=ppt/slides/_rels/slide52.xml.rels><?xml version="1.0" encoding="UTF-8" standalone="yes"?>
<Relationships xmlns="http://schemas.openxmlformats.org/package/2006/relationships"><Relationship Id="rId3" Type="http://schemas.openxmlformats.org/officeDocument/2006/relationships/image" Target="../media/image49.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0.jpeg"/></Relationships>
</file>

<file path=ppt/slides/_rels/slide53.xml.rels><?xml version="1.0" encoding="UTF-8" standalone="yes"?>
<Relationships xmlns="http://schemas.openxmlformats.org/package/2006/relationships"><Relationship Id="rId3" Type="http://schemas.openxmlformats.org/officeDocument/2006/relationships/image" Target="../media/image51.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2.jpeg"/></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228600" y="0"/>
            <a:ext cx="9144000" cy="6858000"/>
          </a:xfrm>
          <a:prstGeom prst="rect">
            <a:avLst/>
          </a:prstGeom>
          <a:noFill/>
        </p:spPr>
      </p:pic>
      <p:sp>
        <p:nvSpPr>
          <p:cNvPr id="6" name="TextBox 5"/>
          <p:cNvSpPr txBox="1"/>
          <p:nvPr/>
        </p:nvSpPr>
        <p:spPr>
          <a:xfrm>
            <a:off x="533400" y="10668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Kitchens, Laundry Areas &amp; Baths</a:t>
            </a:r>
            <a:endParaRPr lang="en-US" sz="4000" dirty="0">
              <a:solidFill>
                <a:schemeClr val="accent6">
                  <a:lumMod val="75000"/>
                </a:schemeClr>
              </a:solidFill>
            </a:endParaRPr>
          </a:p>
        </p:txBody>
      </p:sp>
      <p:sp>
        <p:nvSpPr>
          <p:cNvPr id="7" name="TextBox 6"/>
          <p:cNvSpPr txBox="1"/>
          <p:nvPr/>
        </p:nvSpPr>
        <p:spPr>
          <a:xfrm>
            <a:off x="228600" y="838200"/>
            <a:ext cx="8686800" cy="1200329"/>
          </a:xfrm>
          <a:prstGeom prst="rect">
            <a:avLst/>
          </a:prstGeom>
          <a:noFill/>
        </p:spPr>
        <p:txBody>
          <a:bodyPr wrap="square" rtlCol="0">
            <a:spAutoFit/>
          </a:bodyPr>
          <a:lstStyle/>
          <a:p>
            <a:pPr>
              <a:buFont typeface="Arial" pitchFamily="34" charset="0"/>
              <a:buChar char="•"/>
            </a:pPr>
            <a:endParaRPr lang="en-US" sz="3600" b="1" dirty="0" smtClean="0">
              <a:solidFill>
                <a:schemeClr val="accent6">
                  <a:lumMod val="60000"/>
                  <a:lumOff val="40000"/>
                </a:schemeClr>
              </a:solidFill>
            </a:endParaRPr>
          </a:p>
          <a:p>
            <a:pPr>
              <a:buFont typeface="Arial" pitchFamily="34" charset="0"/>
              <a:buChar char="•"/>
            </a:pPr>
            <a:endParaRPr lang="en-US" sz="36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Planning Center</a:t>
            </a:r>
            <a:endParaRPr lang="en-US" sz="4000" dirty="0">
              <a:solidFill>
                <a:schemeClr val="accent6">
                  <a:lumMod val="75000"/>
                </a:schemeClr>
              </a:solidFill>
            </a:endParaRPr>
          </a:p>
        </p:txBody>
      </p:sp>
      <p:sp>
        <p:nvSpPr>
          <p:cNvPr id="7" name="TextBox 6"/>
          <p:cNvSpPr txBox="1"/>
          <p:nvPr/>
        </p:nvSpPr>
        <p:spPr>
          <a:xfrm>
            <a:off x="228600" y="838200"/>
            <a:ext cx="8686800" cy="4524315"/>
          </a:xfrm>
          <a:prstGeom prst="rect">
            <a:avLst/>
          </a:prstGeom>
          <a:noFill/>
        </p:spPr>
        <p:txBody>
          <a:bodyPr wrap="square" rtlCol="0">
            <a:spAutoFit/>
          </a:bodyPr>
          <a:lstStyle/>
          <a:p>
            <a:pPr>
              <a:buFont typeface="Arial" pitchFamily="34" charset="0"/>
              <a:buChar char="•"/>
            </a:pPr>
            <a:r>
              <a:rPr lang="en-US" sz="3600" b="1" dirty="0" smtClean="0">
                <a:solidFill>
                  <a:schemeClr val="accent6">
                    <a:lumMod val="60000"/>
                    <a:lumOff val="40000"/>
                  </a:schemeClr>
                </a:solidFill>
              </a:rPr>
              <a:t>A convenient place to plan meals and store cookbooks.</a:t>
            </a:r>
          </a:p>
          <a:p>
            <a:pPr>
              <a:buFont typeface="Arial" pitchFamily="34" charset="0"/>
              <a:buChar char="•"/>
            </a:pPr>
            <a:r>
              <a:rPr lang="en-US" sz="3600" b="1" dirty="0" smtClean="0">
                <a:solidFill>
                  <a:schemeClr val="accent6">
                    <a:lumMod val="60000"/>
                    <a:lumOff val="40000"/>
                  </a:schemeClr>
                </a:solidFill>
              </a:rPr>
              <a:t>Some also use a planning center for coordinating family messages and schedules, and paying bills.</a:t>
            </a:r>
          </a:p>
          <a:p>
            <a:pPr>
              <a:buFont typeface="Arial" pitchFamily="34" charset="0"/>
              <a:buChar char="•"/>
            </a:pPr>
            <a:r>
              <a:rPr lang="en-US" sz="3600" b="1" dirty="0" smtClean="0">
                <a:solidFill>
                  <a:schemeClr val="accent6">
                    <a:lumMod val="60000"/>
                    <a:lumOff val="40000"/>
                  </a:schemeClr>
                </a:solidFill>
              </a:rPr>
              <a:t>Planning centers range from a small table and chair to an office area that includes a computer.</a:t>
            </a:r>
            <a:endParaRPr lang="en-US" sz="36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Other Centers</a:t>
            </a:r>
            <a:endParaRPr lang="en-US" sz="4000" dirty="0">
              <a:solidFill>
                <a:schemeClr val="accent6">
                  <a:lumMod val="75000"/>
                </a:schemeClr>
              </a:solidFill>
            </a:endParaRPr>
          </a:p>
        </p:txBody>
      </p:sp>
      <p:sp>
        <p:nvSpPr>
          <p:cNvPr id="7" name="TextBox 6"/>
          <p:cNvSpPr txBox="1"/>
          <p:nvPr/>
        </p:nvSpPr>
        <p:spPr>
          <a:xfrm>
            <a:off x="228600" y="838200"/>
            <a:ext cx="8686800" cy="5509200"/>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Many kitchens have a serving and eating center.</a:t>
            </a:r>
          </a:p>
          <a:p>
            <a:pPr>
              <a:buFont typeface="Arial" pitchFamily="34" charset="0"/>
              <a:buChar char="•"/>
            </a:pPr>
            <a:r>
              <a:rPr lang="en-US" sz="3200" b="1" dirty="0" smtClean="0">
                <a:solidFill>
                  <a:schemeClr val="accent6">
                    <a:lumMod val="60000"/>
                    <a:lumOff val="40000"/>
                  </a:schemeClr>
                </a:solidFill>
              </a:rPr>
              <a:t>People who bake frequently may add a baking center with a marble surface for kneading dough and making pastry, and extra-wide storage spaces for appliances and </a:t>
            </a:r>
            <a:r>
              <a:rPr lang="en-US" sz="3200" b="1" dirty="0" err="1" smtClean="0">
                <a:solidFill>
                  <a:schemeClr val="accent6">
                    <a:lumMod val="60000"/>
                    <a:lumOff val="40000"/>
                  </a:schemeClr>
                </a:solidFill>
              </a:rPr>
              <a:t>bakeware</a:t>
            </a:r>
            <a:r>
              <a:rPr lang="en-US" sz="3200" b="1" dirty="0" smtClean="0">
                <a:solidFill>
                  <a:schemeClr val="accent6">
                    <a:lumMod val="60000"/>
                    <a:lumOff val="40000"/>
                  </a:schemeClr>
                </a:solidFill>
              </a:rPr>
              <a:t>.</a:t>
            </a:r>
          </a:p>
          <a:p>
            <a:pPr>
              <a:buFont typeface="Arial" pitchFamily="34" charset="0"/>
              <a:buChar char="•"/>
            </a:pPr>
            <a:r>
              <a:rPr lang="en-US" sz="3200" b="1" dirty="0" smtClean="0">
                <a:solidFill>
                  <a:schemeClr val="accent6">
                    <a:lumMod val="60000"/>
                    <a:lumOff val="40000"/>
                  </a:schemeClr>
                </a:solidFill>
              </a:rPr>
              <a:t>Socializing or casual seating area is very popular in today’s kitchens.</a:t>
            </a:r>
          </a:p>
          <a:p>
            <a:pPr>
              <a:buFont typeface="Arial" pitchFamily="34" charset="0"/>
              <a:buChar char="•"/>
            </a:pPr>
            <a:r>
              <a:rPr lang="en-US" sz="3200" b="1" dirty="0" smtClean="0">
                <a:solidFill>
                  <a:schemeClr val="accent6">
                    <a:lumMod val="60000"/>
                    <a:lumOff val="40000"/>
                  </a:schemeClr>
                </a:solidFill>
              </a:rPr>
              <a:t>Other areas include laundry, sewing and maintaining indoor plants.</a:t>
            </a:r>
            <a:endParaRPr lang="en-US" sz="32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646331"/>
          </a:xfrm>
          <a:prstGeom prst="rect">
            <a:avLst/>
          </a:prstGeom>
          <a:noFill/>
        </p:spPr>
        <p:txBody>
          <a:bodyPr wrap="square" rtlCol="0">
            <a:spAutoFit/>
          </a:bodyPr>
          <a:lstStyle/>
          <a:p>
            <a:pPr algn="ctr"/>
            <a:r>
              <a:rPr lang="en-US" sz="3600" dirty="0" smtClean="0">
                <a:solidFill>
                  <a:schemeClr val="accent6">
                    <a:lumMod val="75000"/>
                  </a:schemeClr>
                </a:solidFill>
              </a:rPr>
              <a:t>The Work Triangle</a:t>
            </a:r>
            <a:endParaRPr lang="en-US" sz="3600" dirty="0">
              <a:solidFill>
                <a:schemeClr val="accent6">
                  <a:lumMod val="75000"/>
                </a:schemeClr>
              </a:solidFill>
            </a:endParaRPr>
          </a:p>
        </p:txBody>
      </p:sp>
      <p:sp>
        <p:nvSpPr>
          <p:cNvPr id="7" name="TextBox 6"/>
          <p:cNvSpPr txBox="1"/>
          <p:nvPr/>
        </p:nvSpPr>
        <p:spPr>
          <a:xfrm>
            <a:off x="228600" y="762000"/>
            <a:ext cx="8686800" cy="6200954"/>
          </a:xfrm>
          <a:prstGeom prst="rect">
            <a:avLst/>
          </a:prstGeom>
          <a:noFill/>
        </p:spPr>
        <p:txBody>
          <a:bodyPr wrap="square" rtlCol="0">
            <a:spAutoFit/>
          </a:bodyPr>
          <a:lstStyle/>
          <a:p>
            <a:pPr>
              <a:buFont typeface="Arial" pitchFamily="34" charset="0"/>
              <a:buChar char="•"/>
            </a:pPr>
            <a:r>
              <a:rPr lang="en-US" sz="2800" b="1" dirty="0" smtClean="0">
                <a:solidFill>
                  <a:schemeClr val="accent6">
                    <a:lumMod val="60000"/>
                    <a:lumOff val="40000"/>
                  </a:schemeClr>
                </a:solidFill>
              </a:rPr>
              <a:t>The triangle formed by drawing imaginary lines to connect the sink, range or </a:t>
            </a:r>
            <a:r>
              <a:rPr lang="en-US" sz="2800" b="1" dirty="0" err="1" smtClean="0">
                <a:solidFill>
                  <a:schemeClr val="accent6">
                    <a:lumMod val="60000"/>
                    <a:lumOff val="40000"/>
                  </a:schemeClr>
                </a:solidFill>
              </a:rPr>
              <a:t>cooktop</a:t>
            </a:r>
            <a:r>
              <a:rPr lang="en-US" sz="2800" b="1" dirty="0" smtClean="0">
                <a:solidFill>
                  <a:schemeClr val="accent6">
                    <a:lumMod val="60000"/>
                    <a:lumOff val="40000"/>
                  </a:schemeClr>
                </a:solidFill>
              </a:rPr>
              <a:t>, and refrigerator.</a:t>
            </a:r>
          </a:p>
          <a:p>
            <a:pPr>
              <a:buFont typeface="Arial" pitchFamily="34" charset="0"/>
              <a:buChar char="•"/>
            </a:pPr>
            <a:r>
              <a:rPr lang="en-US" sz="2800" b="1" dirty="0" smtClean="0">
                <a:solidFill>
                  <a:schemeClr val="accent6">
                    <a:lumMod val="60000"/>
                    <a:lumOff val="40000"/>
                  </a:schemeClr>
                </a:solidFill>
              </a:rPr>
              <a:t>It should be the basis for kitchen design.</a:t>
            </a:r>
          </a:p>
          <a:p>
            <a:pPr>
              <a:buFont typeface="Arial" pitchFamily="34" charset="0"/>
              <a:buChar char="•"/>
            </a:pPr>
            <a:r>
              <a:rPr lang="en-US" sz="2800" b="1" dirty="0" smtClean="0">
                <a:solidFill>
                  <a:schemeClr val="accent6">
                    <a:lumMod val="60000"/>
                    <a:lumOff val="40000"/>
                  </a:schemeClr>
                </a:solidFill>
              </a:rPr>
              <a:t>The triangle should not be so small that the kitchen is cramped or so large that the work centers are too far apart.</a:t>
            </a:r>
          </a:p>
          <a:p>
            <a:pPr>
              <a:buFont typeface="Arial" pitchFamily="34" charset="0"/>
              <a:buChar char="•"/>
            </a:pPr>
            <a:r>
              <a:rPr lang="en-US" sz="2800" b="1" dirty="0" smtClean="0">
                <a:solidFill>
                  <a:schemeClr val="accent6">
                    <a:lumMod val="60000"/>
                    <a:lumOff val="40000"/>
                  </a:schemeClr>
                </a:solidFill>
              </a:rPr>
              <a:t>Ideally, the total length of the sides of the triangle should be between 12 ft. and 22 ft.</a:t>
            </a:r>
          </a:p>
          <a:p>
            <a:pPr>
              <a:buFont typeface="Arial" pitchFamily="34" charset="0"/>
              <a:buChar char="•"/>
            </a:pPr>
            <a:r>
              <a:rPr lang="en-US" sz="2800" b="1" dirty="0" smtClean="0">
                <a:solidFill>
                  <a:schemeClr val="accent6">
                    <a:lumMod val="60000"/>
                    <a:lumOff val="40000"/>
                  </a:schemeClr>
                </a:solidFill>
              </a:rPr>
              <a:t>Functions best when the 3 sides are nearly equal with the sink located between the refrigerator and the range.</a:t>
            </a:r>
          </a:p>
          <a:p>
            <a:pPr>
              <a:buFont typeface="Arial" pitchFamily="34" charset="0"/>
              <a:buChar char="•"/>
            </a:pPr>
            <a:r>
              <a:rPr lang="en-US" sz="2800" b="1" dirty="0" smtClean="0">
                <a:solidFill>
                  <a:schemeClr val="accent6">
                    <a:lumMod val="60000"/>
                    <a:lumOff val="40000"/>
                  </a:schemeClr>
                </a:solidFill>
              </a:rPr>
              <a:t>Traffic passing through the kitchen should not cross the work triangle.</a:t>
            </a:r>
            <a:endParaRPr lang="en-US" sz="28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Common Kitchen Layouts</a:t>
            </a:r>
            <a:endParaRPr lang="en-US" sz="4000" dirty="0">
              <a:solidFill>
                <a:schemeClr val="accent6">
                  <a:lumMod val="75000"/>
                </a:schemeClr>
              </a:solidFill>
            </a:endParaRPr>
          </a:p>
        </p:txBody>
      </p:sp>
      <p:sp>
        <p:nvSpPr>
          <p:cNvPr id="7" name="TextBox 6"/>
          <p:cNvSpPr txBox="1"/>
          <p:nvPr/>
        </p:nvSpPr>
        <p:spPr>
          <a:xfrm>
            <a:off x="228600" y="838200"/>
            <a:ext cx="8686800" cy="5632311"/>
          </a:xfrm>
          <a:prstGeom prst="rect">
            <a:avLst/>
          </a:prstGeom>
          <a:noFill/>
        </p:spPr>
        <p:txBody>
          <a:bodyPr wrap="square" rtlCol="0">
            <a:spAutoFit/>
          </a:bodyPr>
          <a:lstStyle/>
          <a:p>
            <a:pPr>
              <a:buFont typeface="Arial" pitchFamily="34" charset="0"/>
              <a:buChar char="•"/>
            </a:pPr>
            <a:r>
              <a:rPr lang="en-US" sz="3600" b="1" dirty="0" smtClean="0">
                <a:solidFill>
                  <a:schemeClr val="accent6">
                    <a:lumMod val="60000"/>
                    <a:lumOff val="40000"/>
                  </a:schemeClr>
                </a:solidFill>
              </a:rPr>
              <a:t>One-Wall</a:t>
            </a:r>
          </a:p>
          <a:p>
            <a:pPr>
              <a:buFont typeface="Arial" pitchFamily="34" charset="0"/>
              <a:buChar char="•"/>
            </a:pPr>
            <a:r>
              <a:rPr lang="en-US" sz="3600" b="1" dirty="0" smtClean="0">
                <a:solidFill>
                  <a:schemeClr val="accent6">
                    <a:lumMod val="60000"/>
                    <a:lumOff val="40000"/>
                  </a:schemeClr>
                </a:solidFill>
              </a:rPr>
              <a:t>Corridor</a:t>
            </a:r>
          </a:p>
          <a:p>
            <a:pPr>
              <a:buFont typeface="Arial" pitchFamily="34" charset="0"/>
              <a:buChar char="•"/>
            </a:pPr>
            <a:r>
              <a:rPr lang="en-US" sz="3600" b="1" dirty="0" smtClean="0">
                <a:solidFill>
                  <a:schemeClr val="accent6">
                    <a:lumMod val="60000"/>
                    <a:lumOff val="40000"/>
                  </a:schemeClr>
                </a:solidFill>
              </a:rPr>
              <a:t>L-Shaped</a:t>
            </a:r>
          </a:p>
          <a:p>
            <a:pPr>
              <a:buFont typeface="Arial" pitchFamily="34" charset="0"/>
              <a:buChar char="•"/>
            </a:pPr>
            <a:r>
              <a:rPr lang="en-US" sz="3600" b="1" dirty="0" smtClean="0">
                <a:solidFill>
                  <a:schemeClr val="accent6">
                    <a:lumMod val="60000"/>
                    <a:lumOff val="40000"/>
                  </a:schemeClr>
                </a:solidFill>
              </a:rPr>
              <a:t>U-Shaped</a:t>
            </a:r>
          </a:p>
          <a:p>
            <a:pPr>
              <a:buFont typeface="Arial" pitchFamily="34" charset="0"/>
              <a:buChar char="•"/>
            </a:pPr>
            <a:r>
              <a:rPr lang="en-US" sz="3600" b="1" dirty="0" smtClean="0">
                <a:solidFill>
                  <a:schemeClr val="accent6">
                    <a:lumMod val="60000"/>
                    <a:lumOff val="40000"/>
                  </a:schemeClr>
                </a:solidFill>
              </a:rPr>
              <a:t>These basic layouts can be varied by adding an island (a freestanding storage and countertop unit) or a peninsula (countertop that extends out into the room with one end attached to a wall or cabinet).</a:t>
            </a:r>
            <a:endParaRPr lang="en-US" sz="36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One-Wall Kitchen</a:t>
            </a:r>
            <a:endParaRPr lang="en-US" sz="4000" dirty="0">
              <a:solidFill>
                <a:schemeClr val="accent6">
                  <a:lumMod val="75000"/>
                </a:schemeClr>
              </a:solidFill>
            </a:endParaRPr>
          </a:p>
        </p:txBody>
      </p:sp>
      <p:sp>
        <p:nvSpPr>
          <p:cNvPr id="7" name="TextBox 6"/>
          <p:cNvSpPr txBox="1"/>
          <p:nvPr/>
        </p:nvSpPr>
        <p:spPr>
          <a:xfrm>
            <a:off x="228600" y="838201"/>
            <a:ext cx="8686800" cy="4093428"/>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The range, sink, refrigerator, and cabinets are arranged along the wall</a:t>
            </a:r>
          </a:p>
          <a:p>
            <a:pPr lvl="1">
              <a:buFont typeface="Arial" pitchFamily="34" charset="0"/>
              <a:buChar char="•"/>
            </a:pPr>
            <a:r>
              <a:rPr lang="en-US" sz="2800" b="1" dirty="0" smtClean="0">
                <a:solidFill>
                  <a:schemeClr val="accent6">
                    <a:lumMod val="60000"/>
                    <a:lumOff val="40000"/>
                  </a:schemeClr>
                </a:solidFill>
              </a:rPr>
              <a:t>Advantage: saves space, a practical choice in apartments or other small homes</a:t>
            </a:r>
          </a:p>
          <a:p>
            <a:pPr lvl="1">
              <a:buFont typeface="Arial" pitchFamily="34" charset="0"/>
              <a:buChar char="•"/>
            </a:pPr>
            <a:r>
              <a:rPr lang="en-US" sz="2800" b="1" dirty="0" smtClean="0">
                <a:solidFill>
                  <a:schemeClr val="accent6">
                    <a:lumMod val="60000"/>
                    <a:lumOff val="40000"/>
                  </a:schemeClr>
                </a:solidFill>
              </a:rPr>
              <a:t>Disadvantages: Very limited space and counter space</a:t>
            </a:r>
          </a:p>
          <a:p>
            <a:pPr lvl="1">
              <a:buFont typeface="Arial" pitchFamily="34" charset="0"/>
              <a:buChar char="•"/>
            </a:pPr>
            <a:r>
              <a:rPr lang="en-US" sz="2800" b="1" dirty="0" smtClean="0">
                <a:solidFill>
                  <a:schemeClr val="accent6">
                    <a:lumMod val="60000"/>
                    <a:lumOff val="40000"/>
                  </a:schemeClr>
                </a:solidFill>
              </a:rPr>
              <a:t>If stretched out to allow more storage and counter space, work centers may be too far apart.</a:t>
            </a:r>
            <a:endParaRPr lang="en-US" sz="2800" b="1" dirty="0">
              <a:solidFill>
                <a:schemeClr val="accent6">
                  <a:lumMod val="60000"/>
                  <a:lumOff val="40000"/>
                </a:schemeClr>
              </a:solidFill>
            </a:endParaRPr>
          </a:p>
        </p:txBody>
      </p:sp>
      <p:pic>
        <p:nvPicPr>
          <p:cNvPr id="8" name="Picture 7" descr="onewallkitchendiagram.jpg"/>
          <p:cNvPicPr>
            <a:picLocks noChangeAspect="1"/>
          </p:cNvPicPr>
          <p:nvPr/>
        </p:nvPicPr>
        <p:blipFill>
          <a:blip r:embed="rId3" cstate="print"/>
          <a:stretch>
            <a:fillRect/>
          </a:stretch>
        </p:blipFill>
        <p:spPr>
          <a:xfrm>
            <a:off x="1828800" y="4419600"/>
            <a:ext cx="2836985" cy="2438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descr="onewallkitchen.jpg"/>
          <p:cNvPicPr>
            <a:picLocks noChangeAspect="1"/>
          </p:cNvPicPr>
          <p:nvPr/>
        </p:nvPicPr>
        <p:blipFill>
          <a:blip r:embed="rId4" cstate="print"/>
          <a:stretch>
            <a:fillRect/>
          </a:stretch>
        </p:blipFill>
        <p:spPr>
          <a:xfrm>
            <a:off x="5257800" y="4419600"/>
            <a:ext cx="3431822" cy="2438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ox(in)">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ox(in)">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Corridor Kitchen</a:t>
            </a:r>
            <a:endParaRPr lang="en-US" sz="4000" dirty="0">
              <a:solidFill>
                <a:schemeClr val="accent6">
                  <a:lumMod val="75000"/>
                </a:schemeClr>
              </a:solidFill>
            </a:endParaRPr>
          </a:p>
        </p:txBody>
      </p:sp>
      <p:sp>
        <p:nvSpPr>
          <p:cNvPr id="7" name="TextBox 6"/>
          <p:cNvSpPr txBox="1"/>
          <p:nvPr/>
        </p:nvSpPr>
        <p:spPr>
          <a:xfrm>
            <a:off x="228600" y="838200"/>
            <a:ext cx="8686800" cy="6001643"/>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Appliances and cabinets are arranged along two walls, with an aisle between them. Both ends of the kitchen may be open, or one end may be a wall.</a:t>
            </a:r>
          </a:p>
          <a:p>
            <a:pPr lvl="1">
              <a:buFont typeface="Arial" pitchFamily="34" charset="0"/>
              <a:buChar char="•"/>
            </a:pPr>
            <a:r>
              <a:rPr lang="en-US" sz="3200" b="1" dirty="0" smtClean="0">
                <a:solidFill>
                  <a:schemeClr val="accent6">
                    <a:lumMod val="60000"/>
                    <a:lumOff val="40000"/>
                  </a:schemeClr>
                </a:solidFill>
              </a:rPr>
              <a:t>Advantage: Usually has a compact, efficient work triangle</a:t>
            </a:r>
          </a:p>
          <a:p>
            <a:pPr lvl="1">
              <a:buFont typeface="Arial" pitchFamily="34" charset="0"/>
              <a:buChar char="•"/>
            </a:pPr>
            <a:r>
              <a:rPr lang="en-US" sz="3200" b="1" dirty="0" smtClean="0">
                <a:solidFill>
                  <a:schemeClr val="accent6">
                    <a:lumMod val="60000"/>
                    <a:lumOff val="40000"/>
                  </a:schemeClr>
                </a:solidFill>
              </a:rPr>
              <a:t>Disadvantages: Work triangle may be too cramped to allow more than one person to work in the kitchen at a time.</a:t>
            </a:r>
          </a:p>
          <a:p>
            <a:pPr lvl="1">
              <a:buFont typeface="Arial" pitchFamily="34" charset="0"/>
              <a:buChar char="•"/>
            </a:pPr>
            <a:r>
              <a:rPr lang="en-US" sz="3200" b="1" dirty="0" smtClean="0">
                <a:solidFill>
                  <a:schemeClr val="accent6">
                    <a:lumMod val="60000"/>
                    <a:lumOff val="40000"/>
                  </a:schemeClr>
                </a:solidFill>
              </a:rPr>
              <a:t>If both ends are open, people walking through the kitchen can interrupt meal preparation.</a:t>
            </a:r>
            <a:endParaRPr lang="en-US" sz="32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Corridor Kitchen</a:t>
            </a:r>
            <a:endParaRPr lang="en-US" sz="4000" dirty="0">
              <a:solidFill>
                <a:schemeClr val="accent6">
                  <a:lumMod val="75000"/>
                </a:schemeClr>
              </a:solidFill>
            </a:endParaRPr>
          </a:p>
        </p:txBody>
      </p:sp>
      <p:pic>
        <p:nvPicPr>
          <p:cNvPr id="8" name="Picture 7" descr="corridarkitchendiagramtriangle.jpg"/>
          <p:cNvPicPr>
            <a:picLocks noChangeAspect="1"/>
          </p:cNvPicPr>
          <p:nvPr/>
        </p:nvPicPr>
        <p:blipFill>
          <a:blip r:embed="rId3" cstate="print"/>
          <a:stretch>
            <a:fillRect/>
          </a:stretch>
        </p:blipFill>
        <p:spPr>
          <a:xfrm>
            <a:off x="1600200" y="3810000"/>
            <a:ext cx="3546415" cy="2819400"/>
          </a:xfrm>
          <a:prstGeom prst="rect">
            <a:avLst/>
          </a:prstGeom>
        </p:spPr>
      </p:pic>
      <p:pic>
        <p:nvPicPr>
          <p:cNvPr id="9" name="Picture 8" descr="corridorkitchen.jpg"/>
          <p:cNvPicPr>
            <a:picLocks noChangeAspect="1"/>
          </p:cNvPicPr>
          <p:nvPr/>
        </p:nvPicPr>
        <p:blipFill>
          <a:blip r:embed="rId4" cstate="print"/>
          <a:stretch>
            <a:fillRect/>
          </a:stretch>
        </p:blipFill>
        <p:spPr>
          <a:xfrm>
            <a:off x="5181600" y="990600"/>
            <a:ext cx="3048000" cy="37571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descr="corridorkitchendiagram.jpg"/>
          <p:cNvPicPr>
            <a:picLocks noChangeAspect="1"/>
          </p:cNvPicPr>
          <p:nvPr/>
        </p:nvPicPr>
        <p:blipFill>
          <a:blip r:embed="rId5" cstate="print"/>
          <a:stretch>
            <a:fillRect/>
          </a:stretch>
        </p:blipFill>
        <p:spPr>
          <a:xfrm>
            <a:off x="228600" y="762000"/>
            <a:ext cx="2895600" cy="30410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fltVal val="0"/>
                                          </p:val>
                                        </p:tav>
                                        <p:tav tm="100000">
                                          <p:val>
                                            <p:strVal val="#ppt_w"/>
                                          </p:val>
                                        </p:tav>
                                      </p:tavLst>
                                    </p:anim>
                                    <p:anim calcmode="lin" valueType="num">
                                      <p:cBhvr>
                                        <p:cTn id="27" dur="500" fill="hold"/>
                                        <p:tgtEl>
                                          <p:spTgt spid="9"/>
                                        </p:tgtEl>
                                        <p:attrNameLst>
                                          <p:attrName>ppt_h</p:attrName>
                                        </p:attrNameLst>
                                      </p:cBhvr>
                                      <p:tavLst>
                                        <p:tav tm="0">
                                          <p:val>
                                            <p:fltVal val="0"/>
                                          </p:val>
                                        </p:tav>
                                        <p:tav tm="100000">
                                          <p:val>
                                            <p:strVal val="#ppt_h"/>
                                          </p:val>
                                        </p:tav>
                                      </p:tavLst>
                                    </p:anim>
                                    <p:animEffect transition="in" filter="fade">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L-Shaped Kitchen</a:t>
            </a:r>
            <a:endParaRPr lang="en-US" sz="4000" dirty="0">
              <a:solidFill>
                <a:schemeClr val="accent6">
                  <a:lumMod val="75000"/>
                </a:schemeClr>
              </a:solidFill>
            </a:endParaRPr>
          </a:p>
        </p:txBody>
      </p:sp>
      <p:sp>
        <p:nvSpPr>
          <p:cNvPr id="7" name="TextBox 6"/>
          <p:cNvSpPr txBox="1"/>
          <p:nvPr/>
        </p:nvSpPr>
        <p:spPr>
          <a:xfrm>
            <a:off x="228600" y="838200"/>
            <a:ext cx="8686800" cy="5940088"/>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Appliances and cabinets are arranged along two adjoining walls.  This arrangement permits an open area that may be used for dining</a:t>
            </a:r>
          </a:p>
          <a:p>
            <a:pPr lvl="1">
              <a:buFont typeface="Arial" pitchFamily="34" charset="0"/>
              <a:buChar char="•"/>
            </a:pPr>
            <a:r>
              <a:rPr lang="en-US" sz="2800" b="1" dirty="0" smtClean="0">
                <a:solidFill>
                  <a:schemeClr val="accent6">
                    <a:lumMod val="60000"/>
                    <a:lumOff val="40000"/>
                  </a:schemeClr>
                </a:solidFill>
              </a:rPr>
              <a:t>Advantages: The work triangle is not interrupted by traffic</a:t>
            </a:r>
          </a:p>
          <a:p>
            <a:pPr lvl="1">
              <a:buFont typeface="Arial" pitchFamily="34" charset="0"/>
              <a:buChar char="•"/>
            </a:pPr>
            <a:r>
              <a:rPr lang="en-US" sz="2800" b="1" dirty="0" smtClean="0">
                <a:solidFill>
                  <a:schemeClr val="accent6">
                    <a:lumMod val="60000"/>
                    <a:lumOff val="40000"/>
                  </a:schemeClr>
                </a:solidFill>
              </a:rPr>
              <a:t>More than one person can work conveniently in the kitchen</a:t>
            </a:r>
          </a:p>
          <a:p>
            <a:pPr lvl="1">
              <a:buFont typeface="Arial" pitchFamily="34" charset="0"/>
              <a:buChar char="•"/>
            </a:pPr>
            <a:r>
              <a:rPr lang="en-US" sz="2800" b="1" dirty="0" smtClean="0">
                <a:solidFill>
                  <a:schemeClr val="accent6">
                    <a:lumMod val="60000"/>
                    <a:lumOff val="40000"/>
                  </a:schemeClr>
                </a:solidFill>
              </a:rPr>
              <a:t>More continuous counter and cabinet space is possible than with one-wall and corridor layouts</a:t>
            </a:r>
          </a:p>
          <a:p>
            <a:pPr lvl="1">
              <a:buFont typeface="Arial" pitchFamily="34" charset="0"/>
              <a:buChar char="•"/>
            </a:pPr>
            <a:r>
              <a:rPr lang="en-US" sz="2800" b="1" dirty="0" smtClean="0">
                <a:solidFill>
                  <a:schemeClr val="accent6">
                    <a:lumMod val="60000"/>
                    <a:lumOff val="40000"/>
                  </a:schemeClr>
                </a:solidFill>
              </a:rPr>
              <a:t>Disadvantage: Corner storage might not be fully accessible.</a:t>
            </a:r>
            <a:endParaRPr lang="en-US" sz="28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L-Shaped Kitchen</a:t>
            </a:r>
            <a:endParaRPr lang="en-US" sz="4000" dirty="0">
              <a:solidFill>
                <a:schemeClr val="accent6">
                  <a:lumMod val="75000"/>
                </a:schemeClr>
              </a:solidFill>
            </a:endParaRPr>
          </a:p>
        </p:txBody>
      </p:sp>
      <p:pic>
        <p:nvPicPr>
          <p:cNvPr id="8" name="Picture 7" descr="lshapedkitchendiagram.jpg"/>
          <p:cNvPicPr>
            <a:picLocks noChangeAspect="1"/>
          </p:cNvPicPr>
          <p:nvPr/>
        </p:nvPicPr>
        <p:blipFill>
          <a:blip r:embed="rId3" cstate="print"/>
          <a:stretch>
            <a:fillRect/>
          </a:stretch>
        </p:blipFill>
        <p:spPr>
          <a:xfrm>
            <a:off x="609600" y="914400"/>
            <a:ext cx="3886200" cy="3886200"/>
          </a:xfrm>
          <a:prstGeom prst="rect">
            <a:avLst/>
          </a:prstGeom>
        </p:spPr>
      </p:pic>
      <p:pic>
        <p:nvPicPr>
          <p:cNvPr id="9" name="Picture 8" descr="lshapedkitchenpic.jpg"/>
          <p:cNvPicPr>
            <a:picLocks noChangeAspect="1"/>
          </p:cNvPicPr>
          <p:nvPr/>
        </p:nvPicPr>
        <p:blipFill>
          <a:blip r:embed="rId4" cstate="print"/>
          <a:stretch>
            <a:fillRect/>
          </a:stretch>
        </p:blipFill>
        <p:spPr>
          <a:xfrm>
            <a:off x="4724400" y="3276600"/>
            <a:ext cx="4191000" cy="277881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ox(in)">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ox(in)">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U-Shaped Kitchen</a:t>
            </a:r>
            <a:endParaRPr lang="en-US" sz="4000" dirty="0">
              <a:solidFill>
                <a:schemeClr val="accent6">
                  <a:lumMod val="75000"/>
                </a:schemeClr>
              </a:solidFill>
            </a:endParaRPr>
          </a:p>
        </p:txBody>
      </p:sp>
      <p:sp>
        <p:nvSpPr>
          <p:cNvPr id="7" name="TextBox 6"/>
          <p:cNvSpPr txBox="1"/>
          <p:nvPr/>
        </p:nvSpPr>
        <p:spPr>
          <a:xfrm>
            <a:off x="228600" y="838200"/>
            <a:ext cx="8686800" cy="5509200"/>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Appliances and cabinets are arranged along three adjoining walls.  Some U-shaped kitchens also have an island in the middle of the U.</a:t>
            </a:r>
          </a:p>
          <a:p>
            <a:pPr lvl="1">
              <a:buFont typeface="Arial" pitchFamily="34" charset="0"/>
              <a:buChar char="•"/>
            </a:pPr>
            <a:r>
              <a:rPr lang="en-US" sz="2800" b="1" dirty="0" smtClean="0">
                <a:solidFill>
                  <a:schemeClr val="accent6">
                    <a:lumMod val="60000"/>
                    <a:lumOff val="40000"/>
                  </a:schemeClr>
                </a:solidFill>
              </a:rPr>
              <a:t>Advantages:  Usually has more continuous counter and cabinet space than any of the other layouts.</a:t>
            </a:r>
          </a:p>
          <a:p>
            <a:pPr lvl="1">
              <a:buFont typeface="Arial" pitchFamily="34" charset="0"/>
              <a:buChar char="•"/>
            </a:pPr>
            <a:r>
              <a:rPr lang="en-US" sz="2800" b="1" dirty="0" smtClean="0">
                <a:solidFill>
                  <a:schemeClr val="accent6">
                    <a:lumMod val="60000"/>
                    <a:lumOff val="40000"/>
                  </a:schemeClr>
                </a:solidFill>
              </a:rPr>
              <a:t>A major appliance may be placed along each wall so that the sides of the work triangle are equal</a:t>
            </a:r>
          </a:p>
          <a:p>
            <a:pPr lvl="1">
              <a:buFont typeface="Arial" pitchFamily="34" charset="0"/>
              <a:buChar char="•"/>
            </a:pPr>
            <a:r>
              <a:rPr lang="en-US" sz="2800" b="1" dirty="0" smtClean="0">
                <a:solidFill>
                  <a:schemeClr val="accent6">
                    <a:lumMod val="60000"/>
                    <a:lumOff val="40000"/>
                  </a:schemeClr>
                </a:solidFill>
              </a:rPr>
              <a:t>Disadvantage: Corner storage may not be fully accessible.</a:t>
            </a:r>
            <a:endParaRPr lang="en-US" sz="28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Planning Kitchens</a:t>
            </a:r>
            <a:endParaRPr lang="en-US" sz="4000" dirty="0">
              <a:solidFill>
                <a:schemeClr val="accent6">
                  <a:lumMod val="75000"/>
                </a:schemeClr>
              </a:solidFill>
            </a:endParaRPr>
          </a:p>
        </p:txBody>
      </p:sp>
      <p:sp>
        <p:nvSpPr>
          <p:cNvPr id="7" name="TextBox 6"/>
          <p:cNvSpPr txBox="1"/>
          <p:nvPr/>
        </p:nvSpPr>
        <p:spPr>
          <a:xfrm>
            <a:off x="228600" y="914400"/>
            <a:ext cx="8686800" cy="5509200"/>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Which meals will usually be prepared in the kitchen? Will they be elaborate or simple meals?</a:t>
            </a:r>
          </a:p>
          <a:p>
            <a:pPr>
              <a:buFont typeface="Arial" pitchFamily="34" charset="0"/>
              <a:buChar char="•"/>
            </a:pPr>
            <a:r>
              <a:rPr lang="en-US" sz="3200" b="1" dirty="0" smtClean="0">
                <a:solidFill>
                  <a:schemeClr val="accent6">
                    <a:lumMod val="60000"/>
                    <a:lumOff val="40000"/>
                  </a:schemeClr>
                </a:solidFill>
              </a:rPr>
              <a:t>For how many people will food usually be prepared?</a:t>
            </a:r>
          </a:p>
          <a:p>
            <a:pPr>
              <a:buFont typeface="Arial" pitchFamily="34" charset="0"/>
              <a:buChar char="•"/>
            </a:pPr>
            <a:r>
              <a:rPr lang="en-US" sz="3200" b="1" dirty="0" smtClean="0">
                <a:solidFill>
                  <a:schemeClr val="accent6">
                    <a:lumMod val="60000"/>
                    <a:lumOff val="40000"/>
                  </a:schemeClr>
                </a:solidFill>
              </a:rPr>
              <a:t>Will there be more than one cook at a time?</a:t>
            </a:r>
          </a:p>
          <a:p>
            <a:pPr>
              <a:buFont typeface="Arial" pitchFamily="34" charset="0"/>
              <a:buChar char="•"/>
            </a:pPr>
            <a:r>
              <a:rPr lang="en-US" sz="3200" b="1" dirty="0" smtClean="0">
                <a:solidFill>
                  <a:schemeClr val="accent6">
                    <a:lumMod val="60000"/>
                    <a:lumOff val="40000"/>
                  </a:schemeClr>
                </a:solidFill>
              </a:rPr>
              <a:t>Should the kitchen accommodate people with physical limitations?</a:t>
            </a:r>
          </a:p>
          <a:p>
            <a:pPr>
              <a:buFont typeface="Arial" pitchFamily="34" charset="0"/>
              <a:buChar char="•"/>
            </a:pPr>
            <a:r>
              <a:rPr lang="en-US" sz="3200" b="1" dirty="0" smtClean="0">
                <a:solidFill>
                  <a:schemeClr val="accent6">
                    <a:lumMod val="60000"/>
                    <a:lumOff val="40000"/>
                  </a:schemeClr>
                </a:solidFill>
              </a:rPr>
              <a:t>How many appliances are to be stored in the kitchen?</a:t>
            </a:r>
            <a:endParaRPr lang="en-US" sz="32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U-Shaped Kitchen</a:t>
            </a:r>
            <a:endParaRPr lang="en-US" sz="4000" dirty="0">
              <a:solidFill>
                <a:schemeClr val="accent6">
                  <a:lumMod val="75000"/>
                </a:schemeClr>
              </a:solidFill>
            </a:endParaRPr>
          </a:p>
        </p:txBody>
      </p:sp>
      <p:pic>
        <p:nvPicPr>
          <p:cNvPr id="8" name="Picture 7" descr="ushapeddiagram.jpg"/>
          <p:cNvPicPr>
            <a:picLocks noChangeAspect="1"/>
          </p:cNvPicPr>
          <p:nvPr/>
        </p:nvPicPr>
        <p:blipFill>
          <a:blip r:embed="rId3" cstate="print"/>
          <a:stretch>
            <a:fillRect/>
          </a:stretch>
        </p:blipFill>
        <p:spPr>
          <a:xfrm>
            <a:off x="609600" y="838200"/>
            <a:ext cx="3474720" cy="2895600"/>
          </a:xfrm>
          <a:prstGeom prst="rect">
            <a:avLst/>
          </a:prstGeom>
          <a:ln w="88900" cap="sq" cmpd="thickThin">
            <a:solidFill>
              <a:srgbClr val="000000"/>
            </a:solidFill>
            <a:prstDash val="solid"/>
            <a:miter lim="800000"/>
          </a:ln>
          <a:effectLst>
            <a:innerShdw blurRad="76200">
              <a:srgbClr val="000000"/>
            </a:innerShdw>
          </a:effectLst>
        </p:spPr>
      </p:pic>
      <p:pic>
        <p:nvPicPr>
          <p:cNvPr id="9" name="Picture 8" descr="ushapedkitchenpic.jpg"/>
          <p:cNvPicPr>
            <a:picLocks noChangeAspect="1"/>
          </p:cNvPicPr>
          <p:nvPr/>
        </p:nvPicPr>
        <p:blipFill>
          <a:blip r:embed="rId4" cstate="print"/>
          <a:stretch>
            <a:fillRect/>
          </a:stretch>
        </p:blipFill>
        <p:spPr>
          <a:xfrm>
            <a:off x="1828800" y="3962400"/>
            <a:ext cx="3971511" cy="2667000"/>
          </a:xfrm>
          <a:prstGeom prst="rect">
            <a:avLst/>
          </a:prstGeom>
          <a:ln w="88900" cap="sq" cmpd="thickThin">
            <a:solidFill>
              <a:srgbClr val="000000"/>
            </a:solidFill>
            <a:prstDash val="solid"/>
            <a:miter lim="800000"/>
          </a:ln>
          <a:effectLst>
            <a:innerShdw blurRad="76200">
              <a:srgbClr val="000000"/>
            </a:innerShdw>
          </a:effectLst>
        </p:spPr>
      </p:pic>
      <p:pic>
        <p:nvPicPr>
          <p:cNvPr id="10" name="Picture 9" descr="ushapedkitchenpic2.jpg"/>
          <p:cNvPicPr>
            <a:picLocks noChangeAspect="1"/>
          </p:cNvPicPr>
          <p:nvPr/>
        </p:nvPicPr>
        <p:blipFill>
          <a:blip r:embed="rId5" cstate="print"/>
          <a:stretch>
            <a:fillRect/>
          </a:stretch>
        </p:blipFill>
        <p:spPr>
          <a:xfrm>
            <a:off x="4953000" y="838200"/>
            <a:ext cx="3967506" cy="29718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Adding an Island</a:t>
            </a:r>
            <a:endParaRPr lang="en-US" sz="4000" dirty="0">
              <a:solidFill>
                <a:schemeClr val="accent6">
                  <a:lumMod val="75000"/>
                </a:schemeClr>
              </a:solidFill>
            </a:endParaRPr>
          </a:p>
        </p:txBody>
      </p:sp>
      <p:sp>
        <p:nvSpPr>
          <p:cNvPr id="7" name="TextBox 6"/>
          <p:cNvSpPr txBox="1"/>
          <p:nvPr/>
        </p:nvSpPr>
        <p:spPr>
          <a:xfrm>
            <a:off x="228600" y="838200"/>
            <a:ext cx="8686800" cy="3539430"/>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Any of the basic designs may be altered by adding an island.</a:t>
            </a:r>
          </a:p>
          <a:p>
            <a:pPr lvl="1">
              <a:buFont typeface="Arial" pitchFamily="34" charset="0"/>
              <a:buChar char="•"/>
            </a:pPr>
            <a:r>
              <a:rPr lang="en-US" sz="3200" b="1" dirty="0" smtClean="0">
                <a:solidFill>
                  <a:schemeClr val="accent6">
                    <a:lumMod val="60000"/>
                    <a:lumOff val="40000"/>
                  </a:schemeClr>
                </a:solidFill>
              </a:rPr>
              <a:t>Advantage: Offers many options for making a kitchen more functional</a:t>
            </a:r>
          </a:p>
          <a:p>
            <a:pPr lvl="1">
              <a:buFont typeface="Arial" pitchFamily="34" charset="0"/>
              <a:buChar char="•"/>
            </a:pPr>
            <a:r>
              <a:rPr lang="en-US" sz="3200" b="1" dirty="0" smtClean="0">
                <a:solidFill>
                  <a:schemeClr val="accent6">
                    <a:lumMod val="60000"/>
                    <a:lumOff val="40000"/>
                  </a:schemeClr>
                </a:solidFill>
              </a:rPr>
              <a:t>Disadvantage: can be a traffic obstacle if not well planned.</a:t>
            </a:r>
          </a:p>
          <a:p>
            <a:r>
              <a:rPr lang="en-US" sz="3200" b="1" dirty="0" smtClean="0">
                <a:solidFill>
                  <a:schemeClr val="accent6">
                    <a:lumMod val="60000"/>
                    <a:lumOff val="40000"/>
                  </a:schemeClr>
                </a:solidFill>
              </a:rPr>
              <a:t>	</a:t>
            </a:r>
            <a:endParaRPr lang="en-US" sz="3200" b="1" dirty="0">
              <a:solidFill>
                <a:schemeClr val="accent6">
                  <a:lumMod val="60000"/>
                  <a:lumOff val="40000"/>
                </a:schemeClr>
              </a:solidFill>
            </a:endParaRPr>
          </a:p>
        </p:txBody>
      </p:sp>
      <p:pic>
        <p:nvPicPr>
          <p:cNvPr id="8" name="Picture 7" descr="islandkitchenpic.jpg"/>
          <p:cNvPicPr>
            <a:picLocks noChangeAspect="1"/>
          </p:cNvPicPr>
          <p:nvPr/>
        </p:nvPicPr>
        <p:blipFill>
          <a:blip r:embed="rId3" cstate="print"/>
          <a:stretch>
            <a:fillRect/>
          </a:stretch>
        </p:blipFill>
        <p:spPr>
          <a:xfrm>
            <a:off x="990599" y="3962400"/>
            <a:ext cx="3893279" cy="2590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8" descr="islandkitchenpic2.jpg"/>
          <p:cNvPicPr>
            <a:picLocks noChangeAspect="1"/>
          </p:cNvPicPr>
          <p:nvPr/>
        </p:nvPicPr>
        <p:blipFill>
          <a:blip r:embed="rId4" cstate="print"/>
          <a:stretch>
            <a:fillRect/>
          </a:stretch>
        </p:blipFill>
        <p:spPr>
          <a:xfrm>
            <a:off x="5257800" y="3352800"/>
            <a:ext cx="2743200" cy="31916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Using a Peninsula</a:t>
            </a:r>
            <a:endParaRPr lang="en-US" sz="4000" dirty="0">
              <a:solidFill>
                <a:schemeClr val="accent6">
                  <a:lumMod val="75000"/>
                </a:schemeClr>
              </a:solidFill>
            </a:endParaRPr>
          </a:p>
        </p:txBody>
      </p:sp>
      <p:sp>
        <p:nvSpPr>
          <p:cNvPr id="7" name="TextBox 6"/>
          <p:cNvSpPr txBox="1"/>
          <p:nvPr/>
        </p:nvSpPr>
        <p:spPr>
          <a:xfrm>
            <a:off x="228600" y="838200"/>
            <a:ext cx="8686800" cy="4093428"/>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A countertop that extends out into the room.</a:t>
            </a:r>
          </a:p>
          <a:p>
            <a:pPr lvl="1">
              <a:buFont typeface="Arial" pitchFamily="34" charset="0"/>
              <a:buChar char="•"/>
            </a:pPr>
            <a:r>
              <a:rPr lang="en-US" sz="2800" b="1" dirty="0" smtClean="0">
                <a:solidFill>
                  <a:schemeClr val="accent6">
                    <a:lumMod val="60000"/>
                    <a:lumOff val="40000"/>
                  </a:schemeClr>
                </a:solidFill>
              </a:rPr>
              <a:t>Advantages: Can serve as an open divider between the kitchen and a dining area or family room</a:t>
            </a:r>
          </a:p>
          <a:p>
            <a:pPr lvl="1">
              <a:buFont typeface="Arial" pitchFamily="34" charset="0"/>
              <a:buChar char="•"/>
            </a:pPr>
            <a:r>
              <a:rPr lang="en-US" sz="2800" b="1" dirty="0" smtClean="0">
                <a:solidFill>
                  <a:schemeClr val="accent6">
                    <a:lumMod val="60000"/>
                    <a:lumOff val="40000"/>
                  </a:schemeClr>
                </a:solidFill>
              </a:rPr>
              <a:t>Can be used to add a 4</a:t>
            </a:r>
            <a:r>
              <a:rPr lang="en-US" sz="2800" b="1" baseline="30000" dirty="0" smtClean="0">
                <a:solidFill>
                  <a:schemeClr val="accent6">
                    <a:lumMod val="60000"/>
                    <a:lumOff val="40000"/>
                  </a:schemeClr>
                </a:solidFill>
              </a:rPr>
              <a:t>th</a:t>
            </a:r>
            <a:r>
              <a:rPr lang="en-US" sz="2800" b="1" dirty="0" smtClean="0">
                <a:solidFill>
                  <a:schemeClr val="accent6">
                    <a:lumMod val="60000"/>
                    <a:lumOff val="40000"/>
                  </a:schemeClr>
                </a:solidFill>
              </a:rPr>
              <a:t> countertop to a U-shaped kitchen</a:t>
            </a:r>
          </a:p>
          <a:p>
            <a:pPr lvl="1">
              <a:buFont typeface="Arial" pitchFamily="34" charset="0"/>
              <a:buChar char="•"/>
            </a:pPr>
            <a:r>
              <a:rPr lang="en-US" sz="2800" b="1" dirty="0" smtClean="0">
                <a:solidFill>
                  <a:schemeClr val="accent6">
                    <a:lumMod val="60000"/>
                    <a:lumOff val="40000"/>
                  </a:schemeClr>
                </a:solidFill>
              </a:rPr>
              <a:t>Disadvantage: some people may not like the openness of the peninsula</a:t>
            </a:r>
            <a:endParaRPr lang="en-US" sz="28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10" name="Picture 9" descr="peninsulakitchenpic.jpg"/>
          <p:cNvPicPr>
            <a:picLocks noChangeAspect="1"/>
          </p:cNvPicPr>
          <p:nvPr/>
        </p:nvPicPr>
        <p:blipFill>
          <a:blip r:embed="rId3" cstate="print"/>
          <a:stretch>
            <a:fillRect/>
          </a:stretch>
        </p:blipFill>
        <p:spPr>
          <a:xfrm>
            <a:off x="5638800" y="1066800"/>
            <a:ext cx="3124200" cy="3124200"/>
          </a:xfrm>
          <a:prstGeom prst="rect">
            <a:avLst/>
          </a:prstGeom>
        </p:spPr>
      </p:pic>
      <p:sp>
        <p:nvSpPr>
          <p:cNvPr id="2050" name="Rectangle 2"/>
          <p:cNvSpPr>
            <a:spLocks noGrp="1" noChangeArrowheads="1"/>
          </p:cNvSpPr>
          <p:nvPr>
            <p:ph type="ctrTitle"/>
          </p:nvPr>
        </p:nvSpPr>
        <p:spPr>
          <a:xfrm>
            <a:off x="533400" y="228600"/>
            <a:ext cx="7772400" cy="1470025"/>
          </a:xfrm>
        </p:spPr>
        <p:txBody>
          <a:bodyPr/>
          <a:lstStyle/>
          <a:p>
            <a:endParaRPr lang="en-US" dirty="0"/>
          </a:p>
        </p:txBody>
      </p:sp>
      <p:sp>
        <p:nvSpPr>
          <p:cNvPr id="2051" name="Rectangle 3"/>
          <p:cNvSpPr>
            <a:spLocks noGrp="1" noChangeArrowheads="1"/>
          </p:cNvSpPr>
          <p:nvPr>
            <p:ph type="subTitle" idx="1"/>
          </p:nvPr>
        </p:nvSpPr>
        <p:spPr/>
        <p:txBody>
          <a:bodyPr/>
          <a:lstStyle/>
          <a:p>
            <a:endParaRPr lang="en-US" dirty="0"/>
          </a:p>
        </p:txBody>
      </p:sp>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Peninsula Kitchen</a:t>
            </a:r>
            <a:endParaRPr lang="en-US" sz="4000" dirty="0">
              <a:solidFill>
                <a:schemeClr val="accent6">
                  <a:lumMod val="75000"/>
                </a:schemeClr>
              </a:solidFill>
            </a:endParaRPr>
          </a:p>
        </p:txBody>
      </p:sp>
      <p:pic>
        <p:nvPicPr>
          <p:cNvPr id="8" name="Picture 7" descr="peninsulakitchenpc2.jpg"/>
          <p:cNvPicPr>
            <a:picLocks noChangeAspect="1"/>
          </p:cNvPicPr>
          <p:nvPr/>
        </p:nvPicPr>
        <p:blipFill>
          <a:blip r:embed="rId4" cstate="print"/>
          <a:stretch>
            <a:fillRect/>
          </a:stretch>
        </p:blipFill>
        <p:spPr>
          <a:xfrm>
            <a:off x="304800" y="1600200"/>
            <a:ext cx="4914900" cy="4456176"/>
          </a:xfrm>
          <a:prstGeom prst="rect">
            <a:avLst/>
          </a:prstGeom>
        </p:spPr>
      </p:pic>
      <p:pic>
        <p:nvPicPr>
          <p:cNvPr id="9" name="Picture 8" descr="peninsulakitchendiagram.jpg"/>
          <p:cNvPicPr>
            <a:picLocks noChangeAspect="1"/>
          </p:cNvPicPr>
          <p:nvPr/>
        </p:nvPicPr>
        <p:blipFill>
          <a:blip r:embed="rId5" cstate="print"/>
          <a:stretch>
            <a:fillRect/>
          </a:stretch>
        </p:blipFill>
        <p:spPr>
          <a:xfrm>
            <a:off x="5867400" y="3810000"/>
            <a:ext cx="2362200" cy="280657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Making a Kitchen Floor Plan</a:t>
            </a:r>
            <a:endParaRPr lang="en-US" sz="4000" dirty="0">
              <a:solidFill>
                <a:schemeClr val="accent6">
                  <a:lumMod val="75000"/>
                </a:schemeClr>
              </a:solidFill>
            </a:endParaRPr>
          </a:p>
        </p:txBody>
      </p:sp>
      <p:sp>
        <p:nvSpPr>
          <p:cNvPr id="7" name="TextBox 6"/>
          <p:cNvSpPr txBox="1"/>
          <p:nvPr/>
        </p:nvSpPr>
        <p:spPr>
          <a:xfrm>
            <a:off x="228600" y="838200"/>
            <a:ext cx="8686800" cy="5632311"/>
          </a:xfrm>
          <a:prstGeom prst="rect">
            <a:avLst/>
          </a:prstGeom>
          <a:noFill/>
        </p:spPr>
        <p:txBody>
          <a:bodyPr wrap="square" rtlCol="0">
            <a:spAutoFit/>
          </a:bodyPr>
          <a:lstStyle/>
          <a:p>
            <a:pPr>
              <a:buFont typeface="Arial" pitchFamily="34" charset="0"/>
              <a:buChar char="•"/>
            </a:pPr>
            <a:r>
              <a:rPr lang="en-US" sz="3600" b="1" dirty="0" smtClean="0">
                <a:solidFill>
                  <a:schemeClr val="accent6">
                    <a:lumMod val="60000"/>
                    <a:lumOff val="40000"/>
                  </a:schemeClr>
                </a:solidFill>
              </a:rPr>
              <a:t>Draw a floor plan to scale</a:t>
            </a:r>
          </a:p>
          <a:p>
            <a:pPr>
              <a:buFont typeface="Arial" pitchFamily="34" charset="0"/>
              <a:buChar char="•"/>
            </a:pPr>
            <a:r>
              <a:rPr lang="en-US" sz="3600" b="1" dirty="0" smtClean="0">
                <a:solidFill>
                  <a:schemeClr val="accent6">
                    <a:lumMod val="60000"/>
                    <a:lumOff val="40000"/>
                  </a:schemeClr>
                </a:solidFill>
              </a:rPr>
              <a:t>Use templates to determine the best locations for cabinets and appliances</a:t>
            </a:r>
          </a:p>
          <a:p>
            <a:pPr>
              <a:buFont typeface="Arial" pitchFamily="34" charset="0"/>
              <a:buChar char="•"/>
            </a:pPr>
            <a:r>
              <a:rPr lang="en-US" sz="3600" b="1" dirty="0" smtClean="0">
                <a:solidFill>
                  <a:schemeClr val="accent6">
                    <a:lumMod val="60000"/>
                    <a:lumOff val="40000"/>
                  </a:schemeClr>
                </a:solidFill>
              </a:rPr>
              <a:t>Be sure to double-check the floor plan before work begins and appliances are ordered</a:t>
            </a:r>
          </a:p>
          <a:p>
            <a:pPr>
              <a:buFont typeface="Arial" pitchFamily="34" charset="0"/>
              <a:buChar char="•"/>
            </a:pPr>
            <a:r>
              <a:rPr lang="en-US" sz="3600" b="1" dirty="0" smtClean="0">
                <a:solidFill>
                  <a:schemeClr val="accent6">
                    <a:lumMod val="60000"/>
                    <a:lumOff val="40000"/>
                  </a:schemeClr>
                </a:solidFill>
              </a:rPr>
              <a:t>Once the plumbing, equipment, and cabinets have been installed moving them is usually complicated and expensive</a:t>
            </a:r>
            <a:endParaRPr lang="en-US" sz="36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Choosing Cabinets and Fixtures</a:t>
            </a:r>
            <a:endParaRPr lang="en-US" sz="4000" dirty="0">
              <a:solidFill>
                <a:schemeClr val="accent6">
                  <a:lumMod val="75000"/>
                </a:schemeClr>
              </a:solidFill>
            </a:endParaRPr>
          </a:p>
        </p:txBody>
      </p:sp>
      <p:sp>
        <p:nvSpPr>
          <p:cNvPr id="7" name="TextBox 6"/>
          <p:cNvSpPr txBox="1"/>
          <p:nvPr/>
        </p:nvSpPr>
        <p:spPr>
          <a:xfrm>
            <a:off x="228600" y="838200"/>
            <a:ext cx="8686800" cy="5632311"/>
          </a:xfrm>
          <a:prstGeom prst="rect">
            <a:avLst/>
          </a:prstGeom>
          <a:noFill/>
        </p:spPr>
        <p:txBody>
          <a:bodyPr wrap="square" rtlCol="0">
            <a:spAutoFit/>
          </a:bodyPr>
          <a:lstStyle/>
          <a:p>
            <a:pPr>
              <a:buFont typeface="Arial" pitchFamily="34" charset="0"/>
              <a:buChar char="•"/>
            </a:pPr>
            <a:r>
              <a:rPr lang="en-US" sz="3600" b="1" dirty="0" smtClean="0">
                <a:solidFill>
                  <a:schemeClr val="accent6">
                    <a:lumMod val="60000"/>
                    <a:lumOff val="40000"/>
                  </a:schemeClr>
                </a:solidFill>
              </a:rPr>
              <a:t>Cabinets-base cabinets are usually 24 inches deep, wall cabinets are usually 12 inches deep.</a:t>
            </a:r>
          </a:p>
          <a:p>
            <a:pPr>
              <a:buFont typeface="Arial" pitchFamily="34" charset="0"/>
              <a:buChar char="•"/>
            </a:pPr>
            <a:r>
              <a:rPr lang="en-US" sz="3600" b="1" dirty="0" smtClean="0">
                <a:solidFill>
                  <a:schemeClr val="accent6">
                    <a:lumMod val="60000"/>
                    <a:lumOff val="40000"/>
                  </a:schemeClr>
                </a:solidFill>
              </a:rPr>
              <a:t>Light-toned cabinets give a feeling of spaciousness. Dark-toned cabinets create a feeling of warmth and coziness.</a:t>
            </a:r>
          </a:p>
          <a:p>
            <a:pPr>
              <a:buFont typeface="Arial" pitchFamily="34" charset="0"/>
              <a:buChar char="•"/>
            </a:pPr>
            <a:r>
              <a:rPr lang="en-US" sz="3600" b="1" dirty="0" smtClean="0">
                <a:solidFill>
                  <a:schemeClr val="accent6">
                    <a:lumMod val="60000"/>
                    <a:lumOff val="40000"/>
                  </a:schemeClr>
                </a:solidFill>
              </a:rPr>
              <a:t>The most durable cabinets have solid hardwood doors, drawer fronts, and frames.</a:t>
            </a:r>
            <a:endParaRPr lang="en-US" sz="36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Cabinets</a:t>
            </a:r>
            <a:endParaRPr lang="en-US" sz="4000" dirty="0">
              <a:solidFill>
                <a:schemeClr val="accent6">
                  <a:lumMod val="75000"/>
                </a:schemeClr>
              </a:solidFill>
            </a:endParaRPr>
          </a:p>
        </p:txBody>
      </p:sp>
      <p:sp>
        <p:nvSpPr>
          <p:cNvPr id="7" name="TextBox 6"/>
          <p:cNvSpPr txBox="1"/>
          <p:nvPr/>
        </p:nvSpPr>
        <p:spPr>
          <a:xfrm>
            <a:off x="228600" y="838200"/>
            <a:ext cx="8686800" cy="646331"/>
          </a:xfrm>
          <a:prstGeom prst="rect">
            <a:avLst/>
          </a:prstGeom>
          <a:noFill/>
        </p:spPr>
        <p:txBody>
          <a:bodyPr wrap="square" rtlCol="0">
            <a:spAutoFit/>
          </a:bodyPr>
          <a:lstStyle/>
          <a:p>
            <a:endParaRPr lang="en-US" sz="3600" b="1" dirty="0">
              <a:solidFill>
                <a:schemeClr val="accent6">
                  <a:lumMod val="60000"/>
                  <a:lumOff val="40000"/>
                </a:schemeClr>
              </a:solidFill>
            </a:endParaRPr>
          </a:p>
        </p:txBody>
      </p:sp>
      <p:pic>
        <p:nvPicPr>
          <p:cNvPr id="8" name="Picture 7" descr="kitchencabinets1.jpg"/>
          <p:cNvPicPr>
            <a:picLocks noChangeAspect="1"/>
          </p:cNvPicPr>
          <p:nvPr/>
        </p:nvPicPr>
        <p:blipFill>
          <a:blip r:embed="rId3" cstate="print"/>
          <a:stretch>
            <a:fillRect/>
          </a:stretch>
        </p:blipFill>
        <p:spPr>
          <a:xfrm>
            <a:off x="304800" y="762000"/>
            <a:ext cx="4114800" cy="2897995"/>
          </a:xfrm>
          <a:prstGeom prst="rect">
            <a:avLst/>
          </a:prstGeom>
        </p:spPr>
      </p:pic>
      <p:pic>
        <p:nvPicPr>
          <p:cNvPr id="10" name="Picture 9" descr="kitchencabinets3.jpg"/>
          <p:cNvPicPr>
            <a:picLocks noChangeAspect="1"/>
          </p:cNvPicPr>
          <p:nvPr/>
        </p:nvPicPr>
        <p:blipFill>
          <a:blip r:embed="rId4" cstate="print"/>
          <a:stretch>
            <a:fillRect/>
          </a:stretch>
        </p:blipFill>
        <p:spPr>
          <a:xfrm>
            <a:off x="5278225" y="838200"/>
            <a:ext cx="3865775" cy="2895600"/>
          </a:xfrm>
          <a:prstGeom prst="rect">
            <a:avLst/>
          </a:prstGeom>
        </p:spPr>
      </p:pic>
      <p:pic>
        <p:nvPicPr>
          <p:cNvPr id="11" name="Picture 10" descr="kitchencabinets4.jpg"/>
          <p:cNvPicPr>
            <a:picLocks noChangeAspect="1"/>
          </p:cNvPicPr>
          <p:nvPr/>
        </p:nvPicPr>
        <p:blipFill>
          <a:blip r:embed="rId5" cstate="print"/>
          <a:stretch>
            <a:fillRect/>
          </a:stretch>
        </p:blipFill>
        <p:spPr>
          <a:xfrm>
            <a:off x="2743200" y="3505200"/>
            <a:ext cx="4114800" cy="316646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Countertops</a:t>
            </a:r>
            <a:endParaRPr lang="en-US" sz="4000" dirty="0">
              <a:solidFill>
                <a:schemeClr val="accent6">
                  <a:lumMod val="75000"/>
                </a:schemeClr>
              </a:solidFill>
            </a:endParaRPr>
          </a:p>
        </p:txBody>
      </p:sp>
      <p:sp>
        <p:nvSpPr>
          <p:cNvPr id="7" name="TextBox 6"/>
          <p:cNvSpPr txBox="1"/>
          <p:nvPr/>
        </p:nvSpPr>
        <p:spPr>
          <a:xfrm>
            <a:off x="228600" y="838200"/>
            <a:ext cx="8686800" cy="3416320"/>
          </a:xfrm>
          <a:prstGeom prst="rect">
            <a:avLst/>
          </a:prstGeom>
          <a:noFill/>
        </p:spPr>
        <p:txBody>
          <a:bodyPr wrap="square" rtlCol="0">
            <a:spAutoFit/>
          </a:bodyPr>
          <a:lstStyle/>
          <a:p>
            <a:pPr>
              <a:buFont typeface="Arial" pitchFamily="34" charset="0"/>
              <a:buChar char="•"/>
            </a:pPr>
            <a:r>
              <a:rPr lang="en-US" sz="3600" b="1" dirty="0" smtClean="0">
                <a:solidFill>
                  <a:schemeClr val="accent6">
                    <a:lumMod val="60000"/>
                    <a:lumOff val="40000"/>
                  </a:schemeClr>
                </a:solidFill>
              </a:rPr>
              <a:t>Should be attractive and durable. The ideal countertop material would withstand chopping, grinding, cutting, hot dishes, and stains.</a:t>
            </a:r>
          </a:p>
          <a:p>
            <a:pPr>
              <a:buFont typeface="Arial" pitchFamily="34" charset="0"/>
              <a:buChar char="•"/>
            </a:pPr>
            <a:r>
              <a:rPr lang="en-US" sz="3600" b="1" dirty="0" smtClean="0">
                <a:solidFill>
                  <a:schemeClr val="accent6">
                    <a:lumMod val="60000"/>
                    <a:lumOff val="40000"/>
                  </a:schemeClr>
                </a:solidFill>
              </a:rPr>
              <a:t>Unfortunately there’s no one material with all these features.</a:t>
            </a:r>
            <a:endParaRPr lang="en-US" sz="36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Plastic Laminate</a:t>
            </a:r>
            <a:endParaRPr lang="en-US" sz="4000" dirty="0">
              <a:solidFill>
                <a:schemeClr val="accent6">
                  <a:lumMod val="75000"/>
                </a:schemeClr>
              </a:solidFill>
            </a:endParaRPr>
          </a:p>
        </p:txBody>
      </p:sp>
      <p:sp>
        <p:nvSpPr>
          <p:cNvPr id="7" name="TextBox 6"/>
          <p:cNvSpPr txBox="1"/>
          <p:nvPr/>
        </p:nvSpPr>
        <p:spPr>
          <a:xfrm>
            <a:off x="228600" y="838200"/>
            <a:ext cx="8686800" cy="3970318"/>
          </a:xfrm>
          <a:prstGeom prst="rect">
            <a:avLst/>
          </a:prstGeom>
          <a:noFill/>
        </p:spPr>
        <p:txBody>
          <a:bodyPr wrap="square" rtlCol="0">
            <a:spAutoFit/>
          </a:bodyPr>
          <a:lstStyle/>
          <a:p>
            <a:pPr>
              <a:buFont typeface="Arial" pitchFamily="34" charset="0"/>
              <a:buChar char="•"/>
            </a:pPr>
            <a:r>
              <a:rPr lang="en-US" sz="3600" b="1" dirty="0" smtClean="0">
                <a:solidFill>
                  <a:schemeClr val="accent6">
                    <a:lumMod val="60000"/>
                    <a:lumOff val="40000"/>
                  </a:schemeClr>
                </a:solidFill>
              </a:rPr>
              <a:t>Advantages:</a:t>
            </a:r>
          </a:p>
          <a:p>
            <a:pPr lvl="1">
              <a:buFont typeface="Arial" pitchFamily="34" charset="0"/>
              <a:buChar char="•"/>
            </a:pPr>
            <a:r>
              <a:rPr lang="en-US" sz="3600" b="1" dirty="0" smtClean="0">
                <a:solidFill>
                  <a:schemeClr val="accent6">
                    <a:lumMod val="60000"/>
                    <a:lumOff val="40000"/>
                  </a:schemeClr>
                </a:solidFill>
              </a:rPr>
              <a:t>Economical</a:t>
            </a:r>
          </a:p>
          <a:p>
            <a:pPr lvl="1">
              <a:buFont typeface="Arial" pitchFamily="34" charset="0"/>
              <a:buChar char="•"/>
            </a:pPr>
            <a:r>
              <a:rPr lang="en-US" sz="3600" b="1" dirty="0" smtClean="0">
                <a:solidFill>
                  <a:schemeClr val="accent6">
                    <a:lumMod val="60000"/>
                    <a:lumOff val="40000"/>
                  </a:schemeClr>
                </a:solidFill>
              </a:rPr>
              <a:t>Easy to maintain</a:t>
            </a:r>
          </a:p>
          <a:p>
            <a:pPr>
              <a:buFont typeface="Arial" pitchFamily="34" charset="0"/>
              <a:buChar char="•"/>
            </a:pPr>
            <a:r>
              <a:rPr lang="en-US" sz="3600" b="1" dirty="0" smtClean="0">
                <a:solidFill>
                  <a:schemeClr val="accent6">
                    <a:lumMod val="60000"/>
                    <a:lumOff val="40000"/>
                  </a:schemeClr>
                </a:solidFill>
              </a:rPr>
              <a:t>Disadvantages</a:t>
            </a:r>
          </a:p>
          <a:p>
            <a:pPr lvl="1">
              <a:buFont typeface="Arial" pitchFamily="34" charset="0"/>
              <a:buChar char="•"/>
            </a:pPr>
            <a:r>
              <a:rPr lang="en-US" sz="3600" b="1" dirty="0" smtClean="0">
                <a:solidFill>
                  <a:schemeClr val="accent6">
                    <a:lumMod val="60000"/>
                    <a:lumOff val="40000"/>
                  </a:schemeClr>
                </a:solidFill>
              </a:rPr>
              <a:t>Scratches easily</a:t>
            </a:r>
          </a:p>
          <a:p>
            <a:pPr lvl="1">
              <a:buFont typeface="Arial" pitchFamily="34" charset="0"/>
              <a:buChar char="•"/>
            </a:pPr>
            <a:r>
              <a:rPr lang="en-US" sz="3600" b="1" dirty="0" smtClean="0">
                <a:solidFill>
                  <a:schemeClr val="accent6">
                    <a:lumMod val="60000"/>
                    <a:lumOff val="40000"/>
                  </a:schemeClr>
                </a:solidFill>
              </a:rPr>
              <a:t>Scorches easily</a:t>
            </a:r>
          </a:p>
          <a:p>
            <a:pPr lvl="1">
              <a:buFont typeface="Arial" pitchFamily="34" charset="0"/>
              <a:buChar char="•"/>
            </a:pPr>
            <a:r>
              <a:rPr lang="en-US" sz="3600" b="1" dirty="0" smtClean="0">
                <a:solidFill>
                  <a:schemeClr val="accent6">
                    <a:lumMod val="60000"/>
                    <a:lumOff val="40000"/>
                  </a:schemeClr>
                </a:solidFill>
              </a:rPr>
              <a:t>Difficult to repair</a:t>
            </a:r>
            <a:endParaRPr lang="en-US" sz="3600" b="1" dirty="0">
              <a:solidFill>
                <a:schemeClr val="accent6">
                  <a:lumMod val="60000"/>
                  <a:lumOff val="40000"/>
                </a:schemeClr>
              </a:solidFill>
            </a:endParaRPr>
          </a:p>
        </p:txBody>
      </p:sp>
      <p:pic>
        <p:nvPicPr>
          <p:cNvPr id="8" name="Picture 7" descr="graylaminatecountertop.jpg"/>
          <p:cNvPicPr>
            <a:picLocks noChangeAspect="1"/>
          </p:cNvPicPr>
          <p:nvPr/>
        </p:nvPicPr>
        <p:blipFill>
          <a:blip r:embed="rId3" cstate="print"/>
          <a:stretch>
            <a:fillRect/>
          </a:stretch>
        </p:blipFill>
        <p:spPr>
          <a:xfrm>
            <a:off x="4934824" y="1371600"/>
            <a:ext cx="3904376" cy="368465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box(in)">
                                      <p:cBhvr>
                                        <p:cTn id="15" dur="500"/>
                                        <p:tgtEl>
                                          <p:spTgt spid="7">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box(in)">
                                      <p:cBhvr>
                                        <p:cTn id="18" dur="500"/>
                                        <p:tgtEl>
                                          <p:spTgt spid="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box(in)">
                                      <p:cBhvr>
                                        <p:cTn id="23" dur="500"/>
                                        <p:tgtEl>
                                          <p:spTgt spid="7">
                                            <p:txEl>
                                              <p:pRg st="3" end="3"/>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box(in)">
                                      <p:cBhvr>
                                        <p:cTn id="26" dur="500"/>
                                        <p:tgtEl>
                                          <p:spTgt spid="7">
                                            <p:txEl>
                                              <p:pRg st="4" end="4"/>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Effect transition="in" filter="box(in)">
                                      <p:cBhvr>
                                        <p:cTn id="29" dur="500"/>
                                        <p:tgtEl>
                                          <p:spTgt spid="7">
                                            <p:txEl>
                                              <p:pRg st="5" end="5"/>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box(in)">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ox(in)">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Solid Surface Countertops</a:t>
            </a:r>
            <a:endParaRPr lang="en-US" sz="4000" dirty="0">
              <a:solidFill>
                <a:schemeClr val="accent6">
                  <a:lumMod val="75000"/>
                </a:schemeClr>
              </a:solidFill>
            </a:endParaRPr>
          </a:p>
        </p:txBody>
      </p:sp>
      <p:sp>
        <p:nvSpPr>
          <p:cNvPr id="7" name="TextBox 6"/>
          <p:cNvSpPr txBox="1"/>
          <p:nvPr/>
        </p:nvSpPr>
        <p:spPr>
          <a:xfrm>
            <a:off x="228600" y="762000"/>
            <a:ext cx="8686800" cy="5509200"/>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Advantages:</a:t>
            </a:r>
          </a:p>
          <a:p>
            <a:pPr lvl="1">
              <a:buFont typeface="Arial" pitchFamily="34" charset="0"/>
              <a:buChar char="•"/>
            </a:pPr>
            <a:r>
              <a:rPr lang="en-US" sz="3200" b="1" dirty="0" smtClean="0">
                <a:solidFill>
                  <a:schemeClr val="accent6">
                    <a:lumMod val="60000"/>
                    <a:lumOff val="40000"/>
                  </a:schemeClr>
                </a:solidFill>
              </a:rPr>
              <a:t>-Can be worked into different shapes and integrate sinks</a:t>
            </a:r>
          </a:p>
          <a:p>
            <a:pPr lvl="1">
              <a:buFont typeface="Arial" pitchFamily="34" charset="0"/>
              <a:buChar char="•"/>
            </a:pPr>
            <a:r>
              <a:rPr lang="en-US" sz="3200" b="1" dirty="0" smtClean="0">
                <a:solidFill>
                  <a:schemeClr val="accent6">
                    <a:lumMod val="60000"/>
                    <a:lumOff val="40000"/>
                  </a:schemeClr>
                </a:solidFill>
              </a:rPr>
              <a:t>-Easy to clean</a:t>
            </a:r>
          </a:p>
          <a:p>
            <a:pPr lvl="1">
              <a:buFont typeface="Arial" pitchFamily="34" charset="0"/>
              <a:buChar char="•"/>
            </a:pPr>
            <a:r>
              <a:rPr lang="en-US" sz="3200" b="1" dirty="0" smtClean="0">
                <a:solidFill>
                  <a:schemeClr val="accent6">
                    <a:lumMod val="60000"/>
                    <a:lumOff val="40000"/>
                  </a:schemeClr>
                </a:solidFill>
              </a:rPr>
              <a:t>-Range of colors and stone-like finishes</a:t>
            </a:r>
          </a:p>
          <a:p>
            <a:pPr lvl="1">
              <a:buFont typeface="Arial" pitchFamily="34" charset="0"/>
              <a:buChar char="•"/>
            </a:pPr>
            <a:r>
              <a:rPr lang="en-US" sz="3200" b="1" dirty="0" smtClean="0">
                <a:solidFill>
                  <a:schemeClr val="accent6">
                    <a:lumMod val="60000"/>
                    <a:lumOff val="40000"/>
                  </a:schemeClr>
                </a:solidFill>
              </a:rPr>
              <a:t>-Durable</a:t>
            </a:r>
          </a:p>
          <a:p>
            <a:pPr lvl="1">
              <a:buFont typeface="Arial" pitchFamily="34" charset="0"/>
              <a:buChar char="•"/>
            </a:pPr>
            <a:r>
              <a:rPr lang="en-US" sz="3200" b="1" dirty="0" smtClean="0">
                <a:solidFill>
                  <a:schemeClr val="accent6">
                    <a:lumMod val="60000"/>
                    <a:lumOff val="40000"/>
                  </a:schemeClr>
                </a:solidFill>
              </a:rPr>
              <a:t>-Resists germs and mildew</a:t>
            </a:r>
          </a:p>
          <a:p>
            <a:pPr>
              <a:buFont typeface="Arial" pitchFamily="34" charset="0"/>
              <a:buChar char="•"/>
            </a:pPr>
            <a:r>
              <a:rPr lang="en-US" sz="3200" b="1" dirty="0" smtClean="0">
                <a:solidFill>
                  <a:schemeClr val="accent6">
                    <a:lumMod val="60000"/>
                    <a:lumOff val="40000"/>
                  </a:schemeClr>
                </a:solidFill>
              </a:rPr>
              <a:t>Disadvantages:</a:t>
            </a:r>
          </a:p>
          <a:p>
            <a:pPr lvl="1">
              <a:buFont typeface="Arial" pitchFamily="34" charset="0"/>
              <a:buChar char="•"/>
            </a:pPr>
            <a:r>
              <a:rPr lang="en-US" sz="3200" b="1" dirty="0" smtClean="0">
                <a:solidFill>
                  <a:schemeClr val="accent6">
                    <a:lumMod val="60000"/>
                    <a:lumOff val="40000"/>
                  </a:schemeClr>
                </a:solidFill>
              </a:rPr>
              <a:t>-Can scorch</a:t>
            </a:r>
          </a:p>
          <a:p>
            <a:pPr lvl="1">
              <a:buFont typeface="Arial" pitchFamily="34" charset="0"/>
              <a:buChar char="•"/>
            </a:pPr>
            <a:r>
              <a:rPr lang="en-US" sz="3200" b="1" dirty="0" smtClean="0">
                <a:solidFill>
                  <a:schemeClr val="accent6">
                    <a:lumMod val="60000"/>
                    <a:lumOff val="40000"/>
                  </a:schemeClr>
                </a:solidFill>
              </a:rPr>
              <a:t>-Expensive</a:t>
            </a:r>
          </a:p>
          <a:p>
            <a:pPr lvl="1">
              <a:buFont typeface="Arial" pitchFamily="34" charset="0"/>
              <a:buChar char="•"/>
            </a:pPr>
            <a:endParaRPr lang="en-US" sz="3200" b="1" dirty="0">
              <a:solidFill>
                <a:schemeClr val="accent6">
                  <a:lumMod val="60000"/>
                  <a:lumOff val="40000"/>
                </a:schemeClr>
              </a:solidFill>
            </a:endParaRPr>
          </a:p>
        </p:txBody>
      </p:sp>
      <p:pic>
        <p:nvPicPr>
          <p:cNvPr id="8" name="Picture 7" descr="solidsurfacecountertops2.jpg"/>
          <p:cNvPicPr>
            <a:picLocks noChangeAspect="1"/>
          </p:cNvPicPr>
          <p:nvPr/>
        </p:nvPicPr>
        <p:blipFill>
          <a:blip r:embed="rId3" cstate="print"/>
          <a:stretch>
            <a:fillRect/>
          </a:stretch>
        </p:blipFill>
        <p:spPr>
          <a:xfrm>
            <a:off x="4953000" y="4267200"/>
            <a:ext cx="2895600" cy="2257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Planning Kitchens</a:t>
            </a:r>
            <a:endParaRPr lang="en-US" sz="4000" dirty="0">
              <a:solidFill>
                <a:schemeClr val="accent6">
                  <a:lumMod val="75000"/>
                </a:schemeClr>
              </a:solidFill>
            </a:endParaRPr>
          </a:p>
        </p:txBody>
      </p:sp>
      <p:sp>
        <p:nvSpPr>
          <p:cNvPr id="7" name="TextBox 6"/>
          <p:cNvSpPr txBox="1"/>
          <p:nvPr/>
        </p:nvSpPr>
        <p:spPr>
          <a:xfrm>
            <a:off x="228600" y="838200"/>
            <a:ext cx="8686800" cy="5632311"/>
          </a:xfrm>
          <a:prstGeom prst="rect">
            <a:avLst/>
          </a:prstGeom>
          <a:noFill/>
        </p:spPr>
        <p:txBody>
          <a:bodyPr wrap="square" rtlCol="0">
            <a:spAutoFit/>
          </a:bodyPr>
          <a:lstStyle/>
          <a:p>
            <a:pPr>
              <a:buFont typeface="Arial" pitchFamily="34" charset="0"/>
              <a:buChar char="•"/>
            </a:pPr>
            <a:r>
              <a:rPr lang="en-US" sz="3600" b="1" dirty="0" smtClean="0">
                <a:solidFill>
                  <a:schemeClr val="accent6">
                    <a:lumMod val="60000"/>
                    <a:lumOff val="40000"/>
                  </a:schemeClr>
                </a:solidFill>
              </a:rPr>
              <a:t>How many appliances are to be stored in the kitchen?</a:t>
            </a:r>
          </a:p>
          <a:p>
            <a:pPr>
              <a:buFont typeface="Arial" pitchFamily="34" charset="0"/>
              <a:buChar char="•"/>
            </a:pPr>
            <a:r>
              <a:rPr lang="en-US" sz="3600" b="1" dirty="0" smtClean="0">
                <a:solidFill>
                  <a:schemeClr val="accent6">
                    <a:lumMod val="60000"/>
                    <a:lumOff val="40000"/>
                  </a:schemeClr>
                </a:solidFill>
              </a:rPr>
              <a:t>Will the kitchen be used for eating as well as food preparation?</a:t>
            </a:r>
          </a:p>
          <a:p>
            <a:pPr>
              <a:buFont typeface="Arial" pitchFamily="34" charset="0"/>
              <a:buChar char="•"/>
            </a:pPr>
            <a:r>
              <a:rPr lang="en-US" sz="3600" b="1" dirty="0" smtClean="0">
                <a:solidFill>
                  <a:schemeClr val="accent6">
                    <a:lumMod val="60000"/>
                    <a:lumOff val="40000"/>
                  </a:schemeClr>
                </a:solidFill>
              </a:rPr>
              <a:t>What other activities will be carried out in this space-such as doing laundry, accessing the internet, or doing homework?</a:t>
            </a:r>
          </a:p>
          <a:p>
            <a:pPr>
              <a:buFont typeface="Arial" pitchFamily="34" charset="0"/>
              <a:buChar char="•"/>
            </a:pPr>
            <a:r>
              <a:rPr lang="en-US" sz="3600" b="1" dirty="0" smtClean="0">
                <a:solidFill>
                  <a:schemeClr val="accent6">
                    <a:lumMod val="60000"/>
                    <a:lumOff val="40000"/>
                  </a:schemeClr>
                </a:solidFill>
              </a:rPr>
              <a:t>How much food-centered entertaining does the household do?</a:t>
            </a:r>
            <a:endParaRPr lang="en-US" sz="36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0" name="TextBox 9"/>
          <p:cNvSpPr txBox="1"/>
          <p:nvPr/>
        </p:nvSpPr>
        <p:spPr>
          <a:xfrm>
            <a:off x="228600" y="228600"/>
            <a:ext cx="8610600" cy="646331"/>
          </a:xfrm>
          <a:prstGeom prst="rect">
            <a:avLst/>
          </a:prstGeom>
          <a:noFill/>
        </p:spPr>
        <p:txBody>
          <a:bodyPr wrap="square" rtlCol="0">
            <a:spAutoFit/>
          </a:bodyPr>
          <a:lstStyle/>
          <a:p>
            <a:pPr algn="ctr"/>
            <a:r>
              <a:rPr lang="en-US" sz="3600" b="1" u="sng" dirty="0" smtClean="0">
                <a:solidFill>
                  <a:schemeClr val="accent2">
                    <a:lumMod val="75000"/>
                  </a:schemeClr>
                </a:solidFill>
              </a:rPr>
              <a:t>Wood, Butcher Block Countertops</a:t>
            </a:r>
            <a:endParaRPr lang="en-US" sz="3600" b="1" u="sng" dirty="0">
              <a:solidFill>
                <a:schemeClr val="accent2">
                  <a:lumMod val="75000"/>
                </a:schemeClr>
              </a:solidFill>
            </a:endParaRPr>
          </a:p>
        </p:txBody>
      </p:sp>
      <p:sp>
        <p:nvSpPr>
          <p:cNvPr id="11" name="TextBox 10"/>
          <p:cNvSpPr txBox="1"/>
          <p:nvPr/>
        </p:nvSpPr>
        <p:spPr>
          <a:xfrm>
            <a:off x="533400" y="838200"/>
            <a:ext cx="8153400" cy="5509200"/>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50000"/>
                  </a:schemeClr>
                </a:solidFill>
              </a:rPr>
              <a:t>Advantage:  Good for chopping and slicing</a:t>
            </a:r>
          </a:p>
          <a:p>
            <a:pPr>
              <a:buFont typeface="Arial" pitchFamily="34" charset="0"/>
              <a:buChar char="•"/>
            </a:pPr>
            <a:r>
              <a:rPr lang="en-US" sz="3200" b="1" dirty="0" smtClean="0">
                <a:solidFill>
                  <a:schemeClr val="accent6">
                    <a:lumMod val="50000"/>
                  </a:schemeClr>
                </a:solidFill>
              </a:rPr>
              <a:t>Disadvantages: Spots easily</a:t>
            </a:r>
          </a:p>
          <a:p>
            <a:pPr lvl="1">
              <a:buFont typeface="Arial" pitchFamily="34" charset="0"/>
              <a:buChar char="•"/>
            </a:pPr>
            <a:r>
              <a:rPr lang="en-US" sz="3200" b="1" dirty="0" smtClean="0">
                <a:solidFill>
                  <a:schemeClr val="accent6">
                    <a:lumMod val="50000"/>
                  </a:schemeClr>
                </a:solidFill>
              </a:rPr>
              <a:t>Scorches</a:t>
            </a:r>
          </a:p>
          <a:p>
            <a:pPr lvl="1">
              <a:buFont typeface="Arial" pitchFamily="34" charset="0"/>
              <a:buChar char="•"/>
            </a:pPr>
            <a:r>
              <a:rPr lang="en-US" sz="3200" b="1" dirty="0" smtClean="0">
                <a:solidFill>
                  <a:schemeClr val="accent6">
                    <a:lumMod val="50000"/>
                  </a:schemeClr>
                </a:solidFill>
              </a:rPr>
              <a:t>Germs can breed</a:t>
            </a:r>
          </a:p>
          <a:p>
            <a:pPr algn="ctr"/>
            <a:r>
              <a:rPr lang="en-US" sz="3200" b="1" u="sng" dirty="0" smtClean="0">
                <a:solidFill>
                  <a:schemeClr val="accent6">
                    <a:lumMod val="50000"/>
                  </a:schemeClr>
                </a:solidFill>
              </a:rPr>
              <a:t>Marble Countertops</a:t>
            </a:r>
          </a:p>
          <a:p>
            <a:pPr>
              <a:buFont typeface="Arial" pitchFamily="34" charset="0"/>
              <a:buChar char="•"/>
            </a:pPr>
            <a:r>
              <a:rPr lang="en-US" sz="3200" b="1" dirty="0" smtClean="0">
                <a:solidFill>
                  <a:schemeClr val="accent6">
                    <a:lumMod val="50000"/>
                  </a:schemeClr>
                </a:solidFill>
              </a:rPr>
              <a:t>Advantage: Good for making pastry or candy</a:t>
            </a:r>
          </a:p>
          <a:p>
            <a:pPr>
              <a:buFont typeface="Arial" pitchFamily="34" charset="0"/>
              <a:buChar char="•"/>
            </a:pPr>
            <a:r>
              <a:rPr lang="en-US" sz="3200" b="1" dirty="0" smtClean="0">
                <a:solidFill>
                  <a:schemeClr val="accent6">
                    <a:lumMod val="50000"/>
                  </a:schemeClr>
                </a:solidFill>
              </a:rPr>
              <a:t>Disadvantages: </a:t>
            </a:r>
          </a:p>
          <a:p>
            <a:pPr>
              <a:buFont typeface="Arial" pitchFamily="34" charset="0"/>
              <a:buChar char="•"/>
            </a:pPr>
            <a:r>
              <a:rPr lang="en-US" sz="3200" b="1" dirty="0" smtClean="0">
                <a:solidFill>
                  <a:schemeClr val="accent6">
                    <a:lumMod val="50000"/>
                  </a:schemeClr>
                </a:solidFill>
              </a:rPr>
              <a:t>Stains easily</a:t>
            </a:r>
          </a:p>
          <a:p>
            <a:pPr>
              <a:buFont typeface="Arial" pitchFamily="34" charset="0"/>
              <a:buChar char="•"/>
            </a:pPr>
            <a:r>
              <a:rPr lang="en-US" sz="3200" b="1" dirty="0" smtClean="0">
                <a:solidFill>
                  <a:schemeClr val="accent6">
                    <a:lumMod val="50000"/>
                  </a:schemeClr>
                </a:solidFill>
              </a:rPr>
              <a:t>Expensive</a:t>
            </a:r>
            <a:endParaRPr lang="en-US" sz="3200" b="1" dirty="0">
              <a:solidFill>
                <a:schemeClr val="accent6">
                  <a:lumMod val="50000"/>
                </a:schemeClr>
              </a:solidFill>
            </a:endParaRPr>
          </a:p>
        </p:txBody>
      </p:sp>
      <p:pic>
        <p:nvPicPr>
          <p:cNvPr id="13" name="Picture 12" descr="marblekitchencountertop2.jpg"/>
          <p:cNvPicPr>
            <a:picLocks noChangeAspect="1"/>
          </p:cNvPicPr>
          <p:nvPr/>
        </p:nvPicPr>
        <p:blipFill>
          <a:blip r:embed="rId3" cstate="print"/>
          <a:stretch>
            <a:fillRect/>
          </a:stretch>
        </p:blipFill>
        <p:spPr>
          <a:xfrm>
            <a:off x="4953000" y="4419600"/>
            <a:ext cx="2400300" cy="1905000"/>
          </a:xfrm>
          <a:prstGeom prst="rect">
            <a:avLst/>
          </a:prstGeom>
        </p:spPr>
      </p:pic>
      <p:pic>
        <p:nvPicPr>
          <p:cNvPr id="9" name="Picture 8" descr="butcherblockcountertop.jpg"/>
          <p:cNvPicPr>
            <a:picLocks noChangeAspect="1"/>
          </p:cNvPicPr>
          <p:nvPr/>
        </p:nvPicPr>
        <p:blipFill>
          <a:blip r:embed="rId4" cstate="print"/>
          <a:stretch>
            <a:fillRect/>
          </a:stretch>
        </p:blipFill>
        <p:spPr>
          <a:xfrm>
            <a:off x="6553200" y="1371601"/>
            <a:ext cx="2209800" cy="209459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box(in)">
                                      <p:cBhvr>
                                        <p:cTn id="16" dur="500"/>
                                        <p:tgtEl>
                                          <p:spTgt spid="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Effect transition="in" filter="box(in)">
                                      <p:cBhvr>
                                        <p:cTn id="21" dur="500"/>
                                        <p:tgtEl>
                                          <p:spTgt spid="11">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11">
                                            <p:txEl>
                                              <p:pRg st="4" end="4"/>
                                            </p:txEl>
                                          </p:spTgt>
                                        </p:tgtEl>
                                        <p:attrNameLst>
                                          <p:attrName>style.visibility</p:attrName>
                                        </p:attrNameLst>
                                      </p:cBhvr>
                                      <p:to>
                                        <p:strVal val="visible"/>
                                      </p:to>
                                    </p:set>
                                    <p:animEffect transition="in" filter="box(in)">
                                      <p:cBhvr>
                                        <p:cTn id="34" dur="500"/>
                                        <p:tgtEl>
                                          <p:spTgt spid="11">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11">
                                            <p:txEl>
                                              <p:pRg st="5" end="5"/>
                                            </p:txEl>
                                          </p:spTgt>
                                        </p:tgtEl>
                                        <p:attrNameLst>
                                          <p:attrName>style.visibility</p:attrName>
                                        </p:attrNameLst>
                                      </p:cBhvr>
                                      <p:to>
                                        <p:strVal val="visible"/>
                                      </p:to>
                                    </p:set>
                                    <p:animEffect transition="in" filter="box(in)">
                                      <p:cBhvr>
                                        <p:cTn id="39" dur="500"/>
                                        <p:tgtEl>
                                          <p:spTgt spid="11">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nodeType="clickEffect">
                                  <p:stCondLst>
                                    <p:cond delay="0"/>
                                  </p:stCondLst>
                                  <p:childTnLst>
                                    <p:set>
                                      <p:cBhvr>
                                        <p:cTn id="43" dur="1" fill="hold">
                                          <p:stCondLst>
                                            <p:cond delay="0"/>
                                          </p:stCondLst>
                                        </p:cTn>
                                        <p:tgtEl>
                                          <p:spTgt spid="11">
                                            <p:txEl>
                                              <p:pRg st="6" end="6"/>
                                            </p:txEl>
                                          </p:spTgt>
                                        </p:tgtEl>
                                        <p:attrNameLst>
                                          <p:attrName>style.visibility</p:attrName>
                                        </p:attrNameLst>
                                      </p:cBhvr>
                                      <p:to>
                                        <p:strVal val="visible"/>
                                      </p:to>
                                    </p:set>
                                    <p:animEffect transition="in" filter="box(in)">
                                      <p:cBhvr>
                                        <p:cTn id="44" dur="500"/>
                                        <p:tgtEl>
                                          <p:spTgt spid="11">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nodeType="clickEffect">
                                  <p:stCondLst>
                                    <p:cond delay="0"/>
                                  </p:stCondLst>
                                  <p:childTnLst>
                                    <p:set>
                                      <p:cBhvr>
                                        <p:cTn id="48" dur="1" fill="hold">
                                          <p:stCondLst>
                                            <p:cond delay="0"/>
                                          </p:stCondLst>
                                        </p:cTn>
                                        <p:tgtEl>
                                          <p:spTgt spid="11">
                                            <p:txEl>
                                              <p:pRg st="7" end="7"/>
                                            </p:txEl>
                                          </p:spTgt>
                                        </p:tgtEl>
                                        <p:attrNameLst>
                                          <p:attrName>style.visibility</p:attrName>
                                        </p:attrNameLst>
                                      </p:cBhvr>
                                      <p:to>
                                        <p:strVal val="visible"/>
                                      </p:to>
                                    </p:set>
                                    <p:animEffect transition="in" filter="box(in)">
                                      <p:cBhvr>
                                        <p:cTn id="49" dur="500"/>
                                        <p:tgtEl>
                                          <p:spTgt spid="11">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nodeType="clickEffect">
                                  <p:stCondLst>
                                    <p:cond delay="0"/>
                                  </p:stCondLst>
                                  <p:childTnLst>
                                    <p:set>
                                      <p:cBhvr>
                                        <p:cTn id="53" dur="1" fill="hold">
                                          <p:stCondLst>
                                            <p:cond delay="0"/>
                                          </p:stCondLst>
                                        </p:cTn>
                                        <p:tgtEl>
                                          <p:spTgt spid="11">
                                            <p:txEl>
                                              <p:pRg st="8" end="8"/>
                                            </p:txEl>
                                          </p:spTgt>
                                        </p:tgtEl>
                                        <p:attrNameLst>
                                          <p:attrName>style.visibility</p:attrName>
                                        </p:attrNameLst>
                                      </p:cBhvr>
                                      <p:to>
                                        <p:strVal val="visible"/>
                                      </p:to>
                                    </p:set>
                                    <p:animEffect transition="in" filter="box(in)">
                                      <p:cBhvr>
                                        <p:cTn id="54" dur="500"/>
                                        <p:tgtEl>
                                          <p:spTgt spid="11">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4" presetClass="entr" presetSubtype="16" fill="hold"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box(in)">
                                      <p:cBhvr>
                                        <p:cTn id="5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600200" y="304800"/>
            <a:ext cx="5257800" cy="707886"/>
          </a:xfrm>
          <a:prstGeom prst="rect">
            <a:avLst/>
          </a:prstGeom>
          <a:noFill/>
        </p:spPr>
        <p:txBody>
          <a:bodyPr wrap="square" rtlCol="0">
            <a:spAutoFit/>
          </a:bodyPr>
          <a:lstStyle/>
          <a:p>
            <a:pPr algn="ctr"/>
            <a:r>
              <a:rPr lang="en-US" sz="4000" dirty="0" smtClean="0">
                <a:solidFill>
                  <a:schemeClr val="accent6">
                    <a:lumMod val="50000"/>
                  </a:schemeClr>
                </a:solidFill>
              </a:rPr>
              <a:t>Ceramic Tile</a:t>
            </a:r>
            <a:endParaRPr lang="en-US" sz="4000" dirty="0">
              <a:solidFill>
                <a:schemeClr val="accent6">
                  <a:lumMod val="50000"/>
                </a:schemeClr>
              </a:solidFill>
            </a:endParaRPr>
          </a:p>
        </p:txBody>
      </p:sp>
      <p:sp>
        <p:nvSpPr>
          <p:cNvPr id="6" name="TextBox 5"/>
          <p:cNvSpPr txBox="1"/>
          <p:nvPr/>
        </p:nvSpPr>
        <p:spPr>
          <a:xfrm>
            <a:off x="1066800" y="990600"/>
            <a:ext cx="7543800" cy="4524315"/>
          </a:xfrm>
          <a:prstGeom prst="rect">
            <a:avLst/>
          </a:prstGeom>
          <a:noFill/>
        </p:spPr>
        <p:txBody>
          <a:bodyPr wrap="square" rtlCol="0">
            <a:spAutoFit/>
          </a:bodyPr>
          <a:lstStyle/>
          <a:p>
            <a:pPr>
              <a:buFont typeface="Arial" pitchFamily="34" charset="0"/>
              <a:buChar char="•"/>
            </a:pPr>
            <a:endParaRPr lang="en-US" sz="3200" b="1" dirty="0" smtClean="0">
              <a:solidFill>
                <a:schemeClr val="accent6">
                  <a:lumMod val="75000"/>
                </a:schemeClr>
              </a:solidFill>
            </a:endParaRPr>
          </a:p>
          <a:p>
            <a:pPr>
              <a:buFont typeface="Arial" pitchFamily="34" charset="0"/>
              <a:buChar char="•"/>
            </a:pPr>
            <a:r>
              <a:rPr lang="en-US" sz="3200" b="1" dirty="0" smtClean="0">
                <a:solidFill>
                  <a:schemeClr val="accent6">
                    <a:lumMod val="75000"/>
                  </a:schemeClr>
                </a:solidFill>
              </a:rPr>
              <a:t>Advantages: Durable</a:t>
            </a:r>
          </a:p>
          <a:p>
            <a:pPr lvl="1">
              <a:buFont typeface="Arial" pitchFamily="34" charset="0"/>
              <a:buChar char="•"/>
            </a:pPr>
            <a:r>
              <a:rPr lang="en-US" sz="3200" b="1" dirty="0" smtClean="0">
                <a:solidFill>
                  <a:schemeClr val="accent6">
                    <a:lumMod val="75000"/>
                  </a:schemeClr>
                </a:solidFill>
              </a:rPr>
              <a:t>Easy to maintain</a:t>
            </a:r>
          </a:p>
          <a:p>
            <a:pPr lvl="1">
              <a:buFont typeface="Arial" pitchFamily="34" charset="0"/>
              <a:buChar char="•"/>
            </a:pPr>
            <a:r>
              <a:rPr lang="en-US" sz="3200" b="1" dirty="0" smtClean="0">
                <a:solidFill>
                  <a:schemeClr val="accent6">
                    <a:lumMod val="75000"/>
                  </a:schemeClr>
                </a:solidFill>
              </a:rPr>
              <a:t>Resists scratching</a:t>
            </a:r>
          </a:p>
          <a:p>
            <a:pPr lvl="1">
              <a:buFont typeface="Arial" pitchFamily="34" charset="0"/>
              <a:buChar char="•"/>
            </a:pPr>
            <a:r>
              <a:rPr lang="en-US" sz="3200" b="1" dirty="0" smtClean="0">
                <a:solidFill>
                  <a:schemeClr val="accent6">
                    <a:lumMod val="75000"/>
                  </a:schemeClr>
                </a:solidFill>
              </a:rPr>
              <a:t>Resists scorching</a:t>
            </a:r>
          </a:p>
          <a:p>
            <a:pPr>
              <a:buFont typeface="Arial" pitchFamily="34" charset="0"/>
              <a:buChar char="•"/>
            </a:pPr>
            <a:r>
              <a:rPr lang="en-US" sz="3200" b="1" dirty="0" err="1" smtClean="0">
                <a:solidFill>
                  <a:schemeClr val="accent6">
                    <a:lumMod val="75000"/>
                  </a:schemeClr>
                </a:solidFill>
              </a:rPr>
              <a:t>Disadvantages:Grout</a:t>
            </a:r>
            <a:r>
              <a:rPr lang="en-US" sz="3200" b="1" dirty="0" smtClean="0">
                <a:solidFill>
                  <a:schemeClr val="accent6">
                    <a:lumMod val="75000"/>
                  </a:schemeClr>
                </a:solidFill>
              </a:rPr>
              <a:t> must be sealed</a:t>
            </a:r>
          </a:p>
          <a:p>
            <a:pPr lvl="1">
              <a:buFont typeface="Arial" pitchFamily="34" charset="0"/>
              <a:buChar char="•"/>
            </a:pPr>
            <a:r>
              <a:rPr lang="en-US" sz="3200" b="1" dirty="0" smtClean="0">
                <a:solidFill>
                  <a:schemeClr val="accent6">
                    <a:lumMod val="75000"/>
                  </a:schemeClr>
                </a:solidFill>
              </a:rPr>
              <a:t>Surface can be uneven</a:t>
            </a:r>
          </a:p>
          <a:p>
            <a:pPr lvl="1">
              <a:buFont typeface="Arial" pitchFamily="34" charset="0"/>
              <a:buChar char="•"/>
            </a:pPr>
            <a:r>
              <a:rPr lang="en-US" sz="3200" b="1" dirty="0" smtClean="0">
                <a:solidFill>
                  <a:schemeClr val="accent6">
                    <a:lumMod val="75000"/>
                  </a:schemeClr>
                </a:solidFill>
              </a:rPr>
              <a:t>Objects dropped on it often shatter</a:t>
            </a:r>
          </a:p>
          <a:p>
            <a:pPr algn="ctr"/>
            <a:endParaRPr lang="en-US" sz="3200" b="1" dirty="0">
              <a:solidFill>
                <a:schemeClr val="accent6">
                  <a:lumMod val="75000"/>
                </a:schemeClr>
              </a:solidFill>
            </a:endParaRPr>
          </a:p>
        </p:txBody>
      </p:sp>
      <p:pic>
        <p:nvPicPr>
          <p:cNvPr id="7" name="Picture 6" descr="ceramictilecountertop.jpg"/>
          <p:cNvPicPr>
            <a:picLocks noChangeAspect="1"/>
          </p:cNvPicPr>
          <p:nvPr/>
        </p:nvPicPr>
        <p:blipFill>
          <a:blip r:embed="rId3" cstate="print"/>
          <a:stretch>
            <a:fillRect/>
          </a:stretch>
        </p:blipFill>
        <p:spPr>
          <a:xfrm>
            <a:off x="2971800" y="5010150"/>
            <a:ext cx="2466975" cy="1847850"/>
          </a:xfrm>
          <a:prstGeom prst="rect">
            <a:avLst/>
          </a:prstGeom>
        </p:spPr>
      </p:pic>
      <p:pic>
        <p:nvPicPr>
          <p:cNvPr id="8" name="Picture 7" descr="ceramictilecountertops2.jpg"/>
          <p:cNvPicPr>
            <a:picLocks noChangeAspect="1"/>
          </p:cNvPicPr>
          <p:nvPr/>
        </p:nvPicPr>
        <p:blipFill>
          <a:blip r:embed="rId4" cstate="print"/>
          <a:stretch>
            <a:fillRect/>
          </a:stretch>
        </p:blipFill>
        <p:spPr>
          <a:xfrm>
            <a:off x="381000" y="0"/>
            <a:ext cx="1600820" cy="1447800"/>
          </a:xfrm>
          <a:prstGeom prst="rect">
            <a:avLst/>
          </a:prstGeom>
        </p:spPr>
      </p:pic>
      <p:pic>
        <p:nvPicPr>
          <p:cNvPr id="11" name="Picture 10" descr="ceramictilecountertops3.jpg"/>
          <p:cNvPicPr>
            <a:picLocks noChangeAspect="1"/>
          </p:cNvPicPr>
          <p:nvPr/>
        </p:nvPicPr>
        <p:blipFill>
          <a:blip r:embed="rId5" cstate="print"/>
          <a:stretch>
            <a:fillRect/>
          </a:stretch>
        </p:blipFill>
        <p:spPr>
          <a:xfrm>
            <a:off x="5638800" y="762000"/>
            <a:ext cx="3200400" cy="239721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ox(in)">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box(in)">
                                      <p:cBhvr>
                                        <p:cTn id="27" dur="5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box(in)">
                                      <p:cBhvr>
                                        <p:cTn id="32" dur="5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Effect transition="in" filter="box(in)">
                                      <p:cBhvr>
                                        <p:cTn id="37" dur="500"/>
                                        <p:tgtEl>
                                          <p:spTgt spid="6">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box(in)">
                                      <p:cBhvr>
                                        <p:cTn id="42" dur="500"/>
                                        <p:tgtEl>
                                          <p:spTgt spid="6">
                                            <p:txEl>
                                              <p:pRg st="5" end="5"/>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6">
                                            <p:txEl>
                                              <p:pRg st="6" end="6"/>
                                            </p:txEl>
                                          </p:spTgt>
                                        </p:tgtEl>
                                        <p:attrNameLst>
                                          <p:attrName>style.visibility</p:attrName>
                                        </p:attrNameLst>
                                      </p:cBhvr>
                                      <p:to>
                                        <p:strVal val="visible"/>
                                      </p:to>
                                    </p:set>
                                    <p:animEffect transition="in" filter="box(in)">
                                      <p:cBhvr>
                                        <p:cTn id="45" dur="500"/>
                                        <p:tgtEl>
                                          <p:spTgt spid="6">
                                            <p:txEl>
                                              <p:pRg st="6" end="6"/>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6">
                                            <p:txEl>
                                              <p:pRg st="7" end="7"/>
                                            </p:txEl>
                                          </p:spTgt>
                                        </p:tgtEl>
                                        <p:attrNameLst>
                                          <p:attrName>style.visibility</p:attrName>
                                        </p:attrNameLst>
                                      </p:cBhvr>
                                      <p:to>
                                        <p:strVal val="visible"/>
                                      </p:to>
                                    </p:set>
                                    <p:animEffect transition="in" filter="box(in)">
                                      <p:cBhvr>
                                        <p:cTn id="48" dur="500"/>
                                        <p:tgtEl>
                                          <p:spTgt spid="6">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box(in)">
                                      <p:cBhvr>
                                        <p:cTn id="5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5" name="Picture 4" descr="granitecountertop2.jpg"/>
          <p:cNvPicPr>
            <a:picLocks noChangeAspect="1"/>
          </p:cNvPicPr>
          <p:nvPr/>
        </p:nvPicPr>
        <p:blipFill>
          <a:blip r:embed="rId3" cstate="print"/>
          <a:stretch>
            <a:fillRect/>
          </a:stretch>
        </p:blipFill>
        <p:spPr>
          <a:xfrm>
            <a:off x="304800" y="2819400"/>
            <a:ext cx="4419600" cy="2941043"/>
          </a:xfrm>
          <a:prstGeom prst="rect">
            <a:avLst/>
          </a:prstGeom>
          <a:ln w="228600" cap="sq" cmpd="thickThin">
            <a:solidFill>
              <a:srgbClr val="000000"/>
            </a:solidFill>
            <a:prstDash val="solid"/>
            <a:miter lim="800000"/>
          </a:ln>
          <a:effectLst>
            <a:innerShdw blurRad="76200">
              <a:srgbClr val="000000"/>
            </a:innerShdw>
          </a:effectLst>
        </p:spPr>
      </p:pic>
      <p:pic>
        <p:nvPicPr>
          <p:cNvPr id="6" name="Picture 5" descr="granitecountertop3.jpg"/>
          <p:cNvPicPr>
            <a:picLocks noChangeAspect="1"/>
          </p:cNvPicPr>
          <p:nvPr/>
        </p:nvPicPr>
        <p:blipFill>
          <a:blip r:embed="rId4" cstate="print"/>
          <a:stretch>
            <a:fillRect/>
          </a:stretch>
        </p:blipFill>
        <p:spPr>
          <a:xfrm>
            <a:off x="4953000" y="3581400"/>
            <a:ext cx="3886200" cy="2750906"/>
          </a:xfrm>
          <a:prstGeom prst="rect">
            <a:avLst/>
          </a:prstGeom>
          <a:ln w="88900" cap="sq" cmpd="thickThin">
            <a:solidFill>
              <a:srgbClr val="000000"/>
            </a:solidFill>
            <a:prstDash val="solid"/>
            <a:miter lim="800000"/>
          </a:ln>
          <a:effectLst>
            <a:innerShdw blurRad="76200">
              <a:srgbClr val="000000"/>
            </a:innerShdw>
          </a:effectLst>
        </p:spPr>
      </p:pic>
      <p:pic>
        <p:nvPicPr>
          <p:cNvPr id="7" name="Picture 6" descr="granitecountertop.jpg"/>
          <p:cNvPicPr>
            <a:picLocks noChangeAspect="1"/>
          </p:cNvPicPr>
          <p:nvPr/>
        </p:nvPicPr>
        <p:blipFill>
          <a:blip r:embed="rId5" cstate="print"/>
          <a:stretch>
            <a:fillRect/>
          </a:stretch>
        </p:blipFill>
        <p:spPr>
          <a:xfrm>
            <a:off x="5562600" y="228600"/>
            <a:ext cx="3581400" cy="2842381"/>
          </a:xfrm>
          <a:prstGeom prst="rect">
            <a:avLst/>
          </a:prstGeom>
          <a:ln w="88900" cap="sq" cmpd="thickThin">
            <a:solidFill>
              <a:srgbClr val="000000"/>
            </a:solidFill>
            <a:prstDash val="solid"/>
            <a:miter lim="800000"/>
          </a:ln>
          <a:effectLst>
            <a:innerShdw blurRad="76200">
              <a:srgbClr val="000000"/>
            </a:innerShdw>
          </a:effectLst>
        </p:spPr>
      </p:pic>
      <p:sp>
        <p:nvSpPr>
          <p:cNvPr id="8" name="TextBox 7"/>
          <p:cNvSpPr txBox="1"/>
          <p:nvPr/>
        </p:nvSpPr>
        <p:spPr>
          <a:xfrm>
            <a:off x="609600" y="762000"/>
            <a:ext cx="6934200" cy="1815882"/>
          </a:xfrm>
          <a:prstGeom prst="rect">
            <a:avLst/>
          </a:prstGeom>
          <a:noFill/>
        </p:spPr>
        <p:txBody>
          <a:bodyPr wrap="square" rtlCol="0">
            <a:spAutoFit/>
          </a:bodyPr>
          <a:lstStyle/>
          <a:p>
            <a:pPr algn="ctr"/>
            <a:r>
              <a:rPr lang="en-US" sz="4000" b="1" dirty="0" smtClean="0">
                <a:solidFill>
                  <a:schemeClr val="accent6">
                    <a:lumMod val="75000"/>
                  </a:schemeClr>
                </a:solidFill>
              </a:rPr>
              <a:t>Granite</a:t>
            </a:r>
          </a:p>
          <a:p>
            <a:pPr>
              <a:buFont typeface="Arial" pitchFamily="34" charset="0"/>
              <a:buChar char="•"/>
            </a:pPr>
            <a:r>
              <a:rPr lang="en-US" sz="3600" b="1" dirty="0" smtClean="0">
                <a:solidFill>
                  <a:schemeClr val="accent6">
                    <a:lumMod val="75000"/>
                  </a:schemeClr>
                </a:solidFill>
              </a:rPr>
              <a:t>Advantages: Durable</a:t>
            </a:r>
          </a:p>
          <a:p>
            <a:pPr>
              <a:buFont typeface="Arial" pitchFamily="34" charset="0"/>
              <a:buChar char="•"/>
            </a:pPr>
            <a:r>
              <a:rPr lang="en-US" sz="3600" b="1" dirty="0" smtClean="0">
                <a:solidFill>
                  <a:schemeClr val="accent6">
                    <a:lumMod val="75000"/>
                  </a:schemeClr>
                </a:solidFill>
              </a:rPr>
              <a:t>Resists Stains</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amond(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457200" y="304800"/>
            <a:ext cx="8305800" cy="707886"/>
          </a:xfrm>
          <a:prstGeom prst="rect">
            <a:avLst/>
          </a:prstGeom>
          <a:noFill/>
        </p:spPr>
        <p:txBody>
          <a:bodyPr wrap="square" rtlCol="0">
            <a:spAutoFit/>
          </a:bodyPr>
          <a:lstStyle/>
          <a:p>
            <a:pPr algn="ctr"/>
            <a:r>
              <a:rPr lang="en-US" sz="4000" b="1" dirty="0" smtClean="0">
                <a:solidFill>
                  <a:schemeClr val="accent6"/>
                </a:solidFill>
              </a:rPr>
              <a:t>Concrete Countertops</a:t>
            </a:r>
            <a:endParaRPr lang="en-US" sz="4000" b="1" dirty="0">
              <a:solidFill>
                <a:schemeClr val="accent6"/>
              </a:solidFill>
            </a:endParaRPr>
          </a:p>
        </p:txBody>
      </p:sp>
      <p:sp>
        <p:nvSpPr>
          <p:cNvPr id="6" name="TextBox 5"/>
          <p:cNvSpPr txBox="1"/>
          <p:nvPr/>
        </p:nvSpPr>
        <p:spPr>
          <a:xfrm>
            <a:off x="381000" y="1143000"/>
            <a:ext cx="8458200" cy="3416320"/>
          </a:xfrm>
          <a:prstGeom prst="rect">
            <a:avLst/>
          </a:prstGeom>
          <a:noFill/>
        </p:spPr>
        <p:txBody>
          <a:bodyPr wrap="square" rtlCol="0">
            <a:spAutoFit/>
          </a:bodyPr>
          <a:lstStyle/>
          <a:p>
            <a:r>
              <a:rPr lang="en-US" sz="3600" b="1" dirty="0" smtClean="0">
                <a:solidFill>
                  <a:schemeClr val="accent6">
                    <a:lumMod val="50000"/>
                  </a:schemeClr>
                </a:solidFill>
              </a:rPr>
              <a:t>Advantages: Resists scratching</a:t>
            </a:r>
          </a:p>
          <a:p>
            <a:r>
              <a:rPr lang="en-US" sz="3600" b="1" dirty="0" smtClean="0">
                <a:solidFill>
                  <a:schemeClr val="accent6">
                    <a:lumMod val="50000"/>
                  </a:schemeClr>
                </a:solidFill>
              </a:rPr>
              <a:t>	-Resists scorching</a:t>
            </a:r>
          </a:p>
          <a:p>
            <a:r>
              <a:rPr lang="en-US" sz="3600" b="1" dirty="0" smtClean="0">
                <a:solidFill>
                  <a:schemeClr val="accent6">
                    <a:lumMod val="50000"/>
                  </a:schemeClr>
                </a:solidFill>
              </a:rPr>
              <a:t>	-Can be worked into different shapes and integrate sinks</a:t>
            </a:r>
          </a:p>
          <a:p>
            <a:r>
              <a:rPr lang="en-US" sz="3600" b="1" dirty="0" smtClean="0">
                <a:solidFill>
                  <a:schemeClr val="accent6">
                    <a:lumMod val="50000"/>
                  </a:schemeClr>
                </a:solidFill>
              </a:rPr>
              <a:t>Disadvantages: Stains easily</a:t>
            </a:r>
          </a:p>
          <a:p>
            <a:r>
              <a:rPr lang="en-US" sz="3600" b="1" dirty="0" smtClean="0">
                <a:solidFill>
                  <a:schemeClr val="accent6">
                    <a:lumMod val="50000"/>
                  </a:schemeClr>
                </a:solidFill>
              </a:rPr>
              <a:t>	-Prone to crumbling and cracking</a:t>
            </a:r>
            <a:endParaRPr lang="en-US" sz="3600" b="1" dirty="0">
              <a:solidFill>
                <a:schemeClr val="accent6">
                  <a:lumMod val="50000"/>
                </a:schemeClr>
              </a:solidFill>
            </a:endParaRPr>
          </a:p>
        </p:txBody>
      </p:sp>
      <p:pic>
        <p:nvPicPr>
          <p:cNvPr id="7" name="Picture 6" descr="concretecountertop.jpg"/>
          <p:cNvPicPr>
            <a:picLocks noChangeAspect="1"/>
          </p:cNvPicPr>
          <p:nvPr/>
        </p:nvPicPr>
        <p:blipFill>
          <a:blip r:embed="rId3" cstate="print"/>
          <a:stretch>
            <a:fillRect/>
          </a:stretch>
        </p:blipFill>
        <p:spPr>
          <a:xfrm>
            <a:off x="3581400" y="4572000"/>
            <a:ext cx="3036277"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457200" y="304800"/>
            <a:ext cx="7848600" cy="707886"/>
          </a:xfrm>
          <a:prstGeom prst="rect">
            <a:avLst/>
          </a:prstGeom>
          <a:noFill/>
        </p:spPr>
        <p:txBody>
          <a:bodyPr wrap="square" rtlCol="0">
            <a:spAutoFit/>
          </a:bodyPr>
          <a:lstStyle/>
          <a:p>
            <a:pPr algn="ctr"/>
            <a:r>
              <a:rPr lang="en-US" sz="4000" dirty="0" smtClean="0">
                <a:solidFill>
                  <a:schemeClr val="accent6">
                    <a:lumMod val="50000"/>
                  </a:schemeClr>
                </a:solidFill>
              </a:rPr>
              <a:t>Stainless Steel Countertops</a:t>
            </a:r>
            <a:endParaRPr lang="en-US" sz="4000" dirty="0">
              <a:solidFill>
                <a:schemeClr val="accent6">
                  <a:lumMod val="50000"/>
                </a:schemeClr>
              </a:solidFill>
            </a:endParaRPr>
          </a:p>
        </p:txBody>
      </p:sp>
      <p:sp>
        <p:nvSpPr>
          <p:cNvPr id="7" name="TextBox 6"/>
          <p:cNvSpPr txBox="1"/>
          <p:nvPr/>
        </p:nvSpPr>
        <p:spPr>
          <a:xfrm>
            <a:off x="609600" y="1066800"/>
            <a:ext cx="8001000" cy="4524315"/>
          </a:xfrm>
          <a:prstGeom prst="rect">
            <a:avLst/>
          </a:prstGeom>
          <a:noFill/>
        </p:spPr>
        <p:txBody>
          <a:bodyPr wrap="square" rtlCol="0">
            <a:spAutoFit/>
          </a:bodyPr>
          <a:lstStyle/>
          <a:p>
            <a:pPr>
              <a:buFont typeface="Arial" pitchFamily="34" charset="0"/>
              <a:buChar char="•"/>
            </a:pPr>
            <a:r>
              <a:rPr lang="en-US" sz="3600" dirty="0" smtClean="0">
                <a:solidFill>
                  <a:schemeClr val="accent6">
                    <a:lumMod val="75000"/>
                  </a:schemeClr>
                </a:solidFill>
              </a:rPr>
              <a:t>Advantages: Resists stains</a:t>
            </a:r>
          </a:p>
          <a:p>
            <a:pPr lvl="1">
              <a:buFont typeface="Arial" pitchFamily="34" charset="0"/>
              <a:buChar char="•"/>
            </a:pPr>
            <a:r>
              <a:rPr lang="en-US" sz="3600" dirty="0" smtClean="0">
                <a:solidFill>
                  <a:schemeClr val="accent6">
                    <a:lumMod val="75000"/>
                  </a:schemeClr>
                </a:solidFill>
              </a:rPr>
              <a:t>Resists scorching</a:t>
            </a:r>
          </a:p>
          <a:p>
            <a:pPr lvl="1">
              <a:buFont typeface="Arial" pitchFamily="34" charset="0"/>
              <a:buChar char="•"/>
            </a:pPr>
            <a:r>
              <a:rPr lang="en-US" sz="3600" dirty="0" smtClean="0">
                <a:solidFill>
                  <a:schemeClr val="accent6">
                    <a:lumMod val="75000"/>
                  </a:schemeClr>
                </a:solidFill>
              </a:rPr>
              <a:t>Easy to clean</a:t>
            </a:r>
          </a:p>
          <a:p>
            <a:pPr lvl="1">
              <a:buFont typeface="Arial" pitchFamily="34" charset="0"/>
              <a:buChar char="•"/>
            </a:pPr>
            <a:r>
              <a:rPr lang="en-US" sz="3600" dirty="0" smtClean="0">
                <a:solidFill>
                  <a:schemeClr val="accent6">
                    <a:lumMod val="75000"/>
                  </a:schemeClr>
                </a:solidFill>
              </a:rPr>
              <a:t>Can include an integrated sink</a:t>
            </a:r>
          </a:p>
          <a:p>
            <a:pPr>
              <a:buFont typeface="Arial" pitchFamily="34" charset="0"/>
              <a:buChar char="•"/>
            </a:pPr>
            <a:r>
              <a:rPr lang="en-US" sz="3600" dirty="0" smtClean="0">
                <a:solidFill>
                  <a:schemeClr val="accent6">
                    <a:lumMod val="75000"/>
                  </a:schemeClr>
                </a:solidFill>
              </a:rPr>
              <a:t>Disadvantages: Shows scratches</a:t>
            </a:r>
          </a:p>
          <a:p>
            <a:pPr lvl="1">
              <a:buFont typeface="Arial" pitchFamily="34" charset="0"/>
              <a:buChar char="•"/>
            </a:pPr>
            <a:r>
              <a:rPr lang="en-US" sz="3600" dirty="0" smtClean="0">
                <a:solidFill>
                  <a:schemeClr val="accent6">
                    <a:lumMod val="75000"/>
                  </a:schemeClr>
                </a:solidFill>
              </a:rPr>
              <a:t>Shows fingerprints</a:t>
            </a:r>
          </a:p>
          <a:p>
            <a:pPr lvl="1">
              <a:buFont typeface="Arial" pitchFamily="34" charset="0"/>
              <a:buChar char="•"/>
            </a:pPr>
            <a:r>
              <a:rPr lang="en-US" sz="3600" dirty="0" smtClean="0">
                <a:solidFill>
                  <a:schemeClr val="accent6">
                    <a:lumMod val="75000"/>
                  </a:schemeClr>
                </a:solidFill>
              </a:rPr>
              <a:t>Can dent</a:t>
            </a:r>
          </a:p>
          <a:p>
            <a:pPr lvl="1">
              <a:buFont typeface="Arial" pitchFamily="34" charset="0"/>
              <a:buChar char="•"/>
            </a:pPr>
            <a:r>
              <a:rPr lang="en-US" sz="3600" dirty="0" smtClean="0">
                <a:solidFill>
                  <a:schemeClr val="accent6">
                    <a:lumMod val="75000"/>
                  </a:schemeClr>
                </a:solidFill>
              </a:rPr>
              <a:t>Expensive</a:t>
            </a:r>
            <a:endParaRPr lang="en-US" sz="3600" dirty="0">
              <a:solidFill>
                <a:schemeClr val="accent6">
                  <a:lumMod val="75000"/>
                </a:schemeClr>
              </a:solidFill>
            </a:endParaRPr>
          </a:p>
        </p:txBody>
      </p:sp>
      <p:pic>
        <p:nvPicPr>
          <p:cNvPr id="8" name="Picture 7" descr="stainless steel countertop.jpg"/>
          <p:cNvPicPr>
            <a:picLocks noChangeAspect="1"/>
          </p:cNvPicPr>
          <p:nvPr/>
        </p:nvPicPr>
        <p:blipFill>
          <a:blip r:embed="rId3" cstate="print"/>
          <a:stretch>
            <a:fillRect/>
          </a:stretch>
        </p:blipFill>
        <p:spPr>
          <a:xfrm>
            <a:off x="5410200" y="4114800"/>
            <a:ext cx="3255390" cy="2438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Kitchen Sinks</a:t>
            </a:r>
            <a:endParaRPr lang="en-US" sz="4000" dirty="0">
              <a:solidFill>
                <a:schemeClr val="accent6">
                  <a:lumMod val="75000"/>
                </a:schemeClr>
              </a:solidFill>
            </a:endParaRPr>
          </a:p>
        </p:txBody>
      </p:sp>
      <p:sp>
        <p:nvSpPr>
          <p:cNvPr id="7" name="TextBox 6"/>
          <p:cNvSpPr txBox="1"/>
          <p:nvPr/>
        </p:nvSpPr>
        <p:spPr>
          <a:xfrm>
            <a:off x="228600" y="838200"/>
            <a:ext cx="8686800" cy="2862322"/>
          </a:xfrm>
          <a:prstGeom prst="rect">
            <a:avLst/>
          </a:prstGeom>
          <a:noFill/>
        </p:spPr>
        <p:txBody>
          <a:bodyPr wrap="square" rtlCol="0">
            <a:spAutoFit/>
          </a:bodyPr>
          <a:lstStyle/>
          <a:p>
            <a:pPr>
              <a:buFont typeface="Arial" pitchFamily="34" charset="0"/>
              <a:buChar char="•"/>
            </a:pPr>
            <a:r>
              <a:rPr lang="en-US" sz="3600" b="1" dirty="0" smtClean="0">
                <a:solidFill>
                  <a:schemeClr val="accent6">
                    <a:lumMod val="60000"/>
                    <a:lumOff val="40000"/>
                  </a:schemeClr>
                </a:solidFill>
              </a:rPr>
              <a:t>Sinks and faucets are available in styles, materials, and colors to suit every kitchen design. Sinks may be round, square, oval, or have double, single or triple bowls.</a:t>
            </a:r>
            <a:endParaRPr lang="en-US" sz="3600" b="1" dirty="0">
              <a:solidFill>
                <a:schemeClr val="accent6">
                  <a:lumMod val="60000"/>
                  <a:lumOff val="40000"/>
                </a:schemeClr>
              </a:solidFill>
            </a:endParaRPr>
          </a:p>
        </p:txBody>
      </p:sp>
      <p:pic>
        <p:nvPicPr>
          <p:cNvPr id="8" name="Picture 7" descr="apronsink.jpg"/>
          <p:cNvPicPr>
            <a:picLocks noChangeAspect="1"/>
          </p:cNvPicPr>
          <p:nvPr/>
        </p:nvPicPr>
        <p:blipFill>
          <a:blip r:embed="rId3" cstate="print"/>
          <a:stretch>
            <a:fillRect/>
          </a:stretch>
        </p:blipFill>
        <p:spPr>
          <a:xfrm>
            <a:off x="304801" y="3838575"/>
            <a:ext cx="2514600" cy="2514600"/>
          </a:xfrm>
          <a:prstGeom prst="rect">
            <a:avLst/>
          </a:prstGeom>
        </p:spPr>
      </p:pic>
      <p:pic>
        <p:nvPicPr>
          <p:cNvPr id="9" name="Picture 8" descr="kitchensink1.jpg"/>
          <p:cNvPicPr>
            <a:picLocks noChangeAspect="1"/>
          </p:cNvPicPr>
          <p:nvPr/>
        </p:nvPicPr>
        <p:blipFill>
          <a:blip r:embed="rId4" cstate="print"/>
          <a:stretch>
            <a:fillRect/>
          </a:stretch>
        </p:blipFill>
        <p:spPr>
          <a:xfrm>
            <a:off x="3048000" y="3733800"/>
            <a:ext cx="2133600" cy="2133600"/>
          </a:xfrm>
          <a:prstGeom prst="rect">
            <a:avLst/>
          </a:prstGeom>
        </p:spPr>
      </p:pic>
      <p:pic>
        <p:nvPicPr>
          <p:cNvPr id="10" name="Picture 9" descr="kitchensink2.jpg"/>
          <p:cNvPicPr>
            <a:picLocks noChangeAspect="1"/>
          </p:cNvPicPr>
          <p:nvPr/>
        </p:nvPicPr>
        <p:blipFill>
          <a:blip r:embed="rId5" cstate="print"/>
          <a:stretch>
            <a:fillRect/>
          </a:stretch>
        </p:blipFill>
        <p:spPr>
          <a:xfrm>
            <a:off x="5791200" y="3200400"/>
            <a:ext cx="2790825" cy="1638300"/>
          </a:xfrm>
          <a:prstGeom prst="rect">
            <a:avLst/>
          </a:prstGeom>
        </p:spPr>
      </p:pic>
      <p:pic>
        <p:nvPicPr>
          <p:cNvPr id="11" name="Picture 10" descr="kitchensink3.jpg"/>
          <p:cNvPicPr>
            <a:picLocks noChangeAspect="1"/>
          </p:cNvPicPr>
          <p:nvPr/>
        </p:nvPicPr>
        <p:blipFill>
          <a:blip r:embed="rId6" cstate="print"/>
          <a:stretch>
            <a:fillRect/>
          </a:stretch>
        </p:blipFill>
        <p:spPr>
          <a:xfrm>
            <a:off x="6324600" y="4829175"/>
            <a:ext cx="2257425" cy="20288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1000" fill="hold"/>
                                        <p:tgtEl>
                                          <p:spTgt spid="10"/>
                                        </p:tgtEl>
                                        <p:attrNameLst>
                                          <p:attrName>ppt_w</p:attrName>
                                        </p:attrNameLst>
                                      </p:cBhvr>
                                      <p:tavLst>
                                        <p:tav tm="0">
                                          <p:val>
                                            <p:strVal val="#ppt_w*0.70"/>
                                          </p:val>
                                        </p:tav>
                                        <p:tav tm="100000">
                                          <p:val>
                                            <p:strVal val="#ppt_w"/>
                                          </p:val>
                                        </p:tav>
                                      </p:tavLst>
                                    </p:anim>
                                    <p:anim calcmode="lin" valueType="num">
                                      <p:cBhvr>
                                        <p:cTn id="28" dur="1000" fill="hold"/>
                                        <p:tgtEl>
                                          <p:spTgt spid="10"/>
                                        </p:tgtEl>
                                        <p:attrNameLst>
                                          <p:attrName>ppt_h</p:attrName>
                                        </p:attrNameLst>
                                      </p:cBhvr>
                                      <p:tavLst>
                                        <p:tav tm="0">
                                          <p:val>
                                            <p:strVal val="#ppt_h"/>
                                          </p:val>
                                        </p:tav>
                                        <p:tav tm="100000">
                                          <p:val>
                                            <p:strVal val="#ppt_h"/>
                                          </p:val>
                                        </p:tav>
                                      </p:tavLst>
                                    </p:anim>
                                    <p:animEffect transition="in" filter="fade">
                                      <p:cBhvr>
                                        <p:cTn id="29" dur="10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1000" fill="hold"/>
                                        <p:tgtEl>
                                          <p:spTgt spid="11"/>
                                        </p:tgtEl>
                                        <p:attrNameLst>
                                          <p:attrName>ppt_w</p:attrName>
                                        </p:attrNameLst>
                                      </p:cBhvr>
                                      <p:tavLst>
                                        <p:tav tm="0">
                                          <p:val>
                                            <p:strVal val="#ppt_w*0.70"/>
                                          </p:val>
                                        </p:tav>
                                        <p:tav tm="100000">
                                          <p:val>
                                            <p:strVal val="#ppt_w"/>
                                          </p:val>
                                        </p:tav>
                                      </p:tavLst>
                                    </p:anim>
                                    <p:anim calcmode="lin" valueType="num">
                                      <p:cBhvr>
                                        <p:cTn id="35" dur="1000" fill="hold"/>
                                        <p:tgtEl>
                                          <p:spTgt spid="11"/>
                                        </p:tgtEl>
                                        <p:attrNameLst>
                                          <p:attrName>ppt_h</p:attrName>
                                        </p:attrNameLst>
                                      </p:cBhvr>
                                      <p:tavLst>
                                        <p:tav tm="0">
                                          <p:val>
                                            <p:strVal val="#ppt_h"/>
                                          </p:val>
                                        </p:tav>
                                        <p:tav tm="100000">
                                          <p:val>
                                            <p:strVal val="#ppt_h"/>
                                          </p:val>
                                        </p:tav>
                                      </p:tavLst>
                                    </p:anim>
                                    <p:animEffect transition="in" filter="fade">
                                      <p:cBhvr>
                                        <p:cTn id="3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646331"/>
          </a:xfrm>
          <a:prstGeom prst="rect">
            <a:avLst/>
          </a:prstGeom>
          <a:noFill/>
        </p:spPr>
        <p:txBody>
          <a:bodyPr wrap="square" rtlCol="0">
            <a:spAutoFit/>
          </a:bodyPr>
          <a:lstStyle/>
          <a:p>
            <a:pPr algn="ctr"/>
            <a:r>
              <a:rPr lang="en-US" sz="3600" dirty="0" smtClean="0">
                <a:solidFill>
                  <a:schemeClr val="accent6">
                    <a:lumMod val="75000"/>
                  </a:schemeClr>
                </a:solidFill>
              </a:rPr>
              <a:t>Other Kitchen Design Considerations:</a:t>
            </a:r>
            <a:endParaRPr lang="en-US" sz="3600" dirty="0">
              <a:solidFill>
                <a:schemeClr val="accent6">
                  <a:lumMod val="75000"/>
                </a:schemeClr>
              </a:solidFill>
            </a:endParaRPr>
          </a:p>
        </p:txBody>
      </p:sp>
      <p:sp>
        <p:nvSpPr>
          <p:cNvPr id="7" name="TextBox 6"/>
          <p:cNvSpPr txBox="1"/>
          <p:nvPr/>
        </p:nvSpPr>
        <p:spPr>
          <a:xfrm>
            <a:off x="228600" y="838200"/>
            <a:ext cx="8686800" cy="5016758"/>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Electrical Circuits and Outlets</a:t>
            </a:r>
          </a:p>
          <a:p>
            <a:pPr lvl="1">
              <a:buFont typeface="Arial" pitchFamily="34" charset="0"/>
              <a:buChar char="•"/>
            </a:pPr>
            <a:r>
              <a:rPr lang="en-US" sz="3200" b="1" dirty="0" smtClean="0">
                <a:solidFill>
                  <a:schemeClr val="accent6">
                    <a:lumMod val="60000"/>
                    <a:lumOff val="40000"/>
                  </a:schemeClr>
                </a:solidFill>
              </a:rPr>
              <a:t>-Electric ranges, </a:t>
            </a:r>
            <a:r>
              <a:rPr lang="en-US" sz="3200" b="1" dirty="0" err="1" smtClean="0">
                <a:solidFill>
                  <a:schemeClr val="accent6">
                    <a:lumMod val="60000"/>
                    <a:lumOff val="40000"/>
                  </a:schemeClr>
                </a:solidFill>
              </a:rPr>
              <a:t>cooktops</a:t>
            </a:r>
            <a:r>
              <a:rPr lang="en-US" sz="3200" b="1" dirty="0" smtClean="0">
                <a:solidFill>
                  <a:schemeClr val="accent6">
                    <a:lumMod val="60000"/>
                    <a:lumOff val="40000"/>
                  </a:schemeClr>
                </a:solidFill>
              </a:rPr>
              <a:t> and ovens require a separate 240-volt circuit.</a:t>
            </a:r>
          </a:p>
          <a:p>
            <a:pPr lvl="1">
              <a:buFont typeface="Arial" pitchFamily="34" charset="0"/>
              <a:buChar char="•"/>
            </a:pPr>
            <a:r>
              <a:rPr lang="en-US" sz="3200" b="1" dirty="0" smtClean="0">
                <a:solidFill>
                  <a:schemeClr val="accent6">
                    <a:lumMod val="60000"/>
                    <a:lumOff val="40000"/>
                  </a:schemeClr>
                </a:solidFill>
              </a:rPr>
              <a:t>Ample outlets</a:t>
            </a:r>
          </a:p>
          <a:p>
            <a:pPr lvl="1">
              <a:buFont typeface="Arial" pitchFamily="34" charset="0"/>
              <a:buChar char="•"/>
            </a:pPr>
            <a:r>
              <a:rPr lang="en-US" sz="3200" b="1" dirty="0" smtClean="0">
                <a:solidFill>
                  <a:schemeClr val="accent6">
                    <a:lumMod val="60000"/>
                    <a:lumOff val="40000"/>
                  </a:schemeClr>
                </a:solidFill>
              </a:rPr>
              <a:t>Spacing between outlets should be approximately 5 to 6 ft. and never more than 10 ft.</a:t>
            </a:r>
          </a:p>
          <a:p>
            <a:pPr lvl="1">
              <a:buFont typeface="Arial" pitchFamily="34" charset="0"/>
              <a:buChar char="•"/>
            </a:pPr>
            <a:r>
              <a:rPr lang="en-US" sz="3200" b="1" dirty="0" smtClean="0">
                <a:solidFill>
                  <a:schemeClr val="accent6">
                    <a:lumMod val="60000"/>
                    <a:lumOff val="40000"/>
                  </a:schemeClr>
                </a:solidFill>
              </a:rPr>
              <a:t>Any outlet near a water source should be equipped with a ground-fault circuit interrupter (GFCI).</a:t>
            </a:r>
            <a:endParaRPr lang="en-US" sz="32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Lighting </a:t>
            </a:r>
            <a:endParaRPr lang="en-US" sz="4000" dirty="0">
              <a:solidFill>
                <a:schemeClr val="accent6">
                  <a:lumMod val="75000"/>
                </a:schemeClr>
              </a:solidFill>
            </a:endParaRPr>
          </a:p>
        </p:txBody>
      </p:sp>
      <p:sp>
        <p:nvSpPr>
          <p:cNvPr id="7" name="TextBox 6"/>
          <p:cNvSpPr txBox="1"/>
          <p:nvPr/>
        </p:nvSpPr>
        <p:spPr>
          <a:xfrm>
            <a:off x="228600" y="838200"/>
            <a:ext cx="8686800" cy="6001643"/>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Various areas in the kitchen have different lighting needs</a:t>
            </a:r>
          </a:p>
          <a:p>
            <a:pPr>
              <a:buFont typeface="Arial" pitchFamily="34" charset="0"/>
              <a:buChar char="•"/>
            </a:pPr>
            <a:endParaRPr lang="en-US" sz="3200" b="1" dirty="0" smtClean="0">
              <a:solidFill>
                <a:schemeClr val="accent6">
                  <a:lumMod val="60000"/>
                  <a:lumOff val="40000"/>
                </a:schemeClr>
              </a:solidFill>
            </a:endParaRPr>
          </a:p>
          <a:p>
            <a:pPr algn="ctr"/>
            <a:r>
              <a:rPr lang="en-US" sz="3200" dirty="0" smtClean="0">
                <a:solidFill>
                  <a:schemeClr val="accent6">
                    <a:lumMod val="50000"/>
                  </a:schemeClr>
                </a:solidFill>
              </a:rPr>
              <a:t>Ventilation</a:t>
            </a:r>
          </a:p>
          <a:p>
            <a:pPr>
              <a:buFont typeface="Arial" pitchFamily="34" charset="0"/>
              <a:buChar char="•"/>
            </a:pPr>
            <a:r>
              <a:rPr lang="en-US" sz="3200" b="1" dirty="0" smtClean="0">
                <a:solidFill>
                  <a:schemeClr val="accent2"/>
                </a:solidFill>
              </a:rPr>
              <a:t>Steam, odors, and condensation in a kitchen makes it necessary to have adequate ventilation in a kitchen.</a:t>
            </a:r>
          </a:p>
          <a:p>
            <a:pPr lvl="1">
              <a:buFont typeface="Arial" pitchFamily="34" charset="0"/>
              <a:buChar char="•"/>
            </a:pPr>
            <a:r>
              <a:rPr lang="en-US" sz="3200" b="1" i="1" u="sng" dirty="0" err="1" smtClean="0">
                <a:solidFill>
                  <a:schemeClr val="accent2"/>
                </a:solidFill>
              </a:rPr>
              <a:t>Recirculating</a:t>
            </a:r>
            <a:r>
              <a:rPr lang="en-US" sz="3200" b="1" i="1" u="sng" dirty="0" smtClean="0">
                <a:solidFill>
                  <a:schemeClr val="accent2"/>
                </a:solidFill>
              </a:rPr>
              <a:t> range hood </a:t>
            </a:r>
            <a:r>
              <a:rPr lang="en-US" sz="3200" b="1" dirty="0" smtClean="0">
                <a:solidFill>
                  <a:schemeClr val="accent2"/>
                </a:solidFill>
              </a:rPr>
              <a:t>does not exhaust air to the outdoors, but filters it and returns it to the room</a:t>
            </a:r>
          </a:p>
          <a:p>
            <a:pPr lvl="1">
              <a:buFont typeface="Arial" pitchFamily="34" charset="0"/>
              <a:buChar char="•"/>
            </a:pPr>
            <a:r>
              <a:rPr lang="en-US" sz="3200" b="1" i="1" u="sng" dirty="0" smtClean="0">
                <a:solidFill>
                  <a:schemeClr val="accent2"/>
                </a:solidFill>
              </a:rPr>
              <a:t>Downdraft system </a:t>
            </a:r>
            <a:r>
              <a:rPr lang="en-US" sz="3200" b="1" u="sng" dirty="0" smtClean="0">
                <a:solidFill>
                  <a:schemeClr val="accent2"/>
                </a:solidFill>
              </a:rPr>
              <a:t>uses a vent in or near the </a:t>
            </a:r>
            <a:r>
              <a:rPr lang="en-US" sz="3200" b="1" u="sng" dirty="0" err="1" smtClean="0">
                <a:solidFill>
                  <a:schemeClr val="accent2"/>
                </a:solidFill>
              </a:rPr>
              <a:t>cooktop</a:t>
            </a:r>
            <a:r>
              <a:rPr lang="en-US" sz="3200" b="1" u="sng" dirty="0" smtClean="0">
                <a:solidFill>
                  <a:schemeClr val="accent2"/>
                </a:solidFill>
              </a:rPr>
              <a:t> itself</a:t>
            </a:r>
            <a:endParaRPr lang="en-US" sz="3200" b="1" i="1" u="sng"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Universal Design &amp; Kitchens</a:t>
            </a:r>
            <a:endParaRPr lang="en-US" sz="4000" dirty="0">
              <a:solidFill>
                <a:schemeClr val="accent6">
                  <a:lumMod val="75000"/>
                </a:schemeClr>
              </a:solidFill>
            </a:endParaRPr>
          </a:p>
        </p:txBody>
      </p:sp>
      <p:sp>
        <p:nvSpPr>
          <p:cNvPr id="7" name="TextBox 6"/>
          <p:cNvSpPr txBox="1"/>
          <p:nvPr/>
        </p:nvSpPr>
        <p:spPr>
          <a:xfrm>
            <a:off x="228600" y="838200"/>
            <a:ext cx="8686800" cy="4524315"/>
          </a:xfrm>
          <a:prstGeom prst="rect">
            <a:avLst/>
          </a:prstGeom>
          <a:noFill/>
        </p:spPr>
        <p:txBody>
          <a:bodyPr wrap="square" rtlCol="0">
            <a:spAutoFit/>
          </a:bodyPr>
          <a:lstStyle/>
          <a:p>
            <a:pPr>
              <a:buFont typeface="Arial" pitchFamily="34" charset="0"/>
              <a:buChar char="•"/>
            </a:pPr>
            <a:r>
              <a:rPr lang="en-US" sz="3600" b="1" dirty="0" smtClean="0">
                <a:solidFill>
                  <a:schemeClr val="accent6">
                    <a:lumMod val="60000"/>
                    <a:lumOff val="40000"/>
                  </a:schemeClr>
                </a:solidFill>
              </a:rPr>
              <a:t>Features:</a:t>
            </a:r>
          </a:p>
          <a:p>
            <a:pPr lvl="1">
              <a:buFont typeface="Arial" pitchFamily="34" charset="0"/>
              <a:buChar char="•"/>
            </a:pPr>
            <a:r>
              <a:rPr lang="en-US" sz="3600" b="1" dirty="0" smtClean="0">
                <a:solidFill>
                  <a:schemeClr val="accent6">
                    <a:lumMod val="60000"/>
                    <a:lumOff val="40000"/>
                  </a:schemeClr>
                </a:solidFill>
              </a:rPr>
              <a:t>Extra-wide doorways and traffic areas</a:t>
            </a:r>
          </a:p>
          <a:p>
            <a:pPr lvl="1">
              <a:buFont typeface="Arial" pitchFamily="34" charset="0"/>
              <a:buChar char="•"/>
            </a:pPr>
            <a:r>
              <a:rPr lang="en-US" sz="3600" b="1" dirty="0" smtClean="0">
                <a:solidFill>
                  <a:schemeClr val="accent6">
                    <a:lumMod val="60000"/>
                    <a:lumOff val="40000"/>
                  </a:schemeClr>
                </a:solidFill>
              </a:rPr>
              <a:t>Room for a wheelchair to turn around 180 degrees</a:t>
            </a:r>
          </a:p>
          <a:p>
            <a:pPr lvl="1">
              <a:buFont typeface="Arial" pitchFamily="34" charset="0"/>
              <a:buChar char="•"/>
            </a:pPr>
            <a:r>
              <a:rPr lang="en-US" sz="3600" b="1" dirty="0" smtClean="0">
                <a:solidFill>
                  <a:schemeClr val="accent6">
                    <a:lumMod val="60000"/>
                    <a:lumOff val="40000"/>
                  </a:schemeClr>
                </a:solidFill>
              </a:rPr>
              <a:t>Enough clear floor space at cabinets, etc for wheelchair access</a:t>
            </a:r>
          </a:p>
          <a:p>
            <a:pPr lvl="1"/>
            <a:endParaRPr lang="en-US" sz="3600" b="1" dirty="0">
              <a:solidFill>
                <a:schemeClr val="accent6">
                  <a:lumMod val="60000"/>
                  <a:lumOff val="40000"/>
                </a:schemeClr>
              </a:solidFill>
            </a:endParaRPr>
          </a:p>
        </p:txBody>
      </p:sp>
      <p:pic>
        <p:nvPicPr>
          <p:cNvPr id="9" name="Picture 8" descr="universaldesignkitchen2.jpg"/>
          <p:cNvPicPr>
            <a:picLocks noChangeAspect="1"/>
          </p:cNvPicPr>
          <p:nvPr/>
        </p:nvPicPr>
        <p:blipFill>
          <a:blip r:embed="rId3" cstate="print"/>
          <a:stretch>
            <a:fillRect/>
          </a:stretch>
        </p:blipFill>
        <p:spPr>
          <a:xfrm>
            <a:off x="3429000" y="4876800"/>
            <a:ext cx="2628900" cy="17430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457200" y="2286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Universal Design</a:t>
            </a:r>
            <a:endParaRPr lang="en-US" sz="4000" dirty="0">
              <a:solidFill>
                <a:schemeClr val="accent6">
                  <a:lumMod val="75000"/>
                </a:schemeClr>
              </a:solidFill>
            </a:endParaRPr>
          </a:p>
        </p:txBody>
      </p:sp>
      <p:pic>
        <p:nvPicPr>
          <p:cNvPr id="9" name="Picture 8" descr="universaldesignkitchen3.jpg"/>
          <p:cNvPicPr>
            <a:picLocks noChangeAspect="1"/>
          </p:cNvPicPr>
          <p:nvPr/>
        </p:nvPicPr>
        <p:blipFill>
          <a:blip r:embed="rId3" cstate="print"/>
          <a:stretch>
            <a:fillRect/>
          </a:stretch>
        </p:blipFill>
        <p:spPr>
          <a:xfrm>
            <a:off x="0" y="1219200"/>
            <a:ext cx="3255390" cy="2438400"/>
          </a:xfrm>
          <a:prstGeom prst="rect">
            <a:avLst/>
          </a:prstGeom>
        </p:spPr>
      </p:pic>
      <p:pic>
        <p:nvPicPr>
          <p:cNvPr id="10" name="Picture 9" descr="universaldesignkitchensink.jpg"/>
          <p:cNvPicPr>
            <a:picLocks noChangeAspect="1"/>
          </p:cNvPicPr>
          <p:nvPr/>
        </p:nvPicPr>
        <p:blipFill>
          <a:blip r:embed="rId4" cstate="print"/>
          <a:stretch>
            <a:fillRect/>
          </a:stretch>
        </p:blipFill>
        <p:spPr>
          <a:xfrm>
            <a:off x="3657600" y="914400"/>
            <a:ext cx="5181600" cy="3912637"/>
          </a:xfrm>
          <a:prstGeom prst="rect">
            <a:avLst/>
          </a:prstGeom>
        </p:spPr>
      </p:pic>
      <p:pic>
        <p:nvPicPr>
          <p:cNvPr id="8" name="Picture 7" descr="Skyline-Lab-the-Ergonomic-Kitchen-05.jpg"/>
          <p:cNvPicPr>
            <a:picLocks noChangeAspect="1"/>
          </p:cNvPicPr>
          <p:nvPr/>
        </p:nvPicPr>
        <p:blipFill>
          <a:blip r:embed="rId5" cstate="print"/>
          <a:stretch>
            <a:fillRect/>
          </a:stretch>
        </p:blipFill>
        <p:spPr>
          <a:xfrm>
            <a:off x="838200" y="4267200"/>
            <a:ext cx="4343400" cy="223826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Designing an Efficient Layout</a:t>
            </a:r>
            <a:endParaRPr lang="en-US" sz="4000" dirty="0">
              <a:solidFill>
                <a:schemeClr val="accent6">
                  <a:lumMod val="75000"/>
                </a:schemeClr>
              </a:solidFill>
            </a:endParaRPr>
          </a:p>
        </p:txBody>
      </p:sp>
      <p:sp>
        <p:nvSpPr>
          <p:cNvPr id="7" name="TextBox 6"/>
          <p:cNvSpPr txBox="1"/>
          <p:nvPr/>
        </p:nvSpPr>
        <p:spPr>
          <a:xfrm>
            <a:off x="228600" y="838200"/>
            <a:ext cx="8686800" cy="4524315"/>
          </a:xfrm>
          <a:prstGeom prst="rect">
            <a:avLst/>
          </a:prstGeom>
          <a:noFill/>
        </p:spPr>
        <p:txBody>
          <a:bodyPr wrap="square" rtlCol="0">
            <a:spAutoFit/>
          </a:bodyPr>
          <a:lstStyle/>
          <a:p>
            <a:pPr>
              <a:buFont typeface="Arial" pitchFamily="34" charset="0"/>
              <a:buChar char="•"/>
            </a:pPr>
            <a:r>
              <a:rPr lang="en-US" sz="3600" b="1" dirty="0" smtClean="0">
                <a:solidFill>
                  <a:schemeClr val="accent6">
                    <a:lumMod val="60000"/>
                    <a:lumOff val="40000"/>
                  </a:schemeClr>
                </a:solidFill>
              </a:rPr>
              <a:t>What makes one kitchen easier to work in than another?</a:t>
            </a:r>
          </a:p>
          <a:p>
            <a:pPr lvl="1">
              <a:buFont typeface="Arial" pitchFamily="34" charset="0"/>
              <a:buChar char="•"/>
            </a:pPr>
            <a:r>
              <a:rPr lang="en-US" sz="3600" b="1" dirty="0" smtClean="0">
                <a:solidFill>
                  <a:schemeClr val="accent6">
                    <a:lumMod val="60000"/>
                    <a:lumOff val="40000"/>
                  </a:schemeClr>
                </a:solidFill>
              </a:rPr>
              <a:t> Not size but </a:t>
            </a:r>
            <a:r>
              <a:rPr lang="en-US" sz="3600" i="1" u="sng" dirty="0" smtClean="0">
                <a:solidFill>
                  <a:schemeClr val="accent6">
                    <a:lumMod val="60000"/>
                    <a:lumOff val="40000"/>
                  </a:schemeClr>
                </a:solidFill>
              </a:rPr>
              <a:t>efficiency</a:t>
            </a:r>
          </a:p>
          <a:p>
            <a:pPr lvl="1">
              <a:buFont typeface="Arial" pitchFamily="34" charset="0"/>
              <a:buChar char="•"/>
            </a:pPr>
            <a:r>
              <a:rPr lang="en-US" sz="3600" dirty="0" smtClean="0">
                <a:solidFill>
                  <a:schemeClr val="accent6">
                    <a:lumMod val="60000"/>
                    <a:lumOff val="40000"/>
                  </a:schemeClr>
                </a:solidFill>
              </a:rPr>
              <a:t>No matter how small or large a kitchen, an efficient layout will make it more convenient and pleasant to use.</a:t>
            </a:r>
          </a:p>
          <a:p>
            <a:pPr lvl="1">
              <a:buFont typeface="Arial" pitchFamily="34" charset="0"/>
              <a:buChar char="•"/>
            </a:pPr>
            <a:r>
              <a:rPr lang="en-US" sz="3600" dirty="0" smtClean="0">
                <a:solidFill>
                  <a:schemeClr val="accent6">
                    <a:lumMod val="60000"/>
                    <a:lumOff val="40000"/>
                  </a:schemeClr>
                </a:solidFill>
              </a:rPr>
              <a:t>The first step is to plan the work centers.</a:t>
            </a:r>
            <a:endParaRPr lang="en-US" sz="3600"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Universal Design</a:t>
            </a:r>
            <a:endParaRPr lang="en-US" sz="4000" dirty="0">
              <a:solidFill>
                <a:schemeClr val="accent6">
                  <a:lumMod val="75000"/>
                </a:schemeClr>
              </a:solidFill>
            </a:endParaRPr>
          </a:p>
        </p:txBody>
      </p:sp>
      <p:sp>
        <p:nvSpPr>
          <p:cNvPr id="7" name="TextBox 6"/>
          <p:cNvSpPr txBox="1"/>
          <p:nvPr/>
        </p:nvSpPr>
        <p:spPr>
          <a:xfrm>
            <a:off x="228600" y="838200"/>
            <a:ext cx="8686800" cy="6186309"/>
          </a:xfrm>
          <a:prstGeom prst="rect">
            <a:avLst/>
          </a:prstGeom>
          <a:noFill/>
        </p:spPr>
        <p:txBody>
          <a:bodyPr wrap="square" rtlCol="0">
            <a:spAutoFit/>
          </a:bodyPr>
          <a:lstStyle/>
          <a:p>
            <a:pPr>
              <a:buFont typeface="Arial" pitchFamily="34" charset="0"/>
              <a:buChar char="•"/>
            </a:pPr>
            <a:r>
              <a:rPr lang="en-US" sz="3600" b="1" dirty="0" smtClean="0">
                <a:solidFill>
                  <a:schemeClr val="accent6">
                    <a:lumMod val="60000"/>
                    <a:lumOff val="40000"/>
                  </a:schemeClr>
                </a:solidFill>
              </a:rPr>
              <a:t>Counters with rounded edges</a:t>
            </a:r>
          </a:p>
          <a:p>
            <a:pPr>
              <a:buFont typeface="Arial" pitchFamily="34" charset="0"/>
              <a:buChar char="•"/>
            </a:pPr>
            <a:r>
              <a:rPr lang="en-US" sz="3600" b="1" dirty="0" smtClean="0">
                <a:solidFill>
                  <a:schemeClr val="accent6">
                    <a:lumMod val="60000"/>
                    <a:lumOff val="40000"/>
                  </a:schemeClr>
                </a:solidFill>
              </a:rPr>
              <a:t>Color-contrasting borders at the edges of counters</a:t>
            </a:r>
          </a:p>
          <a:p>
            <a:pPr>
              <a:buFont typeface="Arial" pitchFamily="34" charset="0"/>
              <a:buChar char="•"/>
            </a:pPr>
            <a:r>
              <a:rPr lang="en-US" sz="3600" b="1" dirty="0" smtClean="0">
                <a:solidFill>
                  <a:schemeClr val="accent6">
                    <a:lumMod val="60000"/>
                    <a:lumOff val="40000"/>
                  </a:schemeClr>
                </a:solidFill>
              </a:rPr>
              <a:t>Lower and higher counters for people of varying heights</a:t>
            </a:r>
          </a:p>
          <a:p>
            <a:pPr>
              <a:buFont typeface="Arial" pitchFamily="34" charset="0"/>
              <a:buChar char="•"/>
            </a:pPr>
            <a:r>
              <a:rPr lang="en-US" sz="3600" b="1" dirty="0" smtClean="0">
                <a:solidFill>
                  <a:schemeClr val="accent6">
                    <a:lumMod val="60000"/>
                    <a:lumOff val="40000"/>
                  </a:schemeClr>
                </a:solidFill>
              </a:rPr>
              <a:t>A counter on a crank-operated unit that can be raised or lowered to a convenient work height</a:t>
            </a:r>
          </a:p>
          <a:p>
            <a:pPr>
              <a:buFont typeface="Arial" pitchFamily="34" charset="0"/>
              <a:buChar char="•"/>
            </a:pPr>
            <a:r>
              <a:rPr lang="en-US" sz="3600" b="1" dirty="0" smtClean="0">
                <a:solidFill>
                  <a:schemeClr val="accent6">
                    <a:lumMod val="60000"/>
                    <a:lumOff val="40000"/>
                  </a:schemeClr>
                </a:solidFill>
              </a:rPr>
              <a:t>Counter areas without base cabinets</a:t>
            </a:r>
          </a:p>
          <a:p>
            <a:pPr>
              <a:buFont typeface="Arial" pitchFamily="34" charset="0"/>
              <a:buChar char="•"/>
            </a:pPr>
            <a:r>
              <a:rPr lang="en-US" sz="3600" b="1" dirty="0" smtClean="0">
                <a:solidFill>
                  <a:schemeClr val="accent6">
                    <a:lumMod val="60000"/>
                    <a:lumOff val="40000"/>
                  </a:schemeClr>
                </a:solidFill>
              </a:rPr>
              <a:t>Extra toe space under cabinets for wheelchairs</a:t>
            </a:r>
            <a:endParaRPr lang="en-US" sz="36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1200329"/>
          </a:xfrm>
          <a:prstGeom prst="rect">
            <a:avLst/>
          </a:prstGeom>
          <a:noFill/>
        </p:spPr>
        <p:txBody>
          <a:bodyPr wrap="square" rtlCol="0">
            <a:spAutoFit/>
          </a:bodyPr>
          <a:lstStyle/>
          <a:p>
            <a:pPr algn="ctr"/>
            <a:r>
              <a:rPr lang="en-US" sz="3600" dirty="0" smtClean="0">
                <a:solidFill>
                  <a:schemeClr val="accent6">
                    <a:lumMod val="75000"/>
                  </a:schemeClr>
                </a:solidFill>
              </a:rPr>
              <a:t>Universal Design Countertops &amp; Cabinets</a:t>
            </a:r>
            <a:endParaRPr lang="en-US" sz="3600" dirty="0">
              <a:solidFill>
                <a:schemeClr val="accent6">
                  <a:lumMod val="75000"/>
                </a:schemeClr>
              </a:solidFill>
            </a:endParaRPr>
          </a:p>
        </p:txBody>
      </p:sp>
      <p:sp>
        <p:nvSpPr>
          <p:cNvPr id="7" name="TextBox 6"/>
          <p:cNvSpPr txBox="1"/>
          <p:nvPr/>
        </p:nvSpPr>
        <p:spPr>
          <a:xfrm>
            <a:off x="228600" y="1371600"/>
            <a:ext cx="8686800" cy="5078313"/>
          </a:xfrm>
          <a:prstGeom prst="rect">
            <a:avLst/>
          </a:prstGeom>
          <a:noFill/>
        </p:spPr>
        <p:txBody>
          <a:bodyPr wrap="square" rtlCol="0">
            <a:spAutoFit/>
          </a:bodyPr>
          <a:lstStyle/>
          <a:p>
            <a:pPr>
              <a:buFont typeface="Arial" pitchFamily="34" charset="0"/>
              <a:buChar char="•"/>
            </a:pPr>
            <a:r>
              <a:rPr lang="en-US" sz="3600" b="1" dirty="0" smtClean="0">
                <a:solidFill>
                  <a:schemeClr val="accent6">
                    <a:lumMod val="60000"/>
                    <a:lumOff val="40000"/>
                  </a:schemeClr>
                </a:solidFill>
              </a:rPr>
              <a:t>Large, easy-to-grip, D-shaped cabinet pulls</a:t>
            </a:r>
          </a:p>
          <a:p>
            <a:pPr>
              <a:buFont typeface="Arial" pitchFamily="34" charset="0"/>
              <a:buChar char="•"/>
            </a:pPr>
            <a:r>
              <a:rPr lang="en-US" sz="3600" b="1" dirty="0" smtClean="0">
                <a:solidFill>
                  <a:schemeClr val="accent6">
                    <a:lumMod val="60000"/>
                    <a:lumOff val="40000"/>
                  </a:schemeClr>
                </a:solidFill>
              </a:rPr>
              <a:t>Lighting to illuminate cabinet interiors</a:t>
            </a:r>
          </a:p>
          <a:p>
            <a:pPr>
              <a:buFont typeface="Arial" pitchFamily="34" charset="0"/>
              <a:buChar char="•"/>
            </a:pPr>
            <a:r>
              <a:rPr lang="en-US" sz="3600" b="1" dirty="0" smtClean="0">
                <a:solidFill>
                  <a:schemeClr val="accent6">
                    <a:lumMod val="60000"/>
                    <a:lumOff val="40000"/>
                  </a:schemeClr>
                </a:solidFill>
              </a:rPr>
              <a:t>Turntable storage aids</a:t>
            </a:r>
          </a:p>
          <a:p>
            <a:pPr>
              <a:buFont typeface="Arial" pitchFamily="34" charset="0"/>
              <a:buChar char="•"/>
            </a:pPr>
            <a:r>
              <a:rPr lang="en-US" sz="3600" b="1" dirty="0" smtClean="0">
                <a:solidFill>
                  <a:schemeClr val="accent6">
                    <a:lumMod val="60000"/>
                    <a:lumOff val="40000"/>
                  </a:schemeClr>
                </a:solidFill>
              </a:rPr>
              <a:t>Pull-out shelves in base cabinets</a:t>
            </a:r>
          </a:p>
          <a:p>
            <a:pPr>
              <a:buFont typeface="Arial" pitchFamily="34" charset="0"/>
              <a:buChar char="•"/>
            </a:pPr>
            <a:r>
              <a:rPr lang="en-US" sz="3600" b="1" dirty="0" smtClean="0">
                <a:solidFill>
                  <a:schemeClr val="accent6">
                    <a:lumMod val="60000"/>
                    <a:lumOff val="40000"/>
                  </a:schemeClr>
                </a:solidFill>
              </a:rPr>
              <a:t>Pull-down shelves in wall cabinets</a:t>
            </a:r>
          </a:p>
          <a:p>
            <a:pPr>
              <a:buFont typeface="Arial" pitchFamily="34" charset="0"/>
              <a:buChar char="•"/>
            </a:pPr>
            <a:r>
              <a:rPr lang="en-US" sz="3600" b="1" dirty="0" smtClean="0">
                <a:solidFill>
                  <a:schemeClr val="accent6">
                    <a:lumMod val="60000"/>
                    <a:lumOff val="40000"/>
                  </a:schemeClr>
                </a:solidFill>
              </a:rPr>
              <a:t>Safe storage for household chemicals and sharp objects out of children’s reach.</a:t>
            </a:r>
            <a:endParaRPr lang="en-US" sz="36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Universal Design (cont.)</a:t>
            </a:r>
            <a:endParaRPr lang="en-US" sz="4000" dirty="0">
              <a:solidFill>
                <a:schemeClr val="accent6">
                  <a:lumMod val="75000"/>
                </a:schemeClr>
              </a:solidFill>
            </a:endParaRPr>
          </a:p>
        </p:txBody>
      </p:sp>
      <p:sp>
        <p:nvSpPr>
          <p:cNvPr id="7" name="TextBox 6"/>
          <p:cNvSpPr txBox="1"/>
          <p:nvPr/>
        </p:nvSpPr>
        <p:spPr>
          <a:xfrm>
            <a:off x="228600" y="838200"/>
            <a:ext cx="8686800" cy="5693866"/>
          </a:xfrm>
          <a:prstGeom prst="rect">
            <a:avLst/>
          </a:prstGeom>
          <a:noFill/>
        </p:spPr>
        <p:txBody>
          <a:bodyPr wrap="square" rtlCol="0">
            <a:spAutoFit/>
          </a:bodyPr>
          <a:lstStyle/>
          <a:p>
            <a:pPr>
              <a:buFont typeface="Arial" pitchFamily="34" charset="0"/>
              <a:buChar char="•"/>
            </a:pPr>
            <a:r>
              <a:rPr lang="en-US" sz="2800" b="1" dirty="0" smtClean="0">
                <a:solidFill>
                  <a:schemeClr val="accent6">
                    <a:lumMod val="60000"/>
                    <a:lumOff val="40000"/>
                  </a:schemeClr>
                </a:solidFill>
              </a:rPr>
              <a:t>Fixtures</a:t>
            </a:r>
          </a:p>
          <a:p>
            <a:pPr lvl="1">
              <a:buFont typeface="Arial" pitchFamily="34" charset="0"/>
              <a:buChar char="•"/>
            </a:pPr>
            <a:r>
              <a:rPr lang="en-US" sz="2800" b="1" dirty="0" smtClean="0">
                <a:solidFill>
                  <a:schemeClr val="accent6">
                    <a:lumMod val="60000"/>
                    <a:lumOff val="40000"/>
                  </a:schemeClr>
                </a:solidFill>
              </a:rPr>
              <a:t>Sink in a motorized unit that can be raised or lowered at the touch of a button</a:t>
            </a:r>
          </a:p>
          <a:p>
            <a:pPr lvl="1">
              <a:buFont typeface="Arial" pitchFamily="34" charset="0"/>
              <a:buChar char="•"/>
            </a:pPr>
            <a:r>
              <a:rPr lang="en-US" sz="2800" b="1" dirty="0" smtClean="0">
                <a:solidFill>
                  <a:schemeClr val="accent6">
                    <a:lumMod val="60000"/>
                    <a:lumOff val="40000"/>
                  </a:schemeClr>
                </a:solidFill>
              </a:rPr>
              <a:t>Single lever faucets with scald protection</a:t>
            </a:r>
          </a:p>
          <a:p>
            <a:pPr lvl="1">
              <a:buFont typeface="Arial" pitchFamily="34" charset="0"/>
              <a:buChar char="•"/>
            </a:pPr>
            <a:r>
              <a:rPr lang="en-US" sz="2800" b="1" dirty="0" smtClean="0">
                <a:solidFill>
                  <a:schemeClr val="accent6">
                    <a:lumMod val="60000"/>
                    <a:lumOff val="40000"/>
                  </a:schemeClr>
                </a:solidFill>
              </a:rPr>
              <a:t>Pull-out step under the sink for children to use</a:t>
            </a:r>
          </a:p>
          <a:p>
            <a:pPr>
              <a:buFont typeface="Arial" pitchFamily="34" charset="0"/>
              <a:buChar char="•"/>
            </a:pPr>
            <a:r>
              <a:rPr lang="en-US" sz="2800" b="1" dirty="0" smtClean="0">
                <a:solidFill>
                  <a:schemeClr val="accent6">
                    <a:lumMod val="60000"/>
                    <a:lumOff val="40000"/>
                  </a:schemeClr>
                </a:solidFill>
              </a:rPr>
              <a:t>Appliances:</a:t>
            </a:r>
          </a:p>
          <a:p>
            <a:pPr lvl="1">
              <a:buFont typeface="Arial" pitchFamily="34" charset="0"/>
              <a:buChar char="•"/>
            </a:pPr>
            <a:r>
              <a:rPr lang="en-US" sz="2800" b="1" dirty="0" smtClean="0">
                <a:solidFill>
                  <a:schemeClr val="accent6">
                    <a:lumMod val="60000"/>
                    <a:lumOff val="40000"/>
                  </a:schemeClr>
                </a:solidFill>
              </a:rPr>
              <a:t>Side-by-side refrigerator</a:t>
            </a:r>
          </a:p>
          <a:p>
            <a:pPr lvl="1">
              <a:buFont typeface="Arial" pitchFamily="34" charset="0"/>
              <a:buChar char="•"/>
            </a:pPr>
            <a:r>
              <a:rPr lang="en-US" sz="2800" b="1" dirty="0" err="1" smtClean="0">
                <a:solidFill>
                  <a:schemeClr val="accent6">
                    <a:lumMod val="60000"/>
                    <a:lumOff val="40000"/>
                  </a:schemeClr>
                </a:solidFill>
              </a:rPr>
              <a:t>Cooktop</a:t>
            </a:r>
            <a:r>
              <a:rPr lang="en-US" sz="2800" b="1" dirty="0" smtClean="0">
                <a:solidFill>
                  <a:schemeClr val="accent6">
                    <a:lumMod val="60000"/>
                    <a:lumOff val="40000"/>
                  </a:schemeClr>
                </a:solidFill>
              </a:rPr>
              <a:t>, wall oven &amp; microwave lowered to a height convenient for all users</a:t>
            </a:r>
          </a:p>
          <a:p>
            <a:pPr lvl="1">
              <a:buFont typeface="Arial" pitchFamily="34" charset="0"/>
              <a:buChar char="•"/>
            </a:pPr>
            <a:r>
              <a:rPr lang="en-US" sz="2800" b="1" dirty="0" smtClean="0">
                <a:solidFill>
                  <a:schemeClr val="accent6">
                    <a:lumMod val="60000"/>
                    <a:lumOff val="40000"/>
                  </a:schemeClr>
                </a:solidFill>
              </a:rPr>
              <a:t>Range or </a:t>
            </a:r>
            <a:r>
              <a:rPr lang="en-US" sz="2800" b="1" dirty="0" err="1" smtClean="0">
                <a:solidFill>
                  <a:schemeClr val="accent6">
                    <a:lumMod val="60000"/>
                    <a:lumOff val="40000"/>
                  </a:schemeClr>
                </a:solidFill>
              </a:rPr>
              <a:t>cooktop</a:t>
            </a:r>
            <a:r>
              <a:rPr lang="en-US" sz="2800" b="1" dirty="0" smtClean="0">
                <a:solidFill>
                  <a:schemeClr val="accent6">
                    <a:lumMod val="60000"/>
                    <a:lumOff val="40000"/>
                  </a:schemeClr>
                </a:solidFill>
              </a:rPr>
              <a:t> with controls positioned on the side or front</a:t>
            </a:r>
          </a:p>
          <a:p>
            <a:pPr lvl="1">
              <a:buFont typeface="Arial" pitchFamily="34" charset="0"/>
              <a:buChar char="•"/>
            </a:pPr>
            <a:r>
              <a:rPr lang="en-US" sz="2800" b="1" dirty="0" smtClean="0">
                <a:solidFill>
                  <a:schemeClr val="accent6">
                    <a:lumMod val="60000"/>
                    <a:lumOff val="40000"/>
                  </a:schemeClr>
                </a:solidFill>
              </a:rPr>
              <a:t>Dishwasher installed next to a chair-accessible space</a:t>
            </a:r>
            <a:endParaRPr lang="en-US" sz="28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152400" y="152401"/>
            <a:ext cx="8991600" cy="646331"/>
          </a:xfrm>
          <a:prstGeom prst="rect">
            <a:avLst/>
          </a:prstGeom>
          <a:noFill/>
        </p:spPr>
        <p:txBody>
          <a:bodyPr wrap="square" rtlCol="0">
            <a:spAutoFit/>
          </a:bodyPr>
          <a:lstStyle/>
          <a:p>
            <a:pPr algn="ctr"/>
            <a:r>
              <a:rPr lang="en-US" sz="3600" dirty="0" smtClean="0">
                <a:solidFill>
                  <a:schemeClr val="accent6">
                    <a:lumMod val="75000"/>
                  </a:schemeClr>
                </a:solidFill>
              </a:rPr>
              <a:t>Factors When Choosing Major Appliances</a:t>
            </a:r>
            <a:endParaRPr lang="en-US" sz="3600" dirty="0">
              <a:solidFill>
                <a:schemeClr val="accent6">
                  <a:lumMod val="75000"/>
                </a:schemeClr>
              </a:solidFill>
            </a:endParaRPr>
          </a:p>
        </p:txBody>
      </p:sp>
      <p:sp>
        <p:nvSpPr>
          <p:cNvPr id="7" name="TextBox 6"/>
          <p:cNvSpPr txBox="1"/>
          <p:nvPr/>
        </p:nvSpPr>
        <p:spPr>
          <a:xfrm>
            <a:off x="228600" y="762000"/>
            <a:ext cx="8686800" cy="6077843"/>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First step is research the product</a:t>
            </a:r>
          </a:p>
          <a:p>
            <a:pPr>
              <a:buFont typeface="Arial" pitchFamily="34" charset="0"/>
              <a:buChar char="•"/>
            </a:pPr>
            <a:r>
              <a:rPr lang="en-US" sz="3200" b="1" dirty="0" smtClean="0">
                <a:solidFill>
                  <a:schemeClr val="accent6">
                    <a:lumMod val="60000"/>
                    <a:lumOff val="40000"/>
                  </a:schemeClr>
                </a:solidFill>
              </a:rPr>
              <a:t>What features in the appliance are most important to you? (size, style etc.)</a:t>
            </a:r>
          </a:p>
          <a:p>
            <a:pPr>
              <a:buFont typeface="Arial" pitchFamily="34" charset="0"/>
              <a:buChar char="•"/>
            </a:pPr>
            <a:r>
              <a:rPr lang="en-US" sz="3200" b="1" dirty="0" smtClean="0">
                <a:solidFill>
                  <a:schemeClr val="accent6">
                    <a:lumMod val="60000"/>
                    <a:lumOff val="40000"/>
                  </a:schemeClr>
                </a:solidFill>
              </a:rPr>
              <a:t>Performance-check performance ratings</a:t>
            </a:r>
          </a:p>
          <a:p>
            <a:pPr>
              <a:buFont typeface="Arial" pitchFamily="34" charset="0"/>
              <a:buChar char="•"/>
            </a:pPr>
            <a:r>
              <a:rPr lang="en-US" sz="3200" b="1" dirty="0" smtClean="0">
                <a:solidFill>
                  <a:schemeClr val="accent6">
                    <a:lumMod val="60000"/>
                    <a:lumOff val="40000"/>
                  </a:schemeClr>
                </a:solidFill>
              </a:rPr>
              <a:t>Energy Use</a:t>
            </a:r>
          </a:p>
          <a:p>
            <a:pPr>
              <a:buFont typeface="Arial" pitchFamily="34" charset="0"/>
              <a:buChar char="•"/>
            </a:pPr>
            <a:r>
              <a:rPr lang="en-US" sz="3200" b="1" dirty="0" smtClean="0">
                <a:solidFill>
                  <a:schemeClr val="accent6">
                    <a:lumMod val="60000"/>
                    <a:lumOff val="40000"/>
                  </a:schemeClr>
                </a:solidFill>
              </a:rPr>
              <a:t>Safety- for electrical appliances check for the Underwriters </a:t>
            </a:r>
            <a:r>
              <a:rPr lang="en-US" sz="3200" b="1" dirty="0" err="1" smtClean="0">
                <a:solidFill>
                  <a:schemeClr val="accent6">
                    <a:lumMod val="60000"/>
                    <a:lumOff val="40000"/>
                  </a:schemeClr>
                </a:solidFill>
              </a:rPr>
              <a:t>Laboratoires</a:t>
            </a:r>
            <a:r>
              <a:rPr lang="en-US" sz="3200" b="1" dirty="0" smtClean="0">
                <a:solidFill>
                  <a:schemeClr val="accent6">
                    <a:lumMod val="60000"/>
                    <a:lumOff val="40000"/>
                  </a:schemeClr>
                </a:solidFill>
              </a:rPr>
              <a:t> (UL)</a:t>
            </a:r>
          </a:p>
          <a:p>
            <a:pPr lvl="1">
              <a:buFont typeface="Arial" pitchFamily="34" charset="0"/>
              <a:buChar char="•"/>
            </a:pPr>
            <a:r>
              <a:rPr lang="en-US" sz="3200" b="1" dirty="0" smtClean="0">
                <a:solidFill>
                  <a:schemeClr val="accent6">
                    <a:lumMod val="60000"/>
                    <a:lumOff val="40000"/>
                  </a:schemeClr>
                </a:solidFill>
              </a:rPr>
              <a:t>For gas appliances look for the seal of the American Gas Association</a:t>
            </a:r>
          </a:p>
          <a:p>
            <a:pPr>
              <a:buFont typeface="Arial" pitchFamily="34" charset="0"/>
              <a:buChar char="•"/>
            </a:pPr>
            <a:r>
              <a:rPr lang="en-US" sz="3200" b="1" dirty="0" smtClean="0">
                <a:solidFill>
                  <a:schemeClr val="accent6">
                    <a:lumMod val="60000"/>
                    <a:lumOff val="40000"/>
                  </a:schemeClr>
                </a:solidFill>
              </a:rPr>
              <a:t>Warranty and Repairs </a:t>
            </a:r>
          </a:p>
          <a:p>
            <a:pPr>
              <a:buFont typeface="Arial" pitchFamily="34" charset="0"/>
              <a:buChar char="•"/>
            </a:pPr>
            <a:r>
              <a:rPr lang="en-US" sz="3200" b="1" dirty="0" smtClean="0">
                <a:solidFill>
                  <a:schemeClr val="accent6">
                    <a:lumMod val="60000"/>
                    <a:lumOff val="40000"/>
                  </a:schemeClr>
                </a:solidFill>
              </a:rPr>
              <a:t>Appearance-colors that blend well with walls and cabinets</a:t>
            </a:r>
            <a:endParaRPr lang="en-US" sz="32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Effect transition="in" filter="box(in)">
                                      <p:cBhvr>
                                        <p:cTn id="35" dur="500"/>
                                        <p:tgtEl>
                                          <p:spTgt spid="7">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nodeType="clickEffect">
                                  <p:stCondLst>
                                    <p:cond delay="0"/>
                                  </p:stCondLst>
                                  <p:childTnLst>
                                    <p:set>
                                      <p:cBhvr>
                                        <p:cTn id="39" dur="1" fill="hold">
                                          <p:stCondLst>
                                            <p:cond delay="0"/>
                                          </p:stCondLst>
                                        </p:cTn>
                                        <p:tgtEl>
                                          <p:spTgt spid="7">
                                            <p:txEl>
                                              <p:pRg st="6" end="6"/>
                                            </p:txEl>
                                          </p:spTgt>
                                        </p:tgtEl>
                                        <p:attrNameLst>
                                          <p:attrName>style.visibility</p:attrName>
                                        </p:attrNameLst>
                                      </p:cBhvr>
                                      <p:to>
                                        <p:strVal val="visible"/>
                                      </p:to>
                                    </p:set>
                                    <p:animEffect transition="in" filter="box(in)">
                                      <p:cBhvr>
                                        <p:cTn id="40" dur="500"/>
                                        <p:tgtEl>
                                          <p:spTgt spid="7">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nodeType="clickEffect">
                                  <p:stCondLst>
                                    <p:cond delay="0"/>
                                  </p:stCondLst>
                                  <p:childTnLst>
                                    <p:set>
                                      <p:cBhvr>
                                        <p:cTn id="44" dur="1" fill="hold">
                                          <p:stCondLst>
                                            <p:cond delay="0"/>
                                          </p:stCondLst>
                                        </p:cTn>
                                        <p:tgtEl>
                                          <p:spTgt spid="7">
                                            <p:txEl>
                                              <p:pRg st="7" end="7"/>
                                            </p:txEl>
                                          </p:spTgt>
                                        </p:tgtEl>
                                        <p:attrNameLst>
                                          <p:attrName>style.visibility</p:attrName>
                                        </p:attrNameLst>
                                      </p:cBhvr>
                                      <p:to>
                                        <p:strVal val="visible"/>
                                      </p:to>
                                    </p:set>
                                    <p:animEffect transition="in" filter="box(in)">
                                      <p:cBhvr>
                                        <p:cTn id="45"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Refrigerators and Freezers</a:t>
            </a:r>
            <a:endParaRPr lang="en-US" sz="4000" dirty="0">
              <a:solidFill>
                <a:schemeClr val="accent6">
                  <a:lumMod val="75000"/>
                </a:schemeClr>
              </a:solidFill>
            </a:endParaRPr>
          </a:p>
        </p:txBody>
      </p:sp>
      <p:sp>
        <p:nvSpPr>
          <p:cNvPr id="7" name="TextBox 6"/>
          <p:cNvSpPr txBox="1"/>
          <p:nvPr/>
        </p:nvSpPr>
        <p:spPr>
          <a:xfrm>
            <a:off x="228600" y="838200"/>
            <a:ext cx="8686800" cy="1569660"/>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The recommended size depends on the number of people in the household.</a:t>
            </a:r>
          </a:p>
          <a:p>
            <a:pPr lvl="1">
              <a:buFont typeface="Arial" pitchFamily="34" charset="0"/>
              <a:buChar char="•"/>
            </a:pPr>
            <a:r>
              <a:rPr lang="en-US" sz="3200" b="1" dirty="0" smtClean="0">
                <a:solidFill>
                  <a:schemeClr val="accent6">
                    <a:lumMod val="60000"/>
                    <a:lumOff val="40000"/>
                  </a:schemeClr>
                </a:solidFill>
              </a:rPr>
              <a:t>For two people 16 cu. Ft is</a:t>
            </a:r>
            <a:endParaRPr lang="en-US" sz="3200" b="1" dirty="0">
              <a:solidFill>
                <a:schemeClr val="accent6">
                  <a:lumMod val="60000"/>
                  <a:lumOff val="40000"/>
                </a:schemeClr>
              </a:solidFill>
            </a:endParaRPr>
          </a:p>
        </p:txBody>
      </p:sp>
      <p:pic>
        <p:nvPicPr>
          <p:cNvPr id="8" name="Picture 7" descr="refrigerators.jpg"/>
          <p:cNvPicPr>
            <a:picLocks noChangeAspect="1"/>
          </p:cNvPicPr>
          <p:nvPr/>
        </p:nvPicPr>
        <p:blipFill>
          <a:blip r:embed="rId3" cstate="print"/>
          <a:stretch>
            <a:fillRect/>
          </a:stretch>
        </p:blipFill>
        <p:spPr>
          <a:xfrm>
            <a:off x="4876800" y="2590800"/>
            <a:ext cx="3810000" cy="3429000"/>
          </a:xfrm>
          <a:prstGeom prst="rect">
            <a:avLst/>
          </a:prstGeom>
        </p:spPr>
      </p:pic>
      <p:sp>
        <p:nvSpPr>
          <p:cNvPr id="9" name="TextBox 8"/>
          <p:cNvSpPr txBox="1"/>
          <p:nvPr/>
        </p:nvSpPr>
        <p:spPr>
          <a:xfrm>
            <a:off x="228600" y="2362200"/>
            <a:ext cx="4648200" cy="3046988"/>
          </a:xfrm>
          <a:prstGeom prst="rect">
            <a:avLst/>
          </a:prstGeom>
          <a:noFill/>
        </p:spPr>
        <p:txBody>
          <a:bodyPr wrap="square" rtlCol="0">
            <a:spAutoFit/>
          </a:bodyPr>
          <a:lstStyle/>
          <a:p>
            <a:pPr lvl="1"/>
            <a:r>
              <a:rPr lang="en-US" sz="3200" b="1" dirty="0" smtClean="0">
                <a:solidFill>
                  <a:schemeClr val="accent6">
                    <a:lumMod val="60000"/>
                    <a:lumOff val="40000"/>
                  </a:schemeClr>
                </a:solidFill>
              </a:rPr>
              <a:t>recommended. Add 1.5 cu. Ft. for each additional people.</a:t>
            </a:r>
          </a:p>
          <a:p>
            <a:pPr>
              <a:buFont typeface="Arial" pitchFamily="34" charset="0"/>
              <a:buChar char="•"/>
            </a:pPr>
            <a:r>
              <a:rPr lang="en-US" sz="3200" b="1" dirty="0" smtClean="0">
                <a:solidFill>
                  <a:schemeClr val="accent6">
                    <a:lumMod val="60000"/>
                    <a:lumOff val="40000"/>
                  </a:schemeClr>
                </a:solidFill>
              </a:rPr>
              <a:t>There are many special features available.</a:t>
            </a:r>
            <a:endParaRPr lang="en-US" sz="32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Ranges, </a:t>
            </a:r>
            <a:r>
              <a:rPr lang="en-US" sz="4000" dirty="0" err="1" smtClean="0">
                <a:solidFill>
                  <a:schemeClr val="accent6">
                    <a:lumMod val="75000"/>
                  </a:schemeClr>
                </a:solidFill>
              </a:rPr>
              <a:t>Cooktops</a:t>
            </a:r>
            <a:r>
              <a:rPr lang="en-US" sz="4000" dirty="0" smtClean="0">
                <a:solidFill>
                  <a:schemeClr val="accent6">
                    <a:lumMod val="75000"/>
                  </a:schemeClr>
                </a:solidFill>
              </a:rPr>
              <a:t> &amp; Ovens</a:t>
            </a:r>
            <a:endParaRPr lang="en-US" sz="4000" dirty="0">
              <a:solidFill>
                <a:schemeClr val="accent6">
                  <a:lumMod val="75000"/>
                </a:schemeClr>
              </a:solidFill>
            </a:endParaRPr>
          </a:p>
        </p:txBody>
      </p:sp>
      <p:sp>
        <p:nvSpPr>
          <p:cNvPr id="7" name="TextBox 6"/>
          <p:cNvSpPr txBox="1"/>
          <p:nvPr/>
        </p:nvSpPr>
        <p:spPr>
          <a:xfrm>
            <a:off x="228600" y="838200"/>
            <a:ext cx="8686800" cy="5509200"/>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Ranges combine surface cooking units and one or more ovens in one appliance.</a:t>
            </a:r>
          </a:p>
          <a:p>
            <a:pPr>
              <a:buFont typeface="Arial" pitchFamily="34" charset="0"/>
              <a:buChar char="•"/>
            </a:pPr>
            <a:r>
              <a:rPr lang="en-US" sz="3200" b="1" dirty="0" smtClean="0">
                <a:solidFill>
                  <a:schemeClr val="accent6">
                    <a:lumMod val="60000"/>
                    <a:lumOff val="40000"/>
                  </a:schemeClr>
                </a:solidFill>
              </a:rPr>
              <a:t>An alternative to the range is to use two separate, built-in components.</a:t>
            </a:r>
          </a:p>
          <a:p>
            <a:pPr>
              <a:buFont typeface="Arial" pitchFamily="34" charset="0"/>
              <a:buChar char="•"/>
            </a:pPr>
            <a:r>
              <a:rPr lang="en-US" sz="3200" b="1" dirty="0" smtClean="0">
                <a:solidFill>
                  <a:schemeClr val="accent6">
                    <a:lumMod val="60000"/>
                    <a:lumOff val="40000"/>
                  </a:schemeClr>
                </a:solidFill>
              </a:rPr>
              <a:t>A built-in </a:t>
            </a:r>
            <a:r>
              <a:rPr lang="en-US" sz="3200" b="1" dirty="0" err="1" smtClean="0">
                <a:solidFill>
                  <a:schemeClr val="accent6">
                    <a:lumMod val="60000"/>
                    <a:lumOff val="40000"/>
                  </a:schemeClr>
                </a:solidFill>
              </a:rPr>
              <a:t>cooktop</a:t>
            </a:r>
            <a:r>
              <a:rPr lang="en-US" sz="3200" b="1" dirty="0" smtClean="0">
                <a:solidFill>
                  <a:schemeClr val="accent6">
                    <a:lumMod val="60000"/>
                    <a:lumOff val="40000"/>
                  </a:schemeClr>
                </a:solidFill>
              </a:rPr>
              <a:t> is installed in a countertop.</a:t>
            </a:r>
          </a:p>
          <a:p>
            <a:pPr>
              <a:buFont typeface="Arial" pitchFamily="34" charset="0"/>
              <a:buChar char="•"/>
            </a:pPr>
            <a:r>
              <a:rPr lang="en-US" sz="3200" b="1" dirty="0" smtClean="0">
                <a:solidFill>
                  <a:schemeClr val="accent6">
                    <a:lumMod val="60000"/>
                    <a:lumOff val="40000"/>
                  </a:schemeClr>
                </a:solidFill>
              </a:rPr>
              <a:t>A built-in oven is typically installed in a wall.</a:t>
            </a:r>
          </a:p>
          <a:p>
            <a:pPr>
              <a:buFont typeface="Arial" pitchFamily="34" charset="0"/>
              <a:buChar char="•"/>
            </a:pPr>
            <a:r>
              <a:rPr lang="en-US" sz="3200" b="1" dirty="0" smtClean="0">
                <a:solidFill>
                  <a:schemeClr val="accent6">
                    <a:lumMod val="60000"/>
                    <a:lumOff val="40000"/>
                  </a:schemeClr>
                </a:solidFill>
              </a:rPr>
              <a:t>One advantage of separate units is that both the </a:t>
            </a:r>
            <a:r>
              <a:rPr lang="en-US" sz="3200" b="1" dirty="0" err="1" smtClean="0">
                <a:solidFill>
                  <a:schemeClr val="accent6">
                    <a:lumMod val="60000"/>
                    <a:lumOff val="40000"/>
                  </a:schemeClr>
                </a:solidFill>
              </a:rPr>
              <a:t>cooktop</a:t>
            </a:r>
            <a:r>
              <a:rPr lang="en-US" sz="3200" b="1" dirty="0" smtClean="0">
                <a:solidFill>
                  <a:schemeClr val="accent6">
                    <a:lumMod val="60000"/>
                    <a:lumOff val="40000"/>
                  </a:schemeClr>
                </a:solidFill>
              </a:rPr>
              <a:t> and the oven can be installed at any convenient height.</a:t>
            </a:r>
            <a:endParaRPr lang="en-US" sz="32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Gas or Electric</a:t>
            </a:r>
            <a:endParaRPr lang="en-US" sz="4000" dirty="0">
              <a:solidFill>
                <a:schemeClr val="accent6">
                  <a:lumMod val="75000"/>
                </a:schemeClr>
              </a:solidFill>
            </a:endParaRPr>
          </a:p>
        </p:txBody>
      </p:sp>
      <p:sp>
        <p:nvSpPr>
          <p:cNvPr id="7" name="TextBox 6"/>
          <p:cNvSpPr txBox="1"/>
          <p:nvPr/>
        </p:nvSpPr>
        <p:spPr>
          <a:xfrm>
            <a:off x="228600" y="838200"/>
            <a:ext cx="8686800" cy="4524315"/>
          </a:xfrm>
          <a:prstGeom prst="rect">
            <a:avLst/>
          </a:prstGeom>
          <a:noFill/>
        </p:spPr>
        <p:txBody>
          <a:bodyPr wrap="square" rtlCol="0">
            <a:spAutoFit/>
          </a:bodyPr>
          <a:lstStyle/>
          <a:p>
            <a:pPr>
              <a:buFont typeface="Arial" pitchFamily="34" charset="0"/>
              <a:buChar char="•"/>
            </a:pPr>
            <a:r>
              <a:rPr lang="en-US" sz="3200" b="1" u="sng" dirty="0" smtClean="0">
                <a:solidFill>
                  <a:schemeClr val="accent6">
                    <a:lumMod val="60000"/>
                    <a:lumOff val="40000"/>
                  </a:schemeClr>
                </a:solidFill>
              </a:rPr>
              <a:t>Gas</a:t>
            </a:r>
            <a:r>
              <a:rPr lang="en-US" sz="3200" b="1" dirty="0" smtClean="0">
                <a:solidFill>
                  <a:schemeClr val="accent6">
                    <a:lumMod val="60000"/>
                    <a:lumOff val="40000"/>
                  </a:schemeClr>
                </a:solidFill>
              </a:rPr>
              <a:t>- for surface cooking, many people prefer gas burners because the temperature can be adjusted instantly and precisely.</a:t>
            </a:r>
          </a:p>
          <a:p>
            <a:pPr lvl="1">
              <a:buFont typeface="Arial" pitchFamily="34" charset="0"/>
              <a:buChar char="•"/>
            </a:pPr>
            <a:r>
              <a:rPr lang="en-US" sz="3200" b="1" dirty="0" smtClean="0">
                <a:solidFill>
                  <a:schemeClr val="accent6">
                    <a:lumMod val="60000"/>
                    <a:lumOff val="40000"/>
                  </a:schemeClr>
                </a:solidFill>
              </a:rPr>
              <a:t>A gas appliance costs less than half as much to operate as an electric one.</a:t>
            </a:r>
          </a:p>
          <a:p>
            <a:pPr>
              <a:buFont typeface="Arial" pitchFamily="34" charset="0"/>
              <a:buChar char="•"/>
            </a:pPr>
            <a:r>
              <a:rPr lang="en-US" sz="3200" b="1" u="sng" dirty="0" smtClean="0">
                <a:solidFill>
                  <a:schemeClr val="accent6">
                    <a:lumMod val="60000"/>
                    <a:lumOff val="40000"/>
                  </a:schemeClr>
                </a:solidFill>
              </a:rPr>
              <a:t>Electric</a:t>
            </a:r>
            <a:r>
              <a:rPr lang="en-US" sz="3200" b="1" dirty="0" smtClean="0">
                <a:solidFill>
                  <a:schemeClr val="accent6">
                    <a:lumMod val="60000"/>
                    <a:lumOff val="40000"/>
                  </a:schemeClr>
                </a:solidFill>
              </a:rPr>
              <a:t>- often preferred for oven cooking because it keeps the temperature more even and is a safer heat source for children and older adults.</a:t>
            </a:r>
            <a:endParaRPr lang="en-US" sz="3200" b="1" dirty="0">
              <a:solidFill>
                <a:schemeClr val="accent6">
                  <a:lumMod val="60000"/>
                  <a:lumOff val="40000"/>
                </a:schemeClr>
              </a:solidFill>
            </a:endParaRPr>
          </a:p>
        </p:txBody>
      </p:sp>
      <p:pic>
        <p:nvPicPr>
          <p:cNvPr id="9" name="Picture 8" descr="dropinrange.jpg"/>
          <p:cNvPicPr>
            <a:picLocks noChangeAspect="1"/>
          </p:cNvPicPr>
          <p:nvPr/>
        </p:nvPicPr>
        <p:blipFill>
          <a:blip r:embed="rId3" cstate="print"/>
          <a:stretch>
            <a:fillRect/>
          </a:stretch>
        </p:blipFill>
        <p:spPr>
          <a:xfrm>
            <a:off x="533400" y="5334000"/>
            <a:ext cx="1524000" cy="1524000"/>
          </a:xfrm>
          <a:prstGeom prst="rect">
            <a:avLst/>
          </a:prstGeom>
        </p:spPr>
      </p:pic>
      <p:pic>
        <p:nvPicPr>
          <p:cNvPr id="10" name="Picture 9" descr="free standing range.jpg"/>
          <p:cNvPicPr>
            <a:picLocks noChangeAspect="1"/>
          </p:cNvPicPr>
          <p:nvPr/>
        </p:nvPicPr>
        <p:blipFill>
          <a:blip r:embed="rId4" cstate="print"/>
          <a:stretch>
            <a:fillRect/>
          </a:stretch>
        </p:blipFill>
        <p:spPr>
          <a:xfrm>
            <a:off x="6477000" y="4714875"/>
            <a:ext cx="2143125" cy="2143125"/>
          </a:xfrm>
          <a:prstGeom prst="rect">
            <a:avLst/>
          </a:prstGeom>
        </p:spPr>
      </p:pic>
      <p:pic>
        <p:nvPicPr>
          <p:cNvPr id="11" name="Picture 10" descr="wallovens.jpg"/>
          <p:cNvPicPr>
            <a:picLocks noChangeAspect="1"/>
          </p:cNvPicPr>
          <p:nvPr/>
        </p:nvPicPr>
        <p:blipFill>
          <a:blip r:embed="rId5" cstate="print"/>
          <a:stretch>
            <a:fillRect/>
          </a:stretch>
        </p:blipFill>
        <p:spPr>
          <a:xfrm>
            <a:off x="3657600" y="4873625"/>
            <a:ext cx="1905000" cy="19843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box(in)">
                                      <p:cBhvr>
                                        <p:cTn id="15" dur="500"/>
                                        <p:tgtEl>
                                          <p:spTgt spid="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box(in)">
                                      <p:cBhvr>
                                        <p:cTn id="20" dur="500"/>
                                        <p:tgtEl>
                                          <p:spTgt spid="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ox(in)">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ox(in)">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box(in)">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Types of Surface Cooking Units</a:t>
            </a:r>
            <a:endParaRPr lang="en-US" sz="4000" dirty="0">
              <a:solidFill>
                <a:schemeClr val="accent6">
                  <a:lumMod val="75000"/>
                </a:schemeClr>
              </a:solidFill>
            </a:endParaRPr>
          </a:p>
        </p:txBody>
      </p:sp>
      <p:sp>
        <p:nvSpPr>
          <p:cNvPr id="7" name="TextBox 6"/>
          <p:cNvSpPr txBox="1"/>
          <p:nvPr/>
        </p:nvSpPr>
        <p:spPr>
          <a:xfrm>
            <a:off x="228600" y="838200"/>
            <a:ext cx="8686800" cy="5016758"/>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Gas Burners or electric coils</a:t>
            </a:r>
          </a:p>
          <a:p>
            <a:pPr>
              <a:buFont typeface="Arial" pitchFamily="34" charset="0"/>
              <a:buChar char="•"/>
            </a:pPr>
            <a:r>
              <a:rPr lang="en-US" sz="3200" b="1" dirty="0" smtClean="0">
                <a:solidFill>
                  <a:schemeClr val="accent6">
                    <a:lumMod val="60000"/>
                    <a:lumOff val="40000"/>
                  </a:schemeClr>
                </a:solidFill>
              </a:rPr>
              <a:t>Sealed gas burners are easier to clean than standard burners but are less energy efficient</a:t>
            </a:r>
          </a:p>
          <a:p>
            <a:pPr>
              <a:buFont typeface="Arial" pitchFamily="34" charset="0"/>
              <a:buChar char="•"/>
            </a:pPr>
            <a:r>
              <a:rPr lang="en-US" sz="3200" b="1" dirty="0" smtClean="0">
                <a:solidFill>
                  <a:schemeClr val="accent6">
                    <a:lumMod val="60000"/>
                    <a:lumOff val="40000"/>
                  </a:schemeClr>
                </a:solidFill>
              </a:rPr>
              <a:t>Smooth </a:t>
            </a:r>
            <a:r>
              <a:rPr lang="en-US" sz="3200" b="1" dirty="0" err="1" smtClean="0">
                <a:solidFill>
                  <a:schemeClr val="accent6">
                    <a:lumMod val="60000"/>
                    <a:lumOff val="40000"/>
                  </a:schemeClr>
                </a:solidFill>
              </a:rPr>
              <a:t>cooktops</a:t>
            </a:r>
            <a:r>
              <a:rPr lang="en-US" sz="3200" b="1" dirty="0" smtClean="0">
                <a:solidFill>
                  <a:schemeClr val="accent6">
                    <a:lumMod val="60000"/>
                    <a:lumOff val="40000"/>
                  </a:schemeClr>
                </a:solidFill>
              </a:rPr>
              <a:t> are made of glass ceramic</a:t>
            </a:r>
          </a:p>
          <a:p>
            <a:pPr>
              <a:buFont typeface="Arial" pitchFamily="34" charset="0"/>
              <a:buChar char="•"/>
            </a:pPr>
            <a:r>
              <a:rPr lang="en-US" sz="3200" b="1" dirty="0" smtClean="0">
                <a:solidFill>
                  <a:schemeClr val="accent6">
                    <a:lumMod val="60000"/>
                    <a:lumOff val="40000"/>
                  </a:schemeClr>
                </a:solidFill>
              </a:rPr>
              <a:t>Halogen and induction elements are more energy efficient than conventional electric coils.</a:t>
            </a:r>
          </a:p>
          <a:p>
            <a:endParaRPr lang="en-US" sz="3200" b="1" dirty="0">
              <a:solidFill>
                <a:schemeClr val="accent6">
                  <a:lumMod val="60000"/>
                  <a:lumOff val="40000"/>
                </a:schemeClr>
              </a:solidFill>
            </a:endParaRPr>
          </a:p>
        </p:txBody>
      </p:sp>
      <p:pic>
        <p:nvPicPr>
          <p:cNvPr id="8" name="Picture 7" descr="ceramiccooktop.jpg"/>
          <p:cNvPicPr>
            <a:picLocks noChangeAspect="1"/>
          </p:cNvPicPr>
          <p:nvPr/>
        </p:nvPicPr>
        <p:blipFill>
          <a:blip r:embed="rId3" cstate="print"/>
          <a:stretch>
            <a:fillRect/>
          </a:stretch>
        </p:blipFill>
        <p:spPr>
          <a:xfrm>
            <a:off x="5715000" y="4800600"/>
            <a:ext cx="2466975" cy="1847850"/>
          </a:xfrm>
          <a:prstGeom prst="rect">
            <a:avLst/>
          </a:prstGeom>
        </p:spPr>
      </p:pic>
      <p:pic>
        <p:nvPicPr>
          <p:cNvPr id="9" name="Picture 8" descr="cooktopINCounter.jpg"/>
          <p:cNvPicPr>
            <a:picLocks noChangeAspect="1"/>
          </p:cNvPicPr>
          <p:nvPr/>
        </p:nvPicPr>
        <p:blipFill>
          <a:blip r:embed="rId4" cstate="print"/>
          <a:stretch>
            <a:fillRect/>
          </a:stretch>
        </p:blipFill>
        <p:spPr>
          <a:xfrm>
            <a:off x="1600200" y="4876800"/>
            <a:ext cx="2686050" cy="17049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Types of Ovens</a:t>
            </a:r>
            <a:endParaRPr lang="en-US" sz="4000" dirty="0">
              <a:solidFill>
                <a:schemeClr val="accent6">
                  <a:lumMod val="75000"/>
                </a:schemeClr>
              </a:solidFill>
            </a:endParaRPr>
          </a:p>
        </p:txBody>
      </p:sp>
      <p:sp>
        <p:nvSpPr>
          <p:cNvPr id="7" name="TextBox 6"/>
          <p:cNvSpPr txBox="1"/>
          <p:nvPr/>
        </p:nvSpPr>
        <p:spPr>
          <a:xfrm>
            <a:off x="228600" y="838200"/>
            <a:ext cx="8686800" cy="6494085"/>
          </a:xfrm>
          <a:prstGeom prst="rect">
            <a:avLst/>
          </a:prstGeom>
          <a:noFill/>
        </p:spPr>
        <p:txBody>
          <a:bodyPr wrap="square" rtlCol="0">
            <a:spAutoFit/>
          </a:bodyPr>
          <a:lstStyle/>
          <a:p>
            <a:pPr>
              <a:buFont typeface="Arial" pitchFamily="34" charset="0"/>
              <a:buChar char="•"/>
            </a:pPr>
            <a:r>
              <a:rPr lang="en-US" sz="3200" b="1" u="sng" dirty="0" smtClean="0">
                <a:solidFill>
                  <a:schemeClr val="accent6">
                    <a:lumMod val="60000"/>
                    <a:lumOff val="40000"/>
                  </a:schemeClr>
                </a:solidFill>
              </a:rPr>
              <a:t>Conventional</a:t>
            </a:r>
            <a:r>
              <a:rPr lang="en-US" sz="3200" b="1" dirty="0" smtClean="0">
                <a:solidFill>
                  <a:schemeClr val="accent6">
                    <a:lumMod val="60000"/>
                    <a:lumOff val="40000"/>
                  </a:schemeClr>
                </a:solidFill>
              </a:rPr>
              <a:t>-uses gas or electricity to heat the air in the oven compartment. Some gas ranges also have a separate broiler compartment.</a:t>
            </a:r>
          </a:p>
          <a:p>
            <a:pPr>
              <a:buFont typeface="Arial" pitchFamily="34" charset="0"/>
              <a:buChar char="•"/>
            </a:pPr>
            <a:r>
              <a:rPr lang="en-US" sz="3200" b="1" u="sng" dirty="0" smtClean="0">
                <a:solidFill>
                  <a:schemeClr val="accent6">
                    <a:lumMod val="60000"/>
                    <a:lumOff val="40000"/>
                  </a:schemeClr>
                </a:solidFill>
              </a:rPr>
              <a:t>Convection</a:t>
            </a:r>
            <a:r>
              <a:rPr lang="en-US" sz="3200" b="1" dirty="0" smtClean="0">
                <a:solidFill>
                  <a:schemeClr val="accent6">
                    <a:lumMod val="60000"/>
                    <a:lumOff val="40000"/>
                  </a:schemeClr>
                </a:solidFill>
              </a:rPr>
              <a:t>- similar to a conventional electric oven but uses fans to circulate heated air over the food. Heat is more evenly distributed and food cooks more quickly.</a:t>
            </a:r>
          </a:p>
          <a:p>
            <a:pPr>
              <a:buFont typeface="Arial" pitchFamily="34" charset="0"/>
              <a:buChar char="•"/>
            </a:pPr>
            <a:r>
              <a:rPr lang="en-US" sz="3200" b="1" u="sng" dirty="0" smtClean="0">
                <a:solidFill>
                  <a:schemeClr val="accent6">
                    <a:lumMod val="60000"/>
                    <a:lumOff val="40000"/>
                  </a:schemeClr>
                </a:solidFill>
              </a:rPr>
              <a:t>Microwave</a:t>
            </a:r>
            <a:r>
              <a:rPr lang="en-US" sz="3200" b="1" dirty="0" smtClean="0">
                <a:solidFill>
                  <a:schemeClr val="accent6">
                    <a:lumMod val="60000"/>
                    <a:lumOff val="40000"/>
                  </a:schemeClr>
                </a:solidFill>
              </a:rPr>
              <a:t>-the higher the wattage, the faster the food will cook, not as effective at browning food</a:t>
            </a:r>
          </a:p>
          <a:p>
            <a:endParaRPr lang="en-US" sz="32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Types of Ovens</a:t>
            </a:r>
            <a:endParaRPr lang="en-US" sz="4000" dirty="0">
              <a:solidFill>
                <a:schemeClr val="accent6">
                  <a:lumMod val="75000"/>
                </a:schemeClr>
              </a:solidFill>
            </a:endParaRPr>
          </a:p>
        </p:txBody>
      </p:sp>
      <p:sp>
        <p:nvSpPr>
          <p:cNvPr id="7" name="TextBox 6"/>
          <p:cNvSpPr txBox="1"/>
          <p:nvPr/>
        </p:nvSpPr>
        <p:spPr>
          <a:xfrm>
            <a:off x="228600" y="838200"/>
            <a:ext cx="8686800" cy="5262979"/>
          </a:xfrm>
          <a:prstGeom prst="rect">
            <a:avLst/>
          </a:prstGeom>
          <a:noFill/>
        </p:spPr>
        <p:txBody>
          <a:bodyPr wrap="square" rtlCol="0">
            <a:spAutoFit/>
          </a:bodyPr>
          <a:lstStyle/>
          <a:p>
            <a:pPr>
              <a:buFont typeface="Arial" pitchFamily="34" charset="0"/>
              <a:buChar char="•"/>
            </a:pPr>
            <a:r>
              <a:rPr lang="en-US" sz="2800" b="1" u="sng" dirty="0" smtClean="0">
                <a:solidFill>
                  <a:schemeClr val="accent6">
                    <a:lumMod val="60000"/>
                    <a:lumOff val="40000"/>
                  </a:schemeClr>
                </a:solidFill>
              </a:rPr>
              <a:t>Halogen</a:t>
            </a:r>
            <a:r>
              <a:rPr lang="en-US" sz="2800" b="1" dirty="0" smtClean="0">
                <a:solidFill>
                  <a:schemeClr val="accent6">
                    <a:lumMod val="60000"/>
                    <a:lumOff val="40000"/>
                  </a:schemeClr>
                </a:solidFill>
              </a:rPr>
              <a:t>-powerful halogen lights cook in about one-fourth the time of a conventional oven. Generally higher priced than conventional ovens.</a:t>
            </a:r>
          </a:p>
          <a:p>
            <a:pPr>
              <a:buFont typeface="Arial" pitchFamily="34" charset="0"/>
              <a:buChar char="•"/>
            </a:pPr>
            <a:r>
              <a:rPr lang="en-US" sz="2800" b="1" u="sng" dirty="0" smtClean="0">
                <a:solidFill>
                  <a:schemeClr val="accent6">
                    <a:lumMod val="60000"/>
                    <a:lumOff val="40000"/>
                  </a:schemeClr>
                </a:solidFill>
              </a:rPr>
              <a:t>Rapid Cook- </a:t>
            </a:r>
            <a:r>
              <a:rPr lang="en-US" sz="2800" b="1" dirty="0" smtClean="0">
                <a:solidFill>
                  <a:schemeClr val="accent6">
                    <a:lumMod val="60000"/>
                    <a:lumOff val="40000"/>
                  </a:schemeClr>
                </a:solidFill>
              </a:rPr>
              <a:t>uses a combination of convection or conventional heat and microwave energy to cook food much faster than a conventional oven. More expensive than conventional or convection ovens.</a:t>
            </a:r>
          </a:p>
          <a:p>
            <a:pPr>
              <a:buFont typeface="Arial" pitchFamily="34" charset="0"/>
              <a:buChar char="•"/>
            </a:pPr>
            <a:r>
              <a:rPr lang="en-US" sz="2800" b="1" dirty="0" smtClean="0">
                <a:solidFill>
                  <a:schemeClr val="accent6">
                    <a:lumMod val="60000"/>
                    <a:lumOff val="40000"/>
                  </a:schemeClr>
                </a:solidFill>
              </a:rPr>
              <a:t>Combination- ovens are available that can be used for more than one type of cooking, such as conventional/convection or halogen/microwave.</a:t>
            </a:r>
          </a:p>
          <a:p>
            <a:endParaRPr lang="en-US" sz="28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Work Centers</a:t>
            </a:r>
            <a:endParaRPr lang="en-US" sz="4000" dirty="0">
              <a:solidFill>
                <a:schemeClr val="accent6">
                  <a:lumMod val="75000"/>
                </a:schemeClr>
              </a:solidFill>
            </a:endParaRPr>
          </a:p>
        </p:txBody>
      </p:sp>
      <p:sp>
        <p:nvSpPr>
          <p:cNvPr id="7" name="TextBox 6"/>
          <p:cNvSpPr txBox="1"/>
          <p:nvPr/>
        </p:nvSpPr>
        <p:spPr>
          <a:xfrm>
            <a:off x="228600" y="838200"/>
            <a:ext cx="8686800" cy="5078313"/>
          </a:xfrm>
          <a:prstGeom prst="rect">
            <a:avLst/>
          </a:prstGeom>
          <a:noFill/>
        </p:spPr>
        <p:txBody>
          <a:bodyPr wrap="square" rtlCol="0">
            <a:spAutoFit/>
          </a:bodyPr>
          <a:lstStyle/>
          <a:p>
            <a:pPr>
              <a:buFont typeface="Arial" pitchFamily="34" charset="0"/>
              <a:buChar char="•"/>
            </a:pPr>
            <a:r>
              <a:rPr lang="en-US" sz="3600" b="1" dirty="0" smtClean="0">
                <a:solidFill>
                  <a:schemeClr val="accent6">
                    <a:lumMod val="60000"/>
                    <a:lumOff val="40000"/>
                  </a:schemeClr>
                </a:solidFill>
              </a:rPr>
              <a:t>An area of a kitchen especially equipped for a particular chore.</a:t>
            </a:r>
          </a:p>
          <a:p>
            <a:pPr>
              <a:buFont typeface="Arial" pitchFamily="34" charset="0"/>
              <a:buChar char="•"/>
            </a:pPr>
            <a:r>
              <a:rPr lang="en-US" sz="3600" b="1" dirty="0" smtClean="0">
                <a:solidFill>
                  <a:schemeClr val="accent6">
                    <a:lumMod val="60000"/>
                    <a:lumOff val="40000"/>
                  </a:schemeClr>
                </a:solidFill>
              </a:rPr>
              <a:t>A well-planned kitchen includes three basic work centers:</a:t>
            </a:r>
          </a:p>
          <a:p>
            <a:pPr lvl="1">
              <a:buFont typeface="Arial" pitchFamily="34" charset="0"/>
              <a:buChar char="•"/>
            </a:pPr>
            <a:r>
              <a:rPr lang="en-US" sz="3600" b="1" dirty="0" smtClean="0">
                <a:solidFill>
                  <a:schemeClr val="accent6">
                    <a:lumMod val="60000"/>
                    <a:lumOff val="40000"/>
                  </a:schemeClr>
                </a:solidFill>
              </a:rPr>
              <a:t>Food Storage Center</a:t>
            </a:r>
          </a:p>
          <a:p>
            <a:pPr lvl="1">
              <a:buFont typeface="Arial" pitchFamily="34" charset="0"/>
              <a:buChar char="•"/>
            </a:pPr>
            <a:r>
              <a:rPr lang="en-US" sz="3600" b="1" dirty="0" smtClean="0">
                <a:solidFill>
                  <a:schemeClr val="accent6">
                    <a:lumMod val="60000"/>
                    <a:lumOff val="40000"/>
                  </a:schemeClr>
                </a:solidFill>
              </a:rPr>
              <a:t>Cooking Center</a:t>
            </a:r>
          </a:p>
          <a:p>
            <a:pPr lvl="1">
              <a:buFont typeface="Arial" pitchFamily="34" charset="0"/>
              <a:buChar char="•"/>
            </a:pPr>
            <a:r>
              <a:rPr lang="en-US" sz="3600" b="1" dirty="0" smtClean="0">
                <a:solidFill>
                  <a:schemeClr val="accent6">
                    <a:lumMod val="60000"/>
                    <a:lumOff val="40000"/>
                  </a:schemeClr>
                </a:solidFill>
              </a:rPr>
              <a:t>Cleanup Center</a:t>
            </a:r>
          </a:p>
          <a:p>
            <a:pPr lvl="2">
              <a:buFont typeface="Arial" pitchFamily="34" charset="0"/>
              <a:buChar char="•"/>
            </a:pPr>
            <a:r>
              <a:rPr lang="en-US" sz="3600" b="1" dirty="0" smtClean="0">
                <a:solidFill>
                  <a:schemeClr val="accent6">
                    <a:lumMod val="60000"/>
                    <a:lumOff val="40000"/>
                  </a:schemeClr>
                </a:solidFill>
              </a:rPr>
              <a:t>(some kitchens also have mixing and planning centers)</a:t>
            </a:r>
            <a:endParaRPr lang="en-US" sz="36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Dishwashers</a:t>
            </a:r>
            <a:endParaRPr lang="en-US" sz="4000" dirty="0">
              <a:solidFill>
                <a:schemeClr val="accent6">
                  <a:lumMod val="75000"/>
                </a:schemeClr>
              </a:solidFill>
            </a:endParaRPr>
          </a:p>
        </p:txBody>
      </p:sp>
      <p:sp>
        <p:nvSpPr>
          <p:cNvPr id="7" name="TextBox 6"/>
          <p:cNvSpPr txBox="1"/>
          <p:nvPr/>
        </p:nvSpPr>
        <p:spPr>
          <a:xfrm>
            <a:off x="228600" y="838200"/>
            <a:ext cx="8686800" cy="4031873"/>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Available in both built-in and portable models with a variety of cycles.</a:t>
            </a:r>
          </a:p>
          <a:p>
            <a:pPr>
              <a:buFont typeface="Arial" pitchFamily="34" charset="0"/>
              <a:buChar char="•"/>
            </a:pPr>
            <a:r>
              <a:rPr lang="en-US" sz="3200" b="1" dirty="0" smtClean="0">
                <a:solidFill>
                  <a:schemeClr val="accent6">
                    <a:lumMod val="60000"/>
                    <a:lumOff val="40000"/>
                  </a:schemeClr>
                </a:solidFill>
              </a:rPr>
              <a:t>Portable dishwashers are ideal for renters and people who move frequently.</a:t>
            </a:r>
          </a:p>
          <a:p>
            <a:pPr>
              <a:buFont typeface="Arial" pitchFamily="34" charset="0"/>
              <a:buChar char="•"/>
            </a:pPr>
            <a:r>
              <a:rPr lang="en-US" sz="3200" b="1" dirty="0" smtClean="0">
                <a:solidFill>
                  <a:schemeClr val="accent6">
                    <a:lumMod val="60000"/>
                    <a:lumOff val="40000"/>
                  </a:schemeClr>
                </a:solidFill>
              </a:rPr>
              <a:t>Dishwashers conserve energy. They use less hot water than washing dishes by hand.</a:t>
            </a:r>
          </a:p>
          <a:p>
            <a:endParaRPr lang="en-US" sz="32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Dishwashers</a:t>
            </a:r>
            <a:endParaRPr lang="en-US" sz="4000" dirty="0">
              <a:solidFill>
                <a:schemeClr val="accent6">
                  <a:lumMod val="75000"/>
                </a:schemeClr>
              </a:solidFill>
            </a:endParaRPr>
          </a:p>
        </p:txBody>
      </p:sp>
      <p:sp>
        <p:nvSpPr>
          <p:cNvPr id="7" name="TextBox 6"/>
          <p:cNvSpPr txBox="1"/>
          <p:nvPr/>
        </p:nvSpPr>
        <p:spPr>
          <a:xfrm>
            <a:off x="228600" y="838200"/>
            <a:ext cx="8686800" cy="3539430"/>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Newer models use as little as 4 gal of water.</a:t>
            </a:r>
          </a:p>
          <a:p>
            <a:pPr>
              <a:buFont typeface="Arial" pitchFamily="34" charset="0"/>
              <a:buChar char="•"/>
            </a:pPr>
            <a:r>
              <a:rPr lang="en-US" sz="3200" b="1" dirty="0" smtClean="0">
                <a:solidFill>
                  <a:schemeClr val="accent6">
                    <a:lumMod val="60000"/>
                    <a:lumOff val="40000"/>
                  </a:schemeClr>
                </a:solidFill>
              </a:rPr>
              <a:t>Drawer-type dishwashers are installed like drawers in a cabinet. The drawers can be washed independently for small loads or together for large loads</a:t>
            </a:r>
          </a:p>
          <a:p>
            <a:endParaRPr lang="en-US" sz="3200" b="1" dirty="0">
              <a:solidFill>
                <a:schemeClr val="accent6">
                  <a:lumMod val="60000"/>
                  <a:lumOff val="40000"/>
                </a:schemeClr>
              </a:solidFill>
            </a:endParaRPr>
          </a:p>
        </p:txBody>
      </p:sp>
      <p:pic>
        <p:nvPicPr>
          <p:cNvPr id="8" name="Picture 7" descr="dishwasher.jpg"/>
          <p:cNvPicPr>
            <a:picLocks noChangeAspect="1"/>
          </p:cNvPicPr>
          <p:nvPr/>
        </p:nvPicPr>
        <p:blipFill>
          <a:blip r:embed="rId3" cstate="print"/>
          <a:stretch>
            <a:fillRect/>
          </a:stretch>
        </p:blipFill>
        <p:spPr>
          <a:xfrm>
            <a:off x="381000" y="3962400"/>
            <a:ext cx="2143125" cy="2133600"/>
          </a:xfrm>
          <a:prstGeom prst="rect">
            <a:avLst/>
          </a:prstGeom>
        </p:spPr>
      </p:pic>
      <p:pic>
        <p:nvPicPr>
          <p:cNvPr id="9" name="Picture 8" descr="stainlessdrawerdishwasher.jpg"/>
          <p:cNvPicPr>
            <a:picLocks noChangeAspect="1"/>
          </p:cNvPicPr>
          <p:nvPr/>
        </p:nvPicPr>
        <p:blipFill>
          <a:blip r:embed="rId4" cstate="print"/>
          <a:stretch>
            <a:fillRect/>
          </a:stretch>
        </p:blipFill>
        <p:spPr>
          <a:xfrm>
            <a:off x="2590800" y="4191000"/>
            <a:ext cx="2818209" cy="2057400"/>
          </a:xfrm>
          <a:prstGeom prst="rect">
            <a:avLst/>
          </a:prstGeom>
        </p:spPr>
      </p:pic>
      <p:pic>
        <p:nvPicPr>
          <p:cNvPr id="10" name="Picture 9" descr="woodendrawerdishwasher.jpg"/>
          <p:cNvPicPr>
            <a:picLocks noChangeAspect="1"/>
          </p:cNvPicPr>
          <p:nvPr/>
        </p:nvPicPr>
        <p:blipFill>
          <a:blip r:embed="rId5" cstate="print"/>
          <a:stretch>
            <a:fillRect/>
          </a:stretch>
        </p:blipFill>
        <p:spPr>
          <a:xfrm>
            <a:off x="5486400" y="3409950"/>
            <a:ext cx="3448050" cy="34480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Washing Machines</a:t>
            </a:r>
            <a:endParaRPr lang="en-US" sz="4000" dirty="0">
              <a:solidFill>
                <a:schemeClr val="accent6">
                  <a:lumMod val="75000"/>
                </a:schemeClr>
              </a:solidFill>
            </a:endParaRPr>
          </a:p>
        </p:txBody>
      </p:sp>
      <p:sp>
        <p:nvSpPr>
          <p:cNvPr id="7" name="TextBox 6"/>
          <p:cNvSpPr txBox="1"/>
          <p:nvPr/>
        </p:nvSpPr>
        <p:spPr>
          <a:xfrm>
            <a:off x="228600" y="838200"/>
            <a:ext cx="8686800" cy="3539430"/>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Have energy saving features such as separate controls for wash and rinse temperatures.</a:t>
            </a:r>
          </a:p>
          <a:p>
            <a:pPr>
              <a:buFont typeface="Arial" pitchFamily="34" charset="0"/>
              <a:buChar char="•"/>
            </a:pPr>
            <a:r>
              <a:rPr lang="en-US" sz="3200" b="1" dirty="0" smtClean="0">
                <a:solidFill>
                  <a:schemeClr val="accent6">
                    <a:lumMod val="60000"/>
                    <a:lumOff val="40000"/>
                  </a:schemeClr>
                </a:solidFill>
              </a:rPr>
              <a:t>Another energy saving feature are machines that automatically detect the size of the load and adjust the amount of water needed.</a:t>
            </a:r>
            <a:endParaRPr lang="en-US" sz="3200" b="1" dirty="0">
              <a:solidFill>
                <a:schemeClr val="accent6">
                  <a:lumMod val="60000"/>
                  <a:lumOff val="40000"/>
                </a:schemeClr>
              </a:solidFill>
            </a:endParaRPr>
          </a:p>
        </p:txBody>
      </p:sp>
      <p:pic>
        <p:nvPicPr>
          <p:cNvPr id="8" name="Picture 7" descr="ge-frontload-washer-dryer1.JPG"/>
          <p:cNvPicPr>
            <a:picLocks noChangeAspect="1"/>
          </p:cNvPicPr>
          <p:nvPr/>
        </p:nvPicPr>
        <p:blipFill>
          <a:blip r:embed="rId3" cstate="print"/>
          <a:stretch>
            <a:fillRect/>
          </a:stretch>
        </p:blipFill>
        <p:spPr>
          <a:xfrm>
            <a:off x="1981200" y="3962400"/>
            <a:ext cx="2114550" cy="2266950"/>
          </a:xfrm>
          <a:prstGeom prst="rect">
            <a:avLst/>
          </a:prstGeom>
        </p:spPr>
      </p:pic>
      <p:pic>
        <p:nvPicPr>
          <p:cNvPr id="9" name="Picture 8" descr="waher&amp;dryer.jpg"/>
          <p:cNvPicPr>
            <a:picLocks noChangeAspect="1"/>
          </p:cNvPicPr>
          <p:nvPr/>
        </p:nvPicPr>
        <p:blipFill>
          <a:blip r:embed="rId4" cstate="print"/>
          <a:stretch>
            <a:fillRect/>
          </a:stretch>
        </p:blipFill>
        <p:spPr>
          <a:xfrm>
            <a:off x="5334000" y="3886200"/>
            <a:ext cx="1762125" cy="26003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Space-Saving Laundry Appliances</a:t>
            </a:r>
            <a:endParaRPr lang="en-US" sz="4000" dirty="0">
              <a:solidFill>
                <a:schemeClr val="accent6">
                  <a:lumMod val="75000"/>
                </a:schemeClr>
              </a:solidFill>
            </a:endParaRPr>
          </a:p>
        </p:txBody>
      </p:sp>
      <p:sp>
        <p:nvSpPr>
          <p:cNvPr id="7" name="TextBox 6"/>
          <p:cNvSpPr txBox="1"/>
          <p:nvPr/>
        </p:nvSpPr>
        <p:spPr>
          <a:xfrm>
            <a:off x="228600" y="838200"/>
            <a:ext cx="8686800" cy="3539430"/>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Washer-dryer combinations-in these the same machine washes and dries the clothes</a:t>
            </a:r>
          </a:p>
          <a:p>
            <a:pPr>
              <a:buFont typeface="Arial" pitchFamily="34" charset="0"/>
              <a:buChar char="•"/>
            </a:pPr>
            <a:r>
              <a:rPr lang="en-US" sz="3200" b="1" dirty="0" smtClean="0">
                <a:solidFill>
                  <a:schemeClr val="accent6">
                    <a:lumMod val="60000"/>
                    <a:lumOff val="40000"/>
                  </a:schemeClr>
                </a:solidFill>
              </a:rPr>
              <a:t>Stacked washer and dryer</a:t>
            </a:r>
          </a:p>
          <a:p>
            <a:pPr>
              <a:buFont typeface="Arial" pitchFamily="34" charset="0"/>
              <a:buChar char="•"/>
            </a:pPr>
            <a:r>
              <a:rPr lang="en-US" sz="3200" b="1" dirty="0" smtClean="0">
                <a:solidFill>
                  <a:schemeClr val="accent6">
                    <a:lumMod val="60000"/>
                    <a:lumOff val="40000"/>
                  </a:schemeClr>
                </a:solidFill>
              </a:rPr>
              <a:t>Portable washer and dryer- filled and drained at the sink.</a:t>
            </a:r>
          </a:p>
          <a:p>
            <a:endParaRPr lang="en-US" sz="3200" b="1" dirty="0">
              <a:solidFill>
                <a:schemeClr val="accent6">
                  <a:lumMod val="60000"/>
                  <a:lumOff val="40000"/>
                </a:schemeClr>
              </a:solidFill>
            </a:endParaRPr>
          </a:p>
        </p:txBody>
      </p:sp>
      <p:pic>
        <p:nvPicPr>
          <p:cNvPr id="8" name="Picture 7" descr="stackablewasherdryer.jpg"/>
          <p:cNvPicPr>
            <a:picLocks noChangeAspect="1"/>
          </p:cNvPicPr>
          <p:nvPr/>
        </p:nvPicPr>
        <p:blipFill>
          <a:blip r:embed="rId3" cstate="print"/>
          <a:stretch>
            <a:fillRect/>
          </a:stretch>
        </p:blipFill>
        <p:spPr>
          <a:xfrm>
            <a:off x="5715000" y="3581400"/>
            <a:ext cx="2057400" cy="3091721"/>
          </a:xfrm>
          <a:prstGeom prst="rect">
            <a:avLst/>
          </a:prstGeom>
        </p:spPr>
      </p:pic>
      <p:pic>
        <p:nvPicPr>
          <p:cNvPr id="9" name="Picture 8" descr="washer-dryercombo.jpg"/>
          <p:cNvPicPr>
            <a:picLocks noChangeAspect="1"/>
          </p:cNvPicPr>
          <p:nvPr/>
        </p:nvPicPr>
        <p:blipFill>
          <a:blip r:embed="rId4" cstate="print"/>
          <a:stretch>
            <a:fillRect/>
          </a:stretch>
        </p:blipFill>
        <p:spPr>
          <a:xfrm>
            <a:off x="1600200" y="3886200"/>
            <a:ext cx="2895600" cy="276464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Washing Machine Innovations</a:t>
            </a:r>
            <a:endParaRPr lang="en-US" sz="4000" dirty="0">
              <a:solidFill>
                <a:schemeClr val="accent6">
                  <a:lumMod val="75000"/>
                </a:schemeClr>
              </a:solidFill>
            </a:endParaRPr>
          </a:p>
        </p:txBody>
      </p:sp>
      <p:sp>
        <p:nvSpPr>
          <p:cNvPr id="7" name="TextBox 6"/>
          <p:cNvSpPr txBox="1"/>
          <p:nvPr/>
        </p:nvSpPr>
        <p:spPr>
          <a:xfrm>
            <a:off x="228600" y="838200"/>
            <a:ext cx="8686800" cy="3970318"/>
          </a:xfrm>
          <a:prstGeom prst="rect">
            <a:avLst/>
          </a:prstGeom>
          <a:noFill/>
        </p:spPr>
        <p:txBody>
          <a:bodyPr wrap="square" rtlCol="0">
            <a:spAutoFit/>
          </a:bodyPr>
          <a:lstStyle/>
          <a:p>
            <a:pPr>
              <a:buFont typeface="Arial" pitchFamily="34" charset="0"/>
              <a:buChar char="•"/>
            </a:pPr>
            <a:r>
              <a:rPr lang="en-US" sz="2800" b="1" dirty="0" smtClean="0">
                <a:solidFill>
                  <a:schemeClr val="accent6">
                    <a:lumMod val="60000"/>
                    <a:lumOff val="40000"/>
                  </a:schemeClr>
                </a:solidFill>
              </a:rPr>
              <a:t>Water Saving- Front-loading machines use up to 40 percent less water than top-loading models.</a:t>
            </a:r>
          </a:p>
          <a:p>
            <a:pPr>
              <a:buFont typeface="Arial" pitchFamily="34" charset="0"/>
              <a:buChar char="•"/>
            </a:pPr>
            <a:r>
              <a:rPr lang="en-US" sz="2800" b="1" dirty="0" smtClean="0">
                <a:solidFill>
                  <a:schemeClr val="accent6">
                    <a:lumMod val="60000"/>
                    <a:lumOff val="40000"/>
                  </a:schemeClr>
                </a:solidFill>
              </a:rPr>
              <a:t>Silver Nanotechnology- involves the electrolysis of silver solids into silver ions. These ions fill the wash and rinse water, penetrating fibers at the molecular level. Silver ions remove dirt and kill bacteria using cold water. As a result, only a small amount of electrical energy is needed.</a:t>
            </a:r>
          </a:p>
          <a:p>
            <a:endParaRPr lang="en-US" sz="28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Washing Machine Innovations</a:t>
            </a:r>
            <a:endParaRPr lang="en-US" sz="4000" dirty="0">
              <a:solidFill>
                <a:schemeClr val="accent6">
                  <a:lumMod val="75000"/>
                </a:schemeClr>
              </a:solidFill>
            </a:endParaRPr>
          </a:p>
        </p:txBody>
      </p:sp>
      <p:sp>
        <p:nvSpPr>
          <p:cNvPr id="7" name="TextBox 6"/>
          <p:cNvSpPr txBox="1"/>
          <p:nvPr/>
        </p:nvSpPr>
        <p:spPr>
          <a:xfrm>
            <a:off x="228600" y="838200"/>
            <a:ext cx="8686800" cy="5509200"/>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Agitator-Free Design- causes less stress to clothing, while handling bigger loads</a:t>
            </a:r>
          </a:p>
          <a:p>
            <a:pPr>
              <a:buFont typeface="Arial" pitchFamily="34" charset="0"/>
              <a:buChar char="•"/>
            </a:pPr>
            <a:r>
              <a:rPr lang="en-US" sz="3200" b="1" dirty="0" smtClean="0">
                <a:solidFill>
                  <a:schemeClr val="accent6">
                    <a:lumMod val="60000"/>
                    <a:lumOff val="40000"/>
                  </a:schemeClr>
                </a:solidFill>
              </a:rPr>
              <a:t>“Smart” machines- have the ability to automatically adjust the water level to the size of the load.</a:t>
            </a:r>
          </a:p>
          <a:p>
            <a:pPr>
              <a:buFont typeface="Arial" pitchFamily="34" charset="0"/>
              <a:buChar char="•"/>
            </a:pPr>
            <a:r>
              <a:rPr lang="en-US" sz="3200" b="1" dirty="0" smtClean="0">
                <a:solidFill>
                  <a:schemeClr val="accent6">
                    <a:lumMod val="60000"/>
                    <a:lumOff val="40000"/>
                  </a:schemeClr>
                </a:solidFill>
              </a:rPr>
              <a:t>Ultrasonic Cleaning- cleans without water. Uses ultrasonic sound waves to sterilize equipment in medical and research labs. Not used for cleaning clothes yet but might be in the future.</a:t>
            </a:r>
          </a:p>
          <a:p>
            <a:endParaRPr lang="en-US" sz="32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Planning Laundry Areas</a:t>
            </a:r>
            <a:endParaRPr lang="en-US" sz="4000" dirty="0">
              <a:solidFill>
                <a:schemeClr val="accent6">
                  <a:lumMod val="75000"/>
                </a:schemeClr>
              </a:solidFill>
            </a:endParaRPr>
          </a:p>
        </p:txBody>
      </p:sp>
      <p:sp>
        <p:nvSpPr>
          <p:cNvPr id="7" name="TextBox 6"/>
          <p:cNvSpPr txBox="1"/>
          <p:nvPr/>
        </p:nvSpPr>
        <p:spPr>
          <a:xfrm>
            <a:off x="228600" y="838200"/>
            <a:ext cx="8686800" cy="6001643"/>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A laundry center can be located in almost any part of the home that provides these basic requirements:</a:t>
            </a:r>
          </a:p>
          <a:p>
            <a:pPr lvl="1">
              <a:buFont typeface="Arial" pitchFamily="34" charset="0"/>
              <a:buChar char="•"/>
            </a:pPr>
            <a:r>
              <a:rPr lang="en-US" sz="3200" b="1" dirty="0" smtClean="0">
                <a:solidFill>
                  <a:schemeClr val="accent6">
                    <a:lumMod val="60000"/>
                    <a:lumOff val="40000"/>
                  </a:schemeClr>
                </a:solidFill>
              </a:rPr>
              <a:t>Hot and cold water supply and drains.</a:t>
            </a:r>
          </a:p>
          <a:p>
            <a:pPr lvl="1">
              <a:buFont typeface="Arial" pitchFamily="34" charset="0"/>
              <a:buChar char="•"/>
            </a:pPr>
            <a:r>
              <a:rPr lang="en-US" sz="3200" b="1" dirty="0" smtClean="0">
                <a:solidFill>
                  <a:schemeClr val="accent6">
                    <a:lumMod val="60000"/>
                    <a:lumOff val="40000"/>
                  </a:schemeClr>
                </a:solidFill>
              </a:rPr>
              <a:t>A 240-volt electrical outlet for an electric dryer or a gas line for a gas dryer.</a:t>
            </a:r>
          </a:p>
          <a:p>
            <a:pPr lvl="1">
              <a:buFont typeface="Arial" pitchFamily="34" charset="0"/>
              <a:buChar char="•"/>
            </a:pPr>
            <a:r>
              <a:rPr lang="en-US" sz="3200" b="1" dirty="0" smtClean="0">
                <a:solidFill>
                  <a:schemeClr val="accent6">
                    <a:lumMod val="60000"/>
                    <a:lumOff val="40000"/>
                  </a:schemeClr>
                </a:solidFill>
              </a:rPr>
              <a:t>Proper ventilation for the dryer’s exhaust system</a:t>
            </a:r>
          </a:p>
          <a:p>
            <a:pPr>
              <a:buFont typeface="Arial" pitchFamily="34" charset="0"/>
              <a:buChar char="•"/>
            </a:pPr>
            <a:r>
              <a:rPr lang="en-US" sz="3200" b="1" dirty="0" smtClean="0">
                <a:solidFill>
                  <a:schemeClr val="accent6">
                    <a:lumMod val="60000"/>
                    <a:lumOff val="40000"/>
                  </a:schemeClr>
                </a:solidFill>
              </a:rPr>
              <a:t>Often located on the main floor near a side, back, or garage entrance.</a:t>
            </a:r>
          </a:p>
          <a:p>
            <a:pPr>
              <a:buFont typeface="Arial" pitchFamily="34" charset="0"/>
              <a:buChar char="•"/>
            </a:pPr>
            <a:r>
              <a:rPr lang="en-US" sz="3200" b="1" dirty="0" smtClean="0">
                <a:solidFill>
                  <a:schemeClr val="accent6">
                    <a:lumMod val="60000"/>
                    <a:lumOff val="40000"/>
                  </a:schemeClr>
                </a:solidFill>
              </a:rPr>
              <a:t>Sometimes located in the kitchen area</a:t>
            </a:r>
          </a:p>
          <a:p>
            <a:endParaRPr lang="en-US" sz="32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Planning Laundry Areas</a:t>
            </a:r>
            <a:endParaRPr lang="en-US" sz="4000" dirty="0">
              <a:solidFill>
                <a:schemeClr val="accent6">
                  <a:lumMod val="75000"/>
                </a:schemeClr>
              </a:solidFill>
            </a:endParaRPr>
          </a:p>
        </p:txBody>
      </p:sp>
      <p:sp>
        <p:nvSpPr>
          <p:cNvPr id="7" name="TextBox 6"/>
          <p:cNvSpPr txBox="1"/>
          <p:nvPr/>
        </p:nvSpPr>
        <p:spPr>
          <a:xfrm>
            <a:off x="228600" y="838200"/>
            <a:ext cx="8686800" cy="4031873"/>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In or near a bathroom or sleeping area, one drawback to a sleeping area location is that laundry equipment is noisy.</a:t>
            </a:r>
          </a:p>
          <a:p>
            <a:pPr>
              <a:buFont typeface="Arial" pitchFamily="34" charset="0"/>
              <a:buChar char="•"/>
            </a:pPr>
            <a:r>
              <a:rPr lang="en-US" sz="3200" b="1" dirty="0" smtClean="0">
                <a:solidFill>
                  <a:schemeClr val="accent6">
                    <a:lumMod val="60000"/>
                    <a:lumOff val="40000"/>
                  </a:schemeClr>
                </a:solidFill>
              </a:rPr>
              <a:t>Basement laundry room keeps soiled clothing and linen as well as the noise of the washer and dryer away from living areas. Basement area is less convenient.</a:t>
            </a:r>
          </a:p>
          <a:p>
            <a:endParaRPr lang="en-US" sz="32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Planning for Efficiency</a:t>
            </a:r>
            <a:endParaRPr lang="en-US" sz="4000" dirty="0">
              <a:solidFill>
                <a:schemeClr val="accent6">
                  <a:lumMod val="75000"/>
                </a:schemeClr>
              </a:solidFill>
            </a:endParaRPr>
          </a:p>
        </p:txBody>
      </p:sp>
      <p:sp>
        <p:nvSpPr>
          <p:cNvPr id="7" name="TextBox 6"/>
          <p:cNvSpPr txBox="1"/>
          <p:nvPr/>
        </p:nvSpPr>
        <p:spPr>
          <a:xfrm>
            <a:off x="228600" y="838200"/>
            <a:ext cx="8686800" cy="6494085"/>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Include as many of the following features as possible:</a:t>
            </a:r>
          </a:p>
          <a:p>
            <a:pPr lvl="1">
              <a:buFont typeface="Arial" pitchFamily="34" charset="0"/>
              <a:buChar char="•"/>
            </a:pPr>
            <a:r>
              <a:rPr lang="en-US" sz="3200" b="1" dirty="0" smtClean="0">
                <a:solidFill>
                  <a:schemeClr val="accent6">
                    <a:lumMod val="60000"/>
                    <a:lumOff val="40000"/>
                  </a:schemeClr>
                </a:solidFill>
              </a:rPr>
              <a:t>A washable floor covering</a:t>
            </a:r>
          </a:p>
          <a:p>
            <a:pPr lvl="1">
              <a:buFont typeface="Arial" pitchFamily="34" charset="0"/>
              <a:buChar char="•"/>
            </a:pPr>
            <a:r>
              <a:rPr lang="en-US" sz="3200" b="1" dirty="0" smtClean="0">
                <a:solidFill>
                  <a:schemeClr val="accent6">
                    <a:lumMod val="60000"/>
                    <a:lumOff val="40000"/>
                  </a:schemeClr>
                </a:solidFill>
              </a:rPr>
              <a:t>Proper lighting that does not create shadows</a:t>
            </a:r>
          </a:p>
          <a:p>
            <a:pPr lvl="1">
              <a:buFont typeface="Arial" pitchFamily="34" charset="0"/>
              <a:buChar char="•"/>
            </a:pPr>
            <a:r>
              <a:rPr lang="en-US" sz="3200" b="1" dirty="0" smtClean="0">
                <a:solidFill>
                  <a:schemeClr val="accent6">
                    <a:lumMod val="60000"/>
                    <a:lumOff val="40000"/>
                  </a:schemeClr>
                </a:solidFill>
              </a:rPr>
              <a:t>Storage space for detergent and other laundry supplies</a:t>
            </a:r>
          </a:p>
          <a:p>
            <a:pPr lvl="1">
              <a:buFont typeface="Arial" pitchFamily="34" charset="0"/>
              <a:buChar char="•"/>
            </a:pPr>
            <a:r>
              <a:rPr lang="en-US" sz="3200" b="1" dirty="0" smtClean="0">
                <a:solidFill>
                  <a:schemeClr val="accent6">
                    <a:lumMod val="60000"/>
                    <a:lumOff val="40000"/>
                  </a:schemeClr>
                </a:solidFill>
              </a:rPr>
              <a:t>Baskets, bins, or carts for sorting and carrying laundry</a:t>
            </a:r>
          </a:p>
          <a:p>
            <a:pPr lvl="1">
              <a:buFont typeface="Arial" pitchFamily="34" charset="0"/>
              <a:buChar char="•"/>
            </a:pPr>
            <a:r>
              <a:rPr lang="en-US" sz="3200" b="1" dirty="0" smtClean="0">
                <a:solidFill>
                  <a:schemeClr val="accent6">
                    <a:lumMod val="60000"/>
                    <a:lumOff val="40000"/>
                  </a:schemeClr>
                </a:solidFill>
              </a:rPr>
              <a:t>A sink near the washing machine for hand laundering or presoaking stains</a:t>
            </a:r>
          </a:p>
          <a:p>
            <a:pPr lvl="1">
              <a:buFont typeface="Arial" pitchFamily="34" charset="0"/>
              <a:buChar char="•"/>
            </a:pPr>
            <a:r>
              <a:rPr lang="en-US" sz="3200" b="1" dirty="0" smtClean="0">
                <a:solidFill>
                  <a:schemeClr val="accent6">
                    <a:lumMod val="60000"/>
                    <a:lumOff val="40000"/>
                  </a:schemeClr>
                </a:solidFill>
              </a:rPr>
              <a:t>A clothesline or rod for line drying</a:t>
            </a:r>
          </a:p>
          <a:p>
            <a:endParaRPr lang="en-US" sz="32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Planning for Efficiency</a:t>
            </a:r>
            <a:endParaRPr lang="en-US" sz="4000" dirty="0">
              <a:solidFill>
                <a:schemeClr val="accent6">
                  <a:lumMod val="75000"/>
                </a:schemeClr>
              </a:solidFill>
            </a:endParaRPr>
          </a:p>
        </p:txBody>
      </p:sp>
      <p:sp>
        <p:nvSpPr>
          <p:cNvPr id="7" name="TextBox 6"/>
          <p:cNvSpPr txBox="1"/>
          <p:nvPr/>
        </p:nvSpPr>
        <p:spPr>
          <a:xfrm>
            <a:off x="228600" y="838200"/>
            <a:ext cx="8686800" cy="4031873"/>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Horizontal racks for drying items flat.</a:t>
            </a:r>
          </a:p>
          <a:p>
            <a:pPr>
              <a:buFont typeface="Arial" pitchFamily="34" charset="0"/>
              <a:buChar char="•"/>
            </a:pPr>
            <a:r>
              <a:rPr lang="en-US" sz="3200" b="1" dirty="0" smtClean="0">
                <a:solidFill>
                  <a:schemeClr val="accent6">
                    <a:lumMod val="60000"/>
                    <a:lumOff val="40000"/>
                  </a:schemeClr>
                </a:solidFill>
              </a:rPr>
              <a:t>A rod or hooks for hanging items as they are removed from the dryer.</a:t>
            </a:r>
          </a:p>
          <a:p>
            <a:pPr>
              <a:buFont typeface="Arial" pitchFamily="34" charset="0"/>
              <a:buChar char="•"/>
            </a:pPr>
            <a:r>
              <a:rPr lang="en-US" sz="3200" b="1" dirty="0" smtClean="0">
                <a:solidFill>
                  <a:schemeClr val="accent6">
                    <a:lumMod val="60000"/>
                    <a:lumOff val="40000"/>
                  </a:schemeClr>
                </a:solidFill>
              </a:rPr>
              <a:t>A countertop or other flat surface for folding laundry.</a:t>
            </a:r>
          </a:p>
          <a:p>
            <a:pPr>
              <a:buFont typeface="Arial" pitchFamily="34" charset="0"/>
              <a:buChar char="•"/>
            </a:pPr>
            <a:r>
              <a:rPr lang="en-US" sz="3200" b="1" dirty="0" smtClean="0">
                <a:solidFill>
                  <a:schemeClr val="accent6">
                    <a:lumMod val="60000"/>
                    <a:lumOff val="40000"/>
                  </a:schemeClr>
                </a:solidFill>
              </a:rPr>
              <a:t>Space to set up an ironing board near an electrical outlet.</a:t>
            </a:r>
          </a:p>
          <a:p>
            <a:endParaRPr lang="en-US" sz="32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Food Storage Center</a:t>
            </a:r>
            <a:endParaRPr lang="en-US" sz="4000" dirty="0">
              <a:solidFill>
                <a:schemeClr val="accent6">
                  <a:lumMod val="75000"/>
                </a:schemeClr>
              </a:solidFill>
            </a:endParaRPr>
          </a:p>
        </p:txBody>
      </p:sp>
      <p:sp>
        <p:nvSpPr>
          <p:cNvPr id="7" name="TextBox 6"/>
          <p:cNvSpPr txBox="1"/>
          <p:nvPr/>
        </p:nvSpPr>
        <p:spPr>
          <a:xfrm>
            <a:off x="228600" y="838200"/>
            <a:ext cx="8686800" cy="3970318"/>
          </a:xfrm>
          <a:prstGeom prst="rect">
            <a:avLst/>
          </a:prstGeom>
          <a:noFill/>
        </p:spPr>
        <p:txBody>
          <a:bodyPr wrap="square" rtlCol="0">
            <a:spAutoFit/>
          </a:bodyPr>
          <a:lstStyle/>
          <a:p>
            <a:pPr>
              <a:buFont typeface="Arial" pitchFamily="34" charset="0"/>
              <a:buChar char="•"/>
            </a:pPr>
            <a:r>
              <a:rPr lang="en-US" sz="3600" b="1" dirty="0" smtClean="0">
                <a:solidFill>
                  <a:schemeClr val="accent6">
                    <a:lumMod val="60000"/>
                    <a:lumOff val="40000"/>
                  </a:schemeClr>
                </a:solidFill>
              </a:rPr>
              <a:t>The refrigerator is the focus of fresh food storage.</a:t>
            </a:r>
          </a:p>
          <a:p>
            <a:pPr>
              <a:buFont typeface="Arial" pitchFamily="34" charset="0"/>
              <a:buChar char="•"/>
            </a:pPr>
            <a:r>
              <a:rPr lang="en-US" sz="3600" b="1" dirty="0" smtClean="0">
                <a:solidFill>
                  <a:schemeClr val="accent6">
                    <a:lumMod val="60000"/>
                    <a:lumOff val="40000"/>
                  </a:schemeClr>
                </a:solidFill>
              </a:rPr>
              <a:t>Some people find it convenient to store spices, sauces, mixes, and such staples as rice near the range.</a:t>
            </a:r>
          </a:p>
          <a:p>
            <a:pPr>
              <a:buFont typeface="Arial" pitchFamily="34" charset="0"/>
              <a:buChar char="•"/>
            </a:pPr>
            <a:r>
              <a:rPr lang="en-US" sz="3600" b="1" dirty="0" smtClean="0">
                <a:solidFill>
                  <a:schemeClr val="accent6">
                    <a:lumMod val="60000"/>
                    <a:lumOff val="40000"/>
                  </a:schemeClr>
                </a:solidFill>
              </a:rPr>
              <a:t>Canned food can be stored in cabinets or a pantry.</a:t>
            </a:r>
            <a:endParaRPr lang="en-US" sz="36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Universal Design &amp; Laundry Areas</a:t>
            </a:r>
            <a:endParaRPr lang="en-US" sz="4000" dirty="0">
              <a:solidFill>
                <a:schemeClr val="accent6">
                  <a:lumMod val="75000"/>
                </a:schemeClr>
              </a:solidFill>
            </a:endParaRPr>
          </a:p>
        </p:txBody>
      </p:sp>
      <p:sp>
        <p:nvSpPr>
          <p:cNvPr id="7" name="TextBox 6"/>
          <p:cNvSpPr txBox="1"/>
          <p:nvPr/>
        </p:nvSpPr>
        <p:spPr>
          <a:xfrm>
            <a:off x="228600" y="1066800"/>
            <a:ext cx="8686800" cy="5262979"/>
          </a:xfrm>
          <a:prstGeom prst="rect">
            <a:avLst/>
          </a:prstGeom>
          <a:noFill/>
        </p:spPr>
        <p:txBody>
          <a:bodyPr wrap="square" rtlCol="0">
            <a:spAutoFit/>
          </a:bodyPr>
          <a:lstStyle/>
          <a:p>
            <a:pPr>
              <a:buFont typeface="Arial" pitchFamily="34" charset="0"/>
              <a:buChar char="•"/>
            </a:pPr>
            <a:r>
              <a:rPr lang="en-US" sz="2800" b="1" dirty="0" smtClean="0">
                <a:solidFill>
                  <a:schemeClr val="accent6">
                    <a:lumMod val="60000"/>
                    <a:lumOff val="40000"/>
                  </a:schemeClr>
                </a:solidFill>
              </a:rPr>
              <a:t>Some compact washers are only 32 in. high with the controls mounted on the front.</a:t>
            </a:r>
          </a:p>
          <a:p>
            <a:pPr>
              <a:buFont typeface="Arial" pitchFamily="34" charset="0"/>
              <a:buChar char="•"/>
            </a:pPr>
            <a:r>
              <a:rPr lang="en-US" sz="2800" b="1" dirty="0" smtClean="0">
                <a:solidFill>
                  <a:schemeClr val="accent6">
                    <a:lumMod val="60000"/>
                    <a:lumOff val="40000"/>
                  </a:schemeClr>
                </a:solidFill>
              </a:rPr>
              <a:t>A dryer door that swings to the side, rather than down, provides easier access for wheelchair users.</a:t>
            </a:r>
          </a:p>
          <a:p>
            <a:pPr>
              <a:buFont typeface="Arial" pitchFamily="34" charset="0"/>
              <a:buChar char="•"/>
            </a:pPr>
            <a:r>
              <a:rPr lang="en-US" sz="2800" b="1" dirty="0" smtClean="0">
                <a:solidFill>
                  <a:schemeClr val="accent6">
                    <a:lumMod val="60000"/>
                    <a:lumOff val="40000"/>
                  </a:schemeClr>
                </a:solidFill>
              </a:rPr>
              <a:t>Placing the dryer on a platform reduces the need to bend or stoop while loading and unloading.</a:t>
            </a:r>
          </a:p>
          <a:p>
            <a:pPr>
              <a:buFont typeface="Arial" pitchFamily="34" charset="0"/>
              <a:buChar char="•"/>
            </a:pPr>
            <a:r>
              <a:rPr lang="en-US" sz="2800" b="1" dirty="0" smtClean="0">
                <a:solidFill>
                  <a:schemeClr val="accent6">
                    <a:lumMod val="60000"/>
                    <a:lumOff val="40000"/>
                  </a:schemeClr>
                </a:solidFill>
              </a:rPr>
              <a:t>Easy to read controls</a:t>
            </a:r>
          </a:p>
          <a:p>
            <a:pPr>
              <a:buFont typeface="Arial" pitchFamily="34" charset="0"/>
              <a:buChar char="•"/>
            </a:pPr>
            <a:r>
              <a:rPr lang="en-US" sz="2800" b="1" dirty="0" smtClean="0">
                <a:solidFill>
                  <a:schemeClr val="accent6">
                    <a:lumMod val="60000"/>
                    <a:lumOff val="40000"/>
                  </a:schemeClr>
                </a:solidFill>
              </a:rPr>
              <a:t>Braille control panels</a:t>
            </a:r>
          </a:p>
          <a:p>
            <a:pPr>
              <a:buFont typeface="Arial" pitchFamily="34" charset="0"/>
              <a:buChar char="•"/>
            </a:pPr>
            <a:r>
              <a:rPr lang="en-US" sz="2800" b="1" dirty="0" smtClean="0">
                <a:solidFill>
                  <a:schemeClr val="accent6">
                    <a:lumMod val="60000"/>
                    <a:lumOff val="40000"/>
                  </a:schemeClr>
                </a:solidFill>
              </a:rPr>
              <a:t>Lower work table</a:t>
            </a:r>
          </a:p>
          <a:p>
            <a:pPr>
              <a:buFont typeface="Arial" pitchFamily="34" charset="0"/>
              <a:buChar char="•"/>
            </a:pPr>
            <a:r>
              <a:rPr lang="en-US" sz="2800" b="1" dirty="0" smtClean="0">
                <a:solidFill>
                  <a:schemeClr val="accent6">
                    <a:lumMod val="60000"/>
                    <a:lumOff val="40000"/>
                  </a:schemeClr>
                </a:solidFill>
              </a:rPr>
              <a:t>Single-lever controls for faucets</a:t>
            </a:r>
          </a:p>
          <a:p>
            <a:endParaRPr lang="en-US" sz="28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Planning Bathrooms</a:t>
            </a:r>
            <a:endParaRPr lang="en-US" sz="4000" dirty="0">
              <a:solidFill>
                <a:schemeClr val="accent6">
                  <a:lumMod val="75000"/>
                </a:schemeClr>
              </a:solidFill>
            </a:endParaRPr>
          </a:p>
        </p:txBody>
      </p:sp>
      <p:sp>
        <p:nvSpPr>
          <p:cNvPr id="7" name="TextBox 6"/>
          <p:cNvSpPr txBox="1"/>
          <p:nvPr/>
        </p:nvSpPr>
        <p:spPr>
          <a:xfrm>
            <a:off x="228600" y="838200"/>
            <a:ext cx="8686800" cy="5509200"/>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Planning the size and location</a:t>
            </a:r>
          </a:p>
          <a:p>
            <a:pPr lvl="1">
              <a:buFont typeface="Arial" pitchFamily="34" charset="0"/>
              <a:buChar char="•"/>
            </a:pPr>
            <a:r>
              <a:rPr lang="en-US" sz="3200" b="1" dirty="0" smtClean="0">
                <a:solidFill>
                  <a:schemeClr val="accent6">
                    <a:lumMod val="60000"/>
                    <a:lumOff val="40000"/>
                  </a:schemeClr>
                </a:solidFill>
              </a:rPr>
              <a:t>Full bath- has a minimum of a sink, toilet, and a bathtub.</a:t>
            </a:r>
          </a:p>
          <a:p>
            <a:pPr lvl="1">
              <a:buFont typeface="Arial" pitchFamily="34" charset="0"/>
              <a:buChar char="•"/>
            </a:pPr>
            <a:r>
              <a:rPr lang="en-US" sz="3200" b="1" dirty="0" smtClean="0">
                <a:solidFill>
                  <a:schemeClr val="accent6">
                    <a:lumMod val="60000"/>
                    <a:lumOff val="40000"/>
                  </a:schemeClr>
                </a:solidFill>
              </a:rPr>
              <a:t>Three-quarter bath- refers to a bathroom with a sink, a toilet, and shower, but no tub.</a:t>
            </a:r>
          </a:p>
          <a:p>
            <a:pPr lvl="1">
              <a:buFont typeface="Arial" pitchFamily="34" charset="0"/>
              <a:buChar char="•"/>
            </a:pPr>
            <a:r>
              <a:rPr lang="en-US" sz="3200" b="1" dirty="0" smtClean="0">
                <a:solidFill>
                  <a:schemeClr val="accent6">
                    <a:lumMod val="60000"/>
                    <a:lumOff val="40000"/>
                  </a:schemeClr>
                </a:solidFill>
              </a:rPr>
              <a:t>Half-bath- contains only a sink and a toilet</a:t>
            </a:r>
          </a:p>
          <a:p>
            <a:pPr lvl="1">
              <a:buFont typeface="Arial" pitchFamily="34" charset="0"/>
              <a:buChar char="•"/>
            </a:pPr>
            <a:r>
              <a:rPr lang="en-US" sz="3200" b="1" dirty="0" smtClean="0">
                <a:solidFill>
                  <a:schemeClr val="accent6">
                    <a:lumMod val="60000"/>
                    <a:lumOff val="40000"/>
                  </a:schemeClr>
                </a:solidFill>
              </a:rPr>
              <a:t>Master-bath- a full bath that is part of the master bedroom area.</a:t>
            </a:r>
          </a:p>
          <a:p>
            <a:endParaRPr lang="en-US" sz="32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646331"/>
          </a:xfrm>
          <a:prstGeom prst="rect">
            <a:avLst/>
          </a:prstGeom>
          <a:noFill/>
        </p:spPr>
        <p:txBody>
          <a:bodyPr wrap="square" rtlCol="0">
            <a:spAutoFit/>
          </a:bodyPr>
          <a:lstStyle/>
          <a:p>
            <a:pPr algn="ctr"/>
            <a:r>
              <a:rPr lang="en-US" sz="3600" dirty="0" smtClean="0">
                <a:solidFill>
                  <a:schemeClr val="accent6">
                    <a:lumMod val="75000"/>
                  </a:schemeClr>
                </a:solidFill>
              </a:rPr>
              <a:t>Planning the Location of a Bathroom</a:t>
            </a:r>
            <a:endParaRPr lang="en-US" sz="3600" dirty="0">
              <a:solidFill>
                <a:schemeClr val="accent6">
                  <a:lumMod val="75000"/>
                </a:schemeClr>
              </a:solidFill>
            </a:endParaRPr>
          </a:p>
        </p:txBody>
      </p:sp>
      <p:sp>
        <p:nvSpPr>
          <p:cNvPr id="7" name="TextBox 6"/>
          <p:cNvSpPr txBox="1"/>
          <p:nvPr/>
        </p:nvSpPr>
        <p:spPr>
          <a:xfrm>
            <a:off x="228600" y="838200"/>
            <a:ext cx="8686800" cy="5016758"/>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Locate a bathroom close to existing drainage pipes reduces costs.</a:t>
            </a:r>
          </a:p>
          <a:p>
            <a:pPr>
              <a:buFont typeface="Arial" pitchFamily="34" charset="0"/>
              <a:buChar char="•"/>
            </a:pPr>
            <a:r>
              <a:rPr lang="en-US" sz="3200" b="1" dirty="0" smtClean="0">
                <a:solidFill>
                  <a:schemeClr val="accent6">
                    <a:lumMod val="60000"/>
                    <a:lumOff val="40000"/>
                  </a:schemeClr>
                </a:solidFill>
              </a:rPr>
              <a:t>Might also be positioned to provide a sound barrier between quieter and noisier parts of the home.</a:t>
            </a:r>
          </a:p>
          <a:p>
            <a:pPr>
              <a:buFont typeface="Arial" pitchFamily="34" charset="0"/>
              <a:buChar char="•"/>
            </a:pPr>
            <a:r>
              <a:rPr lang="en-US" sz="3200" b="1" dirty="0" smtClean="0">
                <a:solidFill>
                  <a:schemeClr val="accent6">
                    <a:lumMod val="60000"/>
                    <a:lumOff val="40000"/>
                  </a:schemeClr>
                </a:solidFill>
              </a:rPr>
              <a:t>When making a bathroom plan design and measure the layout carefully. Once features have been installed, they’re expensive and difficult to move.</a:t>
            </a:r>
          </a:p>
          <a:p>
            <a:endParaRPr lang="en-US" sz="32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Selecting Fixtures &amp; Cabinets</a:t>
            </a:r>
            <a:endParaRPr lang="en-US" sz="4000" dirty="0">
              <a:solidFill>
                <a:schemeClr val="accent6">
                  <a:lumMod val="75000"/>
                </a:schemeClr>
              </a:solidFill>
            </a:endParaRPr>
          </a:p>
        </p:txBody>
      </p:sp>
      <p:sp>
        <p:nvSpPr>
          <p:cNvPr id="7" name="TextBox 6"/>
          <p:cNvSpPr txBox="1"/>
          <p:nvPr/>
        </p:nvSpPr>
        <p:spPr>
          <a:xfrm>
            <a:off x="228600" y="838200"/>
            <a:ext cx="8686800" cy="5262979"/>
          </a:xfrm>
          <a:prstGeom prst="rect">
            <a:avLst/>
          </a:prstGeom>
          <a:noFill/>
        </p:spPr>
        <p:txBody>
          <a:bodyPr wrap="square" rtlCol="0">
            <a:spAutoFit/>
          </a:bodyPr>
          <a:lstStyle/>
          <a:p>
            <a:pPr>
              <a:buFont typeface="Arial" pitchFamily="34" charset="0"/>
              <a:buChar char="•"/>
            </a:pPr>
            <a:r>
              <a:rPr lang="en-US" sz="2800" b="1" dirty="0" smtClean="0">
                <a:solidFill>
                  <a:schemeClr val="accent6">
                    <a:lumMod val="60000"/>
                    <a:lumOff val="40000"/>
                  </a:schemeClr>
                </a:solidFill>
              </a:rPr>
              <a:t>Bathtubs- may be rectangular, square, round, or oval. Usually enclosed by walls on three sides. There are also free-standing, built into a platform, or sunken into the floor.</a:t>
            </a:r>
          </a:p>
          <a:p>
            <a:pPr>
              <a:buFont typeface="Arial" pitchFamily="34" charset="0"/>
              <a:buChar char="•"/>
            </a:pPr>
            <a:r>
              <a:rPr lang="en-US" sz="2800" b="1" dirty="0" smtClean="0">
                <a:solidFill>
                  <a:schemeClr val="accent6">
                    <a:lumMod val="60000"/>
                    <a:lumOff val="40000"/>
                  </a:schemeClr>
                </a:solidFill>
              </a:rPr>
              <a:t>Showers-</a:t>
            </a:r>
          </a:p>
          <a:p>
            <a:pPr lvl="1">
              <a:buFont typeface="Arial" pitchFamily="34" charset="0"/>
              <a:buChar char="•"/>
            </a:pPr>
            <a:r>
              <a:rPr lang="en-US" sz="2800" b="1" dirty="0" smtClean="0">
                <a:solidFill>
                  <a:schemeClr val="accent6">
                    <a:lumMod val="60000"/>
                    <a:lumOff val="40000"/>
                  </a:schemeClr>
                </a:solidFill>
              </a:rPr>
              <a:t>Tub Shower</a:t>
            </a:r>
          </a:p>
          <a:p>
            <a:pPr lvl="1">
              <a:buFont typeface="Arial" pitchFamily="34" charset="0"/>
              <a:buChar char="•"/>
            </a:pPr>
            <a:r>
              <a:rPr lang="en-US" sz="2800" b="1" dirty="0" smtClean="0">
                <a:solidFill>
                  <a:schemeClr val="accent6">
                    <a:lumMod val="60000"/>
                    <a:lumOff val="40000"/>
                  </a:schemeClr>
                </a:solidFill>
              </a:rPr>
              <a:t>Walk-in Stall shower</a:t>
            </a:r>
          </a:p>
          <a:p>
            <a:pPr>
              <a:buFont typeface="Arial" pitchFamily="34" charset="0"/>
              <a:buChar char="•"/>
            </a:pPr>
            <a:r>
              <a:rPr lang="en-US" sz="2800" b="1" dirty="0" smtClean="0">
                <a:solidFill>
                  <a:schemeClr val="accent6">
                    <a:lumMod val="60000"/>
                    <a:lumOff val="40000"/>
                  </a:schemeClr>
                </a:solidFill>
              </a:rPr>
              <a:t>Toilets- building codes in some states require new toilets to be ultra low flush which use no more than 1.6 gallons per flush compared to older toilets which use 5 gallons per flush</a:t>
            </a:r>
          </a:p>
          <a:p>
            <a:endParaRPr lang="en-US" sz="28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Bathroom Sinks</a:t>
            </a:r>
            <a:endParaRPr lang="en-US" sz="4000" dirty="0">
              <a:solidFill>
                <a:schemeClr val="accent6">
                  <a:lumMod val="75000"/>
                </a:schemeClr>
              </a:solidFill>
            </a:endParaRPr>
          </a:p>
        </p:txBody>
      </p:sp>
      <p:sp>
        <p:nvSpPr>
          <p:cNvPr id="7" name="TextBox 6"/>
          <p:cNvSpPr txBox="1"/>
          <p:nvPr/>
        </p:nvSpPr>
        <p:spPr>
          <a:xfrm>
            <a:off x="228600" y="838200"/>
            <a:ext cx="8686800" cy="4524315"/>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Wall-hung- has open space beneath which helps make a small bathroom seem roomier.</a:t>
            </a:r>
          </a:p>
          <a:p>
            <a:pPr>
              <a:buFont typeface="Arial" pitchFamily="34" charset="0"/>
              <a:buChar char="•"/>
            </a:pPr>
            <a:r>
              <a:rPr lang="en-US" sz="3200" b="1" dirty="0" smtClean="0">
                <a:solidFill>
                  <a:schemeClr val="accent6">
                    <a:lumMod val="60000"/>
                    <a:lumOff val="40000"/>
                  </a:schemeClr>
                </a:solidFill>
              </a:rPr>
              <a:t>Pedestal sink- supported by a freestanding base.</a:t>
            </a:r>
          </a:p>
          <a:p>
            <a:pPr>
              <a:buFont typeface="Arial" pitchFamily="34" charset="0"/>
              <a:buChar char="•"/>
            </a:pPr>
            <a:r>
              <a:rPr lang="en-US" sz="3200" b="1" dirty="0" smtClean="0">
                <a:solidFill>
                  <a:schemeClr val="accent6">
                    <a:lumMod val="60000"/>
                    <a:lumOff val="40000"/>
                  </a:schemeClr>
                </a:solidFill>
              </a:rPr>
              <a:t>Inset sink- set into a countertop</a:t>
            </a:r>
          </a:p>
          <a:p>
            <a:pPr>
              <a:buFont typeface="Arial" pitchFamily="34" charset="0"/>
              <a:buChar char="•"/>
            </a:pPr>
            <a:r>
              <a:rPr lang="en-US" sz="3200" b="1" dirty="0" smtClean="0">
                <a:solidFill>
                  <a:schemeClr val="accent6">
                    <a:lumMod val="60000"/>
                    <a:lumOff val="40000"/>
                  </a:schemeClr>
                </a:solidFill>
              </a:rPr>
              <a:t>Above-counter basin- looks like a decorative wash bowl set on the counter.</a:t>
            </a:r>
          </a:p>
          <a:p>
            <a:endParaRPr lang="en-US" sz="32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304800" y="152400"/>
            <a:ext cx="8610600" cy="707886"/>
          </a:xfrm>
          <a:prstGeom prst="rect">
            <a:avLst/>
          </a:prstGeom>
          <a:noFill/>
        </p:spPr>
        <p:txBody>
          <a:bodyPr wrap="square" rtlCol="0">
            <a:spAutoFit/>
          </a:bodyPr>
          <a:lstStyle/>
          <a:p>
            <a:pPr algn="ctr"/>
            <a:r>
              <a:rPr lang="en-US" sz="4000" dirty="0" smtClean="0">
                <a:solidFill>
                  <a:schemeClr val="accent6">
                    <a:lumMod val="75000"/>
                  </a:schemeClr>
                </a:solidFill>
              </a:rPr>
              <a:t>Other Considerations for Bathrooms</a:t>
            </a:r>
            <a:endParaRPr lang="en-US" sz="4000" dirty="0">
              <a:solidFill>
                <a:schemeClr val="accent6">
                  <a:lumMod val="75000"/>
                </a:schemeClr>
              </a:solidFill>
            </a:endParaRPr>
          </a:p>
        </p:txBody>
      </p:sp>
      <p:sp>
        <p:nvSpPr>
          <p:cNvPr id="7" name="TextBox 6"/>
          <p:cNvSpPr txBox="1"/>
          <p:nvPr/>
        </p:nvSpPr>
        <p:spPr>
          <a:xfrm>
            <a:off x="228600" y="838200"/>
            <a:ext cx="8686800" cy="4832092"/>
          </a:xfrm>
          <a:prstGeom prst="rect">
            <a:avLst/>
          </a:prstGeom>
          <a:noFill/>
        </p:spPr>
        <p:txBody>
          <a:bodyPr wrap="square" rtlCol="0">
            <a:spAutoFit/>
          </a:bodyPr>
          <a:lstStyle/>
          <a:p>
            <a:pPr>
              <a:buFont typeface="Arial" pitchFamily="34" charset="0"/>
              <a:buChar char="•"/>
            </a:pPr>
            <a:r>
              <a:rPr lang="en-US" sz="2800" b="1" dirty="0" smtClean="0">
                <a:solidFill>
                  <a:schemeClr val="accent6">
                    <a:lumMod val="60000"/>
                    <a:lumOff val="40000"/>
                  </a:schemeClr>
                </a:solidFill>
              </a:rPr>
              <a:t>Electrical Outlets- be sure there are enough outlets in the room. Any outlet near a water source should be equipped with a GFCI.</a:t>
            </a:r>
          </a:p>
          <a:p>
            <a:pPr>
              <a:buFont typeface="Arial" pitchFamily="34" charset="0"/>
              <a:buChar char="•"/>
            </a:pPr>
            <a:r>
              <a:rPr lang="en-US" sz="2800" b="1" dirty="0" smtClean="0">
                <a:solidFill>
                  <a:schemeClr val="accent6">
                    <a:lumMod val="60000"/>
                    <a:lumOff val="40000"/>
                  </a:schemeClr>
                </a:solidFill>
              </a:rPr>
              <a:t>Lighting- should be wall or ceiling mounted and operated with wall switches for safety.</a:t>
            </a:r>
          </a:p>
          <a:p>
            <a:pPr>
              <a:buFont typeface="Arial" pitchFamily="34" charset="0"/>
              <a:buChar char="•"/>
            </a:pPr>
            <a:r>
              <a:rPr lang="en-US" sz="2800" b="1" dirty="0" smtClean="0">
                <a:solidFill>
                  <a:schemeClr val="accent6">
                    <a:lumMod val="60000"/>
                    <a:lumOff val="40000"/>
                  </a:schemeClr>
                </a:solidFill>
              </a:rPr>
              <a:t>Ventilation- without proper ventilation, wallpaper will start to peel and mildew will grow.</a:t>
            </a:r>
          </a:p>
          <a:p>
            <a:pPr>
              <a:buFont typeface="Arial" pitchFamily="34" charset="0"/>
              <a:buChar char="•"/>
            </a:pPr>
            <a:r>
              <a:rPr lang="en-US" sz="2800" b="1" dirty="0" smtClean="0">
                <a:solidFill>
                  <a:schemeClr val="accent6">
                    <a:lumMod val="60000"/>
                    <a:lumOff val="40000"/>
                  </a:schemeClr>
                </a:solidFill>
              </a:rPr>
              <a:t>Floor and Wall Coverings- choose a floor covering that will not be slippery when wet and can be cleaned easily.</a:t>
            </a:r>
          </a:p>
          <a:p>
            <a:endParaRPr lang="en-US" sz="28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Universal Design &amp; Bathrooms</a:t>
            </a:r>
            <a:endParaRPr lang="en-US" sz="4000" dirty="0">
              <a:solidFill>
                <a:schemeClr val="accent6">
                  <a:lumMod val="75000"/>
                </a:schemeClr>
              </a:solidFill>
            </a:endParaRPr>
          </a:p>
        </p:txBody>
      </p:sp>
      <p:sp>
        <p:nvSpPr>
          <p:cNvPr id="7" name="TextBox 6"/>
          <p:cNvSpPr txBox="1"/>
          <p:nvPr/>
        </p:nvSpPr>
        <p:spPr>
          <a:xfrm>
            <a:off x="228600" y="838200"/>
            <a:ext cx="8686800" cy="6124754"/>
          </a:xfrm>
          <a:prstGeom prst="rect">
            <a:avLst/>
          </a:prstGeom>
          <a:noFill/>
        </p:spPr>
        <p:txBody>
          <a:bodyPr wrap="square" rtlCol="0">
            <a:spAutoFit/>
          </a:bodyPr>
          <a:lstStyle/>
          <a:p>
            <a:pPr>
              <a:buFont typeface="Arial" pitchFamily="34" charset="0"/>
              <a:buChar char="•"/>
            </a:pPr>
            <a:r>
              <a:rPr lang="en-US" sz="2800" b="1" dirty="0" smtClean="0">
                <a:solidFill>
                  <a:schemeClr val="accent6">
                    <a:lumMod val="60000"/>
                    <a:lumOff val="40000"/>
                  </a:schemeClr>
                </a:solidFill>
              </a:rPr>
              <a:t>Wide doorway and extra floor space</a:t>
            </a:r>
          </a:p>
          <a:p>
            <a:pPr>
              <a:buFont typeface="Arial" pitchFamily="34" charset="0"/>
              <a:buChar char="•"/>
            </a:pPr>
            <a:r>
              <a:rPr lang="en-US" sz="2800" b="1" dirty="0" smtClean="0">
                <a:solidFill>
                  <a:schemeClr val="accent6">
                    <a:lumMod val="60000"/>
                    <a:lumOff val="40000"/>
                  </a:schemeClr>
                </a:solidFill>
              </a:rPr>
              <a:t>Grab bars placed near toilets and tubs</a:t>
            </a:r>
          </a:p>
          <a:p>
            <a:pPr>
              <a:buFont typeface="Arial" pitchFamily="34" charset="0"/>
              <a:buChar char="•"/>
            </a:pPr>
            <a:r>
              <a:rPr lang="en-US" sz="2800" b="1" dirty="0" smtClean="0">
                <a:solidFill>
                  <a:schemeClr val="accent6">
                    <a:lumMod val="60000"/>
                    <a:lumOff val="40000"/>
                  </a:schemeClr>
                </a:solidFill>
              </a:rPr>
              <a:t>Elevated toilet seat added to a standard toilet</a:t>
            </a:r>
          </a:p>
          <a:p>
            <a:pPr>
              <a:buFont typeface="Arial" pitchFamily="34" charset="0"/>
              <a:buChar char="•"/>
            </a:pPr>
            <a:r>
              <a:rPr lang="en-US" sz="2800" b="1" dirty="0" smtClean="0">
                <a:solidFill>
                  <a:schemeClr val="accent6">
                    <a:lumMod val="60000"/>
                    <a:lumOff val="40000"/>
                  </a:schemeClr>
                </a:solidFill>
              </a:rPr>
              <a:t>Shower with a seat</a:t>
            </a:r>
          </a:p>
          <a:p>
            <a:pPr>
              <a:buFont typeface="Arial" pitchFamily="34" charset="0"/>
              <a:buChar char="•"/>
            </a:pPr>
            <a:r>
              <a:rPr lang="en-US" sz="2800" b="1" dirty="0" smtClean="0">
                <a:solidFill>
                  <a:schemeClr val="accent6">
                    <a:lumMod val="60000"/>
                    <a:lumOff val="40000"/>
                  </a:schemeClr>
                </a:solidFill>
              </a:rPr>
              <a:t>Shower doors that retract &amp; pivot </a:t>
            </a:r>
          </a:p>
          <a:p>
            <a:pPr>
              <a:buFont typeface="Arial" pitchFamily="34" charset="0"/>
              <a:buChar char="•"/>
            </a:pPr>
            <a:r>
              <a:rPr lang="en-US" sz="2800" b="1" dirty="0" smtClean="0">
                <a:solidFill>
                  <a:schemeClr val="accent6">
                    <a:lumMod val="60000"/>
                    <a:lumOff val="40000"/>
                  </a:schemeClr>
                </a:solidFill>
              </a:rPr>
              <a:t>No-sill, </a:t>
            </a:r>
            <a:r>
              <a:rPr lang="en-US" sz="2800" b="1" dirty="0" err="1" smtClean="0">
                <a:solidFill>
                  <a:schemeClr val="accent6">
                    <a:lumMod val="60000"/>
                    <a:lumOff val="40000"/>
                  </a:schemeClr>
                </a:solidFill>
              </a:rPr>
              <a:t>doorless</a:t>
            </a:r>
            <a:r>
              <a:rPr lang="en-US" sz="2800" b="1" dirty="0" smtClean="0">
                <a:solidFill>
                  <a:schemeClr val="accent6">
                    <a:lumMod val="60000"/>
                    <a:lumOff val="40000"/>
                  </a:schemeClr>
                </a:solidFill>
              </a:rPr>
              <a:t> shower stall and rolling shower chair.</a:t>
            </a:r>
          </a:p>
          <a:p>
            <a:pPr>
              <a:buFont typeface="Arial" pitchFamily="34" charset="0"/>
              <a:buChar char="•"/>
            </a:pPr>
            <a:r>
              <a:rPr lang="en-US" sz="2800" b="1" dirty="0" smtClean="0">
                <a:solidFill>
                  <a:schemeClr val="accent6">
                    <a:lumMod val="60000"/>
                    <a:lumOff val="40000"/>
                  </a:schemeClr>
                </a:solidFill>
              </a:rPr>
              <a:t>Hand-held shower head</a:t>
            </a:r>
          </a:p>
          <a:p>
            <a:pPr>
              <a:buFont typeface="Arial" pitchFamily="34" charset="0"/>
              <a:buChar char="•"/>
            </a:pPr>
            <a:r>
              <a:rPr lang="en-US" sz="2800" b="1" dirty="0" smtClean="0">
                <a:solidFill>
                  <a:schemeClr val="accent6">
                    <a:lumMod val="60000"/>
                    <a:lumOff val="40000"/>
                  </a:schemeClr>
                </a:solidFill>
              </a:rPr>
              <a:t>Single-lever shower controls</a:t>
            </a:r>
          </a:p>
          <a:p>
            <a:pPr>
              <a:buFont typeface="Arial" pitchFamily="34" charset="0"/>
              <a:buChar char="•"/>
            </a:pPr>
            <a:r>
              <a:rPr lang="en-US" sz="2800" b="1" dirty="0" smtClean="0">
                <a:solidFill>
                  <a:schemeClr val="accent6">
                    <a:lumMod val="60000"/>
                    <a:lumOff val="40000"/>
                  </a:schemeClr>
                </a:solidFill>
              </a:rPr>
              <a:t>Barrier-free sink</a:t>
            </a:r>
          </a:p>
          <a:p>
            <a:pPr>
              <a:buFont typeface="Arial" pitchFamily="34" charset="0"/>
              <a:buChar char="•"/>
            </a:pPr>
            <a:r>
              <a:rPr lang="en-US" sz="2800" b="1" dirty="0" err="1" smtClean="0">
                <a:solidFill>
                  <a:schemeClr val="accent6">
                    <a:lumMod val="60000"/>
                    <a:lumOff val="40000"/>
                  </a:schemeClr>
                </a:solidFill>
              </a:rPr>
              <a:t>Tiltable</a:t>
            </a:r>
            <a:r>
              <a:rPr lang="en-US" sz="2800" b="1" dirty="0" smtClean="0">
                <a:solidFill>
                  <a:schemeClr val="accent6">
                    <a:lumMod val="60000"/>
                    <a:lumOff val="40000"/>
                  </a:schemeClr>
                </a:solidFill>
              </a:rPr>
              <a:t> mirror at the sink</a:t>
            </a:r>
          </a:p>
          <a:p>
            <a:pPr>
              <a:buFont typeface="Arial" pitchFamily="34" charset="0"/>
              <a:buChar char="•"/>
            </a:pPr>
            <a:r>
              <a:rPr lang="en-US" sz="2800" b="1" dirty="0" smtClean="0">
                <a:solidFill>
                  <a:schemeClr val="accent6">
                    <a:lumMod val="60000"/>
                    <a:lumOff val="40000"/>
                  </a:schemeClr>
                </a:solidFill>
              </a:rPr>
              <a:t>Faucet with a retractable spray handle</a:t>
            </a:r>
          </a:p>
          <a:p>
            <a:pPr>
              <a:buFont typeface="Arial" pitchFamily="34" charset="0"/>
              <a:buChar char="•"/>
            </a:pPr>
            <a:r>
              <a:rPr lang="en-US" sz="2800" b="1" dirty="0" smtClean="0">
                <a:solidFill>
                  <a:schemeClr val="accent6">
                    <a:lumMod val="60000"/>
                    <a:lumOff val="40000"/>
                  </a:schemeClr>
                </a:solidFill>
              </a:rPr>
              <a:t>Low counter for access by seated users</a:t>
            </a:r>
          </a:p>
          <a:p>
            <a:endParaRPr lang="en-US" sz="28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animEffect transition="in" filter="box(in)">
                                      <p:cBhvr>
                                        <p:cTn id="47" dur="500"/>
                                        <p:tgtEl>
                                          <p:spTgt spid="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box(in)">
                                      <p:cBhvr>
                                        <p:cTn id="52" dur="50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box(in)">
                                      <p:cBhvr>
                                        <p:cTn id="57" dur="500"/>
                                        <p:tgtEl>
                                          <p:spTgt spid="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nodeType="clickEffect">
                                  <p:stCondLst>
                                    <p:cond delay="0"/>
                                  </p:stCondLst>
                                  <p:childTnLst>
                                    <p:set>
                                      <p:cBhvr>
                                        <p:cTn id="61" dur="1" fill="hold">
                                          <p:stCondLst>
                                            <p:cond delay="0"/>
                                          </p:stCondLst>
                                        </p:cTn>
                                        <p:tgtEl>
                                          <p:spTgt spid="7">
                                            <p:txEl>
                                              <p:pRg st="10" end="10"/>
                                            </p:txEl>
                                          </p:spTgt>
                                        </p:tgtEl>
                                        <p:attrNameLst>
                                          <p:attrName>style.visibility</p:attrName>
                                        </p:attrNameLst>
                                      </p:cBhvr>
                                      <p:to>
                                        <p:strVal val="visible"/>
                                      </p:to>
                                    </p:set>
                                    <p:animEffect transition="in" filter="box(in)">
                                      <p:cBhvr>
                                        <p:cTn id="62" dur="500"/>
                                        <p:tgtEl>
                                          <p:spTgt spid="7">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7">
                                            <p:txEl>
                                              <p:pRg st="11" end="11"/>
                                            </p:txEl>
                                          </p:spTgt>
                                        </p:tgtEl>
                                        <p:attrNameLst>
                                          <p:attrName>style.visibility</p:attrName>
                                        </p:attrNameLst>
                                      </p:cBhvr>
                                      <p:to>
                                        <p:strVal val="visible"/>
                                      </p:to>
                                    </p:set>
                                    <p:animEffect transition="in" filter="box(in)">
                                      <p:cBhvr>
                                        <p:cTn id="67"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Easy Updates</a:t>
            </a:r>
            <a:endParaRPr lang="en-US" sz="4000" dirty="0">
              <a:solidFill>
                <a:schemeClr val="accent6">
                  <a:lumMod val="75000"/>
                </a:schemeClr>
              </a:solidFill>
            </a:endParaRPr>
          </a:p>
        </p:txBody>
      </p:sp>
      <p:sp>
        <p:nvSpPr>
          <p:cNvPr id="7" name="TextBox 6"/>
          <p:cNvSpPr txBox="1"/>
          <p:nvPr/>
        </p:nvSpPr>
        <p:spPr>
          <a:xfrm>
            <a:off x="228600" y="838200"/>
            <a:ext cx="8686800" cy="6001643"/>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Can be less expensive by using one or more of these approaches</a:t>
            </a:r>
          </a:p>
          <a:p>
            <a:pPr lvl="1">
              <a:buFont typeface="Arial" pitchFamily="34" charset="0"/>
              <a:buChar char="•"/>
            </a:pPr>
            <a:r>
              <a:rPr lang="en-US" sz="3200" b="1" dirty="0" smtClean="0">
                <a:solidFill>
                  <a:schemeClr val="accent6">
                    <a:lumMod val="60000"/>
                    <a:lumOff val="40000"/>
                  </a:schemeClr>
                </a:solidFill>
              </a:rPr>
              <a:t>Hire a professional to repaint appliances or put a new porcelain coating on fixtures</a:t>
            </a:r>
          </a:p>
          <a:p>
            <a:pPr lvl="1">
              <a:buFont typeface="Arial" pitchFamily="34" charset="0"/>
              <a:buChar char="•"/>
            </a:pPr>
            <a:r>
              <a:rPr lang="en-US" sz="3200" b="1" dirty="0" smtClean="0">
                <a:solidFill>
                  <a:schemeClr val="accent6">
                    <a:lumMod val="60000"/>
                    <a:lumOff val="40000"/>
                  </a:schemeClr>
                </a:solidFill>
              </a:rPr>
              <a:t>Paint the walls or new wallpaper</a:t>
            </a:r>
          </a:p>
          <a:p>
            <a:pPr lvl="1">
              <a:buFont typeface="Arial" pitchFamily="34" charset="0"/>
              <a:buChar char="•"/>
            </a:pPr>
            <a:r>
              <a:rPr lang="en-US" sz="3200" b="1" dirty="0" smtClean="0">
                <a:solidFill>
                  <a:schemeClr val="accent6">
                    <a:lumMod val="60000"/>
                    <a:lumOff val="40000"/>
                  </a:schemeClr>
                </a:solidFill>
              </a:rPr>
              <a:t>Paint or refinish the cabinets</a:t>
            </a:r>
          </a:p>
          <a:p>
            <a:pPr lvl="1">
              <a:buFont typeface="Arial" pitchFamily="34" charset="0"/>
              <a:buChar char="•"/>
            </a:pPr>
            <a:r>
              <a:rPr lang="en-US" sz="3200" b="1" dirty="0" smtClean="0">
                <a:solidFill>
                  <a:schemeClr val="accent6">
                    <a:lumMod val="60000"/>
                    <a:lumOff val="40000"/>
                  </a:schemeClr>
                </a:solidFill>
              </a:rPr>
              <a:t>Replacing hardware (cabinet knobs, handles, towel bars, &amp; faucets)</a:t>
            </a:r>
          </a:p>
          <a:p>
            <a:pPr lvl="1">
              <a:buFont typeface="Arial" pitchFamily="34" charset="0"/>
              <a:buChar char="•"/>
            </a:pPr>
            <a:r>
              <a:rPr lang="en-US" sz="3200" b="1" dirty="0" smtClean="0">
                <a:solidFill>
                  <a:schemeClr val="accent6">
                    <a:lumMod val="60000"/>
                    <a:lumOff val="40000"/>
                  </a:schemeClr>
                </a:solidFill>
              </a:rPr>
              <a:t>Change the color scheme</a:t>
            </a:r>
          </a:p>
          <a:p>
            <a:pPr lvl="1">
              <a:buFont typeface="Arial" pitchFamily="34" charset="0"/>
              <a:buChar char="•"/>
            </a:pPr>
            <a:r>
              <a:rPr lang="en-US" sz="3200" b="1" dirty="0" smtClean="0">
                <a:solidFill>
                  <a:schemeClr val="accent6">
                    <a:lumMod val="60000"/>
                    <a:lumOff val="40000"/>
                  </a:schemeClr>
                </a:solidFill>
              </a:rPr>
              <a:t>Choose a coordinated set of accessories that harmonize with the room’s style.</a:t>
            </a:r>
          </a:p>
          <a:p>
            <a:endParaRPr lang="en-US" sz="32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box(in)">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box(in)">
                                      <p:cBhvr>
                                        <p:cTn id="4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The End</a:t>
            </a:r>
            <a:endParaRPr lang="en-US" sz="4000" dirty="0">
              <a:solidFill>
                <a:schemeClr val="accent6">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Cooking Center</a:t>
            </a:r>
            <a:endParaRPr lang="en-US" sz="4000" dirty="0">
              <a:solidFill>
                <a:schemeClr val="accent6">
                  <a:lumMod val="75000"/>
                </a:schemeClr>
              </a:solidFill>
            </a:endParaRPr>
          </a:p>
        </p:txBody>
      </p:sp>
      <p:sp>
        <p:nvSpPr>
          <p:cNvPr id="7" name="TextBox 6"/>
          <p:cNvSpPr txBox="1"/>
          <p:nvPr/>
        </p:nvSpPr>
        <p:spPr>
          <a:xfrm>
            <a:off x="228600" y="838200"/>
            <a:ext cx="8686800" cy="5632311"/>
          </a:xfrm>
          <a:prstGeom prst="rect">
            <a:avLst/>
          </a:prstGeom>
          <a:noFill/>
        </p:spPr>
        <p:txBody>
          <a:bodyPr wrap="square" rtlCol="0">
            <a:spAutoFit/>
          </a:bodyPr>
          <a:lstStyle/>
          <a:p>
            <a:pPr>
              <a:buFont typeface="Arial" pitchFamily="34" charset="0"/>
              <a:buChar char="•"/>
            </a:pPr>
            <a:r>
              <a:rPr lang="en-US" sz="3600" b="1" dirty="0" smtClean="0">
                <a:solidFill>
                  <a:schemeClr val="accent6">
                    <a:lumMod val="60000"/>
                    <a:lumOff val="40000"/>
                  </a:schemeClr>
                </a:solidFill>
              </a:rPr>
              <a:t>The focus of the cooking center is the range or a separate </a:t>
            </a:r>
            <a:r>
              <a:rPr lang="en-US" sz="3600" b="1" dirty="0" err="1" smtClean="0">
                <a:solidFill>
                  <a:schemeClr val="accent6">
                    <a:lumMod val="60000"/>
                    <a:lumOff val="40000"/>
                  </a:schemeClr>
                </a:solidFill>
              </a:rPr>
              <a:t>cooktop</a:t>
            </a:r>
            <a:r>
              <a:rPr lang="en-US" sz="3600" b="1" dirty="0" smtClean="0">
                <a:solidFill>
                  <a:schemeClr val="accent6">
                    <a:lumMod val="60000"/>
                    <a:lumOff val="40000"/>
                  </a:schemeClr>
                </a:solidFill>
              </a:rPr>
              <a:t> and oven.</a:t>
            </a:r>
          </a:p>
          <a:p>
            <a:pPr>
              <a:buFont typeface="Arial" pitchFamily="34" charset="0"/>
              <a:buChar char="•"/>
            </a:pPr>
            <a:r>
              <a:rPr lang="en-US" sz="3600" b="1" dirty="0" smtClean="0">
                <a:solidFill>
                  <a:schemeClr val="accent6">
                    <a:lumMod val="60000"/>
                    <a:lumOff val="40000"/>
                  </a:schemeClr>
                </a:solidFill>
              </a:rPr>
              <a:t>If a microwave oven is used for meal preparation, it should also be located in this area.</a:t>
            </a:r>
          </a:p>
          <a:p>
            <a:pPr>
              <a:buFont typeface="Arial" pitchFamily="34" charset="0"/>
              <a:buChar char="•"/>
            </a:pPr>
            <a:r>
              <a:rPr lang="en-US" sz="3600" b="1" dirty="0" smtClean="0">
                <a:solidFill>
                  <a:schemeClr val="accent6">
                    <a:lumMod val="60000"/>
                    <a:lumOff val="40000"/>
                  </a:schemeClr>
                </a:solidFill>
              </a:rPr>
              <a:t>Other appliances in the cooking center are small cooking appliances, pots, pans, and utensils used for cooking: pot holders and serving bowls.</a:t>
            </a:r>
            <a:endParaRPr lang="en-US" sz="36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Cleanup Center</a:t>
            </a:r>
            <a:endParaRPr lang="en-US" sz="4000" dirty="0">
              <a:solidFill>
                <a:schemeClr val="accent6">
                  <a:lumMod val="75000"/>
                </a:schemeClr>
              </a:solidFill>
            </a:endParaRPr>
          </a:p>
        </p:txBody>
      </p:sp>
      <p:sp>
        <p:nvSpPr>
          <p:cNvPr id="7" name="TextBox 6"/>
          <p:cNvSpPr txBox="1"/>
          <p:nvPr/>
        </p:nvSpPr>
        <p:spPr>
          <a:xfrm>
            <a:off x="228600" y="838200"/>
            <a:ext cx="8686800" cy="4524315"/>
          </a:xfrm>
          <a:prstGeom prst="rect">
            <a:avLst/>
          </a:prstGeom>
          <a:noFill/>
        </p:spPr>
        <p:txBody>
          <a:bodyPr wrap="square" rtlCol="0">
            <a:spAutoFit/>
          </a:bodyPr>
          <a:lstStyle/>
          <a:p>
            <a:pPr>
              <a:buFont typeface="Arial" pitchFamily="34" charset="0"/>
              <a:buChar char="•"/>
            </a:pPr>
            <a:r>
              <a:rPr lang="en-US" sz="3600" b="1" dirty="0" smtClean="0">
                <a:solidFill>
                  <a:schemeClr val="accent6">
                    <a:lumMod val="60000"/>
                    <a:lumOff val="40000"/>
                  </a:schemeClr>
                </a:solidFill>
              </a:rPr>
              <a:t>Includes the sink and the dishwasher.</a:t>
            </a:r>
          </a:p>
          <a:p>
            <a:pPr>
              <a:buFont typeface="Arial" pitchFamily="34" charset="0"/>
              <a:buChar char="•"/>
            </a:pPr>
            <a:r>
              <a:rPr lang="en-US" sz="3600" b="1" dirty="0" smtClean="0">
                <a:solidFill>
                  <a:schemeClr val="accent6">
                    <a:lumMod val="60000"/>
                    <a:lumOff val="40000"/>
                  </a:schemeClr>
                </a:solidFill>
              </a:rPr>
              <a:t>Some people prefer to store dishes, glassware, and silverware near the cleanup center.</a:t>
            </a:r>
          </a:p>
          <a:p>
            <a:pPr>
              <a:buFont typeface="Arial" pitchFamily="34" charset="0"/>
              <a:buChar char="•"/>
            </a:pPr>
            <a:r>
              <a:rPr lang="en-US" sz="3600" b="1" dirty="0" smtClean="0">
                <a:solidFill>
                  <a:schemeClr val="accent6">
                    <a:lumMod val="60000"/>
                    <a:lumOff val="40000"/>
                  </a:schemeClr>
                </a:solidFill>
              </a:rPr>
              <a:t>The cleanup center also needs storage space for dishwashing detergents, scouring powder, dishcloths, and towels.</a:t>
            </a:r>
            <a:endParaRPr lang="en-US" sz="36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228600"/>
            <a:ext cx="7772400" cy="1470025"/>
          </a:xfrm>
        </p:spPr>
        <p:txBody>
          <a:bodyPr/>
          <a:lstStyle/>
          <a:p>
            <a:r>
              <a:rPr lang="en-US" dirty="0" err="1" smtClean="0"/>
              <a:t>li</a:t>
            </a:r>
            <a:endParaRPr lang="en-US" dirty="0"/>
          </a:p>
        </p:txBody>
      </p:sp>
      <p:sp>
        <p:nvSpPr>
          <p:cNvPr id="2051" name="Rectangle 3"/>
          <p:cNvSpPr>
            <a:spLocks noGrp="1" noChangeArrowheads="1"/>
          </p:cNvSpPr>
          <p:nvPr>
            <p:ph type="subTitle" idx="1"/>
          </p:nvPr>
        </p:nvSpPr>
        <p:spPr/>
        <p:txBody>
          <a:bodyPr/>
          <a:lstStyle/>
          <a:p>
            <a:endParaRPr lang="en-US"/>
          </a:p>
        </p:txBody>
      </p:sp>
      <p:pic>
        <p:nvPicPr>
          <p:cNvPr id="2052" name="Picture 4" descr="BACKROUND"/>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609600" y="152400"/>
            <a:ext cx="8001000" cy="707886"/>
          </a:xfrm>
          <a:prstGeom prst="rect">
            <a:avLst/>
          </a:prstGeom>
          <a:noFill/>
        </p:spPr>
        <p:txBody>
          <a:bodyPr wrap="square" rtlCol="0">
            <a:spAutoFit/>
          </a:bodyPr>
          <a:lstStyle/>
          <a:p>
            <a:pPr algn="ctr"/>
            <a:r>
              <a:rPr lang="en-US" sz="4000" dirty="0" smtClean="0">
                <a:solidFill>
                  <a:schemeClr val="accent6">
                    <a:lumMod val="75000"/>
                  </a:schemeClr>
                </a:solidFill>
              </a:rPr>
              <a:t>Mixing Center</a:t>
            </a:r>
            <a:endParaRPr lang="en-US" sz="4000" dirty="0">
              <a:solidFill>
                <a:schemeClr val="accent6">
                  <a:lumMod val="75000"/>
                </a:schemeClr>
              </a:solidFill>
            </a:endParaRPr>
          </a:p>
        </p:txBody>
      </p:sp>
      <p:sp>
        <p:nvSpPr>
          <p:cNvPr id="7" name="TextBox 6"/>
          <p:cNvSpPr txBox="1"/>
          <p:nvPr/>
        </p:nvSpPr>
        <p:spPr>
          <a:xfrm>
            <a:off x="228600" y="838200"/>
            <a:ext cx="8686800" cy="6001643"/>
          </a:xfrm>
          <a:prstGeom prst="rect">
            <a:avLst/>
          </a:prstGeom>
          <a:noFill/>
        </p:spPr>
        <p:txBody>
          <a:bodyPr wrap="square" rtlCol="0">
            <a:spAutoFit/>
          </a:bodyPr>
          <a:lstStyle/>
          <a:p>
            <a:pPr>
              <a:buFont typeface="Arial" pitchFamily="34" charset="0"/>
              <a:buChar char="•"/>
            </a:pPr>
            <a:r>
              <a:rPr lang="en-US" sz="3200" b="1" dirty="0" smtClean="0">
                <a:solidFill>
                  <a:schemeClr val="accent6">
                    <a:lumMod val="60000"/>
                    <a:lumOff val="40000"/>
                  </a:schemeClr>
                </a:solidFill>
              </a:rPr>
              <a:t>Where much food preparation takes place.</a:t>
            </a:r>
          </a:p>
          <a:p>
            <a:pPr>
              <a:buFont typeface="Arial" pitchFamily="34" charset="0"/>
              <a:buChar char="•"/>
            </a:pPr>
            <a:r>
              <a:rPr lang="en-US" sz="3200" b="1" dirty="0" smtClean="0">
                <a:solidFill>
                  <a:schemeClr val="accent6">
                    <a:lumMod val="60000"/>
                    <a:lumOff val="40000"/>
                  </a:schemeClr>
                </a:solidFill>
              </a:rPr>
              <a:t>Best located between the refrigerator and the sink or between the sink and the range.</a:t>
            </a:r>
          </a:p>
          <a:p>
            <a:pPr>
              <a:buFont typeface="Arial" pitchFamily="34" charset="0"/>
              <a:buChar char="•"/>
            </a:pPr>
            <a:r>
              <a:rPr lang="en-US" sz="3200" b="1" dirty="0" smtClean="0">
                <a:solidFill>
                  <a:schemeClr val="accent6">
                    <a:lumMod val="60000"/>
                    <a:lumOff val="40000"/>
                  </a:schemeClr>
                </a:solidFill>
              </a:rPr>
              <a:t>Mixing bowls, knives, cutting boards, and utensils used for stirring and measuring should be within easy reach.</a:t>
            </a:r>
          </a:p>
          <a:p>
            <a:pPr>
              <a:buFont typeface="Arial" pitchFamily="34" charset="0"/>
              <a:buChar char="•"/>
            </a:pPr>
            <a:r>
              <a:rPr lang="en-US" sz="3200" b="1" dirty="0" smtClean="0">
                <a:solidFill>
                  <a:schemeClr val="accent6">
                    <a:lumMod val="60000"/>
                    <a:lumOff val="40000"/>
                  </a:schemeClr>
                </a:solidFill>
              </a:rPr>
              <a:t>Electric mixer and blender might be located nearby.</a:t>
            </a:r>
          </a:p>
          <a:p>
            <a:pPr>
              <a:buFont typeface="Arial" pitchFamily="34" charset="0"/>
              <a:buChar char="•"/>
            </a:pPr>
            <a:r>
              <a:rPr lang="en-US" sz="3200" b="1" dirty="0" smtClean="0">
                <a:solidFill>
                  <a:schemeClr val="accent6">
                    <a:lumMod val="60000"/>
                    <a:lumOff val="40000"/>
                  </a:schemeClr>
                </a:solidFill>
              </a:rPr>
              <a:t>Foods used most often in cooking and baking such as flour, sugar and spices, should also be within easy reach.</a:t>
            </a:r>
          </a:p>
          <a:p>
            <a:pPr>
              <a:buFont typeface="Arial" pitchFamily="34" charset="0"/>
              <a:buChar char="•"/>
            </a:pPr>
            <a:endParaRPr lang="en-US" sz="3200" b="1" dirty="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ox(in)">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ox(in)">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ox(in)">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box(in)">
                                      <p:cBhvr>
                                        <p:cTn id="3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bathtub">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0D6CEDBE-0472-4FF3-AC3C-61FD8989953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A74D1DE-2FCE-4B01-98DC-6BA53ABF0880}">
  <ds:schemaRefs>
    <ds:schemaRef ds:uri="http://schemas.microsoft.com/sharepoint/v3/contenttype/forms"/>
  </ds:schemaRefs>
</ds:datastoreItem>
</file>

<file path=customXml/itemProps3.xml><?xml version="1.0" encoding="utf-8"?>
<ds:datastoreItem xmlns:ds="http://schemas.openxmlformats.org/officeDocument/2006/customXml" ds:itemID="{9920136B-0770-4FDC-AEFA-D8573DF383BF}">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bathtub</Template>
  <TotalTime>475</TotalTime>
  <Words>3326</Words>
  <Application>Microsoft Office PowerPoint</Application>
  <PresentationFormat>On-screen Show (4:3)</PresentationFormat>
  <Paragraphs>416</Paragraphs>
  <Slides>68</Slides>
  <Notes>0</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bathtub</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Slide 23</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lpstr>li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dc:title>
  <dc:creator>Craig</dc:creator>
  <cp:lastModifiedBy>Terri Hollarn</cp:lastModifiedBy>
  <cp:revision>75</cp:revision>
  <dcterms:created xsi:type="dcterms:W3CDTF">2011-07-12T02:44:48Z</dcterms:created>
  <dcterms:modified xsi:type="dcterms:W3CDTF">2014-08-11T17:51:24Z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TC300031549990</vt:lpwstr>
  </property>
</Properties>
</file>