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  <p:sldId id="266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7" r:id="rId30"/>
    <p:sldId id="286" r:id="rId31"/>
    <p:sldId id="284" r:id="rId32"/>
    <p:sldId id="285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A27518-5578-4378-AAA1-DF956441A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5CF68-5D26-4D55-A4B3-11653F09C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A059F-4E5E-4394-A5AB-2A8060A36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8C2C3-44A5-4E00-AA50-9376E528E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EA5F-726B-43ED-9DD6-132EFC4AF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CACF8-1E05-4910-A048-1B84D5C91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6AF75-B797-49B6-A484-3E068D468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9DED-7FF3-4CFB-915E-FF1B4327E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E073D-CA72-4D01-99BF-0DE156CE7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EE858-1D9A-436E-B141-D515C376B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1087A-2A5C-4EB9-AAC6-81498C7EA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504314-D4C2-4E8C-8E77-950BFA717A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Completing &amp; Presenting a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Hobby Areas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 guest bedroom may double as a den, a sewing room, computer room, exercise room, or workshop for crafts and hobbies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Drawing Plans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9342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In the past, design work always involved drawing by hand.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Today designers use CAD (computer aided design) software to create design plans.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Interior </a:t>
            </a:r>
            <a:r>
              <a:rPr lang="en-US" sz="3200" u="sng" dirty="0" smtClean="0"/>
              <a:t>elevations</a:t>
            </a:r>
            <a:r>
              <a:rPr lang="en-US" sz="3200" dirty="0" smtClean="0"/>
              <a:t> show one wall as seen from the center of the room. It gives a side view of the room.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Drawing Plans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With an elevation, you can see the relative heights of furniture, walls, windows, doorways, and other architectural features.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 floor plan shows the arrangement of the room as if seen from above.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Computer-Aided Design (CAD)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7010400" cy="5410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Designers can prepare drawings and make changes to them faster than can be done by hand.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Designers can duplicate standard appliances and pieces of furniture, conventional plumbing and electrical fixtures, and windows, doors, and closets with ease.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CAD programs create views that seem as realistic as a photograph. Color schemes can also be changed with the click of the mouse button.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765175"/>
          </a:xfrm>
        </p:spPr>
        <p:txBody>
          <a:bodyPr/>
          <a:lstStyle/>
          <a:p>
            <a:r>
              <a:rPr lang="en-US" sz="3600" dirty="0" smtClean="0"/>
              <a:t>Step 7: Choose a Style &amp; Color Scheme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Style: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Style probably has the greatest impact on the room’s overall effect.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might reflect a specific period of time, a region, or a designer.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might also evoke a feeling such as formal, informal, stark or cozy.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home itself might have a distinctive style. Don’t feel limited to that style, but don’t stray too far from the look, either.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765175"/>
          </a:xfrm>
        </p:spPr>
        <p:txBody>
          <a:bodyPr/>
          <a:lstStyle/>
          <a:p>
            <a:r>
              <a:rPr lang="en-US" sz="3600" dirty="0" smtClean="0"/>
              <a:t>Colonial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Rooms are generally small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Have low ceilings, and a large fireplace as the focal point. 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Quilts are often used as accessories.</a:t>
            </a:r>
          </a:p>
        </p:txBody>
      </p:sp>
      <p:pic>
        <p:nvPicPr>
          <p:cNvPr id="4" name="Picture 3" descr="ColonialStyle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10000"/>
            <a:ext cx="2686050" cy="1704975"/>
          </a:xfrm>
          <a:prstGeom prst="rect">
            <a:avLst/>
          </a:prstGeom>
        </p:spPr>
      </p:pic>
      <p:pic>
        <p:nvPicPr>
          <p:cNvPr id="5" name="Picture 4" descr="ColonialStyleRoo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1" y="4223005"/>
            <a:ext cx="2133600" cy="1577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Queen Anne Style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7086600" cy="4343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Relatively formal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Rooms are large with high ceilings and classical architectural details.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Walls are covered with wood paneling or wallpaper.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Simple window treatments use luxurious fabrics.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Uses mahogany and walnut woods, along with silk fabrics and silver accessories.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Queen Anne Style Rooms</a:t>
            </a:r>
            <a:endParaRPr lang="en-US" sz="3600" dirty="0"/>
          </a:p>
        </p:txBody>
      </p:sp>
      <p:pic>
        <p:nvPicPr>
          <p:cNvPr id="4" name="Picture 3" descr="QueenAnne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743200"/>
            <a:ext cx="3200400" cy="2149174"/>
          </a:xfrm>
          <a:prstGeom prst="rect">
            <a:avLst/>
          </a:prstGeom>
        </p:spPr>
      </p:pic>
      <p:pic>
        <p:nvPicPr>
          <p:cNvPr id="5" name="Picture 4" descr="QueenAnneRoo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209800"/>
            <a:ext cx="2514600" cy="1934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Victorian Style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7010400" cy="4419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Flamboyant and elaborate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Generally have carved wooden panels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Stenciled architectural designs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Elaborate window treatments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Fringes, tassels, and dark, rich colors are used on furniture and accessories.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Victorian Style Rooms</a:t>
            </a:r>
            <a:endParaRPr lang="en-US" sz="3600" dirty="0"/>
          </a:p>
        </p:txBody>
      </p:sp>
      <p:pic>
        <p:nvPicPr>
          <p:cNvPr id="4" name="Picture 3" descr="VictorianDesign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33600"/>
            <a:ext cx="3612943" cy="2395538"/>
          </a:xfrm>
          <a:prstGeom prst="rect">
            <a:avLst/>
          </a:prstGeom>
        </p:spPr>
      </p:pic>
      <p:pic>
        <p:nvPicPr>
          <p:cNvPr id="5" name="Picture 4" descr="VictorianStyleRo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286000"/>
            <a:ext cx="293254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Design Process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6781800" cy="3581400"/>
          </a:xfrm>
        </p:spPr>
        <p:txBody>
          <a:bodyPr/>
          <a:lstStyle/>
          <a:p>
            <a:pPr algn="l"/>
            <a:r>
              <a:rPr lang="en-US" sz="3200" dirty="0" smtClean="0"/>
              <a:t>6. Plan Use of Space</a:t>
            </a:r>
          </a:p>
          <a:p>
            <a:pPr algn="l"/>
            <a:r>
              <a:rPr lang="en-US" sz="3200" dirty="0" smtClean="0"/>
              <a:t>7. Choose a Style &amp; Color Scheme</a:t>
            </a:r>
          </a:p>
          <a:p>
            <a:pPr algn="l"/>
            <a:r>
              <a:rPr lang="en-US" sz="3200" dirty="0" smtClean="0"/>
              <a:t>8.  Select Backgrounds, Furniture, Lighting &amp; Accessories</a:t>
            </a:r>
          </a:p>
          <a:p>
            <a:pPr algn="l"/>
            <a:r>
              <a:rPr lang="en-US" sz="3200" dirty="0" smtClean="0"/>
              <a:t>9.  Present the Design</a:t>
            </a:r>
          </a:p>
          <a:p>
            <a:pPr algn="l"/>
            <a:r>
              <a:rPr lang="en-US" sz="3200" dirty="0" smtClean="0"/>
              <a:t>10. Implement the Design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Modern Style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0"/>
            <a:ext cx="69342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Simple and unify technology with art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Focus is on the horizontal line and monochromatic color schemes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Window treatments are minimal</a:t>
            </a:r>
          </a:p>
        </p:txBody>
      </p:sp>
      <p:pic>
        <p:nvPicPr>
          <p:cNvPr id="4" name="Picture 3" descr="ModernStyleRo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733800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Color Schemes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7086600" cy="4648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Decide what colors support the style you chose and how to distribute them throughout the room.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Do you want the room to feel warm or cool, calm or vibrant, spacious or cozy?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Consider a compatible color scheme for the entire home. Each room should have a color scheme that complements colors in other rooms, especially rooms next to each 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924800" cy="1066800"/>
          </a:xfrm>
        </p:spPr>
        <p:txBody>
          <a:bodyPr/>
          <a:lstStyle/>
          <a:p>
            <a:r>
              <a:rPr lang="en-US" sz="3600" dirty="0" smtClean="0"/>
              <a:t>Step 8: Select Backgrounds, Furniture, Lighting &amp; Accessories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7010400" cy="41910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u="sng" dirty="0" smtClean="0"/>
              <a:t>Backgrounds: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Decide which materials, colors, patterns, and textures to use. Most people enjoy this process the most.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The goal is to make sure the choices harmonize with the overall style of the room.</a:t>
            </a:r>
          </a:p>
          <a:p>
            <a:pPr lvl="1">
              <a:buFont typeface="Arial" pitchFamily="34" charset="0"/>
              <a:buChar char="•"/>
            </a:pPr>
            <a:r>
              <a:rPr lang="en-US" b="1" u="sng" dirty="0" smtClean="0"/>
              <a:t>Furniture, Lighting &amp; Accessories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One of the most challenging parts of the design process.</a:t>
            </a:r>
          </a:p>
          <a:p>
            <a:pPr lvl="1">
              <a:buFont typeface="Arial" pitchFamily="34" charset="0"/>
              <a:buChar char="•"/>
            </a:pPr>
            <a:r>
              <a:rPr lang="en-US" b="1" u="sng" dirty="0" smtClean="0"/>
              <a:t>Completing the Budget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Now replace estimated costs with actual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Step 9: Present the Design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295400"/>
            <a:ext cx="6934200" cy="5105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Designers use more than words to express their ideas.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Visual aids are useful in the design process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Floor Plans or elevations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Pictorial drawings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Renderings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Samples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Computer Presentations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Models or other visual aids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Types of Drawings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Perspectives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b="1" u="sng" dirty="0" smtClean="0"/>
              <a:t>pictorial drawing</a:t>
            </a:r>
            <a:r>
              <a:rPr lang="en-US" sz="2800" dirty="0" smtClean="0"/>
              <a:t>: shows the viewer several surfaces in the room simultaneously. More like a picture than a diagram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Usually a </a:t>
            </a:r>
            <a:r>
              <a:rPr lang="en-US" sz="2800" i="1" dirty="0" smtClean="0"/>
              <a:t>one-point perspective </a:t>
            </a:r>
            <a:r>
              <a:rPr lang="en-US" sz="2800" dirty="0" smtClean="0"/>
              <a:t>or </a:t>
            </a:r>
            <a:r>
              <a:rPr lang="en-US" sz="2800" i="1" dirty="0" smtClean="0"/>
              <a:t>two-point perspective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Perspectives (see pg. 481)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2362200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en-US" sz="2400" b="1" u="sng" dirty="0" smtClean="0"/>
              <a:t>One-point perspective</a:t>
            </a:r>
            <a:r>
              <a:rPr lang="en-US" sz="2400" dirty="0" smtClean="0"/>
              <a:t>: shows what is seen when the viewer looks directly at the opposite wall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u="sng" dirty="0" smtClean="0"/>
              <a:t>Two-point perspective</a:t>
            </a:r>
            <a:r>
              <a:rPr lang="en-US" sz="2400" dirty="0" smtClean="0"/>
              <a:t>: illustrates what you see when looking at the corner where the two walls meet.</a:t>
            </a:r>
          </a:p>
          <a:p>
            <a:pPr algn="l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4" name="Picture 3" descr="onepointperspect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7340" y="3886200"/>
            <a:ext cx="288036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twopointperspecti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86200"/>
            <a:ext cx="288036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09600" y="4267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One-Point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4114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Two-Point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Renderings &amp; Overlays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b="1" u="sng" dirty="0" smtClean="0"/>
              <a:t>Renderings</a:t>
            </a:r>
            <a:r>
              <a:rPr lang="en-US" sz="2400" dirty="0" smtClean="0"/>
              <a:t>: a drawing in which the designer adds realistic details such as textures, shadows, shadings, and color. The designer may use pen and ink, watercolor or CAD  software to make the rendering.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u="sng" dirty="0" smtClean="0"/>
              <a:t>Overlays: </a:t>
            </a:r>
            <a:r>
              <a:rPr lang="en-US" sz="2400" dirty="0" smtClean="0"/>
              <a:t>sheet of transparent material placed over the basic drawing. Overlays can be used to show alternative color schemes, furniture arrangements and other design ideas.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Types of Visual Presentations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Sample Boards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Computer Presentations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Models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Sample Boards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343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Piece of illustration board with mounted samples of proposed wall coverings, floor coverings, fabrics, and window treatments.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Also includes the floor plan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Pictures of furniture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Pictures of accessories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Computer Presentations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Many designers prefer to present their designs right on the computer screen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 series of images can be prepared, each showing the design from a slightly different angle.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This technique creates the illusion of walking through a room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6. Plan Use of Space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781800" cy="3657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Arranging Space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the purposes the room serves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the features of the room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Furniture needs to be arranged so it doesn’t block doors, windows, heating and cooling vents, or electrical outlets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Outline the path people would use to walk through the room. As you try out various furniture arrangements, consider their impact on the room’s traffic patterns.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Models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6781800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 three-dimensional model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Gives an overall sense of a design because it lets you observe all the elements in the room from any angle.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In the past, a model had to be physically built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Now can use computer models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A Professional Presentation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114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The presentation can save time and money by making it easy to make changes and help ensure the client’s satisfaction.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Three parts to the presentation: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Introduction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Discussion of the design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The Presentation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6934200" cy="4419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u="sng" dirty="0" smtClean="0"/>
              <a:t>Introduction</a:t>
            </a:r>
            <a:r>
              <a:rPr lang="en-US" dirty="0" smtClean="0"/>
              <a:t>: Identifies the main features of the design and emphasizes how the design satisfies the client’s needs.</a:t>
            </a:r>
          </a:p>
          <a:p>
            <a:pPr algn="l">
              <a:buFont typeface="Arial" pitchFamily="34" charset="0"/>
              <a:buChar char="•"/>
            </a:pPr>
            <a:r>
              <a:rPr lang="en-US" b="1" u="sng" dirty="0" smtClean="0"/>
              <a:t>Discussion of the Design</a:t>
            </a:r>
            <a:r>
              <a:rPr lang="en-US" dirty="0" smtClean="0"/>
              <a:t>: presents the designer’s detailed analysis of the design solutions. Focus on the current problems associated with the space and identify how the proposal will help solve the issues.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The Presentation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b="1" u="sng" dirty="0" smtClean="0"/>
              <a:t>Summary: </a:t>
            </a:r>
            <a:r>
              <a:rPr lang="en-US" sz="2400" dirty="0" smtClean="0"/>
              <a:t>reviews the key features of the proposed design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After presenting the design, the designer will present the budget and outline a rough schedule for completing the work.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Before beginning to implement the design, the designer will draw up a written contract that outlines cost, the items to be purchased, fees, and the responsibilities of the designer and the client.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Step 10: Implement the Design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267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final step in the design process is implementation it involves: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Developing a projected timeline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Ordering purchases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Scheduling installations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Communicating throughout all 10 steps of the design process will help to ensure the client’s satisfaction with the finished design.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The End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6781800" cy="3581400"/>
          </a:xfrm>
        </p:spPr>
        <p:txBody>
          <a:bodyPr/>
          <a:lstStyle/>
          <a:p>
            <a:pPr algn="l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Arranging Space (cont.)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6781800" cy="4724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height of furniture should also be considered.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When furniture is drawn to scale on a floor plan it may appear that you have a great deal of clearance space. However, a floor plan represents only 2 dimensions of an object-length and width.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dimension, height, can reduce the apparent openness of a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Arranging Space (cont.)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7818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As you plan your furniture arrangement, keep these factors in mind: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Don’t overcrowd a room. Leave some open space for a feeling of airiness.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Attempt to balance the room. Using the same size &amp; quantity of furnishings on opposite walls can help create a feeling of balance.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/>
          <a:lstStyle/>
          <a:p>
            <a:r>
              <a:rPr lang="en-US" sz="3600" dirty="0" smtClean="0"/>
              <a:t>Furniture Arrangement (cont.)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6781800" cy="4724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Create a focal point by highlighting an interesting feature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Consider the views from one part of the home to another, as well as to the outdoors.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Use your imagination.  Sometimes an unusual arrangement will solve a problem or create an interesting effect.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/>
          <a:lstStyle/>
          <a:p>
            <a:r>
              <a:rPr lang="en-US" sz="3600" dirty="0" smtClean="0"/>
              <a:t>Plan Use of Space, Room by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9342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Living Rooms &amp; Family Rooms: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homes that have both, a living room is often more formal.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Arrange the seating so that people can converse without having to raise their voices.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 a convenient surface for reading materials or refreshments near the seating (end table, coffee table etc.)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living or family room might include electronic entertaining equipment.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765175"/>
          </a:xfrm>
        </p:spPr>
        <p:txBody>
          <a:bodyPr/>
          <a:lstStyle/>
          <a:p>
            <a:r>
              <a:rPr lang="en-US" sz="3600" dirty="0" smtClean="0"/>
              <a:t>Dining Areas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57400"/>
            <a:ext cx="6781800" cy="3581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The dining table usually takes up so much space that you may be limited in the ways you can arrange other furniture, such as a china cabinet.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Be sure to allow space for chairs and movement around the table.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5175"/>
          </a:xfrm>
        </p:spPr>
        <p:txBody>
          <a:bodyPr/>
          <a:lstStyle/>
          <a:p>
            <a:r>
              <a:rPr lang="en-US" sz="3600" dirty="0" smtClean="0"/>
              <a:t>Bedrooms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6934200" cy="4191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Bed placement usually depends on the other furnishings that must fit in the room. Try to leave space on both sides of the bed.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Most people want a nightstand next to their bed.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Might want a sitting area or work area in the bedroom.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child’s bedroom is often a multipurpose room (play, sleep, study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tripes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stripes</Template>
  <TotalTime>274</TotalTime>
  <Words>1553</Words>
  <Application>Microsoft Office PowerPoint</Application>
  <PresentationFormat>On-screen Show (4:3)</PresentationFormat>
  <Paragraphs>151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stripes</vt:lpstr>
      <vt:lpstr>Completing &amp; Presenting a Design</vt:lpstr>
      <vt:lpstr>Design Process</vt:lpstr>
      <vt:lpstr>6. Plan Use of Space</vt:lpstr>
      <vt:lpstr>Arranging Space (cont.)</vt:lpstr>
      <vt:lpstr>Arranging Space (cont.)</vt:lpstr>
      <vt:lpstr>Furniture Arrangement (cont.)</vt:lpstr>
      <vt:lpstr>Plan Use of Space, Room by Room</vt:lpstr>
      <vt:lpstr>Dining Areas</vt:lpstr>
      <vt:lpstr>Bedrooms</vt:lpstr>
      <vt:lpstr>Hobby Areas</vt:lpstr>
      <vt:lpstr>Drawing Plans</vt:lpstr>
      <vt:lpstr>Drawing Plans</vt:lpstr>
      <vt:lpstr>Computer-Aided Design (CAD)</vt:lpstr>
      <vt:lpstr>Step 7: Choose a Style &amp; Color Scheme</vt:lpstr>
      <vt:lpstr>Colonial Style</vt:lpstr>
      <vt:lpstr>Queen Anne Style</vt:lpstr>
      <vt:lpstr>Queen Anne Style Rooms</vt:lpstr>
      <vt:lpstr>Victorian Style Room</vt:lpstr>
      <vt:lpstr>Victorian Style Rooms</vt:lpstr>
      <vt:lpstr>Modern Style Room</vt:lpstr>
      <vt:lpstr>Color Schemes</vt:lpstr>
      <vt:lpstr>Step 8: Select Backgrounds, Furniture, Lighting &amp; Accessories</vt:lpstr>
      <vt:lpstr>Step 9: Present the Design</vt:lpstr>
      <vt:lpstr>Types of Drawings</vt:lpstr>
      <vt:lpstr>Perspectives (see pg. 481)</vt:lpstr>
      <vt:lpstr>Renderings &amp; Overlays</vt:lpstr>
      <vt:lpstr>Types of Visual Presentations</vt:lpstr>
      <vt:lpstr>Sample Boards</vt:lpstr>
      <vt:lpstr>Computer Presentations</vt:lpstr>
      <vt:lpstr>Models</vt:lpstr>
      <vt:lpstr>A Professional Presentation</vt:lpstr>
      <vt:lpstr>The Presentation</vt:lpstr>
      <vt:lpstr>The Presentation</vt:lpstr>
      <vt:lpstr>Step 10: Implement the Design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&amp; Presenting a Design</dc:title>
  <dc:creator>Craig</dc:creator>
  <cp:lastModifiedBy>Terri Hollarn</cp:lastModifiedBy>
  <cp:revision>32</cp:revision>
  <dcterms:created xsi:type="dcterms:W3CDTF">2011-07-14T15:10:28Z</dcterms:created>
  <dcterms:modified xsi:type="dcterms:W3CDTF">2014-08-11T17:47:40Z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