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3" r:id="rId4"/>
  </p:sldMasterIdLst>
  <p:notesMasterIdLst>
    <p:notesMasterId r:id="rId25"/>
  </p:notesMasterIdLst>
  <p:handoutMasterIdLst>
    <p:handoutMasterId r:id="rId26"/>
  </p:handoutMasterIdLst>
  <p:sldIdLst>
    <p:sldId id="256" r:id="rId5"/>
    <p:sldId id="257" r:id="rId6"/>
    <p:sldId id="258" r:id="rId7"/>
    <p:sldId id="261" r:id="rId8"/>
    <p:sldId id="269" r:id="rId9"/>
    <p:sldId id="272" r:id="rId10"/>
    <p:sldId id="259" r:id="rId11"/>
    <p:sldId id="273" r:id="rId12"/>
    <p:sldId id="262" r:id="rId13"/>
    <p:sldId id="263" r:id="rId14"/>
    <p:sldId id="264" r:id="rId15"/>
    <p:sldId id="275" r:id="rId16"/>
    <p:sldId id="265" r:id="rId17"/>
    <p:sldId id="266" r:id="rId18"/>
    <p:sldId id="268" r:id="rId19"/>
    <p:sldId id="276" r:id="rId20"/>
    <p:sldId id="270" r:id="rId21"/>
    <p:sldId id="271" r:id="rId22"/>
    <p:sldId id="267" r:id="rId23"/>
    <p:sldId id="274" r:id="rId24"/>
  </p:sldIdLst>
  <p:sldSz cx="12192000" cy="6858000"/>
  <p:notesSz cx="6881813" cy="9296400"/>
  <p:embeddedFontLst>
    <p:embeddedFont>
      <p:font typeface="Arial Black" panose="020B0A04020102020204" pitchFamily="34" charset="0"/>
      <p:bold r:id="rId27"/>
    </p:embeddedFont>
    <p:embeddedFont>
      <p:font typeface="DIN-Bold" panose="020B0604020202020204"/>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00"/>
    <a:srgbClr val="CC2B30"/>
    <a:srgbClr val="0FA9B4"/>
    <a:srgbClr val="C5D92D"/>
    <a:srgbClr val="9E1F63"/>
    <a:srgbClr val="085C0A"/>
    <a:srgbClr val="2A69A2"/>
    <a:srgbClr val="FF9900"/>
    <a:srgbClr val="FFFFCC"/>
    <a:srgbClr val="428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418" autoAdjust="0"/>
  </p:normalViewPr>
  <p:slideViewPr>
    <p:cSldViewPr snapToGrid="0">
      <p:cViewPr varScale="1">
        <p:scale>
          <a:sx n="76" d="100"/>
          <a:sy n="76" d="100"/>
        </p:scale>
        <p:origin x="276"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3018" y="11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3FFC288-3003-41EE-95F5-8291CA8A3CF2}" type="datetimeFigureOut">
              <a:rPr lang="en-US" smtClean="0"/>
              <a:t>2/6/2020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851F8-A4F5-47A9-9E6E-B0D85200FFF7}" type="slidenum">
              <a:rPr lang="en-US" smtClean="0"/>
              <a:t>‹#›</a:t>
            </a:fld>
            <a:endParaRPr lang="en-US"/>
          </a:p>
        </p:txBody>
      </p:sp>
    </p:spTree>
    <p:extLst>
      <p:ext uri="{BB962C8B-B14F-4D97-AF65-F5344CB8AC3E}">
        <p14:creationId xmlns:p14="http://schemas.microsoft.com/office/powerpoint/2010/main" val="269341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5ADE804-AC15-492A-A029-34D40CD824DE}" type="datetimeFigureOut">
              <a:rPr lang="en-US" smtClean="0"/>
              <a:t>2/6/2020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DC01F672-A221-45EF-A875-2E93706B70C9}" type="slidenum">
              <a:rPr lang="en-US" smtClean="0"/>
              <a:t>‹#›</a:t>
            </a:fld>
            <a:endParaRPr lang="en-US"/>
          </a:p>
        </p:txBody>
      </p:sp>
    </p:spTree>
    <p:extLst>
      <p:ext uri="{BB962C8B-B14F-4D97-AF65-F5344CB8AC3E}">
        <p14:creationId xmlns:p14="http://schemas.microsoft.com/office/powerpoint/2010/main" val="20379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1F672-A221-45EF-A875-2E93706B70C9}" type="slidenum">
              <a:rPr lang="en-US" smtClean="0"/>
              <a:t>3</a:t>
            </a:fld>
            <a:endParaRPr lang="en-US"/>
          </a:p>
        </p:txBody>
      </p:sp>
    </p:spTree>
    <p:extLst>
      <p:ext uri="{BB962C8B-B14F-4D97-AF65-F5344CB8AC3E}">
        <p14:creationId xmlns:p14="http://schemas.microsoft.com/office/powerpoint/2010/main" val="86623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Ethnicity: </a:t>
            </a:r>
            <a:r>
              <a:rPr lang="en-US" baseline="0" dirty="0" smtClean="0"/>
              <a:t> refers to a category of people who identify with each other, which may or may not include a shared language, shared customs, share religious expression, or a shared nationality (especially outside that nation’s borders)</a:t>
            </a:r>
          </a:p>
          <a:p>
            <a:endParaRPr lang="en-US" baseline="0" dirty="0" smtClean="0"/>
          </a:p>
          <a:p>
            <a:r>
              <a:rPr lang="en-US" baseline="0" dirty="0" smtClean="0"/>
              <a:t>Race:  often used to describe one of several very broad categories people are divided into that are biologically arbitrary yet considered to be generally based on ancestral origin and shared physical characteristics , such as bone structure and skin, hair, or eye color.</a:t>
            </a:r>
            <a:endParaRPr lang="en-US" dirty="0"/>
          </a:p>
        </p:txBody>
      </p:sp>
      <p:sp>
        <p:nvSpPr>
          <p:cNvPr id="4" name="Slide Number Placeholder 3"/>
          <p:cNvSpPr>
            <a:spLocks noGrp="1"/>
          </p:cNvSpPr>
          <p:nvPr>
            <p:ph type="sldNum" sz="quarter" idx="10"/>
          </p:nvPr>
        </p:nvSpPr>
        <p:spPr/>
        <p:txBody>
          <a:bodyPr/>
          <a:lstStyle/>
          <a:p>
            <a:fld id="{DC01F672-A221-45EF-A875-2E93706B70C9}" type="slidenum">
              <a:rPr lang="en-US" smtClean="0"/>
              <a:t>5</a:t>
            </a:fld>
            <a:endParaRPr lang="en-US"/>
          </a:p>
        </p:txBody>
      </p:sp>
    </p:spTree>
    <p:extLst>
      <p:ext uri="{BB962C8B-B14F-4D97-AF65-F5344CB8AC3E}">
        <p14:creationId xmlns:p14="http://schemas.microsoft.com/office/powerpoint/2010/main" val="364581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1F672-A221-45EF-A875-2E93706B70C9}" type="slidenum">
              <a:rPr lang="en-US" smtClean="0"/>
              <a:t>11</a:t>
            </a:fld>
            <a:endParaRPr lang="en-US"/>
          </a:p>
        </p:txBody>
      </p:sp>
    </p:spTree>
    <p:extLst>
      <p:ext uri="{BB962C8B-B14F-4D97-AF65-F5344CB8AC3E}">
        <p14:creationId xmlns:p14="http://schemas.microsoft.com/office/powerpoint/2010/main" val="191885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Logo and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788228"/>
            <a:ext cx="9144000" cy="1469571"/>
          </a:xfrm>
        </p:spPr>
        <p:txBody>
          <a:bodyPr/>
          <a:lstStyle>
            <a:lvl1pPr marL="0" indent="0" algn="ctr">
              <a:buNone/>
              <a:defRPr sz="2400">
                <a:solidFill>
                  <a:schemeClr val="bg2">
                    <a:lumMod val="50000"/>
                  </a:schemeClr>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696" y="5257799"/>
            <a:ext cx="3666608" cy="54744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2696" y="5257799"/>
            <a:ext cx="3666608" cy="547444"/>
          </a:xfrm>
          <a:prstGeom prst="rect">
            <a:avLst/>
          </a:prstGeom>
        </p:spPr>
      </p:pic>
    </p:spTree>
    <p:extLst>
      <p:ext uri="{BB962C8B-B14F-4D97-AF65-F5344CB8AC3E}">
        <p14:creationId xmlns:p14="http://schemas.microsoft.com/office/powerpoint/2010/main" val="524539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2 Backgroun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76288" y="987425"/>
            <a:ext cx="6172200" cy="4873625"/>
          </a:xfrm>
          <a:ln w="66675">
            <a:solidFill>
              <a:schemeClr val="accent4"/>
            </a:solidFill>
          </a:ln>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9" name="Title 1"/>
          <p:cNvSpPr>
            <a:spLocks noGrp="1"/>
          </p:cNvSpPr>
          <p:nvPr>
            <p:ph type="title" hasCustomPrompt="1"/>
          </p:nvPr>
        </p:nvSpPr>
        <p:spPr>
          <a:xfrm>
            <a:off x="7333268" y="767445"/>
            <a:ext cx="4020532" cy="1600200"/>
          </a:xfrm>
        </p:spPr>
        <p:txBody>
          <a:bodyPr anchor="b"/>
          <a:lstStyle>
            <a:lvl1pPr>
              <a:defRPr sz="32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8" name="Text Placeholder 24"/>
          <p:cNvSpPr>
            <a:spLocks noGrp="1"/>
          </p:cNvSpPr>
          <p:nvPr>
            <p:ph type="body" sz="quarter" idx="13"/>
          </p:nvPr>
        </p:nvSpPr>
        <p:spPr>
          <a:xfrm>
            <a:off x="7558087" y="2777066"/>
            <a:ext cx="4037013" cy="2463799"/>
          </a:xfrm>
        </p:spPr>
        <p:txBody>
          <a:bodyPr>
            <a:normAutofit/>
          </a:bodyPr>
          <a:lstStyle>
            <a:lvl1pPr marL="0" indent="0">
              <a:buNone/>
              <a:defRPr sz="1800" b="1">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cxnSp>
        <p:nvCxnSpPr>
          <p:cNvPr id="12" name="Straight Connector 11"/>
          <p:cNvCxnSpPr/>
          <p:nvPr userDrawn="1"/>
        </p:nvCxnSpPr>
        <p:spPr>
          <a:xfrm>
            <a:off x="7434868" y="2777066"/>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5991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11B99A4-7A62-49C3-9DAF-B220A7A7BC56}"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433062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B99A4-7A62-49C3-9DAF-B220A7A7BC56}"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39069078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Vertical Text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457200" indent="-457200">
              <a:buClr>
                <a:schemeClr val="accent4"/>
              </a:buClr>
              <a:buSzPct val="150000"/>
              <a:buFont typeface="Arial" panose="020B0604020202020204" pitchFamily="34" charset="0"/>
              <a:buChar char="•"/>
              <a:defRPr>
                <a:solidFill>
                  <a:schemeClr val="bg2">
                    <a:lumMod val="50000"/>
                  </a:schemeClr>
                </a:solidFill>
              </a:defRPr>
            </a:lvl1pPr>
            <a:lvl2pPr marL="800100" indent="-342900">
              <a:buClr>
                <a:schemeClr val="accent4"/>
              </a:buClr>
              <a:buSzPct val="150000"/>
              <a:buFont typeface="Arial" panose="020B0604020202020204" pitchFamily="34" charset="0"/>
              <a:buChar char="•"/>
              <a:defRPr>
                <a:solidFill>
                  <a:schemeClr val="bg2">
                    <a:lumMod val="50000"/>
                  </a:schemeClr>
                </a:solidFill>
              </a:defRPr>
            </a:lvl2pPr>
            <a:lvl3pPr marL="1257300" indent="-342900">
              <a:buClr>
                <a:schemeClr val="accent4"/>
              </a:buClr>
              <a:buSzPct val="150000"/>
              <a:buFont typeface="Arial" panose="020B0604020202020204" pitchFamily="34" charset="0"/>
              <a:buChar char="•"/>
              <a:defRPr>
                <a:solidFill>
                  <a:schemeClr val="bg2">
                    <a:lumMod val="50000"/>
                  </a:schemeClr>
                </a:solidFill>
              </a:defRPr>
            </a:lvl3pPr>
            <a:lvl4pPr marL="1657350" indent="-285750">
              <a:buClr>
                <a:schemeClr val="accent4"/>
              </a:buClr>
              <a:buSzPct val="150000"/>
              <a:buFont typeface="Arial" panose="020B0604020202020204" pitchFamily="34" charset="0"/>
              <a:buChar char="•"/>
              <a:defRPr>
                <a:solidFill>
                  <a:schemeClr val="bg2">
                    <a:lumMod val="50000"/>
                  </a:schemeClr>
                </a:solidFill>
              </a:defRPr>
            </a:lvl4pPr>
            <a:lvl5pPr marL="2114550" indent="-285750">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604481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Background">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523209"/>
          </a:xfrm>
        </p:spPr>
        <p:txBody>
          <a:bodyPr vert="eaVert"/>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buClr>
                <a:schemeClr val="accent4"/>
              </a:buClr>
              <a:buSzPct val="150000"/>
              <a:defRPr>
                <a:solidFill>
                  <a:schemeClr val="bg2">
                    <a:lumMod val="50000"/>
                  </a:schemeClr>
                </a:solidFill>
                <a:latin typeface="+mn-lt"/>
              </a:defRPr>
            </a:lvl1pPr>
            <a:lvl2pPr>
              <a:buClr>
                <a:schemeClr val="accent4"/>
              </a:buClr>
              <a:buSzPct val="150000"/>
              <a:defRPr>
                <a:solidFill>
                  <a:schemeClr val="bg2">
                    <a:lumMod val="50000"/>
                  </a:schemeClr>
                </a:solidFill>
                <a:latin typeface="+mn-lt"/>
              </a:defRPr>
            </a:lvl2pPr>
            <a:lvl3pPr>
              <a:buClr>
                <a:schemeClr val="accent4"/>
              </a:buClr>
              <a:buSzPct val="150000"/>
              <a:defRPr>
                <a:solidFill>
                  <a:schemeClr val="bg2">
                    <a:lumMod val="50000"/>
                  </a:schemeClr>
                </a:solidFill>
                <a:latin typeface="+mn-lt"/>
              </a:defRPr>
            </a:lvl3pPr>
            <a:lvl4pPr>
              <a:buClr>
                <a:schemeClr val="accent4"/>
              </a:buClr>
              <a:buSzPct val="150000"/>
              <a:defRPr>
                <a:solidFill>
                  <a:schemeClr val="bg2">
                    <a:lumMod val="50000"/>
                  </a:schemeClr>
                </a:solidFill>
                <a:latin typeface="+mn-lt"/>
              </a:defRPr>
            </a:lvl4pPr>
            <a:lvl5pPr>
              <a:buClr>
                <a:schemeClr val="accent4"/>
              </a:buClr>
              <a:buSzPct val="150000"/>
              <a:defRPr>
                <a:solidFill>
                  <a:schemeClr val="bg2">
                    <a:lumMod val="50000"/>
                  </a:schemeClr>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39335844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Questions With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B99A4-7A62-49C3-9DAF-B220A7A7BC56}"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D2F14-CE59-4A8F-A4F7-AD517BCDEF79}" type="slidenum">
              <a:rPr lang="en-US" smtClean="0"/>
              <a:t>‹#›</a:t>
            </a:fld>
            <a:endParaRPr lang="en-US"/>
          </a:p>
        </p:txBody>
      </p:sp>
      <p:sp>
        <p:nvSpPr>
          <p:cNvPr id="6" name="Title 1"/>
          <p:cNvSpPr>
            <a:spLocks noGrp="1"/>
          </p:cNvSpPr>
          <p:nvPr>
            <p:ph type="ctrTitle" hasCustomPrompt="1"/>
          </p:nvPr>
        </p:nvSpPr>
        <p:spPr>
          <a:xfrm>
            <a:off x="1524000" y="1122363"/>
            <a:ext cx="9144000" cy="2387600"/>
          </a:xfrm>
          <a:ln>
            <a:noFill/>
          </a:ln>
        </p:spPr>
        <p:txBody>
          <a:bodyPr anchor="b"/>
          <a:lstStyle>
            <a:lvl1pPr algn="ctr">
              <a:defRPr sz="6000" u="sng" baseline="0">
                <a:solidFill>
                  <a:srgbClr val="C00000"/>
                </a:solidFill>
                <a:uFill>
                  <a:solidFill>
                    <a:srgbClr val="FFC000"/>
                  </a:solidFill>
                </a:uFill>
              </a:defRPr>
            </a:lvl1pPr>
          </a:lstStyle>
          <a:p>
            <a:r>
              <a:rPr lang="en-US" dirty="0" smtClean="0"/>
              <a:t>THANK YOU!</a:t>
            </a:r>
            <a:endParaRPr lang="en-US" dirty="0"/>
          </a:p>
        </p:txBody>
      </p:sp>
      <p:sp>
        <p:nvSpPr>
          <p:cNvPr id="67" name="Subtitle 2"/>
          <p:cNvSpPr>
            <a:spLocks noGrp="1"/>
          </p:cNvSpPr>
          <p:nvPr>
            <p:ph type="subTitle" idx="1"/>
          </p:nvPr>
        </p:nvSpPr>
        <p:spPr>
          <a:xfrm>
            <a:off x="1524000" y="3788228"/>
            <a:ext cx="9144000" cy="1469571"/>
          </a:xfrm>
        </p:spPr>
        <p:txBody>
          <a:bodyPr/>
          <a:lstStyle>
            <a:lvl1pPr marL="0" indent="0" algn="ctr">
              <a:buNone/>
              <a:defRPr sz="2400">
                <a:solidFill>
                  <a:srgbClr val="C0000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2696" y="5257799"/>
            <a:ext cx="3666608" cy="547444"/>
          </a:xfrm>
          <a:prstGeom prst="rect">
            <a:avLst/>
          </a:prstGeom>
        </p:spPr>
      </p:pic>
    </p:spTree>
    <p:extLst>
      <p:ext uri="{BB962C8B-B14F-4D97-AF65-F5344CB8AC3E}">
        <p14:creationId xmlns:p14="http://schemas.microsoft.com/office/powerpoint/2010/main" val="2986716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s With Vertical Bar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897" y="365125"/>
            <a:ext cx="10515600" cy="1325563"/>
          </a:xfrm>
        </p:spPr>
        <p:txBody>
          <a:bodyPr/>
          <a:lstStyle>
            <a:lvl1pPr>
              <a:defRPr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
        <p:nvSpPr>
          <p:cNvPr id="11" name="Text Placeholder 10"/>
          <p:cNvSpPr>
            <a:spLocks noGrp="1"/>
          </p:cNvSpPr>
          <p:nvPr>
            <p:ph type="body" sz="quarter" idx="14"/>
          </p:nvPr>
        </p:nvSpPr>
        <p:spPr>
          <a:xfrm>
            <a:off x="723897" y="2169628"/>
            <a:ext cx="10064753" cy="914400"/>
          </a:xfrm>
        </p:spPr>
        <p:txBody>
          <a:bodyPr/>
          <a:lstStyle>
            <a:lvl1pPr indent="-274320">
              <a:defRPr sz="2400" b="1">
                <a:solidFill>
                  <a:schemeClr val="bg2">
                    <a:lumMod val="50000"/>
                  </a:schemeClr>
                </a:solidFill>
              </a:defRPr>
            </a:lvl1pPr>
            <a:lvl2pPr indent="-274320">
              <a:defRPr>
                <a:solidFill>
                  <a:schemeClr val="bg2">
                    <a:lumMod val="50000"/>
                  </a:schemeClr>
                </a:solidFill>
              </a:defRPr>
            </a:lvl2pPr>
            <a:lvl3pPr indent="-274320">
              <a:defRPr>
                <a:solidFill>
                  <a:schemeClr val="bg2">
                    <a:lumMod val="50000"/>
                  </a:schemeClr>
                </a:solidFill>
              </a:defRPr>
            </a:lvl3pPr>
            <a:lvl4pPr indent="-274320">
              <a:defRPr>
                <a:solidFill>
                  <a:schemeClr val="bg2">
                    <a:lumMod val="50000"/>
                  </a:schemeClr>
                </a:solidFill>
              </a:defRPr>
            </a:lvl4pPr>
            <a:lvl5pPr indent="-27432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0"/>
          <p:cNvSpPr>
            <a:spLocks noGrp="1"/>
          </p:cNvSpPr>
          <p:nvPr>
            <p:ph type="body" sz="quarter" idx="15"/>
          </p:nvPr>
        </p:nvSpPr>
        <p:spPr>
          <a:xfrm>
            <a:off x="723897" y="4048610"/>
            <a:ext cx="10064753" cy="914400"/>
          </a:xfrm>
        </p:spPr>
        <p:txBody>
          <a:bodyPr/>
          <a:lstStyle>
            <a:lvl1pPr indent="-274320">
              <a:defRPr sz="2400" b="1">
                <a:solidFill>
                  <a:schemeClr val="bg2">
                    <a:lumMod val="50000"/>
                  </a:schemeClr>
                </a:solidFill>
              </a:defRPr>
            </a:lvl1pPr>
            <a:lvl2pPr indent="-274320">
              <a:defRPr>
                <a:solidFill>
                  <a:schemeClr val="bg2">
                    <a:lumMod val="50000"/>
                  </a:schemeClr>
                </a:solidFill>
              </a:defRPr>
            </a:lvl2pPr>
            <a:lvl3pPr indent="-274320">
              <a:defRPr>
                <a:solidFill>
                  <a:schemeClr val="bg2">
                    <a:lumMod val="50000"/>
                  </a:schemeClr>
                </a:solidFill>
              </a:defRPr>
            </a:lvl3pPr>
            <a:lvl4pPr indent="-274320">
              <a:defRPr>
                <a:solidFill>
                  <a:schemeClr val="bg2">
                    <a:lumMod val="50000"/>
                  </a:schemeClr>
                </a:solidFill>
              </a:defRPr>
            </a:lvl4pPr>
            <a:lvl5pPr indent="-27432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015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With Backgrou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indent="-274320">
              <a:buClr>
                <a:schemeClr val="accent4"/>
              </a:buClr>
              <a:buSzPct val="150000"/>
              <a:defRPr>
                <a:solidFill>
                  <a:schemeClr val="bg2">
                    <a:lumMod val="50000"/>
                  </a:schemeClr>
                </a:solidFill>
              </a:defRPr>
            </a:lvl1pPr>
            <a:lvl2pPr indent="-274320">
              <a:buClr>
                <a:schemeClr val="accent4"/>
              </a:buClr>
              <a:buSzPct val="150000"/>
              <a:defRPr>
                <a:solidFill>
                  <a:schemeClr val="bg2">
                    <a:lumMod val="50000"/>
                  </a:schemeClr>
                </a:solidFill>
              </a:defRPr>
            </a:lvl2pPr>
            <a:lvl3pPr indent="-274320">
              <a:buClr>
                <a:schemeClr val="accent4"/>
              </a:buClr>
              <a:buSzPct val="150000"/>
              <a:defRPr>
                <a:solidFill>
                  <a:schemeClr val="bg2">
                    <a:lumMod val="50000"/>
                  </a:schemeClr>
                </a:solidFill>
              </a:defRPr>
            </a:lvl3pPr>
            <a:lvl4pPr indent="-274320">
              <a:buClr>
                <a:schemeClr val="accent4"/>
              </a:buClr>
              <a:buSzPct val="150000"/>
              <a:defRPr>
                <a:solidFill>
                  <a:schemeClr val="bg2">
                    <a:lumMod val="50000"/>
                  </a:schemeClr>
                </a:solidFill>
              </a:defRPr>
            </a:lvl4pPr>
            <a:lvl5pPr indent="-274320">
              <a:buClr>
                <a:schemeClr val="accent4"/>
              </a:buClr>
              <a:buSzPct val="15000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
        <p:nvSpPr>
          <p:cNvPr id="2" name="Title 1"/>
          <p:cNvSpPr>
            <a:spLocks noGrp="1"/>
          </p:cNvSpPr>
          <p:nvPr>
            <p:ph type="title" hasCustomPrompt="1"/>
          </p:nvPr>
        </p:nvSpPr>
        <p:spPr/>
        <p:txBody>
          <a:bodyPr/>
          <a:lstStyle>
            <a:lvl1pPr>
              <a:defRPr u="sng" baseline="0">
                <a:solidFill>
                  <a:srgbClr val="CC2B30"/>
                </a:solidFill>
                <a:uFill>
                  <a:solidFill>
                    <a:srgbClr val="FFC000"/>
                  </a:solidFill>
                </a:u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54208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681038"/>
            <a:ext cx="10515600" cy="2852737"/>
          </a:xfrm>
        </p:spPr>
        <p:txBody>
          <a:bodyPr anchor="b"/>
          <a:lstStyle>
            <a:lvl1pPr>
              <a:defRPr sz="6000"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3976913"/>
            <a:ext cx="10515600" cy="1500187"/>
          </a:xfrm>
        </p:spPr>
        <p:txBody>
          <a:bodyPr/>
          <a:lstStyle>
            <a:lvl1pPr marL="0" indent="0">
              <a:buNone/>
              <a:defRPr sz="2400" b="1">
                <a:solidFill>
                  <a:schemeClr val="bg2">
                    <a:lumMod val="50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B99A4-7A62-49C3-9DAF-B220A7A7BC56}"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866715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10" name="Content Placeholder 5"/>
          <p:cNvSpPr>
            <a:spLocks noGrp="1"/>
          </p:cNvSpPr>
          <p:nvPr>
            <p:ph sz="quarter" idx="4"/>
          </p:nvPr>
        </p:nvSpPr>
        <p:spPr>
          <a:xfrm>
            <a:off x="6172200" y="2149475"/>
            <a:ext cx="5183188" cy="3684588"/>
          </a:xfrm>
        </p:spPr>
        <p:txBody>
          <a:bodyPr/>
          <a:lstStyle>
            <a:lvl1pPr marL="457200" indent="-457200">
              <a:buClr>
                <a:schemeClr val="accent4"/>
              </a:buClr>
              <a:buSzPct val="150000"/>
              <a:buFont typeface="Arial" panose="020B0604020202020204" pitchFamily="34" charset="0"/>
              <a:buChar char="•"/>
              <a:defRPr>
                <a:solidFill>
                  <a:schemeClr val="bg2">
                    <a:lumMod val="50000"/>
                  </a:schemeClr>
                </a:solidFill>
              </a:defRPr>
            </a:lvl1pPr>
            <a:lvl2pPr marL="800100" indent="-342900">
              <a:buClr>
                <a:schemeClr val="accent4"/>
              </a:buClr>
              <a:buSzPct val="150000"/>
              <a:buFont typeface="Arial" panose="020B0604020202020204" pitchFamily="34" charset="0"/>
              <a:buChar char="•"/>
              <a:defRPr>
                <a:solidFill>
                  <a:schemeClr val="bg2">
                    <a:lumMod val="50000"/>
                  </a:schemeClr>
                </a:solidFill>
              </a:defRPr>
            </a:lvl2pPr>
            <a:lvl3pPr marL="1257300" indent="-342900">
              <a:buClr>
                <a:schemeClr val="accent4"/>
              </a:buClr>
              <a:buSzPct val="150000"/>
              <a:buFont typeface="Arial" panose="020B0604020202020204" pitchFamily="34" charset="0"/>
              <a:buChar char="•"/>
              <a:defRPr>
                <a:solidFill>
                  <a:schemeClr val="bg2">
                    <a:lumMod val="50000"/>
                  </a:schemeClr>
                </a:solidFill>
              </a:defRPr>
            </a:lvl3pPr>
            <a:lvl4pPr marL="1657350" indent="-285750">
              <a:buClr>
                <a:schemeClr val="accent4"/>
              </a:buClr>
              <a:buSzPct val="150000"/>
              <a:buFont typeface="Arial" panose="020B0604020202020204" pitchFamily="34" charset="0"/>
              <a:buChar char="•"/>
              <a:defRPr>
                <a:solidFill>
                  <a:schemeClr val="bg2">
                    <a:lumMod val="50000"/>
                  </a:schemeClr>
                </a:solidFill>
              </a:defRPr>
            </a:lvl4pPr>
            <a:lvl5pPr marL="2114550" indent="-285750">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5"/>
          <p:cNvSpPr>
            <a:spLocks noGrp="1"/>
          </p:cNvSpPr>
          <p:nvPr>
            <p:ph sz="quarter" idx="13"/>
          </p:nvPr>
        </p:nvSpPr>
        <p:spPr>
          <a:xfrm>
            <a:off x="851524" y="2159307"/>
            <a:ext cx="5183188" cy="3684588"/>
          </a:xfrm>
        </p:spPr>
        <p:txBody>
          <a:bodyPr/>
          <a:lstStyle>
            <a:lvl1pPr marL="457200" indent="-457200">
              <a:buClr>
                <a:schemeClr val="accent4"/>
              </a:buClr>
              <a:buSzPct val="150000"/>
              <a:buFont typeface="Arial" panose="020B0604020202020204" pitchFamily="34" charset="0"/>
              <a:buChar char="•"/>
              <a:defRPr>
                <a:solidFill>
                  <a:schemeClr val="bg2">
                    <a:lumMod val="50000"/>
                  </a:schemeClr>
                </a:solidFill>
              </a:defRPr>
            </a:lvl1pPr>
            <a:lvl2pPr marL="800100" indent="-342900">
              <a:buClr>
                <a:schemeClr val="accent4"/>
              </a:buClr>
              <a:buSzPct val="150000"/>
              <a:buFont typeface="Arial" panose="020B0604020202020204" pitchFamily="34" charset="0"/>
              <a:buChar char="•"/>
              <a:defRPr>
                <a:solidFill>
                  <a:schemeClr val="bg2">
                    <a:lumMod val="50000"/>
                  </a:schemeClr>
                </a:solidFill>
              </a:defRPr>
            </a:lvl2pPr>
            <a:lvl3pPr marL="1257300" indent="-342900">
              <a:buClr>
                <a:schemeClr val="accent4"/>
              </a:buClr>
              <a:buSzPct val="150000"/>
              <a:buFont typeface="Arial" panose="020B0604020202020204" pitchFamily="34" charset="0"/>
              <a:buChar char="•"/>
              <a:defRPr>
                <a:solidFill>
                  <a:schemeClr val="bg2">
                    <a:lumMod val="50000"/>
                  </a:schemeClr>
                </a:solidFill>
              </a:defRPr>
            </a:lvl3pPr>
            <a:lvl4pPr marL="1657350" indent="-285750">
              <a:buClr>
                <a:schemeClr val="accent4"/>
              </a:buClr>
              <a:buSzPct val="150000"/>
              <a:buFont typeface="Arial" panose="020B0604020202020204" pitchFamily="34" charset="0"/>
              <a:buChar char="•"/>
              <a:defRPr>
                <a:solidFill>
                  <a:schemeClr val="bg2">
                    <a:lumMod val="50000"/>
                  </a:schemeClr>
                </a:solidFill>
              </a:defRPr>
            </a:lvl4pPr>
            <a:lvl5pPr marL="2114550" indent="-285750">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3823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Gold Subhead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C0000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C0000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marL="457200" indent="-457200">
              <a:buClr>
                <a:schemeClr val="accent4"/>
              </a:buClr>
              <a:buSzPct val="150000"/>
              <a:buFont typeface="Arial" panose="020B0604020202020204" pitchFamily="34" charset="0"/>
              <a:buChar char="•"/>
              <a:defRPr>
                <a:solidFill>
                  <a:schemeClr val="bg2">
                    <a:lumMod val="50000"/>
                  </a:schemeClr>
                </a:solidFill>
              </a:defRPr>
            </a:lvl1pPr>
            <a:lvl2pPr marL="800100" indent="-342900">
              <a:buClr>
                <a:schemeClr val="accent4"/>
              </a:buClr>
              <a:buSzPct val="150000"/>
              <a:buFont typeface="Arial" panose="020B0604020202020204" pitchFamily="34" charset="0"/>
              <a:buChar char="•"/>
              <a:defRPr>
                <a:solidFill>
                  <a:schemeClr val="bg2">
                    <a:lumMod val="50000"/>
                  </a:schemeClr>
                </a:solidFill>
              </a:defRPr>
            </a:lvl2pPr>
            <a:lvl3pPr marL="1257300" indent="-342900">
              <a:buClr>
                <a:schemeClr val="accent4"/>
              </a:buClr>
              <a:buSzPct val="150000"/>
              <a:buFont typeface="Arial" panose="020B0604020202020204" pitchFamily="34" charset="0"/>
              <a:buChar char="•"/>
              <a:defRPr>
                <a:solidFill>
                  <a:schemeClr val="bg2">
                    <a:lumMod val="50000"/>
                  </a:schemeClr>
                </a:solidFill>
              </a:defRPr>
            </a:lvl3pPr>
            <a:lvl4pPr marL="1657350" indent="-285750">
              <a:buClr>
                <a:schemeClr val="accent4"/>
              </a:buClr>
              <a:buSzPct val="150000"/>
              <a:buFont typeface="Arial" panose="020B0604020202020204" pitchFamily="34" charset="0"/>
              <a:buChar char="•"/>
              <a:defRPr>
                <a:solidFill>
                  <a:schemeClr val="bg2">
                    <a:lumMod val="50000"/>
                  </a:schemeClr>
                </a:solidFill>
              </a:defRPr>
            </a:lvl4pPr>
            <a:lvl5pPr marL="2114550" indent="-285750">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1B99A4-7A62-49C3-9DAF-B220A7A7BC56}"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D2F14-CE59-4A8F-A4F7-AD517BCDEF79}" type="slidenum">
              <a:rPr lang="en-US" smtClean="0"/>
              <a:t>‹#›</a:t>
            </a:fld>
            <a:endParaRPr lang="en-US"/>
          </a:p>
        </p:txBody>
      </p:sp>
      <p:sp>
        <p:nvSpPr>
          <p:cNvPr id="53" name="Content Placeholder 5"/>
          <p:cNvSpPr>
            <a:spLocks noGrp="1"/>
          </p:cNvSpPr>
          <p:nvPr>
            <p:ph sz="quarter" idx="13"/>
          </p:nvPr>
        </p:nvSpPr>
        <p:spPr>
          <a:xfrm>
            <a:off x="841476" y="2524955"/>
            <a:ext cx="5183188" cy="3684588"/>
          </a:xfrm>
        </p:spPr>
        <p:txBody>
          <a:bodyPr/>
          <a:lstStyle>
            <a:lvl1pPr marL="457200" indent="-457200">
              <a:buClr>
                <a:schemeClr val="accent4"/>
              </a:buClr>
              <a:buSzPct val="150000"/>
              <a:buFont typeface="Arial" panose="020B0604020202020204" pitchFamily="34" charset="0"/>
              <a:buChar char="•"/>
              <a:defRPr>
                <a:solidFill>
                  <a:schemeClr val="bg2">
                    <a:lumMod val="50000"/>
                  </a:schemeClr>
                </a:solidFill>
              </a:defRPr>
            </a:lvl1pPr>
            <a:lvl2pPr marL="800100" indent="-342900">
              <a:buClr>
                <a:schemeClr val="accent4"/>
              </a:buClr>
              <a:buSzPct val="150000"/>
              <a:buFont typeface="Arial" panose="020B0604020202020204" pitchFamily="34" charset="0"/>
              <a:buChar char="•"/>
              <a:defRPr>
                <a:solidFill>
                  <a:schemeClr val="bg2">
                    <a:lumMod val="50000"/>
                  </a:schemeClr>
                </a:solidFill>
              </a:defRPr>
            </a:lvl2pPr>
            <a:lvl3pPr marL="1257300" indent="-342900">
              <a:buClr>
                <a:schemeClr val="accent4"/>
              </a:buClr>
              <a:buSzPct val="150000"/>
              <a:buFont typeface="Arial" panose="020B0604020202020204" pitchFamily="34" charset="0"/>
              <a:buChar char="•"/>
              <a:defRPr>
                <a:solidFill>
                  <a:schemeClr val="bg2">
                    <a:lumMod val="50000"/>
                  </a:schemeClr>
                </a:solidFill>
              </a:defRPr>
            </a:lvl3pPr>
            <a:lvl4pPr marL="1657350" indent="-285750">
              <a:buClr>
                <a:schemeClr val="accent4"/>
              </a:buClr>
              <a:buSzPct val="150000"/>
              <a:buFont typeface="Arial" panose="020B0604020202020204" pitchFamily="34" charset="0"/>
              <a:buChar char="•"/>
              <a:defRPr>
                <a:solidFill>
                  <a:schemeClr val="bg2">
                    <a:lumMod val="50000"/>
                  </a:schemeClr>
                </a:solidFill>
              </a:defRPr>
            </a:lvl4pPr>
            <a:lvl5pPr marL="2114550" indent="-285750">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32134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Vertical Bar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0000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0000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11B99A4-7A62-49C3-9DAF-B220A7A7BC56}"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D2F14-CE59-4A8F-A4F7-AD517BCDEF79}" type="slidenum">
              <a:rPr lang="en-US" smtClean="0"/>
              <a:t>‹#›</a:t>
            </a:fld>
            <a:endParaRPr lang="en-US"/>
          </a:p>
        </p:txBody>
      </p:sp>
      <p:sp>
        <p:nvSpPr>
          <p:cNvPr id="25" name="Text Placeholder 24"/>
          <p:cNvSpPr>
            <a:spLocks noGrp="1"/>
          </p:cNvSpPr>
          <p:nvPr>
            <p:ph type="body" sz="quarter" idx="13"/>
          </p:nvPr>
        </p:nvSpPr>
        <p:spPr>
          <a:xfrm>
            <a:off x="1111250" y="2794000"/>
            <a:ext cx="4886325" cy="2463799"/>
          </a:xfrm>
        </p:spPr>
        <p:txBody>
          <a:bodyPr>
            <a:normAutofit/>
          </a:bodyPr>
          <a:lstStyle>
            <a:lvl1pPr marL="0" indent="0">
              <a:buNone/>
              <a:defRPr sz="1800" b="1">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29" name="Text Placeholder 24"/>
          <p:cNvSpPr>
            <a:spLocks noGrp="1"/>
          </p:cNvSpPr>
          <p:nvPr>
            <p:ph type="body" sz="quarter" idx="14"/>
          </p:nvPr>
        </p:nvSpPr>
        <p:spPr>
          <a:xfrm>
            <a:off x="6445250" y="2806700"/>
            <a:ext cx="4924425" cy="2463799"/>
          </a:xfrm>
        </p:spPr>
        <p:txBody>
          <a:bodyPr>
            <a:normAutofit/>
          </a:bodyPr>
          <a:lstStyle>
            <a:lvl1pPr marL="0" indent="0">
              <a:buNone/>
              <a:defRPr sz="1800" b="1">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cxnSp>
        <p:nvCxnSpPr>
          <p:cNvPr id="34" name="Straight Connector 33"/>
          <p:cNvCxnSpPr/>
          <p:nvPr userDrawn="1"/>
        </p:nvCxnSpPr>
        <p:spPr>
          <a:xfrm>
            <a:off x="971550" y="2806700"/>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305550" y="2806700"/>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8607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aptio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67445"/>
            <a:ext cx="3932237" cy="1600200"/>
          </a:xfrm>
        </p:spPr>
        <p:txBody>
          <a:bodyPr anchor="b"/>
          <a:lstStyle>
            <a:lvl1pPr>
              <a:defRPr sz="32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indent="-274320">
              <a:buClr>
                <a:schemeClr val="accent4"/>
              </a:buClr>
              <a:buSzPct val="150000"/>
              <a:defRPr sz="3200">
                <a:solidFill>
                  <a:schemeClr val="bg2">
                    <a:lumMod val="50000"/>
                  </a:schemeClr>
                </a:solidFill>
              </a:defRPr>
            </a:lvl1pPr>
            <a:lvl2pPr indent="-274320">
              <a:buClr>
                <a:schemeClr val="accent4"/>
              </a:buClr>
              <a:buSzPct val="150000"/>
              <a:defRPr sz="2800">
                <a:solidFill>
                  <a:schemeClr val="bg2">
                    <a:lumMod val="50000"/>
                  </a:schemeClr>
                </a:solidFill>
              </a:defRPr>
            </a:lvl2pPr>
            <a:lvl3pPr indent="-274320">
              <a:buClr>
                <a:schemeClr val="accent4"/>
              </a:buClr>
              <a:buSzPct val="150000"/>
              <a:defRPr sz="2400">
                <a:solidFill>
                  <a:schemeClr val="bg2">
                    <a:lumMod val="50000"/>
                  </a:schemeClr>
                </a:solidFill>
              </a:defRPr>
            </a:lvl3pPr>
            <a:lvl4pPr indent="-274320">
              <a:buClr>
                <a:schemeClr val="accent4"/>
              </a:buClr>
              <a:buSzPct val="150000"/>
              <a:defRPr sz="2000">
                <a:solidFill>
                  <a:schemeClr val="bg2">
                    <a:lumMod val="50000"/>
                  </a:schemeClr>
                </a:solidFill>
              </a:defRPr>
            </a:lvl4pPr>
            <a:lvl5pPr indent="-274320">
              <a:buClr>
                <a:schemeClr val="accent4"/>
              </a:buClr>
              <a:buSzPct val="150000"/>
              <a:defRPr sz="2000">
                <a:solidFill>
                  <a:schemeClr val="bg2">
                    <a:lumMod val="50000"/>
                  </a:schemeClr>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8" name="Text Placeholder 24"/>
          <p:cNvSpPr>
            <a:spLocks noGrp="1"/>
          </p:cNvSpPr>
          <p:nvPr>
            <p:ph type="body" sz="quarter" idx="13"/>
          </p:nvPr>
        </p:nvSpPr>
        <p:spPr>
          <a:xfrm>
            <a:off x="1073150" y="2590800"/>
            <a:ext cx="3698875" cy="3124200"/>
          </a:xfrm>
        </p:spPr>
        <p:txBody>
          <a:bodyPr>
            <a:normAutofit/>
          </a:bodyPr>
          <a:lstStyle>
            <a:lvl1pPr marL="0" indent="0">
              <a:buNone/>
              <a:defRPr sz="1800" b="1">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cxnSp>
        <p:nvCxnSpPr>
          <p:cNvPr id="11" name="Straight Connector 10"/>
          <p:cNvCxnSpPr/>
          <p:nvPr userDrawn="1"/>
        </p:nvCxnSpPr>
        <p:spPr>
          <a:xfrm>
            <a:off x="933450" y="2590800"/>
            <a:ext cx="0" cy="3124200"/>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8093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1 Backgroun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ln w="66675">
            <a:solidFill>
              <a:schemeClr val="accent4"/>
            </a:solidFill>
          </a:ln>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9" name="Title 1"/>
          <p:cNvSpPr>
            <a:spLocks noGrp="1"/>
          </p:cNvSpPr>
          <p:nvPr>
            <p:ph type="title" hasCustomPrompt="1"/>
          </p:nvPr>
        </p:nvSpPr>
        <p:spPr>
          <a:xfrm>
            <a:off x="839788" y="767445"/>
            <a:ext cx="3932237" cy="1600200"/>
          </a:xfrm>
        </p:spPr>
        <p:txBody>
          <a:bodyPr anchor="b"/>
          <a:lstStyle>
            <a:lvl1pPr>
              <a:defRPr sz="32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8" name="Text Placeholder 24"/>
          <p:cNvSpPr>
            <a:spLocks noGrp="1"/>
          </p:cNvSpPr>
          <p:nvPr>
            <p:ph type="body" sz="quarter" idx="13"/>
          </p:nvPr>
        </p:nvSpPr>
        <p:spPr>
          <a:xfrm>
            <a:off x="1098550" y="2794000"/>
            <a:ext cx="3673475" cy="3067050"/>
          </a:xfrm>
        </p:spPr>
        <p:txBody>
          <a:bodyPr>
            <a:normAutofit/>
          </a:bodyPr>
          <a:lstStyle>
            <a:lvl1pPr marL="0" indent="0">
              <a:buNone/>
              <a:defRPr sz="1800" b="1">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cxnSp>
        <p:nvCxnSpPr>
          <p:cNvPr id="4" name="Straight Connector 3"/>
          <p:cNvCxnSpPr/>
          <p:nvPr userDrawn="1"/>
        </p:nvCxnSpPr>
        <p:spPr>
          <a:xfrm>
            <a:off x="914400" y="2794000"/>
            <a:ext cx="12700" cy="3067050"/>
          </a:xfrm>
          <a:prstGeom prst="line">
            <a:avLst/>
          </a:prstGeom>
          <a:ln w="666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452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rgbClr val="9E1F63"/>
            </a:gs>
            <a:gs pos="88000">
              <a:srgbClr val="CC2B30"/>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B99A4-7A62-49C3-9DAF-B220A7A7BC56}"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D2F14-CE59-4A8F-A4F7-AD517BCDEF79}" type="slidenum">
              <a:rPr lang="en-US" smtClean="0"/>
              <a:t>‹#›</a:t>
            </a:fld>
            <a:endParaRPr lang="en-US"/>
          </a:p>
        </p:txBody>
      </p:sp>
      <p:grpSp>
        <p:nvGrpSpPr>
          <p:cNvPr id="67" name="Group 66"/>
          <p:cNvGrpSpPr/>
          <p:nvPr userDrawn="1"/>
        </p:nvGrpSpPr>
        <p:grpSpPr>
          <a:xfrm>
            <a:off x="-1078064" y="660083"/>
            <a:ext cx="14759790" cy="10388258"/>
            <a:chOff x="-1078064" y="660083"/>
            <a:chExt cx="14759790" cy="10388258"/>
          </a:xfrm>
        </p:grpSpPr>
        <p:grpSp>
          <p:nvGrpSpPr>
            <p:cNvPr id="68" name="Group 67"/>
            <p:cNvGrpSpPr/>
            <p:nvPr userDrawn="1"/>
          </p:nvGrpSpPr>
          <p:grpSpPr>
            <a:xfrm>
              <a:off x="4041808" y="660083"/>
              <a:ext cx="3576319" cy="924559"/>
              <a:chOff x="3895438" y="655004"/>
              <a:chExt cx="3576319" cy="924559"/>
            </a:xfrm>
          </p:grpSpPr>
          <p:sp>
            <p:nvSpPr>
              <p:cNvPr id="94" name="L-Shape 93"/>
              <p:cNvSpPr/>
              <p:nvPr userDrawn="1"/>
            </p:nvSpPr>
            <p:spPr>
              <a:xfrm rot="13500000">
                <a:off x="3895438" y="665163"/>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Shape 94"/>
              <p:cNvSpPr/>
              <p:nvPr userDrawn="1"/>
            </p:nvSpPr>
            <p:spPr>
              <a:xfrm rot="13500000">
                <a:off x="5226398" y="665163"/>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Shape 95"/>
              <p:cNvSpPr/>
              <p:nvPr userDrawn="1"/>
            </p:nvSpPr>
            <p:spPr>
              <a:xfrm rot="13500000">
                <a:off x="6557357" y="655004"/>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userDrawn="1"/>
          </p:nvSpPr>
          <p:spPr>
            <a:xfrm rot="18900000">
              <a:off x="-1078064" y="4339511"/>
              <a:ext cx="6708830" cy="6708830"/>
            </a:xfrm>
            <a:prstGeom prst="ellipse">
              <a:avLst/>
            </a:prstGeom>
            <a:blipFill dpi="0" rotWithShape="1">
              <a:blip r:embed="rId17">
                <a:alphaModFix amt="10000"/>
                <a:extLst>
                  <a:ext uri="{28A0092B-C50C-407E-A947-70E740481C1C}">
                    <a14:useLocalDpi xmlns:a14="http://schemas.microsoft.com/office/drawing/2010/main" val="0"/>
                  </a:ext>
                </a:extLst>
              </a:blip>
              <a:srcRect/>
              <a:stretch>
                <a:fillRect/>
              </a:stretch>
            </a:blipFill>
            <a:ln>
              <a:noFill/>
            </a:ln>
            <a:effectLst>
              <a:reflection stA="45000" endPos="6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dirty="0"/>
            </a:p>
          </p:txBody>
        </p:sp>
        <p:sp>
          <p:nvSpPr>
            <p:cNvPr id="70" name="Donut 69"/>
            <p:cNvSpPr/>
            <p:nvPr userDrawn="1"/>
          </p:nvSpPr>
          <p:spPr>
            <a:xfrm>
              <a:off x="10838635" y="2646973"/>
              <a:ext cx="2680952" cy="2680952"/>
            </a:xfrm>
            <a:prstGeom prst="donut">
              <a:avLst>
                <a:gd name="adj" fmla="val 18575"/>
              </a:avLst>
            </a:prstGeom>
            <a:gradFill flip="none" rotWithShape="1">
              <a:gsLst>
                <a:gs pos="0">
                  <a:schemeClr val="bg1">
                    <a:alpha val="20000"/>
                  </a:schemeClr>
                </a:gs>
                <a:gs pos="30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Oval 70"/>
            <p:cNvSpPr/>
            <p:nvPr userDrawn="1"/>
          </p:nvSpPr>
          <p:spPr>
            <a:xfrm>
              <a:off x="10632234" y="2462703"/>
              <a:ext cx="3049492" cy="3049492"/>
            </a:xfrm>
            <a:prstGeom prst="ellipse">
              <a:avLst/>
            </a:prstGeom>
            <a:noFill/>
            <a:ln w="28575">
              <a:gradFill flip="none" rotWithShape="1">
                <a:gsLst>
                  <a:gs pos="25000">
                    <a:schemeClr val="accent1">
                      <a:lumMod val="5000"/>
                      <a:lumOff val="95000"/>
                      <a:alpha val="10000"/>
                    </a:schemeClr>
                  </a:gs>
                  <a:gs pos="54000">
                    <a:schemeClr val="bg1">
                      <a:alpha val="5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6656448" y="6013740"/>
              <a:ext cx="5538760" cy="844260"/>
            </a:xfrm>
            <a:prstGeom prst="rect">
              <a:avLst/>
            </a:prstGeom>
            <a:blipFill dpi="0" rotWithShape="1">
              <a:blip r:embed="rId18">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userDrawn="1"/>
          </p:nvGrpSpPr>
          <p:grpSpPr>
            <a:xfrm>
              <a:off x="-146056" y="1088573"/>
              <a:ext cx="3111498" cy="2409210"/>
              <a:chOff x="601096" y="-232712"/>
              <a:chExt cx="8248619" cy="6386847"/>
            </a:xfrm>
            <a:gradFill flip="none" rotWithShape="1">
              <a:gsLst>
                <a:gs pos="0">
                  <a:srgbClr val="9E1F63"/>
                </a:gs>
                <a:gs pos="22000">
                  <a:srgbClr val="CF91B2">
                    <a:alpha val="15000"/>
                  </a:srgbClr>
                </a:gs>
                <a:gs pos="100000">
                  <a:schemeClr val="bg1">
                    <a:alpha val="30000"/>
                  </a:schemeClr>
                </a:gs>
              </a:gsLst>
              <a:lin ang="16200000" scaled="1"/>
              <a:tileRect/>
            </a:gradFill>
          </p:grpSpPr>
          <p:sp>
            <p:nvSpPr>
              <p:cNvPr id="74" name="Plus 73"/>
              <p:cNvSpPr/>
              <p:nvPr userDrawn="1"/>
            </p:nvSpPr>
            <p:spPr>
              <a:xfrm>
                <a:off x="609600"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74"/>
              <p:cNvSpPr/>
              <p:nvPr userDrawn="1"/>
            </p:nvSpPr>
            <p:spPr>
              <a:xfrm>
                <a:off x="609600"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75"/>
              <p:cNvSpPr/>
              <p:nvPr userDrawn="1"/>
            </p:nvSpPr>
            <p:spPr>
              <a:xfrm>
                <a:off x="60109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76"/>
              <p:cNvSpPr/>
              <p:nvPr userDrawn="1"/>
            </p:nvSpPr>
            <p:spPr>
              <a:xfrm>
                <a:off x="609600"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77"/>
              <p:cNvSpPr/>
              <p:nvPr userDrawn="1"/>
            </p:nvSpPr>
            <p:spPr>
              <a:xfrm>
                <a:off x="2477621"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78"/>
              <p:cNvSpPr/>
              <p:nvPr userDrawn="1"/>
            </p:nvSpPr>
            <p:spPr>
              <a:xfrm>
                <a:off x="2477621"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79"/>
              <p:cNvSpPr/>
              <p:nvPr userDrawn="1"/>
            </p:nvSpPr>
            <p:spPr>
              <a:xfrm>
                <a:off x="246911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80"/>
              <p:cNvSpPr/>
              <p:nvPr userDrawn="1"/>
            </p:nvSpPr>
            <p:spPr>
              <a:xfrm>
                <a:off x="2477621"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81"/>
              <p:cNvSpPr/>
              <p:nvPr userDrawn="1"/>
            </p:nvSpPr>
            <p:spPr>
              <a:xfrm>
                <a:off x="4265781"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82"/>
              <p:cNvSpPr/>
              <p:nvPr userDrawn="1"/>
            </p:nvSpPr>
            <p:spPr>
              <a:xfrm>
                <a:off x="4265781"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83"/>
              <p:cNvSpPr/>
              <p:nvPr userDrawn="1"/>
            </p:nvSpPr>
            <p:spPr>
              <a:xfrm>
                <a:off x="4257277"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84"/>
              <p:cNvSpPr/>
              <p:nvPr userDrawn="1"/>
            </p:nvSpPr>
            <p:spPr>
              <a:xfrm>
                <a:off x="4265781"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85"/>
              <p:cNvSpPr/>
              <p:nvPr userDrawn="1"/>
            </p:nvSpPr>
            <p:spPr>
              <a:xfrm>
                <a:off x="6117030"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86"/>
              <p:cNvSpPr/>
              <p:nvPr userDrawn="1"/>
            </p:nvSpPr>
            <p:spPr>
              <a:xfrm>
                <a:off x="6117030"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87"/>
              <p:cNvSpPr/>
              <p:nvPr userDrawn="1"/>
            </p:nvSpPr>
            <p:spPr>
              <a:xfrm>
                <a:off x="610852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88"/>
              <p:cNvSpPr/>
              <p:nvPr userDrawn="1"/>
            </p:nvSpPr>
            <p:spPr>
              <a:xfrm>
                <a:off x="6117030"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89"/>
              <p:cNvSpPr/>
              <p:nvPr userDrawn="1"/>
            </p:nvSpPr>
            <p:spPr>
              <a:xfrm>
                <a:off x="7935315"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90"/>
              <p:cNvSpPr/>
              <p:nvPr userDrawn="1"/>
            </p:nvSpPr>
            <p:spPr>
              <a:xfrm>
                <a:off x="7935315"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91"/>
              <p:cNvSpPr/>
              <p:nvPr userDrawn="1"/>
            </p:nvSpPr>
            <p:spPr>
              <a:xfrm>
                <a:off x="7935315" y="3441432"/>
                <a:ext cx="914400" cy="914400"/>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92"/>
              <p:cNvSpPr/>
              <p:nvPr userDrawn="1"/>
            </p:nvSpPr>
            <p:spPr>
              <a:xfrm>
                <a:off x="7935315"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userDrawn="1"/>
        </p:nvSpPr>
        <p:spPr>
          <a:xfrm>
            <a:off x="0" y="0"/>
            <a:ext cx="12192000" cy="601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5570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u="sng" kern="1200" baseline="0">
          <a:solidFill>
            <a:schemeClr val="tx1"/>
          </a:solidFill>
          <a:uFill>
            <a:solidFill>
              <a:schemeClr val="accent4"/>
            </a:solidFill>
          </a:u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jfif"/><Relationship Id="rId3" Type="http://schemas.openxmlformats.org/officeDocument/2006/relationships/image" Target="../media/image14.jpg"/><Relationship Id="rId7" Type="http://schemas.openxmlformats.org/officeDocument/2006/relationships/image" Target="../media/image18.jfif"/><Relationship Id="rId12" Type="http://schemas.openxmlformats.org/officeDocument/2006/relationships/image" Target="../media/image23.jfif"/><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image" Target="../media/image17.jpg"/><Relationship Id="rId11" Type="http://schemas.openxmlformats.org/officeDocument/2006/relationships/image" Target="../media/image22.jfif"/><Relationship Id="rId5" Type="http://schemas.openxmlformats.org/officeDocument/2006/relationships/image" Target="../media/image16.jpg"/><Relationship Id="rId10" Type="http://schemas.openxmlformats.org/officeDocument/2006/relationships/image" Target="../media/image21.jfif"/><Relationship Id="rId4" Type="http://schemas.openxmlformats.org/officeDocument/2006/relationships/image" Target="../media/image15.png"/><Relationship Id="rId9" Type="http://schemas.openxmlformats.org/officeDocument/2006/relationships/image" Target="../media/image20.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mailto:steven.aragon@careertech.ok.go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Influences in Teaching and Learning</a:t>
            </a:r>
            <a:endParaRPr lang="en-US" dirty="0"/>
          </a:p>
        </p:txBody>
      </p:sp>
      <p:sp>
        <p:nvSpPr>
          <p:cNvPr id="5" name="Subtitle 4"/>
          <p:cNvSpPr>
            <a:spLocks noGrp="1"/>
          </p:cNvSpPr>
          <p:nvPr>
            <p:ph type="subTitle" idx="1"/>
          </p:nvPr>
        </p:nvSpPr>
        <p:spPr/>
        <p:txBody>
          <a:bodyPr/>
          <a:lstStyle/>
          <a:p>
            <a:r>
              <a:rPr lang="en-US" dirty="0" smtClean="0">
                <a:latin typeface="+mn-lt"/>
              </a:rPr>
              <a:t>Steven R. Aragon, Ph.D.</a:t>
            </a:r>
          </a:p>
          <a:p>
            <a:r>
              <a:rPr lang="en-US" dirty="0" smtClean="0">
                <a:latin typeface="+mn-lt"/>
              </a:rPr>
              <a:t>Equity/Diversity Specialist</a:t>
            </a:r>
          </a:p>
          <a:p>
            <a:r>
              <a:rPr lang="en-US" dirty="0" smtClean="0">
                <a:latin typeface="+mn-lt"/>
              </a:rPr>
              <a:t>Professional Development</a:t>
            </a:r>
            <a:endParaRPr lang="en-US" dirty="0">
              <a:latin typeface="+mn-lt"/>
            </a:endParaRPr>
          </a:p>
        </p:txBody>
      </p:sp>
    </p:spTree>
    <p:extLst>
      <p:ext uri="{BB962C8B-B14F-4D97-AF65-F5344CB8AC3E}">
        <p14:creationId xmlns:p14="http://schemas.microsoft.com/office/powerpoint/2010/main" val="1972075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2"/>
          <a:srcRect l="-2011" t="-4771" r="-1803"/>
          <a:stretch/>
        </p:blipFill>
        <p:spPr>
          <a:prstGeom prst="rect">
            <a:avLst/>
          </a:prstGeom>
        </p:spPr>
      </p:pic>
      <p:sp>
        <p:nvSpPr>
          <p:cNvPr id="5" name="Title 4"/>
          <p:cNvSpPr>
            <a:spLocks noGrp="1"/>
          </p:cNvSpPr>
          <p:nvPr>
            <p:ph type="title"/>
          </p:nvPr>
        </p:nvSpPr>
        <p:spPr/>
        <p:txBody>
          <a:bodyPr/>
          <a:lstStyle/>
          <a:p>
            <a:r>
              <a:rPr lang="en-US" dirty="0" smtClean="0"/>
              <a:t>Cultural Style &amp; Classroom Learning</a:t>
            </a:r>
            <a:endParaRPr lang="en-US" dirty="0"/>
          </a:p>
        </p:txBody>
      </p:sp>
      <p:sp>
        <p:nvSpPr>
          <p:cNvPr id="7" name="Text Placeholder 6"/>
          <p:cNvSpPr>
            <a:spLocks noGrp="1"/>
          </p:cNvSpPr>
          <p:nvPr>
            <p:ph type="body" sz="quarter" idx="13"/>
          </p:nvPr>
        </p:nvSpPr>
        <p:spPr/>
        <p:txBody>
          <a:bodyPr/>
          <a:lstStyle/>
          <a:p>
            <a:pPr marL="285750" indent="-285750">
              <a:buFont typeface="Arial" panose="020B0604020202020204" pitchFamily="34" charset="0"/>
              <a:buChar char="•"/>
            </a:pPr>
            <a:r>
              <a:rPr lang="en-US" b="0" dirty="0" smtClean="0"/>
              <a:t>Perception differs between cultures resulting in different points of reference among different cultures</a:t>
            </a:r>
          </a:p>
          <a:p>
            <a:pPr marL="285750" indent="-285750">
              <a:buFont typeface="Arial" panose="020B0604020202020204" pitchFamily="34" charset="0"/>
              <a:buChar char="•"/>
            </a:pPr>
            <a:r>
              <a:rPr lang="en-US" b="0" dirty="0" smtClean="0"/>
              <a:t>Different points of reference lead to different judgments</a:t>
            </a:r>
          </a:p>
          <a:p>
            <a:pPr marL="285750" indent="-285750">
              <a:buFont typeface="Arial" panose="020B0604020202020204" pitchFamily="34" charset="0"/>
              <a:buChar char="•"/>
            </a:pPr>
            <a:r>
              <a:rPr lang="en-US" b="0" dirty="0" smtClean="0"/>
              <a:t>Different points of reference influence language, values, believes, and behaviors</a:t>
            </a:r>
            <a:endParaRPr lang="en-US" b="0" dirty="0"/>
          </a:p>
        </p:txBody>
      </p:sp>
    </p:spTree>
    <p:extLst>
      <p:ext uri="{BB962C8B-B14F-4D97-AF65-F5344CB8AC3E}">
        <p14:creationId xmlns:p14="http://schemas.microsoft.com/office/powerpoint/2010/main" val="2052402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Cultural Style &amp; Classroom Learning</a:t>
            </a:r>
            <a:endParaRPr lang="en-US" dirty="0"/>
          </a:p>
        </p:txBody>
      </p:sp>
      <p:sp>
        <p:nvSpPr>
          <p:cNvPr id="6" name="Text Placeholder 5"/>
          <p:cNvSpPr>
            <a:spLocks noGrp="1"/>
          </p:cNvSpPr>
          <p:nvPr>
            <p:ph type="body" sz="quarter" idx="14"/>
          </p:nvPr>
        </p:nvSpPr>
        <p:spPr/>
        <p:txBody>
          <a:bodyPr>
            <a:normAutofit fontScale="92500" lnSpcReduction="10000"/>
          </a:bodyPr>
          <a:lstStyle/>
          <a:p>
            <a:r>
              <a:rPr lang="en-US" b="0" dirty="0" smtClean="0"/>
              <a:t>Cultural and cognitive conflict often occurs when a group is asked to perform in a manner and setting which is foreign to their style and/or does not capitalize on it</a:t>
            </a:r>
            <a:endParaRPr lang="en-US" b="0" dirty="0"/>
          </a:p>
        </p:txBody>
      </p:sp>
      <p:sp>
        <p:nvSpPr>
          <p:cNvPr id="7" name="Text Placeholder 6"/>
          <p:cNvSpPr>
            <a:spLocks noGrp="1"/>
          </p:cNvSpPr>
          <p:nvPr>
            <p:ph type="body" sz="quarter" idx="15"/>
          </p:nvPr>
        </p:nvSpPr>
        <p:spPr/>
        <p:txBody>
          <a:bodyPr>
            <a:normAutofit/>
          </a:bodyPr>
          <a:lstStyle/>
          <a:p>
            <a:r>
              <a:rPr lang="en-US" sz="2200" b="0" dirty="0" smtClean="0"/>
              <a:t>Educators are not always equipped to identify, interpret, and respond to the variant styles of multicultural and diverse student populations</a:t>
            </a:r>
            <a:endParaRPr lang="en-US" sz="2200" b="0" dirty="0"/>
          </a:p>
        </p:txBody>
      </p:sp>
    </p:spTree>
    <p:extLst>
      <p:ext uri="{BB962C8B-B14F-4D97-AF65-F5344CB8AC3E}">
        <p14:creationId xmlns:p14="http://schemas.microsoft.com/office/powerpoint/2010/main" val="137280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can we do?</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0760" y="1578928"/>
            <a:ext cx="5110480" cy="4263072"/>
          </a:xfrm>
        </p:spPr>
      </p:pic>
    </p:spTree>
    <p:extLst>
      <p:ext uri="{BB962C8B-B14F-4D97-AF65-F5344CB8AC3E}">
        <p14:creationId xmlns:p14="http://schemas.microsoft.com/office/powerpoint/2010/main" val="3647937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a:xfrm>
            <a:off x="847105" y="1121406"/>
            <a:ext cx="6172200" cy="4533165"/>
          </a:xfrm>
        </p:spPr>
      </p:sp>
      <p:sp>
        <p:nvSpPr>
          <p:cNvPr id="5" name="Title 4"/>
          <p:cNvSpPr>
            <a:spLocks noGrp="1"/>
          </p:cNvSpPr>
          <p:nvPr>
            <p:ph type="title"/>
          </p:nvPr>
        </p:nvSpPr>
        <p:spPr>
          <a:xfrm>
            <a:off x="7493452" y="1121406"/>
            <a:ext cx="4101648" cy="1012194"/>
          </a:xfrm>
        </p:spPr>
        <p:txBody>
          <a:bodyPr/>
          <a:lstStyle/>
          <a:p>
            <a:r>
              <a:rPr lang="en-US" dirty="0" smtClean="0"/>
              <a:t>Culturally Responsive Teaching</a:t>
            </a:r>
            <a:endParaRPr lang="en-US" dirty="0"/>
          </a:p>
        </p:txBody>
      </p:sp>
      <p:sp>
        <p:nvSpPr>
          <p:cNvPr id="7" name="Text Placeholder 6"/>
          <p:cNvSpPr>
            <a:spLocks noGrp="1"/>
          </p:cNvSpPr>
          <p:nvPr>
            <p:ph type="body" sz="quarter" idx="13"/>
          </p:nvPr>
        </p:nvSpPr>
        <p:spPr>
          <a:xfrm>
            <a:off x="7493452" y="2570587"/>
            <a:ext cx="4037013" cy="3083984"/>
          </a:xfrm>
        </p:spPr>
        <p:txBody>
          <a:bodyPr>
            <a:normAutofit fontScale="92500" lnSpcReduction="10000"/>
          </a:bodyPr>
          <a:lstStyle/>
          <a:p>
            <a:pPr marL="285750" indent="-285750">
              <a:buFont typeface="Arial" panose="020B0604020202020204" pitchFamily="34" charset="0"/>
              <a:buChar char="•"/>
            </a:pPr>
            <a:r>
              <a:rPr lang="en-US" b="0" dirty="0" smtClean="0"/>
              <a:t>Appreciate &amp; Respect differences</a:t>
            </a:r>
          </a:p>
          <a:p>
            <a:pPr marL="285750" indent="-285750">
              <a:buFont typeface="Arial" panose="020B0604020202020204" pitchFamily="34" charset="0"/>
              <a:buChar char="•"/>
            </a:pPr>
            <a:r>
              <a:rPr lang="en-US" b="0" dirty="0" smtClean="0"/>
              <a:t>Engage the motivation of all learners</a:t>
            </a:r>
          </a:p>
          <a:p>
            <a:pPr marL="285750" indent="-285750">
              <a:buFont typeface="Arial" panose="020B0604020202020204" pitchFamily="34" charset="0"/>
              <a:buChar char="•"/>
            </a:pPr>
            <a:r>
              <a:rPr lang="en-US" b="0" dirty="0" smtClean="0"/>
              <a:t>Create a safe, inclusive, and respectful learning environment</a:t>
            </a:r>
          </a:p>
          <a:p>
            <a:pPr marL="285750" indent="-285750">
              <a:buFont typeface="Arial" panose="020B0604020202020204" pitchFamily="34" charset="0"/>
              <a:buChar char="•"/>
            </a:pPr>
            <a:r>
              <a:rPr lang="en-US" b="0" dirty="0" smtClean="0"/>
              <a:t>Derive teaching practices from principles crossing disciplines and cultures</a:t>
            </a:r>
          </a:p>
          <a:p>
            <a:pPr marL="285750" indent="-285750">
              <a:buFont typeface="Arial" panose="020B0604020202020204" pitchFamily="34" charset="0"/>
              <a:buChar char="•"/>
            </a:pPr>
            <a:r>
              <a:rPr lang="en-US" b="0" dirty="0" smtClean="0"/>
              <a:t>Relate content and instructional strategies to the cultural backgrounds of your students</a:t>
            </a:r>
          </a:p>
          <a:p>
            <a:pPr marL="285750" indent="-285750">
              <a:buFont typeface="Arial" panose="020B0604020202020204" pitchFamily="34" charset="0"/>
              <a:buChar char="•"/>
            </a:pPr>
            <a:r>
              <a:rPr lang="en-US" b="0" dirty="0" smtClean="0"/>
              <a:t>Promote justice and equity in society</a:t>
            </a:r>
            <a:endParaRPr lang="en-US" b="0" dirty="0"/>
          </a:p>
        </p:txBody>
      </p:sp>
      <p:pic>
        <p:nvPicPr>
          <p:cNvPr id="8" name="Picture 7" descr="C:\Program Files\Common Files\Microsoft Shared\Clipart\cagcat50\bs0055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11" y="1288026"/>
            <a:ext cx="4552334" cy="436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7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Motivational Framework for Culturally Responsive Teaching</a:t>
            </a:r>
            <a:endParaRPr lang="en-US" dirty="0"/>
          </a:p>
        </p:txBody>
      </p:sp>
      <p:sp>
        <p:nvSpPr>
          <p:cNvPr id="6" name="Text Placeholder 5"/>
          <p:cNvSpPr>
            <a:spLocks noGrp="1"/>
          </p:cNvSpPr>
          <p:nvPr>
            <p:ph type="body" sz="quarter" idx="14"/>
          </p:nvPr>
        </p:nvSpPr>
        <p:spPr>
          <a:xfrm>
            <a:off x="723897" y="2199125"/>
            <a:ext cx="10064753" cy="914400"/>
          </a:xfrm>
        </p:spPr>
        <p:txBody>
          <a:bodyPr>
            <a:normAutofit fontScale="92500" lnSpcReduction="20000"/>
          </a:bodyPr>
          <a:lstStyle/>
          <a:p>
            <a:r>
              <a:rPr lang="en-US" dirty="0" smtClean="0"/>
              <a:t>Establish inclusion</a:t>
            </a:r>
          </a:p>
          <a:p>
            <a:pPr lvl="1"/>
            <a:r>
              <a:rPr lang="en-US" dirty="0" smtClean="0"/>
              <a:t>What do we need to do to make all students feel respected by and connected to one another?</a:t>
            </a:r>
            <a:endParaRPr lang="en-US" b="0" dirty="0"/>
          </a:p>
        </p:txBody>
      </p:sp>
      <p:sp>
        <p:nvSpPr>
          <p:cNvPr id="7" name="Text Placeholder 6"/>
          <p:cNvSpPr>
            <a:spLocks noGrp="1"/>
          </p:cNvSpPr>
          <p:nvPr>
            <p:ph type="body" sz="quarter" idx="15"/>
          </p:nvPr>
        </p:nvSpPr>
        <p:spPr/>
        <p:txBody>
          <a:bodyPr>
            <a:normAutofit fontScale="92500" lnSpcReduction="20000"/>
          </a:bodyPr>
          <a:lstStyle/>
          <a:p>
            <a:r>
              <a:rPr lang="en-US" dirty="0" smtClean="0"/>
              <a:t>Develop attitude</a:t>
            </a:r>
          </a:p>
          <a:p>
            <a:pPr lvl="1"/>
            <a:r>
              <a:rPr lang="en-US" dirty="0" smtClean="0"/>
              <a:t>How can we use relevance and choice to create a favorable attitude towards learning and the topic?</a:t>
            </a:r>
            <a:endParaRPr lang="en-US" b="0" dirty="0"/>
          </a:p>
        </p:txBody>
      </p:sp>
    </p:spTree>
    <p:extLst>
      <p:ext uri="{BB962C8B-B14F-4D97-AF65-F5344CB8AC3E}">
        <p14:creationId xmlns:p14="http://schemas.microsoft.com/office/powerpoint/2010/main" val="56469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Framework for Culturally Responsive Teaching</a:t>
            </a:r>
            <a:endParaRPr lang="en-US" dirty="0"/>
          </a:p>
        </p:txBody>
      </p:sp>
      <p:sp>
        <p:nvSpPr>
          <p:cNvPr id="3" name="Text Placeholder 2"/>
          <p:cNvSpPr>
            <a:spLocks noGrp="1"/>
          </p:cNvSpPr>
          <p:nvPr>
            <p:ph type="body" sz="quarter" idx="14"/>
          </p:nvPr>
        </p:nvSpPr>
        <p:spPr/>
        <p:txBody>
          <a:bodyPr>
            <a:normAutofit fontScale="92500" lnSpcReduction="20000"/>
          </a:bodyPr>
          <a:lstStyle/>
          <a:p>
            <a:r>
              <a:rPr lang="en-US" dirty="0" smtClean="0"/>
              <a:t>Enhance meaning</a:t>
            </a:r>
          </a:p>
          <a:p>
            <a:pPr lvl="1"/>
            <a:r>
              <a:rPr lang="en-US" dirty="0" smtClean="0"/>
              <a:t>What are active ways to increase the complexity of what we are learning so that it matters to us and contribute to a pluralistic democracy?</a:t>
            </a:r>
            <a:endParaRPr lang="en-US" dirty="0"/>
          </a:p>
        </p:txBody>
      </p:sp>
      <p:sp>
        <p:nvSpPr>
          <p:cNvPr id="4" name="Text Placeholder 3"/>
          <p:cNvSpPr>
            <a:spLocks noGrp="1"/>
          </p:cNvSpPr>
          <p:nvPr>
            <p:ph type="body" sz="quarter" idx="15"/>
          </p:nvPr>
        </p:nvSpPr>
        <p:spPr/>
        <p:txBody>
          <a:bodyPr>
            <a:normAutofit fontScale="92500" lnSpcReduction="20000"/>
          </a:bodyPr>
          <a:lstStyle/>
          <a:p>
            <a:r>
              <a:rPr lang="en-US" dirty="0" smtClean="0"/>
              <a:t>Engendering competence</a:t>
            </a:r>
          </a:p>
          <a:p>
            <a:pPr lvl="1"/>
            <a:r>
              <a:rPr lang="en-US" dirty="0" smtClean="0"/>
              <a:t>How can we create an understanding we are becoming effective in learning we value?</a:t>
            </a:r>
            <a:endParaRPr lang="en-US" dirty="0"/>
          </a:p>
        </p:txBody>
      </p:sp>
    </p:spTree>
    <p:extLst>
      <p:ext uri="{BB962C8B-B14F-4D97-AF65-F5344CB8AC3E}">
        <p14:creationId xmlns:p14="http://schemas.microsoft.com/office/powerpoint/2010/main" val="1841595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nline Implementation for Ethical Dilemma Techniqu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488332"/>
            <a:ext cx="8686800" cy="4367719"/>
          </a:xfrm>
        </p:spPr>
      </p:pic>
      <p:sp>
        <p:nvSpPr>
          <p:cNvPr id="5" name="Title 4"/>
          <p:cNvSpPr>
            <a:spLocks noGrp="1"/>
          </p:cNvSpPr>
          <p:nvPr>
            <p:ph type="title"/>
          </p:nvPr>
        </p:nvSpPr>
        <p:spPr/>
        <p:txBody>
          <a:bodyPr/>
          <a:lstStyle/>
          <a:p>
            <a:r>
              <a:rPr lang="en-US" dirty="0" smtClean="0"/>
              <a:t>Ethnics &amp; Integrity</a:t>
            </a:r>
            <a:endParaRPr lang="en-US" dirty="0"/>
          </a:p>
        </p:txBody>
      </p:sp>
    </p:spTree>
    <p:extLst>
      <p:ext uri="{BB962C8B-B14F-4D97-AF65-F5344CB8AC3E}">
        <p14:creationId xmlns:p14="http://schemas.microsoft.com/office/powerpoint/2010/main" val="27379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sz="4000" dirty="0" smtClean="0"/>
              <a:t>What do these individuals have in common?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44" y="972685"/>
            <a:ext cx="3282462" cy="18976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799" y="2059343"/>
            <a:ext cx="3041109" cy="18976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54" y="2831430"/>
            <a:ext cx="3045474" cy="17395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98" y="3991752"/>
            <a:ext cx="3282462" cy="19894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6217" y="4004098"/>
            <a:ext cx="3041109" cy="196475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8623" y="4321553"/>
            <a:ext cx="2857500" cy="16002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1754" y="1029167"/>
            <a:ext cx="2857500" cy="16002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7091" y="2764275"/>
            <a:ext cx="2390775" cy="191452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6760" y="4159061"/>
            <a:ext cx="2619375" cy="174307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2904" y="2702926"/>
            <a:ext cx="2857500" cy="16002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0662" y="1092171"/>
            <a:ext cx="2857500" cy="1600200"/>
          </a:xfrm>
          <a:prstGeom prst="rect">
            <a:avLst/>
          </a:prstGeom>
        </p:spPr>
      </p:pic>
    </p:spTree>
    <p:extLst>
      <p:ext uri="{BB962C8B-B14F-4D97-AF65-F5344CB8AC3E}">
        <p14:creationId xmlns:p14="http://schemas.microsoft.com/office/powerpoint/2010/main" val="2867281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 of the </a:t>
            </a:r>
            <a:r>
              <a:rPr lang="en-US" dirty="0" smtClean="0"/>
              <a:t>NEVERS </a:t>
            </a:r>
            <a:r>
              <a:rPr lang="en-US" dirty="0"/>
              <a:t>with Students</a:t>
            </a:r>
          </a:p>
        </p:txBody>
      </p:sp>
      <p:sp>
        <p:nvSpPr>
          <p:cNvPr id="8" name="Text Placeholder 7"/>
          <p:cNvSpPr>
            <a:spLocks noGrp="1"/>
          </p:cNvSpPr>
          <p:nvPr>
            <p:ph type="body" sz="quarter" idx="13"/>
          </p:nvPr>
        </p:nvSpPr>
        <p:spPr>
          <a:xfrm>
            <a:off x="1013764" y="2806700"/>
            <a:ext cx="4886325" cy="2866514"/>
          </a:xfrm>
        </p:spPr>
        <p:txBody>
          <a:bodyPr>
            <a:normAutofit lnSpcReduction="10000"/>
          </a:bodyPr>
          <a:lstStyle/>
          <a:p>
            <a:pPr marL="285750" indent="-285750">
              <a:lnSpc>
                <a:spcPct val="70000"/>
              </a:lnSpc>
              <a:buFont typeface="Arial" panose="020B0604020202020204" pitchFamily="34" charset="0"/>
              <a:buChar char="•"/>
            </a:pPr>
            <a:r>
              <a:rPr lang="en-US" b="0" dirty="0" smtClean="0">
                <a:latin typeface="Arial" panose="020B0604020202020204" pitchFamily="34" charset="0"/>
                <a:cs typeface="Arial" panose="020B0604020202020204" pitchFamily="34" charset="0"/>
              </a:rPr>
              <a:t>Sexting</a:t>
            </a:r>
          </a:p>
          <a:p>
            <a:pPr marL="285750" indent="-285750">
              <a:lnSpc>
                <a:spcPct val="70000"/>
              </a:lnSpc>
              <a:buFont typeface="Arial" panose="020B0604020202020204" pitchFamily="34" charset="0"/>
              <a:buChar char="•"/>
            </a:pPr>
            <a:r>
              <a:rPr lang="en-US" b="0" dirty="0">
                <a:latin typeface="Arial" panose="020B0604020202020204" pitchFamily="34" charset="0"/>
                <a:cs typeface="Arial" panose="020B0604020202020204" pitchFamily="34" charset="0"/>
              </a:rPr>
              <a:t>Dating</a:t>
            </a:r>
          </a:p>
          <a:p>
            <a:pPr marL="285750" indent="-285750">
              <a:lnSpc>
                <a:spcPct val="70000"/>
              </a:lnSpc>
              <a:buFont typeface="Arial" panose="020B0604020202020204" pitchFamily="34" charset="0"/>
              <a:buChar char="•"/>
            </a:pPr>
            <a:r>
              <a:rPr lang="en-US" b="0" dirty="0">
                <a:latin typeface="Arial" panose="020B0604020202020204" pitchFamily="34" charset="0"/>
                <a:cs typeface="Arial" panose="020B0604020202020204" pitchFamily="34" charset="0"/>
              </a:rPr>
              <a:t>Having sex with</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Suggestions of a quid pro quo</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Sexual </a:t>
            </a:r>
            <a:r>
              <a:rPr lang="en-US" b="0" dirty="0" smtClean="0">
                <a:latin typeface="Arial" panose="020B0604020202020204" pitchFamily="34" charset="0"/>
                <a:cs typeface="Arial" panose="020B0604020202020204" pitchFamily="34" charset="0"/>
              </a:rPr>
              <a:t>comments</a:t>
            </a:r>
            <a:endParaRPr lang="en-US" b="0" dirty="0">
              <a:latin typeface="Arial" panose="020B0604020202020204" pitchFamily="34" charset="0"/>
              <a:cs typeface="Arial" panose="020B0604020202020204" pitchFamily="34" charset="0"/>
            </a:endParaRPr>
          </a:p>
          <a:p>
            <a:pPr marL="285750" indent="-285750">
              <a:lnSpc>
                <a:spcPct val="70000"/>
              </a:lnSpc>
              <a:buFont typeface="Arial" panose="020B0604020202020204" pitchFamily="34" charset="0"/>
              <a:buChar char="•"/>
            </a:pPr>
            <a:r>
              <a:rPr lang="en-US" b="0" dirty="0" smtClean="0">
                <a:latin typeface="Arial" panose="020B0604020202020204" pitchFamily="34" charset="0"/>
                <a:cs typeface="Arial" panose="020B0604020202020204" pitchFamily="34" charset="0"/>
              </a:rPr>
              <a:t>Calling/Skype/FaceTime</a:t>
            </a:r>
            <a:endParaRPr lang="en-US" b="0" dirty="0">
              <a:latin typeface="Arial" panose="020B0604020202020204" pitchFamily="34" charset="0"/>
              <a:cs typeface="Arial" panose="020B0604020202020204" pitchFamily="34" charset="0"/>
            </a:endParaRPr>
          </a:p>
          <a:p>
            <a:pPr marL="285750" indent="-285750">
              <a:lnSpc>
                <a:spcPct val="70000"/>
              </a:lnSpc>
              <a:buFont typeface="Arial" panose="020B0604020202020204" pitchFamily="34" charset="0"/>
              <a:buChar char="•"/>
            </a:pPr>
            <a:r>
              <a:rPr lang="en-US" b="0" dirty="0">
                <a:latin typeface="Arial" panose="020B0604020202020204" pitchFamily="34" charset="0"/>
                <a:cs typeface="Arial" panose="020B0604020202020204" pitchFamily="34" charset="0"/>
              </a:rPr>
              <a:t>Meeting behind closed doors</a:t>
            </a:r>
          </a:p>
          <a:p>
            <a:pPr marL="285750" indent="-285750">
              <a:lnSpc>
                <a:spcPct val="70000"/>
              </a:lnSpc>
              <a:buFont typeface="Arial" panose="020B0604020202020204" pitchFamily="34" charset="0"/>
              <a:buChar char="•"/>
            </a:pPr>
            <a:r>
              <a:rPr lang="en-US" b="0" dirty="0">
                <a:latin typeface="Arial" panose="020B0604020202020204" pitchFamily="34" charset="0"/>
                <a:cs typeface="Arial" panose="020B0604020202020204" pitchFamily="34" charset="0"/>
              </a:rPr>
              <a:t>Giving rides</a:t>
            </a:r>
          </a:p>
          <a:p>
            <a:pPr marL="285750" indent="-285750">
              <a:lnSpc>
                <a:spcPct val="70000"/>
              </a:lnSpc>
              <a:buFont typeface="Arial" panose="020B0604020202020204" pitchFamily="34" charset="0"/>
              <a:buChar char="•"/>
            </a:pPr>
            <a:r>
              <a:rPr lang="en-US" b="0" dirty="0">
                <a:latin typeface="Arial" panose="020B0604020202020204" pitchFamily="34" charset="0"/>
                <a:cs typeface="Arial" panose="020B0604020202020204" pitchFamily="34" charset="0"/>
              </a:rPr>
              <a:t>Loaning money</a:t>
            </a:r>
          </a:p>
          <a:p>
            <a:endParaRPr lang="en-US" dirty="0"/>
          </a:p>
        </p:txBody>
      </p:sp>
      <p:sp>
        <p:nvSpPr>
          <p:cNvPr id="4" name="Text Placeholder 3"/>
          <p:cNvSpPr>
            <a:spLocks noGrp="1"/>
          </p:cNvSpPr>
          <p:nvPr>
            <p:ph type="body" sz="quarter" idx="14"/>
          </p:nvPr>
        </p:nvSpPr>
        <p:spPr>
          <a:xfrm>
            <a:off x="6445250" y="2806700"/>
            <a:ext cx="4924425" cy="3136900"/>
          </a:xfrm>
        </p:spPr>
        <p:txBody>
          <a:bodyPr>
            <a:normAutofit/>
          </a:bodyPr>
          <a:lstStyle/>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Leaning over a student</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Invading personal </a:t>
            </a:r>
            <a:r>
              <a:rPr lang="en-US" b="0" dirty="0" smtClean="0">
                <a:latin typeface="Arial" panose="020B0604020202020204" pitchFamily="34" charset="0"/>
                <a:cs typeface="Arial" panose="020B0604020202020204" pitchFamily="34" charset="0"/>
              </a:rPr>
              <a:t>space</a:t>
            </a:r>
          </a:p>
          <a:p>
            <a:pPr marL="285750" indent="-285750">
              <a:buFont typeface="Arial" panose="020B0604020202020204" pitchFamily="34" charset="0"/>
              <a:buChar char="•"/>
            </a:pPr>
            <a:r>
              <a:rPr lang="en-US" b="0" dirty="0">
                <a:solidFill>
                  <a:srgbClr val="FF0000"/>
                </a:solidFill>
                <a:latin typeface="Arial" panose="020B0604020202020204" pitchFamily="34" charset="0"/>
                <a:cs typeface="Arial" panose="020B0604020202020204" pitchFamily="34" charset="0"/>
              </a:rPr>
              <a:t>BEING A </a:t>
            </a:r>
            <a:r>
              <a:rPr lang="en-US" b="0" dirty="0" smtClean="0">
                <a:solidFill>
                  <a:srgbClr val="FF0000"/>
                </a:solidFill>
                <a:latin typeface="Arial" panose="020B0604020202020204" pitchFamily="34" charset="0"/>
                <a:cs typeface="Arial" panose="020B0604020202020204" pitchFamily="34" charset="0"/>
              </a:rPr>
              <a:t>BYSTANDER</a:t>
            </a:r>
            <a:endParaRPr lang="en-US" b="0" dirty="0" smtClean="0">
              <a:solidFill>
                <a:srgbClr val="00B0F0"/>
              </a:solidFill>
              <a:latin typeface="Arial" panose="020B0604020202020204" pitchFamily="34" charset="0"/>
              <a:cs typeface="Arial" panose="020B0604020202020204" pitchFamily="34" charset="0"/>
            </a:endParaRPr>
          </a:p>
          <a:p>
            <a:pPr marL="285750" indent="-285750">
              <a:lnSpc>
                <a:spcPct val="70000"/>
              </a:lnSpc>
              <a:buFont typeface="Arial" panose="020B0604020202020204" pitchFamily="34" charset="0"/>
              <a:buChar char="•"/>
            </a:pPr>
            <a:r>
              <a:rPr lang="en-US" b="0" dirty="0" smtClean="0">
                <a:solidFill>
                  <a:srgbClr val="00B0F0"/>
                </a:solidFill>
                <a:latin typeface="Arial" panose="020B0604020202020204" pitchFamily="34" charset="0"/>
                <a:cs typeface="Arial" panose="020B0604020202020204" pitchFamily="34" charset="0"/>
              </a:rPr>
              <a:t>Texting</a:t>
            </a:r>
            <a:endParaRPr lang="en-US" b="0" dirty="0">
              <a:solidFill>
                <a:srgbClr val="00B0F0"/>
              </a:solidFill>
              <a:latin typeface="Arial" panose="020B0604020202020204" pitchFamily="34" charset="0"/>
              <a:cs typeface="Arial" panose="020B0604020202020204" pitchFamily="34" charset="0"/>
            </a:endParaRPr>
          </a:p>
          <a:p>
            <a:pPr marL="285750" indent="-285750">
              <a:lnSpc>
                <a:spcPct val="70000"/>
              </a:lnSpc>
              <a:buFont typeface="Arial" panose="020B0604020202020204" pitchFamily="34" charset="0"/>
              <a:buChar char="•"/>
            </a:pPr>
            <a:r>
              <a:rPr lang="en-US" b="0" dirty="0">
                <a:solidFill>
                  <a:srgbClr val="00B0F0"/>
                </a:solidFill>
                <a:latin typeface="Arial" panose="020B0604020202020204" pitchFamily="34" charset="0"/>
                <a:cs typeface="Arial" panose="020B0604020202020204" pitchFamily="34" charset="0"/>
              </a:rPr>
              <a:t>Emailing</a:t>
            </a:r>
          </a:p>
          <a:p>
            <a:pPr marL="285750" indent="-285750">
              <a:lnSpc>
                <a:spcPct val="70000"/>
              </a:lnSpc>
              <a:buFont typeface="Arial" panose="020B0604020202020204" pitchFamily="34" charset="0"/>
              <a:buChar char="•"/>
            </a:pPr>
            <a:r>
              <a:rPr lang="en-US" b="0" dirty="0">
                <a:solidFill>
                  <a:srgbClr val="00B0F0"/>
                </a:solidFill>
                <a:latin typeface="Arial" panose="020B0604020202020204" pitchFamily="34" charset="0"/>
                <a:cs typeface="Arial" panose="020B0604020202020204" pitchFamily="34" charset="0"/>
              </a:rPr>
              <a:t>Patting on back and/or shoulder</a:t>
            </a:r>
          </a:p>
          <a:p>
            <a:pPr marL="285750" indent="-285750">
              <a:lnSpc>
                <a:spcPct val="70000"/>
              </a:lnSpc>
              <a:buFont typeface="Arial" panose="020B0604020202020204" pitchFamily="34" charset="0"/>
              <a:buChar char="•"/>
            </a:pPr>
            <a:r>
              <a:rPr lang="en-US" b="0" dirty="0" smtClean="0">
                <a:solidFill>
                  <a:srgbClr val="00B0F0"/>
                </a:solidFill>
                <a:latin typeface="Arial" panose="020B0604020202020204" pitchFamily="34" charset="0"/>
                <a:cs typeface="Arial" panose="020B0604020202020204" pitchFamily="34" charset="0"/>
              </a:rPr>
              <a:t>Hugging</a:t>
            </a:r>
            <a:endParaRPr lang="en-US"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smtClean="0">
                <a:solidFill>
                  <a:srgbClr val="00B0F0"/>
                </a:solidFill>
                <a:latin typeface="Arial" panose="020B0604020202020204" pitchFamily="34" charset="0"/>
                <a:cs typeface="Arial" panose="020B0604020202020204" pitchFamily="34" charset="0"/>
              </a:rPr>
              <a:t>Comments </a:t>
            </a:r>
            <a:r>
              <a:rPr lang="en-US" b="0" dirty="0">
                <a:solidFill>
                  <a:srgbClr val="00B0F0"/>
                </a:solidFill>
                <a:latin typeface="Arial" panose="020B0604020202020204" pitchFamily="34" charset="0"/>
                <a:cs typeface="Arial" panose="020B0604020202020204" pitchFamily="34" charset="0"/>
              </a:rPr>
              <a:t>about body/clothes</a:t>
            </a:r>
          </a:p>
          <a:p>
            <a:pPr marL="285750" indent="-285750">
              <a:buFont typeface="Arial" panose="020B0604020202020204" pitchFamily="34" charset="0"/>
              <a:buChar char="•"/>
            </a:pPr>
            <a:endParaRPr lang="en-US" dirty="0">
              <a:solidFill>
                <a:srgbClr val="00B0F0"/>
              </a:solidFill>
            </a:endParaRPr>
          </a:p>
        </p:txBody>
      </p:sp>
    </p:spTree>
    <p:extLst>
      <p:ext uri="{BB962C8B-B14F-4D97-AF65-F5344CB8AC3E}">
        <p14:creationId xmlns:p14="http://schemas.microsoft.com/office/powerpoint/2010/main" val="1826659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Learning Process for Diversity Competency</a:t>
            </a:r>
            <a:endParaRPr lang="en-US" sz="4000" dirty="0"/>
          </a:p>
        </p:txBody>
      </p:sp>
      <p:sp>
        <p:nvSpPr>
          <p:cNvPr id="8" name="TextBox 7"/>
          <p:cNvSpPr txBox="1"/>
          <p:nvPr/>
        </p:nvSpPr>
        <p:spPr>
          <a:xfrm>
            <a:off x="1111046" y="2241755"/>
            <a:ext cx="1681316" cy="646331"/>
          </a:xfrm>
          <a:prstGeom prst="rect">
            <a:avLst/>
          </a:prstGeom>
          <a:noFill/>
        </p:spPr>
        <p:txBody>
          <a:bodyPr wrap="square" rtlCol="0">
            <a:spAutoFit/>
          </a:bodyPr>
          <a:lstStyle/>
          <a:p>
            <a:r>
              <a:rPr lang="en-US" b="1" dirty="0" smtClean="0">
                <a:solidFill>
                  <a:schemeClr val="bg2">
                    <a:lumMod val="50000"/>
                  </a:schemeClr>
                </a:solidFill>
              </a:rPr>
              <a:t>Development</a:t>
            </a:r>
          </a:p>
          <a:p>
            <a:r>
              <a:rPr lang="en-US" b="1" dirty="0" smtClean="0">
                <a:solidFill>
                  <a:schemeClr val="bg2">
                    <a:lumMod val="50000"/>
                  </a:schemeClr>
                </a:solidFill>
              </a:rPr>
              <a:t>Phase 1</a:t>
            </a:r>
            <a:endParaRPr lang="en-US" b="1" dirty="0">
              <a:solidFill>
                <a:schemeClr val="bg2">
                  <a:lumMod val="50000"/>
                </a:schemeClr>
              </a:solidFill>
            </a:endParaRPr>
          </a:p>
        </p:txBody>
      </p:sp>
      <p:sp>
        <p:nvSpPr>
          <p:cNvPr id="9" name="TextBox 8"/>
          <p:cNvSpPr txBox="1"/>
          <p:nvPr/>
        </p:nvSpPr>
        <p:spPr>
          <a:xfrm>
            <a:off x="4650658" y="2241755"/>
            <a:ext cx="1818968" cy="646331"/>
          </a:xfrm>
          <a:prstGeom prst="rect">
            <a:avLst/>
          </a:prstGeom>
          <a:noFill/>
        </p:spPr>
        <p:txBody>
          <a:bodyPr wrap="square" rtlCol="0">
            <a:spAutoFit/>
          </a:bodyPr>
          <a:lstStyle/>
          <a:p>
            <a:r>
              <a:rPr lang="en-US" b="1" dirty="0" smtClean="0">
                <a:solidFill>
                  <a:schemeClr val="bg2">
                    <a:lumMod val="50000"/>
                  </a:schemeClr>
                </a:solidFill>
              </a:rPr>
              <a:t>Development</a:t>
            </a:r>
          </a:p>
          <a:p>
            <a:r>
              <a:rPr lang="en-US" b="1" dirty="0" smtClean="0">
                <a:solidFill>
                  <a:schemeClr val="bg2">
                    <a:lumMod val="50000"/>
                  </a:schemeClr>
                </a:solidFill>
              </a:rPr>
              <a:t>Phase 2</a:t>
            </a:r>
            <a:endParaRPr lang="en-US" b="1" dirty="0">
              <a:solidFill>
                <a:schemeClr val="bg2">
                  <a:lumMod val="50000"/>
                </a:schemeClr>
              </a:solidFill>
            </a:endParaRPr>
          </a:p>
        </p:txBody>
      </p:sp>
      <p:sp>
        <p:nvSpPr>
          <p:cNvPr id="10" name="TextBox 9"/>
          <p:cNvSpPr txBox="1"/>
          <p:nvPr/>
        </p:nvSpPr>
        <p:spPr>
          <a:xfrm>
            <a:off x="8327922" y="2231923"/>
            <a:ext cx="2497394" cy="646331"/>
          </a:xfrm>
          <a:prstGeom prst="rect">
            <a:avLst/>
          </a:prstGeom>
          <a:noFill/>
        </p:spPr>
        <p:txBody>
          <a:bodyPr wrap="square" rtlCol="0">
            <a:spAutoFit/>
          </a:bodyPr>
          <a:lstStyle/>
          <a:p>
            <a:r>
              <a:rPr lang="en-US" b="1" dirty="0" smtClean="0">
                <a:solidFill>
                  <a:schemeClr val="bg2">
                    <a:lumMod val="50000"/>
                  </a:schemeClr>
                </a:solidFill>
              </a:rPr>
              <a:t>Development</a:t>
            </a:r>
          </a:p>
          <a:p>
            <a:r>
              <a:rPr lang="en-US" b="1" dirty="0" smtClean="0">
                <a:solidFill>
                  <a:schemeClr val="bg2">
                    <a:lumMod val="50000"/>
                  </a:schemeClr>
                </a:solidFill>
              </a:rPr>
              <a:t>Phase 3</a:t>
            </a:r>
            <a:endParaRPr lang="en-US" b="1" dirty="0">
              <a:solidFill>
                <a:schemeClr val="bg2">
                  <a:lumMod val="50000"/>
                </a:schemeClr>
              </a:solidFill>
            </a:endParaRPr>
          </a:p>
        </p:txBody>
      </p:sp>
      <p:sp>
        <p:nvSpPr>
          <p:cNvPr id="11" name="TextBox 10"/>
          <p:cNvSpPr txBox="1"/>
          <p:nvPr/>
        </p:nvSpPr>
        <p:spPr>
          <a:xfrm>
            <a:off x="1032387" y="3160449"/>
            <a:ext cx="2133600" cy="369332"/>
          </a:xfrm>
          <a:prstGeom prst="rect">
            <a:avLst/>
          </a:prstGeom>
          <a:noFill/>
        </p:spPr>
        <p:txBody>
          <a:bodyPr wrap="square" rtlCol="0">
            <a:spAutoFit/>
          </a:bodyPr>
          <a:lstStyle/>
          <a:p>
            <a:r>
              <a:rPr lang="en-US" dirty="0" smtClean="0">
                <a:solidFill>
                  <a:schemeClr val="bg2">
                    <a:lumMod val="50000"/>
                  </a:schemeClr>
                </a:solidFill>
                <a:effectLst>
                  <a:outerShdw blurRad="38100" dist="38100" dir="2700000" algn="tl">
                    <a:srgbClr val="000000">
                      <a:alpha val="43137"/>
                    </a:srgbClr>
                  </a:outerShdw>
                </a:effectLst>
              </a:rPr>
              <a:t>AWARENESS </a:t>
            </a:r>
            <a:endParaRPr lang="en-US" dirty="0">
              <a:solidFill>
                <a:schemeClr val="bg2">
                  <a:lumMod val="50000"/>
                </a:schemeClr>
              </a:solidFill>
              <a:effectLst>
                <a:outerShdw blurRad="38100" dist="38100" dir="2700000" algn="tl">
                  <a:srgbClr val="000000">
                    <a:alpha val="43137"/>
                  </a:srgbClr>
                </a:outerShdw>
              </a:effectLst>
            </a:endParaRPr>
          </a:p>
        </p:txBody>
      </p:sp>
      <p:sp>
        <p:nvSpPr>
          <p:cNvPr id="13" name="TextBox 12"/>
          <p:cNvSpPr txBox="1"/>
          <p:nvPr/>
        </p:nvSpPr>
        <p:spPr>
          <a:xfrm>
            <a:off x="4468761" y="3194240"/>
            <a:ext cx="2674374" cy="369332"/>
          </a:xfrm>
          <a:prstGeom prst="rect">
            <a:avLst/>
          </a:prstGeom>
          <a:noFill/>
        </p:spPr>
        <p:txBody>
          <a:bodyPr wrap="square" rtlCol="0">
            <a:spAutoFit/>
          </a:bodyPr>
          <a:lstStyle/>
          <a:p>
            <a:r>
              <a:rPr lang="en-US" dirty="0" smtClean="0">
                <a:solidFill>
                  <a:schemeClr val="bg2">
                    <a:lumMod val="50000"/>
                  </a:schemeClr>
                </a:solidFill>
                <a:effectLst>
                  <a:outerShdw blurRad="38100" dist="38100" dir="2700000" algn="tl">
                    <a:srgbClr val="000000">
                      <a:alpha val="43137"/>
                    </a:srgbClr>
                  </a:outerShdw>
                </a:effectLst>
              </a:rPr>
              <a:t>UNDERSTANDING</a:t>
            </a:r>
            <a:endParaRPr lang="en-US" dirty="0">
              <a:solidFill>
                <a:schemeClr val="bg2">
                  <a:lumMod val="50000"/>
                </a:schemeClr>
              </a:solidFill>
              <a:effectLst>
                <a:outerShdw blurRad="38100" dist="38100" dir="2700000" algn="tl">
                  <a:srgbClr val="000000">
                    <a:alpha val="43137"/>
                  </a:srgbClr>
                </a:outerShdw>
              </a:effectLst>
            </a:endParaRPr>
          </a:p>
        </p:txBody>
      </p:sp>
      <p:sp>
        <p:nvSpPr>
          <p:cNvPr id="14" name="TextBox 13"/>
          <p:cNvSpPr txBox="1"/>
          <p:nvPr/>
        </p:nvSpPr>
        <p:spPr>
          <a:xfrm>
            <a:off x="8445909" y="3160449"/>
            <a:ext cx="2379406" cy="369332"/>
          </a:xfrm>
          <a:prstGeom prst="rect">
            <a:avLst/>
          </a:prstGeom>
          <a:noFill/>
        </p:spPr>
        <p:txBody>
          <a:bodyPr wrap="square" rtlCol="0">
            <a:spAutoFit/>
          </a:bodyPr>
          <a:lstStyle/>
          <a:p>
            <a:r>
              <a:rPr lang="en-US" dirty="0" smtClean="0">
                <a:solidFill>
                  <a:schemeClr val="bg2">
                    <a:lumMod val="50000"/>
                  </a:schemeClr>
                </a:solidFill>
                <a:effectLst>
                  <a:outerShdw blurRad="38100" dist="38100" dir="2700000" algn="tl">
                    <a:srgbClr val="000000">
                      <a:alpha val="43137"/>
                    </a:srgbClr>
                  </a:outerShdw>
                </a:effectLst>
              </a:rPr>
              <a:t>ACTION</a:t>
            </a:r>
            <a:endParaRPr lang="en-US" dirty="0">
              <a:solidFill>
                <a:schemeClr val="bg2">
                  <a:lumMod val="50000"/>
                </a:schemeClr>
              </a:solidFill>
              <a:effectLst>
                <a:outerShdw blurRad="38100" dist="38100" dir="2700000" algn="tl">
                  <a:srgbClr val="000000">
                    <a:alpha val="43137"/>
                  </a:srgbClr>
                </a:outerShdw>
              </a:effectLst>
            </a:endParaRPr>
          </a:p>
        </p:txBody>
      </p:sp>
      <p:sp>
        <p:nvSpPr>
          <p:cNvPr id="15" name="Striped Right Arrow 14"/>
          <p:cNvSpPr/>
          <p:nvPr/>
        </p:nvSpPr>
        <p:spPr>
          <a:xfrm>
            <a:off x="3165987" y="3089074"/>
            <a:ext cx="978408" cy="484632"/>
          </a:xfrm>
          <a:prstGeom prst="strip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Striped Right Arrow 15"/>
          <p:cNvSpPr/>
          <p:nvPr/>
        </p:nvSpPr>
        <p:spPr>
          <a:xfrm>
            <a:off x="7143135" y="3097161"/>
            <a:ext cx="978408" cy="484632"/>
          </a:xfrm>
          <a:prstGeom prst="strip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p:cNvSpPr txBox="1"/>
          <p:nvPr/>
        </p:nvSpPr>
        <p:spPr>
          <a:xfrm>
            <a:off x="1032387" y="4068472"/>
            <a:ext cx="9281652" cy="646331"/>
          </a:xfrm>
          <a:prstGeom prst="rect">
            <a:avLst/>
          </a:prstGeom>
          <a:noFill/>
        </p:spPr>
        <p:txBody>
          <a:bodyPr wrap="square" rtlCol="0">
            <a:spAutoFit/>
          </a:bodyPr>
          <a:lstStyle/>
          <a:p>
            <a:pPr algn="ctr"/>
            <a:r>
              <a:rPr lang="en-US" dirty="0" smtClean="0">
                <a:solidFill>
                  <a:schemeClr val="bg2">
                    <a:lumMod val="50000"/>
                  </a:schemeClr>
                </a:solidFill>
                <a:effectLst>
                  <a:outerShdw blurRad="38100" dist="38100" dir="2700000" algn="tl">
                    <a:srgbClr val="000000">
                      <a:alpha val="43137"/>
                    </a:srgbClr>
                  </a:outerShdw>
                </a:effectLst>
              </a:rPr>
              <a:t>Consequences of Action Brings New Awareness</a:t>
            </a:r>
          </a:p>
          <a:p>
            <a:pPr algn="ctr"/>
            <a:endParaRPr lang="en-US" dirty="0" smtClean="0">
              <a:solidFill>
                <a:schemeClr val="bg2">
                  <a:lumMod val="50000"/>
                </a:schemeClr>
              </a:solidFill>
              <a:effectLst>
                <a:outerShdw blurRad="38100" dist="38100" dir="2700000" algn="tl">
                  <a:srgbClr val="000000">
                    <a:alpha val="43137"/>
                  </a:srgbClr>
                </a:outerShdw>
              </a:effectLst>
            </a:endParaRPr>
          </a:p>
        </p:txBody>
      </p:sp>
      <p:cxnSp>
        <p:nvCxnSpPr>
          <p:cNvPr id="19" name="Straight Arrow Connector 18"/>
          <p:cNvCxnSpPr/>
          <p:nvPr/>
        </p:nvCxnSpPr>
        <p:spPr>
          <a:xfrm flipV="1">
            <a:off x="1553497" y="3962400"/>
            <a:ext cx="0" cy="668594"/>
          </a:xfrm>
          <a:prstGeom prst="straightConnector1">
            <a:avLst/>
          </a:prstGeom>
          <a:ln w="38100">
            <a:solidFill>
              <a:srgbClr val="FBC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9045677" y="3962400"/>
            <a:ext cx="19664" cy="668595"/>
          </a:xfrm>
          <a:prstGeom prst="line">
            <a:avLst/>
          </a:prstGeom>
          <a:ln w="38100">
            <a:solidFill>
              <a:srgbClr val="FBC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53497" y="4630994"/>
            <a:ext cx="7511844" cy="0"/>
          </a:xfrm>
          <a:prstGeom prst="line">
            <a:avLst/>
          </a:prstGeom>
          <a:ln w="38100">
            <a:solidFill>
              <a:srgbClr val="FB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23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Culture Definition</a:t>
            </a:r>
            <a:endParaRPr lang="en-US" dirty="0"/>
          </a:p>
        </p:txBody>
      </p:sp>
      <p:sp>
        <p:nvSpPr>
          <p:cNvPr id="7" name="Text Placeholder 6"/>
          <p:cNvSpPr>
            <a:spLocks noGrp="1"/>
          </p:cNvSpPr>
          <p:nvPr>
            <p:ph type="body" sz="quarter" idx="13"/>
          </p:nvPr>
        </p:nvSpPr>
        <p:spPr/>
        <p:txBody>
          <a:bodyPr/>
          <a:lstStyle/>
          <a:p>
            <a:r>
              <a:rPr lang="en-US" b="0" dirty="0" smtClean="0"/>
              <a:t>“The sum total ways of living; including values, beliefs, esthetic standards, linguistic expressions, patterns of thinking, behavioral norms, and styles of communication which a group of people has developed to assure its survival in a particular physical and human environment.” (</a:t>
            </a:r>
            <a:r>
              <a:rPr lang="en-US" b="0" dirty="0" err="1" smtClean="0"/>
              <a:t>Pusch</a:t>
            </a:r>
            <a:r>
              <a:rPr lang="en-US" b="0" dirty="0" smtClean="0"/>
              <a:t>, 1979, p. 3)</a:t>
            </a:r>
            <a:endParaRPr lang="en-US" b="0" dirty="0"/>
          </a:p>
        </p:txBody>
      </p:sp>
      <p:pic>
        <p:nvPicPr>
          <p:cNvPr id="3" name="Picture Placeholder 2"/>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5060" t="-296" r="-5899" b="-1921"/>
          <a:stretch/>
        </p:blipFill>
        <p:spPr>
          <a:xfrm>
            <a:off x="5183188" y="767445"/>
            <a:ext cx="6172200" cy="5093605"/>
          </a:xfrm>
        </p:spPr>
      </p:pic>
    </p:spTree>
    <p:extLst>
      <p:ext uri="{BB962C8B-B14F-4D97-AF65-F5344CB8AC3E}">
        <p14:creationId xmlns:p14="http://schemas.microsoft.com/office/powerpoint/2010/main" val="2479521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normAutofit fontScale="92500" lnSpcReduction="20000"/>
          </a:bodyPr>
          <a:lstStyle/>
          <a:p>
            <a:r>
              <a:rPr lang="en-US" dirty="0" smtClean="0"/>
              <a:t>Contact Info:</a:t>
            </a:r>
          </a:p>
          <a:p>
            <a:r>
              <a:rPr lang="en-US" dirty="0" smtClean="0">
                <a:latin typeface="+mn-lt"/>
              </a:rPr>
              <a:t>Dr. Steven Aragon</a:t>
            </a:r>
          </a:p>
          <a:p>
            <a:r>
              <a:rPr lang="en-US" dirty="0" smtClean="0">
                <a:latin typeface="+mn-lt"/>
                <a:hlinkClick r:id="rId2"/>
              </a:rPr>
              <a:t>steven.aragon@careertech.ok.gov</a:t>
            </a:r>
            <a:endParaRPr lang="en-US" dirty="0" smtClean="0">
              <a:latin typeface="+mn-lt"/>
            </a:endParaRPr>
          </a:p>
          <a:p>
            <a:r>
              <a:rPr lang="en-US" dirty="0" smtClean="0">
                <a:latin typeface="+mn-lt"/>
              </a:rPr>
              <a:t>405.743.5180</a:t>
            </a:r>
            <a:endParaRPr lang="en-US" dirty="0">
              <a:latin typeface="+mn-lt"/>
            </a:endParaRPr>
          </a:p>
        </p:txBody>
      </p:sp>
    </p:spTree>
    <p:extLst>
      <p:ext uri="{BB962C8B-B14F-4D97-AF65-F5344CB8AC3E}">
        <p14:creationId xmlns:p14="http://schemas.microsoft.com/office/powerpoint/2010/main" val="346879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5486400" y="1021976"/>
            <a:ext cx="5702710" cy="4550150"/>
          </a:xfrm>
        </p:spPr>
      </p:sp>
      <p:sp>
        <p:nvSpPr>
          <p:cNvPr id="3" name="Title 2"/>
          <p:cNvSpPr>
            <a:spLocks noGrp="1"/>
          </p:cNvSpPr>
          <p:nvPr>
            <p:ph type="title"/>
          </p:nvPr>
        </p:nvSpPr>
        <p:spPr/>
        <p:txBody>
          <a:bodyPr/>
          <a:lstStyle/>
          <a:p>
            <a:r>
              <a:rPr lang="en-US" dirty="0" smtClean="0"/>
              <a:t>Culture: Behavior “Software” that Programs Us All</a:t>
            </a:r>
            <a:endParaRPr lang="en-US" dirty="0"/>
          </a:p>
        </p:txBody>
      </p:sp>
      <p:sp>
        <p:nvSpPr>
          <p:cNvPr id="4" name="Text Placeholder 3"/>
          <p:cNvSpPr>
            <a:spLocks noGrp="1"/>
          </p:cNvSpPr>
          <p:nvPr>
            <p:ph type="body" sz="quarter" idx="13"/>
          </p:nvPr>
        </p:nvSpPr>
        <p:spPr/>
        <p:txBody>
          <a:bodyPr/>
          <a:lstStyle/>
          <a:p>
            <a:pPr marL="285750" indent="-285750">
              <a:buFont typeface="Arial" panose="020B0604020202020204" pitchFamily="34" charset="0"/>
              <a:buChar char="•"/>
            </a:pPr>
            <a:r>
              <a:rPr lang="en-US" b="0" dirty="0" smtClean="0"/>
              <a:t>All of us are programmed by cultural “software” that determines our behavior and attitudes.</a:t>
            </a:r>
          </a:p>
          <a:p>
            <a:endParaRPr lang="en-US" b="0" dirty="0" smtClean="0"/>
          </a:p>
          <a:p>
            <a:pPr marL="285750" indent="-285750">
              <a:buFont typeface="Arial" panose="020B0604020202020204" pitchFamily="34" charset="0"/>
              <a:buChar char="•"/>
            </a:pPr>
            <a:r>
              <a:rPr lang="en-US" b="0" dirty="0" smtClean="0"/>
              <a:t>Because we get our cultural teachings from a variety of sources, none of us has exactly the same program.</a:t>
            </a:r>
            <a:endParaRPr lang="en-US" b="0" dirty="0"/>
          </a:p>
        </p:txBody>
      </p:sp>
      <p:pic>
        <p:nvPicPr>
          <p:cNvPr id="5" name="Picture 7" descr="C:\Program Files\Common Files\Microsoft Shared\Clipart\cagcat50\bs00580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65058" y="1101214"/>
            <a:ext cx="5624052" cy="4470912"/>
          </a:xfrm>
          <a:prstGeom prst="rect">
            <a:avLst/>
          </a:prstGeom>
        </p:spPr>
      </p:pic>
    </p:spTree>
    <p:extLst>
      <p:ext uri="{BB962C8B-B14F-4D97-AF65-F5344CB8AC3E}">
        <p14:creationId xmlns:p14="http://schemas.microsoft.com/office/powerpoint/2010/main" val="4261404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Culture at Work</a:t>
            </a:r>
            <a:endParaRPr lang="en-US" dirty="0"/>
          </a:p>
        </p:txBody>
      </p:sp>
      <p:sp>
        <p:nvSpPr>
          <p:cNvPr id="6" name="Text Placeholder 5"/>
          <p:cNvSpPr>
            <a:spLocks noGrp="1"/>
          </p:cNvSpPr>
          <p:nvPr>
            <p:ph type="body" sz="quarter" idx="13"/>
          </p:nvPr>
        </p:nvSpPr>
        <p:spPr/>
        <p:txBody>
          <a:bodyPr/>
          <a:lstStyle/>
          <a:p>
            <a:pPr marL="285750" indent="-285750">
              <a:buFont typeface="Arial" panose="020B0604020202020204" pitchFamily="34" charset="0"/>
              <a:buChar char="•"/>
            </a:pPr>
            <a:r>
              <a:rPr lang="en-US" b="0" dirty="0" smtClean="0"/>
              <a:t>Learned system of differences</a:t>
            </a:r>
          </a:p>
          <a:p>
            <a:pPr marL="285750" indent="-285750">
              <a:buFont typeface="Arial" panose="020B0604020202020204" pitchFamily="34" charset="0"/>
              <a:buChar char="•"/>
            </a:pPr>
            <a:r>
              <a:rPr lang="en-US" b="0" dirty="0" smtClean="0"/>
              <a:t>Not genetically transmitted like the more physiological characteristics of race and ethnicity</a:t>
            </a:r>
          </a:p>
          <a:p>
            <a:pPr marL="285750" indent="-285750">
              <a:buFont typeface="Arial" panose="020B0604020202020204" pitchFamily="34" charset="0"/>
              <a:buChar char="•"/>
            </a:pPr>
            <a:r>
              <a:rPr lang="en-US" b="0" dirty="0" smtClean="0"/>
              <a:t>Transmitted to its members through a complex matrix of socialization practices</a:t>
            </a:r>
            <a:endParaRPr lang="en-US" b="0" dirty="0"/>
          </a:p>
        </p:txBody>
      </p:sp>
      <p:pic>
        <p:nvPicPr>
          <p:cNvPr id="10" name="Picture Placeholder 9"/>
          <p:cNvPicPr>
            <a:picLocks noGrp="1" noChangeAspect="1"/>
          </p:cNvPicPr>
          <p:nvPr>
            <p:ph type="pic" idx="1"/>
          </p:nvPr>
        </p:nvPicPr>
        <p:blipFill>
          <a:blip r:embed="rId2"/>
          <a:srcRect l="816" r="816"/>
          <a:stretch>
            <a:fillRect/>
          </a:stretch>
        </p:blipFill>
        <p:spPr>
          <a:xfrm>
            <a:off x="5334204" y="893866"/>
            <a:ext cx="6172200" cy="4873625"/>
          </a:xfrm>
          <a:prstGeom prst="rect">
            <a:avLst/>
          </a:prstGeom>
        </p:spPr>
      </p:pic>
    </p:spTree>
    <p:extLst>
      <p:ext uri="{BB962C8B-B14F-4D97-AF65-F5344CB8AC3E}">
        <p14:creationId xmlns:p14="http://schemas.microsoft.com/office/powerpoint/2010/main" val="152019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Cultural Programming:  Where Does it Come From?</a:t>
            </a:r>
            <a:endParaRPr lang="en-US" dirty="0"/>
          </a:p>
        </p:txBody>
      </p:sp>
      <p:sp>
        <p:nvSpPr>
          <p:cNvPr id="6" name="Content Placeholder 5"/>
          <p:cNvSpPr>
            <a:spLocks noGrp="1"/>
          </p:cNvSpPr>
          <p:nvPr>
            <p:ph sz="quarter" idx="4"/>
          </p:nvPr>
        </p:nvSpPr>
        <p:spPr/>
        <p:txBody>
          <a:bodyPr/>
          <a:lstStyle/>
          <a:p>
            <a:r>
              <a:rPr lang="en-US" dirty="0" smtClean="0"/>
              <a:t>Neighborhoods/Zip Codes</a:t>
            </a:r>
          </a:p>
          <a:p>
            <a:r>
              <a:rPr lang="en-US" dirty="0" smtClean="0"/>
              <a:t>Communities</a:t>
            </a:r>
          </a:p>
          <a:p>
            <a:r>
              <a:rPr lang="en-US" dirty="0" smtClean="0"/>
              <a:t>Media/Social Media</a:t>
            </a:r>
          </a:p>
          <a:p>
            <a:r>
              <a:rPr lang="en-US" dirty="0" smtClean="0"/>
              <a:t>Other Family Members</a:t>
            </a:r>
          </a:p>
          <a:p>
            <a:r>
              <a:rPr lang="en-US" dirty="0" smtClean="0"/>
              <a:t>Travel</a:t>
            </a:r>
          </a:p>
          <a:p>
            <a:r>
              <a:rPr lang="en-US" dirty="0" smtClean="0"/>
              <a:t>???</a:t>
            </a:r>
          </a:p>
          <a:p>
            <a:r>
              <a:rPr lang="en-US" dirty="0" smtClean="0"/>
              <a:t>???</a:t>
            </a:r>
            <a:endParaRPr lang="en-US" dirty="0"/>
          </a:p>
        </p:txBody>
      </p:sp>
      <p:sp>
        <p:nvSpPr>
          <p:cNvPr id="7" name="Content Placeholder 6"/>
          <p:cNvSpPr>
            <a:spLocks noGrp="1"/>
          </p:cNvSpPr>
          <p:nvPr>
            <p:ph sz="quarter" idx="13"/>
          </p:nvPr>
        </p:nvSpPr>
        <p:spPr/>
        <p:txBody>
          <a:bodyPr/>
          <a:lstStyle/>
          <a:p>
            <a:r>
              <a:rPr lang="en-US" dirty="0" smtClean="0"/>
              <a:t>Ethnicity &amp; Race</a:t>
            </a:r>
          </a:p>
          <a:p>
            <a:r>
              <a:rPr lang="en-US" dirty="0" smtClean="0"/>
              <a:t>Parents</a:t>
            </a:r>
          </a:p>
          <a:p>
            <a:r>
              <a:rPr lang="en-US" dirty="0" smtClean="0"/>
              <a:t>Religion</a:t>
            </a:r>
          </a:p>
          <a:p>
            <a:r>
              <a:rPr lang="en-US" dirty="0" smtClean="0"/>
              <a:t>Education/Teachers/Schools</a:t>
            </a:r>
          </a:p>
          <a:p>
            <a:r>
              <a:rPr lang="en-US" dirty="0" smtClean="0"/>
              <a:t>Profession/Field of Work</a:t>
            </a:r>
          </a:p>
          <a:p>
            <a:r>
              <a:rPr lang="en-US" dirty="0" smtClean="0"/>
              <a:t>Organizations (i.e. CTSOs)</a:t>
            </a:r>
          </a:p>
          <a:p>
            <a:r>
              <a:rPr lang="en-US" dirty="0" smtClean="0"/>
              <a:t>Friends</a:t>
            </a:r>
            <a:endParaRPr lang="en-US" dirty="0"/>
          </a:p>
        </p:txBody>
      </p:sp>
    </p:spTree>
    <p:extLst>
      <p:ext uri="{BB962C8B-B14F-4D97-AF65-F5344CB8AC3E}">
        <p14:creationId xmlns:p14="http://schemas.microsoft.com/office/powerpoint/2010/main" val="116879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520825"/>
            <a:ext cx="10515600" cy="4351338"/>
          </a:xfrm>
        </p:spPr>
        <p:txBody>
          <a:bodyPr/>
          <a:lstStyle/>
          <a:p>
            <a:r>
              <a:rPr lang="en-US" dirty="0"/>
              <a:t>Prejudices we ALL have but unaware of</a:t>
            </a:r>
          </a:p>
          <a:p>
            <a:r>
              <a:rPr lang="en-US" dirty="0"/>
              <a:t>Influenced by past experiences</a:t>
            </a:r>
          </a:p>
          <a:p>
            <a:r>
              <a:rPr lang="en-US" dirty="0"/>
              <a:t>“Mental shortcuts based on social norms and stereotypes” (</a:t>
            </a:r>
            <a:r>
              <a:rPr lang="en-US" dirty="0" err="1"/>
              <a:t>Guynn</a:t>
            </a:r>
            <a:r>
              <a:rPr lang="en-US" dirty="0"/>
              <a:t>, 2015)</a:t>
            </a:r>
          </a:p>
          <a:p>
            <a:r>
              <a:rPr lang="en-US" dirty="0"/>
              <a:t>Rooted in our brain</a:t>
            </a:r>
          </a:p>
          <a:p>
            <a:pPr lvl="1"/>
            <a:r>
              <a:rPr lang="en-US" dirty="0"/>
              <a:t>Same region associated with fear and threat</a:t>
            </a:r>
          </a:p>
          <a:p>
            <a:pPr lvl="1"/>
            <a:r>
              <a:rPr lang="en-US" dirty="0"/>
              <a:t>Temporal lobe stores general information about people and objectives and is the storage place for social stereotypes</a:t>
            </a:r>
          </a:p>
          <a:p>
            <a:pPr lvl="1"/>
            <a:r>
              <a:rPr lang="en-US" dirty="0"/>
              <a:t>Frontal cortex is associated with forming impressions of others, empathy, and reasoning</a:t>
            </a:r>
          </a:p>
          <a:p>
            <a:endParaRPr lang="en-US" dirty="0"/>
          </a:p>
          <a:p>
            <a:endParaRPr lang="en-US" dirty="0"/>
          </a:p>
        </p:txBody>
      </p:sp>
      <p:sp>
        <p:nvSpPr>
          <p:cNvPr id="5" name="Title 4"/>
          <p:cNvSpPr>
            <a:spLocks noGrp="1"/>
          </p:cNvSpPr>
          <p:nvPr>
            <p:ph type="title"/>
          </p:nvPr>
        </p:nvSpPr>
        <p:spPr/>
        <p:txBody>
          <a:bodyPr/>
          <a:lstStyle/>
          <a:p>
            <a:r>
              <a:rPr lang="en-US" dirty="0"/>
              <a:t>“Unconscious Bias”</a:t>
            </a:r>
          </a:p>
        </p:txBody>
      </p:sp>
    </p:spTree>
    <p:extLst>
      <p:ext uri="{BB962C8B-B14F-4D97-AF65-F5344CB8AC3E}">
        <p14:creationId xmlns:p14="http://schemas.microsoft.com/office/powerpoint/2010/main" val="384302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Question book magnify2.sv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571" y="1477281"/>
            <a:ext cx="7260772" cy="4956175"/>
          </a:xfrm>
        </p:spPr>
      </p:pic>
      <p:sp>
        <p:nvSpPr>
          <p:cNvPr id="6" name="Title 5"/>
          <p:cNvSpPr>
            <a:spLocks noGrp="1"/>
          </p:cNvSpPr>
          <p:nvPr>
            <p:ph type="title"/>
          </p:nvPr>
        </p:nvSpPr>
        <p:spPr/>
        <p:txBody>
          <a:bodyPr>
            <a:normAutofit/>
          </a:bodyPr>
          <a:lstStyle/>
          <a:p>
            <a:r>
              <a:rPr lang="en-US" dirty="0" smtClean="0"/>
              <a:t>Cultural Lens Activity</a:t>
            </a:r>
            <a:endParaRPr lang="en-US" dirty="0"/>
          </a:p>
        </p:txBody>
      </p:sp>
    </p:spTree>
    <p:extLst>
      <p:ext uri="{BB962C8B-B14F-4D97-AF65-F5344CB8AC3E}">
        <p14:creationId xmlns:p14="http://schemas.microsoft.com/office/powerpoint/2010/main" val="333434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Unconscious Biases in CTE</a:t>
            </a:r>
            <a:endParaRPr lang="en-US" dirty="0"/>
          </a:p>
        </p:txBody>
      </p:sp>
      <p:sp>
        <p:nvSpPr>
          <p:cNvPr id="5" name="Text Placeholder 4"/>
          <p:cNvSpPr>
            <a:spLocks noGrp="1"/>
          </p:cNvSpPr>
          <p:nvPr>
            <p:ph type="body" sz="quarter" idx="14"/>
          </p:nvPr>
        </p:nvSpPr>
        <p:spPr>
          <a:xfrm>
            <a:off x="723897" y="1690688"/>
            <a:ext cx="10064753" cy="3739559"/>
          </a:xfrm>
        </p:spPr>
        <p:txBody>
          <a:bodyPr>
            <a:normAutofit/>
          </a:bodyPr>
          <a:lstStyle/>
          <a:p>
            <a:r>
              <a:rPr lang="en-US" b="0" dirty="0" smtClean="0"/>
              <a:t>CTE is “less than” academic/college track curriculums</a:t>
            </a:r>
          </a:p>
          <a:p>
            <a:r>
              <a:rPr lang="en-US" b="0" dirty="0" smtClean="0"/>
              <a:t>Men are not nurturing and thus cannot be good nurses and teachers.</a:t>
            </a:r>
          </a:p>
          <a:p>
            <a:r>
              <a:rPr lang="en-US" b="0" dirty="0" smtClean="0"/>
              <a:t>Women do not have the mechanical or mathematical aptitude for skilled trade work.</a:t>
            </a:r>
          </a:p>
          <a:p>
            <a:r>
              <a:rPr lang="en-US" b="0" dirty="0" smtClean="0"/>
              <a:t>Nontraditional jobs are too dirty, noisy, demanding, and dangerous for women.</a:t>
            </a:r>
          </a:p>
          <a:p>
            <a:r>
              <a:rPr lang="en-US" b="0" dirty="0" smtClean="0"/>
              <a:t>Careers requiring creativity, writing, and the arts are not for men.</a:t>
            </a:r>
          </a:p>
          <a:p>
            <a:r>
              <a:rPr lang="en-US" b="0" dirty="0" smtClean="0"/>
              <a:t>Men and women who are in nontraditional studies and careers are gay.</a:t>
            </a:r>
            <a:endParaRPr lang="en-US" b="0" dirty="0"/>
          </a:p>
        </p:txBody>
      </p:sp>
    </p:spTree>
    <p:extLst>
      <p:ext uri="{BB962C8B-B14F-4D97-AF65-F5344CB8AC3E}">
        <p14:creationId xmlns:p14="http://schemas.microsoft.com/office/powerpoint/2010/main" val="66448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2"/>
          <a:srcRect l="-13465" t="-2356" r="-12450" b="-575"/>
          <a:stretch/>
        </p:blipFill>
        <p:spPr>
          <a:xfrm>
            <a:off x="668594" y="767445"/>
            <a:ext cx="6252074" cy="4905768"/>
          </a:xfrm>
          <a:prstGeom prst="rect">
            <a:avLst/>
          </a:prstGeom>
        </p:spPr>
      </p:pic>
      <p:sp>
        <p:nvSpPr>
          <p:cNvPr id="5" name="Title 4"/>
          <p:cNvSpPr>
            <a:spLocks noGrp="1"/>
          </p:cNvSpPr>
          <p:nvPr>
            <p:ph type="title"/>
          </p:nvPr>
        </p:nvSpPr>
        <p:spPr/>
        <p:txBody>
          <a:bodyPr/>
          <a:lstStyle/>
          <a:p>
            <a:r>
              <a:rPr lang="en-US" dirty="0" smtClean="0"/>
              <a:t>Learning About Culture</a:t>
            </a:r>
            <a:endParaRPr lang="en-US" dirty="0"/>
          </a:p>
        </p:txBody>
      </p:sp>
      <p:sp>
        <p:nvSpPr>
          <p:cNvPr id="7" name="Text Placeholder 6"/>
          <p:cNvSpPr>
            <a:spLocks noGrp="1"/>
          </p:cNvSpPr>
          <p:nvPr>
            <p:ph type="body" sz="quarter" idx="13"/>
          </p:nvPr>
        </p:nvSpPr>
        <p:spPr>
          <a:xfrm>
            <a:off x="7558087" y="2777067"/>
            <a:ext cx="4037013" cy="2660172"/>
          </a:xfrm>
        </p:spPr>
        <p:txBody>
          <a:bodyPr>
            <a:normAutofit lnSpcReduction="10000"/>
          </a:bodyPr>
          <a:lstStyle/>
          <a:p>
            <a:pPr marL="285750" indent="-285750">
              <a:buFont typeface="Arial" panose="020B0604020202020204" pitchFamily="34" charset="0"/>
              <a:buChar char="•"/>
            </a:pPr>
            <a:r>
              <a:rPr lang="en-US" b="0" dirty="0" smtClean="0"/>
              <a:t>Someone breaks one of the taken for granted rules</a:t>
            </a:r>
          </a:p>
          <a:p>
            <a:pPr marL="285750" indent="-285750">
              <a:buFont typeface="Arial" panose="020B0604020202020204" pitchFamily="34" charset="0"/>
              <a:buChar char="•"/>
            </a:pPr>
            <a:r>
              <a:rPr lang="en-US" b="0" dirty="0" smtClean="0"/>
              <a:t>Someone shows us discrepancies between our attitudes and beliefs to theirs</a:t>
            </a:r>
          </a:p>
          <a:p>
            <a:pPr marL="285750" indent="-285750">
              <a:buFont typeface="Arial" panose="020B0604020202020204" pitchFamily="34" charset="0"/>
              <a:buChar char="•"/>
            </a:pPr>
            <a:r>
              <a:rPr lang="en-US" b="0" dirty="0" smtClean="0"/>
              <a:t>Someone studies our culture and gives us their point of view on our culture</a:t>
            </a:r>
          </a:p>
          <a:p>
            <a:pPr marL="285750" indent="-285750">
              <a:buFont typeface="Arial" panose="020B0604020202020204" pitchFamily="34" charset="0"/>
              <a:buChar char="•"/>
            </a:pPr>
            <a:r>
              <a:rPr lang="en-US" b="0" dirty="0" smtClean="0"/>
              <a:t>Blatant, obvious</a:t>
            </a:r>
          </a:p>
        </p:txBody>
      </p:sp>
    </p:spTree>
    <p:extLst>
      <p:ext uri="{BB962C8B-B14F-4D97-AF65-F5344CB8AC3E}">
        <p14:creationId xmlns:p14="http://schemas.microsoft.com/office/powerpoint/2010/main" val="3182698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T White With Red Bar">
  <a:themeElements>
    <a:clrScheme name="Custom 9">
      <a:dk1>
        <a:srgbClr val="FFFFFF"/>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reerTech">
      <a:majorFont>
        <a:latin typeface="DIN-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erTech-White-Template-112019.potx" id="{A7A5C502-8CC1-4D33-B248-A11D6B2D4512}" vid="{3AFE919D-D8D7-4C08-9848-645B4C930B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C2DA609EF2B2419E824A52CE151980" ma:contentTypeVersion="15" ma:contentTypeDescription="Create a new document." ma:contentTypeScope="" ma:versionID="62e85b3448fee0149ee10741cd39f317">
  <xsd:schema xmlns:xsd="http://www.w3.org/2001/XMLSchema" xmlns:xs="http://www.w3.org/2001/XMLSchema" xmlns:p="http://schemas.microsoft.com/office/2006/metadata/properties" xmlns:ns1="http://schemas.microsoft.com/sharepoint/v3" xmlns:ns3="c0175d40-5756-4482-923d-4f81b4f61f8e" xmlns:ns4="bdc32801-864b-493b-96db-7ea36ca23694" targetNamespace="http://schemas.microsoft.com/office/2006/metadata/properties" ma:root="true" ma:fieldsID="b00fc58bf26576f7889e9ad1ccf21d9d" ns1:_="" ns3:_="" ns4:_="">
    <xsd:import namespace="http://schemas.microsoft.com/sharepoint/v3"/>
    <xsd:import namespace="c0175d40-5756-4482-923d-4f81b4f61f8e"/>
    <xsd:import namespace="bdc32801-864b-493b-96db-7ea36ca23694"/>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AutoTags" minOccurs="0"/>
                <xsd:element ref="ns3:MediaServiceDateTaken" minOccurs="0"/>
                <xsd:element ref="ns3:MediaServiceLocation" minOccurs="0"/>
                <xsd:element ref="ns3:MediaServiceOCR" minOccurs="0"/>
                <xsd:element ref="ns1:_ip_UnifiedCompliancePolicyProperties" minOccurs="0"/>
                <xsd:element ref="ns1:_ip_UnifiedCompliancePolicyUIAction"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75d40-5756-4482-923d-4f81b4f61f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32801-864b-493b-96db-7ea36ca23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F2110-AE09-4590-B1C1-F4309089F36E}">
  <ds:schemaRefs>
    <ds:schemaRef ds:uri="http://schemas.microsoft.com/sharepoint/v3/contenttype/forms"/>
  </ds:schemaRefs>
</ds:datastoreItem>
</file>

<file path=customXml/itemProps2.xml><?xml version="1.0" encoding="utf-8"?>
<ds:datastoreItem xmlns:ds="http://schemas.openxmlformats.org/officeDocument/2006/customXml" ds:itemID="{AE3AC6A8-2A10-4EEC-A007-5871479937F6}">
  <ds:schemaRefs>
    <ds:schemaRef ds:uri="http://purl.org/dc/elements/1.1/"/>
    <ds:schemaRef ds:uri="http://schemas.microsoft.com/office/2006/metadata/properties"/>
    <ds:schemaRef ds:uri="http://schemas.microsoft.com/office/infopath/2007/PartnerControls"/>
    <ds:schemaRef ds:uri="http://purl.org/dc/terms/"/>
    <ds:schemaRef ds:uri="bdc32801-864b-493b-96db-7ea36ca23694"/>
    <ds:schemaRef ds:uri="http://schemas.microsoft.com/office/2006/documentManagement/types"/>
    <ds:schemaRef ds:uri="http://schemas.microsoft.com/sharepoint/v3"/>
    <ds:schemaRef ds:uri="c0175d40-5756-4482-923d-4f81b4f61f8e"/>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53F65D1-A97E-4313-9D9B-07318A1B7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175d40-5756-4482-923d-4f81b4f61f8e"/>
    <ds:schemaRef ds:uri="bdc32801-864b-493b-96db-7ea36ca23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CareerTech-White-Template-112019</Template>
  <TotalTime>1197</TotalTime>
  <Words>825</Words>
  <Application>Microsoft Office PowerPoint</Application>
  <PresentationFormat>Widescreen</PresentationFormat>
  <Paragraphs>117</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Black</vt:lpstr>
      <vt:lpstr>Arial</vt:lpstr>
      <vt:lpstr>DIN-Bold</vt:lpstr>
      <vt:lpstr>Calibri</vt:lpstr>
      <vt:lpstr>CT White With Red Bar</vt:lpstr>
      <vt:lpstr>Cultural Influences in Teaching and Learning</vt:lpstr>
      <vt:lpstr>Culture Definition</vt:lpstr>
      <vt:lpstr>Culture: Behavior “Software” that Programs Us All</vt:lpstr>
      <vt:lpstr>Culture at Work</vt:lpstr>
      <vt:lpstr>Cultural Programming:  Where Does it Come From?</vt:lpstr>
      <vt:lpstr>“Unconscious Bias”</vt:lpstr>
      <vt:lpstr>Cultural Lens Activity</vt:lpstr>
      <vt:lpstr>Unconscious Biases in CTE</vt:lpstr>
      <vt:lpstr>Learning About Culture</vt:lpstr>
      <vt:lpstr>Cultural Style &amp; Classroom Learning</vt:lpstr>
      <vt:lpstr>Cultural Style &amp; Classroom Learning</vt:lpstr>
      <vt:lpstr>So what can we do?</vt:lpstr>
      <vt:lpstr>Culturally Responsive Teaching</vt:lpstr>
      <vt:lpstr>Motivational Framework for Culturally Responsive Teaching</vt:lpstr>
      <vt:lpstr>Motivational Framework for Culturally Responsive Teaching</vt:lpstr>
      <vt:lpstr>Ethnics &amp; Integrity</vt:lpstr>
      <vt:lpstr>What do these individuals have in common?</vt:lpstr>
      <vt:lpstr>Some of the NEVERS with Students</vt:lpstr>
      <vt:lpstr>Learning Process for Diversity Competency</vt:lpstr>
      <vt:lpstr>Thank You!</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Aragon</dc:creator>
  <cp:lastModifiedBy>Deborah Swafford</cp:lastModifiedBy>
  <cp:revision>50</cp:revision>
  <cp:lastPrinted>2020-01-27T15:03:20Z</cp:lastPrinted>
  <dcterms:created xsi:type="dcterms:W3CDTF">2019-11-25T19:20:34Z</dcterms:created>
  <dcterms:modified xsi:type="dcterms:W3CDTF">2020-02-06T19:28:49Z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0x01010070C2DA609EF2B2419E824A52CE151980</vt:lpwstr>
  </property>
</Properties>
</file>