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35" r:id="rId2"/>
    <p:sldId id="307" r:id="rId3"/>
    <p:sldId id="338" r:id="rId4"/>
    <p:sldId id="339" r:id="rId5"/>
    <p:sldId id="340" r:id="rId6"/>
    <p:sldId id="316" r:id="rId7"/>
    <p:sldId id="312" r:id="rId8"/>
    <p:sldId id="351" r:id="rId9"/>
    <p:sldId id="337" r:id="rId10"/>
    <p:sldId id="315" r:id="rId11"/>
    <p:sldId id="348" r:id="rId12"/>
    <p:sldId id="330" r:id="rId13"/>
    <p:sldId id="354" r:id="rId14"/>
    <p:sldId id="355" r:id="rId15"/>
    <p:sldId id="356" r:id="rId16"/>
    <p:sldId id="352"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36E"/>
    <a:srgbClr val="F9E000"/>
    <a:srgbClr val="F58160"/>
    <a:srgbClr val="841548"/>
    <a:srgbClr val="CEE9E0"/>
    <a:srgbClr val="84C448"/>
    <a:srgbClr val="126C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1" autoAdjust="0"/>
    <p:restoredTop sz="94660"/>
  </p:normalViewPr>
  <p:slideViewPr>
    <p:cSldViewPr>
      <p:cViewPr varScale="1">
        <p:scale>
          <a:sx n="105" d="100"/>
          <a:sy n="105" d="100"/>
        </p:scale>
        <p:origin x="1176"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777" tIns="46389" rIns="92777" bIns="4638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2777" tIns="46389" rIns="92777" bIns="46389" rtlCol="0"/>
          <a:lstStyle>
            <a:lvl1pPr algn="r">
              <a:defRPr sz="1200"/>
            </a:lvl1pPr>
          </a:lstStyle>
          <a:p>
            <a:fld id="{51882DA6-88BE-4E1B-86C0-20F090016D9F}" type="datetimeFigureOut">
              <a:rPr lang="en-US" smtClean="0"/>
              <a:t>1/27/2020</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2777" tIns="46389" rIns="92777" bIns="463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2777" tIns="46389" rIns="92777" bIns="46389" rtlCol="0" anchor="b"/>
          <a:lstStyle>
            <a:lvl1pPr algn="r">
              <a:defRPr sz="1200"/>
            </a:lvl1pPr>
          </a:lstStyle>
          <a:p>
            <a:fld id="{48B6DFA4-A4CA-4521-8BC8-23F640FB95C3}" type="slidenum">
              <a:rPr lang="en-US" smtClean="0"/>
              <a:t>‹#›</a:t>
            </a:fld>
            <a:endParaRPr lang="en-US" dirty="0"/>
          </a:p>
        </p:txBody>
      </p:sp>
    </p:spTree>
    <p:extLst>
      <p:ext uri="{BB962C8B-B14F-4D97-AF65-F5344CB8AC3E}">
        <p14:creationId xmlns:p14="http://schemas.microsoft.com/office/powerpoint/2010/main" val="3641981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215"/>
          </a:xfrm>
          <a:prstGeom prst="rect">
            <a:avLst/>
          </a:prstGeom>
        </p:spPr>
        <p:txBody>
          <a:bodyPr vert="horz" lIns="92777" tIns="46389" rIns="92777" bIns="46389" rtlCol="0"/>
          <a:lstStyle>
            <a:lvl1pPr algn="l">
              <a:defRPr sz="1200"/>
            </a:lvl1pPr>
          </a:lstStyle>
          <a:p>
            <a:endParaRPr lang="en-US" dirty="0"/>
          </a:p>
        </p:txBody>
      </p:sp>
      <p:sp>
        <p:nvSpPr>
          <p:cNvPr id="3" name="Date Placeholder 2"/>
          <p:cNvSpPr>
            <a:spLocks noGrp="1"/>
          </p:cNvSpPr>
          <p:nvPr>
            <p:ph type="dt" idx="1"/>
          </p:nvPr>
        </p:nvSpPr>
        <p:spPr>
          <a:xfrm>
            <a:off x="3978132" y="0"/>
            <a:ext cx="3043343" cy="467215"/>
          </a:xfrm>
          <a:prstGeom prst="rect">
            <a:avLst/>
          </a:prstGeom>
        </p:spPr>
        <p:txBody>
          <a:bodyPr vert="horz" lIns="92777" tIns="46389" rIns="92777" bIns="46389" rtlCol="0"/>
          <a:lstStyle>
            <a:lvl1pPr algn="r">
              <a:defRPr sz="1200"/>
            </a:lvl1pPr>
          </a:lstStyle>
          <a:p>
            <a:fld id="{9C540B3F-96EA-4CA9-BA96-67130E3933F5}" type="datetimeFigureOut">
              <a:rPr lang="en-US" smtClean="0"/>
              <a:t>1/27/2020</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2777" tIns="46389" rIns="92777" bIns="46389" rtlCol="0" anchor="ctr"/>
          <a:lstStyle/>
          <a:p>
            <a:endParaRPr lang="en-US" dirty="0"/>
          </a:p>
        </p:txBody>
      </p:sp>
      <p:sp>
        <p:nvSpPr>
          <p:cNvPr id="5" name="Notes Placeholder 4"/>
          <p:cNvSpPr>
            <a:spLocks noGrp="1"/>
          </p:cNvSpPr>
          <p:nvPr>
            <p:ph type="body" sz="quarter" idx="3"/>
          </p:nvPr>
        </p:nvSpPr>
        <p:spPr>
          <a:xfrm>
            <a:off x="702310" y="4480146"/>
            <a:ext cx="5618480" cy="3665719"/>
          </a:xfrm>
          <a:prstGeom prst="rect">
            <a:avLst/>
          </a:prstGeom>
        </p:spPr>
        <p:txBody>
          <a:bodyPr vert="horz" lIns="92777" tIns="46389" rIns="92777" bIns="463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885"/>
            <a:ext cx="3043343" cy="467215"/>
          </a:xfrm>
          <a:prstGeom prst="rect">
            <a:avLst/>
          </a:prstGeom>
        </p:spPr>
        <p:txBody>
          <a:bodyPr vert="horz" lIns="92777" tIns="46389" rIns="92777" bIns="463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1885"/>
            <a:ext cx="3043343" cy="467215"/>
          </a:xfrm>
          <a:prstGeom prst="rect">
            <a:avLst/>
          </a:prstGeom>
        </p:spPr>
        <p:txBody>
          <a:bodyPr vert="horz" lIns="92777" tIns="46389" rIns="92777" bIns="46389" rtlCol="0" anchor="b"/>
          <a:lstStyle>
            <a:lvl1pPr algn="r">
              <a:defRPr sz="1200"/>
            </a:lvl1pPr>
          </a:lstStyle>
          <a:p>
            <a:fld id="{37004390-7593-4FEE-91C6-654A552AF0D2}" type="slidenum">
              <a:rPr lang="en-US" smtClean="0"/>
              <a:t>‹#›</a:t>
            </a:fld>
            <a:endParaRPr lang="en-US" dirty="0"/>
          </a:p>
        </p:txBody>
      </p:sp>
    </p:spTree>
    <p:extLst>
      <p:ext uri="{BB962C8B-B14F-4D97-AF65-F5344CB8AC3E}">
        <p14:creationId xmlns:p14="http://schemas.microsoft.com/office/powerpoint/2010/main" val="166873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2</a:t>
            </a:fld>
            <a:endParaRPr lang="en-US" dirty="0"/>
          </a:p>
        </p:txBody>
      </p:sp>
    </p:spTree>
    <p:extLst>
      <p:ext uri="{BB962C8B-B14F-4D97-AF65-F5344CB8AC3E}">
        <p14:creationId xmlns:p14="http://schemas.microsoft.com/office/powerpoint/2010/main" val="297997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6</a:t>
            </a:fld>
            <a:endParaRPr lang="en-US" dirty="0"/>
          </a:p>
        </p:txBody>
      </p:sp>
    </p:spTree>
    <p:extLst>
      <p:ext uri="{BB962C8B-B14F-4D97-AF65-F5344CB8AC3E}">
        <p14:creationId xmlns:p14="http://schemas.microsoft.com/office/powerpoint/2010/main" val="234931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8</a:t>
            </a:fld>
            <a:endParaRPr lang="en-US" dirty="0"/>
          </a:p>
        </p:txBody>
      </p:sp>
    </p:spTree>
    <p:extLst>
      <p:ext uri="{BB962C8B-B14F-4D97-AF65-F5344CB8AC3E}">
        <p14:creationId xmlns:p14="http://schemas.microsoft.com/office/powerpoint/2010/main" val="381759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11</a:t>
            </a:fld>
            <a:endParaRPr lang="en-US" dirty="0"/>
          </a:p>
        </p:txBody>
      </p:sp>
    </p:spTree>
    <p:extLst>
      <p:ext uri="{BB962C8B-B14F-4D97-AF65-F5344CB8AC3E}">
        <p14:creationId xmlns:p14="http://schemas.microsoft.com/office/powerpoint/2010/main" val="1093396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4267200"/>
            <a:ext cx="9144000" cy="1828800"/>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19050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5E453-6585-412D-991D-6BA19EA8290A}"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5E453-6585-412D-991D-6BA19EA8290A}" type="datetimeFigureOut">
              <a:rPr lang="en-US" smtClean="0"/>
              <a:pPr/>
              <a:t>1/27/2020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948B9-61F5-42D0-A856-53F3634F1809}" type="slidenum">
              <a:rPr lang="en-US" smtClean="0"/>
              <a:pPr/>
              <a:t>‹#›</a:t>
            </a:fld>
            <a:endParaRPr lang="en-US" dirty="0"/>
          </a:p>
        </p:txBody>
      </p:sp>
      <p:pic>
        <p:nvPicPr>
          <p:cNvPr id="7" name="Picture 6" descr="CTLogo711_Blk.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159086" y="6352499"/>
            <a:ext cx="1668483" cy="248115"/>
          </a:xfrm>
          <a:prstGeom prst="rect">
            <a:avLst/>
          </a:prstGeom>
        </p:spPr>
      </p:pic>
      <p:pic>
        <p:nvPicPr>
          <p:cNvPr id="8" name="Picture 7" descr="Untitled-3.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696517" y="6361079"/>
            <a:ext cx="4971403" cy="479070"/>
          </a:xfrm>
          <a:prstGeom prst="rect">
            <a:avLst/>
          </a:prstGeom>
        </p:spPr>
      </p:pic>
      <p:pic>
        <p:nvPicPr>
          <p:cNvPr id="9" name="Picture 8" descr="Untitled-5.jp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484" y="243853"/>
            <a:ext cx="2090615" cy="613507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uco.edu/ceps/dept/Professional-Studies-Programs/aess/career-technology/index.asp" TargetMode="External"/><Relationship Id="rId2" Type="http://schemas.openxmlformats.org/officeDocument/2006/relationships/hyperlink" Target="https://www.ok.gov/oeqa/documents/TEACHER%20PREPARATION%20INVENTORY%202008-2009%20.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ok.gov/oeqa/documents/TEACHER%20PREPARATION%20INVENTORY%202008-2009%20.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hyperlink" Target="http://www.okcareertech.org/educators/certifications/program-specialis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laurie.richison@Careertech.ok.go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okcareertech.org/educators/certifications/AlternativeCertificatio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e.ok.gov/sde/sites/ok.gov.sde/files/Adding_Areas_Existing_Cert-%20fee-Online.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0"/>
            <a:ext cx="8458200" cy="1295400"/>
          </a:xfrm>
        </p:spPr>
        <p:txBody>
          <a:bodyPr>
            <a:noAutofit/>
          </a:bodyPr>
          <a:lstStyle/>
          <a:p>
            <a:pPr marL="0" indent="0" algn="ctr">
              <a:spcBef>
                <a:spcPts val="0"/>
              </a:spcBef>
              <a:buNone/>
            </a:pPr>
            <a:r>
              <a:rPr lang="en-US" sz="4000" b="1" dirty="0" smtClean="0">
                <a:latin typeface="Arial" panose="020B0604020202020204" pitchFamily="34" charset="0"/>
                <a:cs typeface="Arial" panose="020B0604020202020204" pitchFamily="34" charset="0"/>
              </a:rPr>
              <a:t>Oklahoma Department of </a:t>
            </a:r>
          </a:p>
          <a:p>
            <a:pPr marL="0" indent="0" algn="ctr">
              <a:spcBef>
                <a:spcPts val="0"/>
              </a:spcBef>
              <a:buNone/>
            </a:pPr>
            <a:r>
              <a:rPr lang="en-US" sz="4000" b="1" dirty="0" smtClean="0">
                <a:latin typeface="Arial" panose="020B0604020202020204" pitchFamily="34" charset="0"/>
                <a:cs typeface="Arial" panose="020B0604020202020204" pitchFamily="34" charset="0"/>
              </a:rPr>
              <a:t>Career </a:t>
            </a:r>
            <a:r>
              <a:rPr lang="en-US" b="1" dirty="0" smtClean="0">
                <a:latin typeface="Arial" panose="020B0604020202020204" pitchFamily="34" charset="0"/>
                <a:cs typeface="Arial" panose="020B0604020202020204" pitchFamily="34" charset="0"/>
              </a:rPr>
              <a:t>&amp;</a:t>
            </a:r>
            <a:r>
              <a:rPr lang="en-US" sz="4000" b="1" dirty="0" smtClean="0">
                <a:latin typeface="Arial" panose="020B0604020202020204" pitchFamily="34" charset="0"/>
                <a:cs typeface="Arial" panose="020B0604020202020204" pitchFamily="34" charset="0"/>
              </a:rPr>
              <a:t> Technology Education</a:t>
            </a:r>
            <a:endParaRPr lang="en-US" sz="4000" b="1" dirty="0">
              <a:latin typeface="Arial" panose="020B0604020202020204" pitchFamily="34" charset="0"/>
              <a:cs typeface="Arial" panose="020B0604020202020204" pitchFamily="34" charset="0"/>
            </a:endParaRPr>
          </a:p>
        </p:txBody>
      </p:sp>
      <p:sp>
        <p:nvSpPr>
          <p:cNvPr id="3" name="TextBox 2"/>
          <p:cNvSpPr txBox="1"/>
          <p:nvPr/>
        </p:nvSpPr>
        <p:spPr>
          <a:xfrm>
            <a:off x="2057400" y="2590800"/>
            <a:ext cx="5943600" cy="769441"/>
          </a:xfrm>
          <a:prstGeom prst="rect">
            <a:avLst/>
          </a:prstGeom>
          <a:noFill/>
        </p:spPr>
        <p:txBody>
          <a:bodyPr wrap="square" rtlCol="0">
            <a:spAutoFit/>
          </a:bodyPr>
          <a:lstStyle/>
          <a:p>
            <a:pPr algn="ctr"/>
            <a:r>
              <a:rPr lang="en-US" sz="4400" u="sng" dirty="0" smtClean="0">
                <a:ln>
                  <a:solidFill>
                    <a:srgbClr val="FF0000"/>
                  </a:solidFill>
                </a:ln>
                <a:solidFill>
                  <a:srgbClr val="C00000"/>
                </a:solidFill>
                <a:latin typeface="Arial" panose="020B0604020202020204" pitchFamily="34" charset="0"/>
                <a:cs typeface="Arial" panose="020B0604020202020204" pitchFamily="34" charset="0"/>
              </a:rPr>
              <a:t>Teacher Certification</a:t>
            </a:r>
            <a:endParaRPr lang="en-US" sz="4400"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4" name="TextBox 3"/>
          <p:cNvSpPr txBox="1"/>
          <p:nvPr/>
        </p:nvSpPr>
        <p:spPr>
          <a:xfrm>
            <a:off x="3505200" y="4953000"/>
            <a:ext cx="5486400" cy="1061829"/>
          </a:xfrm>
          <a:prstGeom prst="rect">
            <a:avLst/>
          </a:prstGeom>
          <a:noFill/>
        </p:spPr>
        <p:txBody>
          <a:bodyPr wrap="square" rtlCol="0">
            <a:spAutoFit/>
          </a:bodyPr>
          <a:lstStyle/>
          <a:p>
            <a:endParaRPr lang="en-US" sz="900" dirty="0" smtClean="0"/>
          </a:p>
          <a:p>
            <a:pPr algn="r"/>
            <a:r>
              <a:rPr lang="en-US" b="1" dirty="0" smtClean="0">
                <a:latin typeface="Arial" panose="020B0604020202020204" pitchFamily="34" charset="0"/>
                <a:cs typeface="Arial" panose="020B0604020202020204" pitchFamily="34" charset="0"/>
              </a:rPr>
              <a:t>Laurie Richison</a:t>
            </a:r>
            <a:r>
              <a:rPr lang="en-US"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Certification Specialist</a:t>
            </a:r>
            <a:r>
              <a:rPr lang="en-US" dirty="0" smtClean="0">
                <a:latin typeface="Arial" panose="020B0604020202020204" pitchFamily="34" charset="0"/>
                <a:cs typeface="Arial" panose="020B0604020202020204" pitchFamily="34" charset="0"/>
              </a:rPr>
              <a:t>, ODCTE</a:t>
            </a:r>
          </a:p>
          <a:p>
            <a:endParaRPr lang="en-US" dirty="0"/>
          </a:p>
          <a:p>
            <a:r>
              <a:rPr lang="en-US" dirty="0" smtClean="0"/>
              <a:t>	</a:t>
            </a:r>
            <a:endParaRPr lang="en-US" b="1" dirty="0"/>
          </a:p>
        </p:txBody>
      </p:sp>
    </p:spTree>
    <p:extLst>
      <p:ext uri="{BB962C8B-B14F-4D97-AF65-F5344CB8AC3E}">
        <p14:creationId xmlns:p14="http://schemas.microsoft.com/office/powerpoint/2010/main" val="1049086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28813" y="914400"/>
            <a:ext cx="7215187" cy="5334000"/>
          </a:xfrm>
        </p:spPr>
        <p:txBody>
          <a:bodyPr>
            <a:noAutofit/>
          </a:bodyPr>
          <a:lstStyle/>
          <a:p>
            <a:pPr marL="0" indent="0">
              <a:spcBef>
                <a:spcPts val="0"/>
              </a:spcBef>
              <a:buNone/>
            </a:pPr>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path is for a teacher </a:t>
            </a:r>
            <a:r>
              <a:rPr lang="en-US" sz="2000" dirty="0" smtClean="0">
                <a:latin typeface="Arial" panose="020B0604020202020204" pitchFamily="34" charset="0"/>
                <a:cs typeface="Arial" panose="020B0604020202020204" pitchFamily="34" charset="0"/>
              </a:rPr>
              <a:t>that </a:t>
            </a:r>
            <a:r>
              <a:rPr lang="en-US" sz="2000" dirty="0">
                <a:latin typeface="Arial" panose="020B0604020202020204" pitchFamily="34" charset="0"/>
                <a:cs typeface="Arial" panose="020B0604020202020204" pitchFamily="34" charset="0"/>
              </a:rPr>
              <a:t>wants </a:t>
            </a:r>
            <a:r>
              <a:rPr lang="en-US" sz="2000" dirty="0" smtClean="0">
                <a:latin typeface="Arial" panose="020B0604020202020204" pitchFamily="34" charset="0"/>
                <a:cs typeface="Arial" panose="020B0604020202020204" pitchFamily="34" charset="0"/>
              </a:rPr>
              <a:t>to earn a bachelor’s degree in Education. </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marL="0" indent="0">
              <a:buNone/>
            </a:pPr>
            <a:r>
              <a:rPr lang="en-US" sz="1500" dirty="0" smtClean="0">
                <a:latin typeface="Arial" panose="020B0604020202020204" pitchFamily="34" charset="0"/>
                <a:cs typeface="Arial" panose="020B0604020202020204" pitchFamily="34" charset="0"/>
              </a:rPr>
              <a:t>The </a:t>
            </a:r>
            <a:r>
              <a:rPr lang="en-US" sz="1500" dirty="0">
                <a:latin typeface="Arial" panose="020B0604020202020204" pitchFamily="34" charset="0"/>
                <a:cs typeface="Arial" panose="020B0604020202020204" pitchFamily="34" charset="0"/>
              </a:rPr>
              <a:t>teacher would continue with the provisional process until </a:t>
            </a:r>
            <a:r>
              <a:rPr lang="en-US" sz="1500" dirty="0" smtClean="0">
                <a:latin typeface="Arial" panose="020B0604020202020204" pitchFamily="34" charset="0"/>
                <a:cs typeface="Arial" panose="020B0604020202020204" pitchFamily="34" charset="0"/>
              </a:rPr>
              <a:t>a degree is obtained </a:t>
            </a:r>
            <a:r>
              <a:rPr lang="en-US" sz="1500" dirty="0">
                <a:latin typeface="Arial" panose="020B0604020202020204" pitchFamily="34" charset="0"/>
                <a:cs typeface="Arial" panose="020B0604020202020204" pitchFamily="34" charset="0"/>
              </a:rPr>
              <a:t>and a standard certification is recommended by </a:t>
            </a:r>
            <a:r>
              <a:rPr lang="en-US" sz="1500" dirty="0" smtClean="0">
                <a:latin typeface="Arial" panose="020B0604020202020204" pitchFamily="34" charset="0"/>
                <a:cs typeface="Arial" panose="020B0604020202020204" pitchFamily="34" charset="0"/>
              </a:rPr>
              <a:t>the university.</a:t>
            </a:r>
            <a:r>
              <a:rPr lang="en-US" sz="1500" dirty="0">
                <a:latin typeface="Arial" panose="020B0604020202020204" pitchFamily="34" charset="0"/>
                <a:cs typeface="Arial" panose="020B0604020202020204" pitchFamily="34" charset="0"/>
              </a:rPr>
              <a:t> </a:t>
            </a:r>
            <a:endParaRPr lang="en-US" sz="1500" dirty="0" smtClean="0">
              <a:latin typeface="Arial" panose="020B0604020202020204" pitchFamily="34" charset="0"/>
              <a:cs typeface="Arial" panose="020B0604020202020204" pitchFamily="34" charset="0"/>
            </a:endParaRPr>
          </a:p>
          <a:p>
            <a:pPr marL="0" indent="0">
              <a:buNone/>
            </a:pPr>
            <a:endParaRPr lang="en-US" sz="1500" dirty="0" smtClean="0">
              <a:latin typeface="Arial" panose="020B0604020202020204" pitchFamily="34" charset="0"/>
              <a:cs typeface="Arial" panose="020B0604020202020204" pitchFamily="34" charset="0"/>
            </a:endParaRPr>
          </a:p>
          <a:p>
            <a:pPr lvl="1"/>
            <a:r>
              <a:rPr lang="en-US" sz="1400" dirty="0" smtClean="0">
                <a:latin typeface="Arial" panose="020B0604020202020204" pitchFamily="34" charset="0"/>
                <a:cs typeface="Arial" panose="020B0604020202020204" pitchFamily="34" charset="0"/>
              </a:rPr>
              <a:t>Foreign language, portfolio, and minimum 2.5 </a:t>
            </a:r>
            <a:r>
              <a:rPr lang="en-US" sz="1400" dirty="0">
                <a:latin typeface="Arial" panose="020B0604020202020204" pitchFamily="34" charset="0"/>
                <a:cs typeface="Arial" panose="020B0604020202020204" pitchFamily="34" charset="0"/>
              </a:rPr>
              <a:t>GPA is required</a:t>
            </a:r>
            <a:r>
              <a:rPr lang="en-US" sz="1400" dirty="0" smtClean="0">
                <a:latin typeface="Arial" panose="020B0604020202020204" pitchFamily="34" charset="0"/>
                <a:cs typeface="Arial" panose="020B0604020202020204" pitchFamily="34" charset="0"/>
              </a:rPr>
              <a:t>.</a:t>
            </a:r>
          </a:p>
          <a:p>
            <a:pPr marL="0" indent="0">
              <a:buNone/>
            </a:pP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smtClean="0">
                <a:latin typeface="Arial" panose="020B0604020202020204" pitchFamily="34" charset="0"/>
                <a:cs typeface="Arial" panose="020B0604020202020204" pitchFamily="34" charset="0"/>
              </a:rPr>
              <a:t>OSU is no longer offering the CTED degree. Teachers will need to go through the Alternative Placement Program (OSDE) for standard certification. Those currently in the program must visit with their advisor about completion.</a:t>
            </a:r>
          </a:p>
          <a:p>
            <a:pPr marL="0" indent="0">
              <a:buNone/>
            </a:pPr>
            <a:endParaRPr lang="en-US" sz="1500" dirty="0" smtClean="0">
              <a:latin typeface="Arial" panose="020B0604020202020204" pitchFamily="34" charset="0"/>
              <a:cs typeface="Arial" panose="020B0604020202020204" pitchFamily="34" charset="0"/>
            </a:endParaRPr>
          </a:p>
          <a:p>
            <a:pPr marL="0" indent="0">
              <a:buNone/>
            </a:pPr>
            <a:r>
              <a:rPr lang="en-US" sz="1500" u="sng" dirty="0" smtClean="0">
                <a:latin typeface="Arial" panose="020B0604020202020204" pitchFamily="34" charset="0"/>
                <a:cs typeface="Arial" panose="020B0604020202020204" pitchFamily="34" charset="0"/>
                <a:hlinkClick r:id="rId2"/>
              </a:rPr>
              <a:t>University </a:t>
            </a:r>
            <a:r>
              <a:rPr lang="en-US" sz="1500" u="sng" dirty="0">
                <a:latin typeface="Arial" panose="020B0604020202020204" pitchFamily="34" charset="0"/>
                <a:cs typeface="Arial" panose="020B0604020202020204" pitchFamily="34" charset="0"/>
                <a:hlinkClick r:id="rId2"/>
              </a:rPr>
              <a:t>Teacher Prep Programs for Career &amp; Technology Education</a:t>
            </a:r>
            <a:r>
              <a:rPr lang="en-US" sz="1500" dirty="0">
                <a:latin typeface="Arial" panose="020B0604020202020204" pitchFamily="34" charset="0"/>
                <a:cs typeface="Arial" panose="020B0604020202020204" pitchFamily="34" charset="0"/>
              </a:rPr>
              <a:t> – Graduates from these programs may be directly recommended to OSDE for standard certification</a:t>
            </a:r>
            <a:r>
              <a:rPr lang="en-US" sz="1500" dirty="0" smtClean="0">
                <a:latin typeface="Arial" panose="020B0604020202020204" pitchFamily="34" charset="0"/>
                <a:cs typeface="Arial" panose="020B0604020202020204" pitchFamily="34" charset="0"/>
              </a:rPr>
              <a:t>.</a:t>
            </a:r>
          </a:p>
          <a:p>
            <a:pPr marL="0" indent="0">
              <a:buNone/>
            </a:pPr>
            <a:endParaRPr lang="en-US" sz="1500" dirty="0" smtClean="0">
              <a:latin typeface="Arial" panose="020B0604020202020204" pitchFamily="34" charset="0"/>
              <a:cs typeface="Arial" panose="020B0604020202020204" pitchFamily="34" charset="0"/>
            </a:endParaRPr>
          </a:p>
          <a:p>
            <a:pPr marL="0" indent="0">
              <a:buNone/>
            </a:pPr>
            <a:r>
              <a:rPr lang="en-US" sz="1500" dirty="0" smtClean="0">
                <a:latin typeface="Arial" panose="020B0604020202020204" pitchFamily="34" charset="0"/>
                <a:cs typeface="Arial" panose="020B0604020202020204" pitchFamily="34" charset="0"/>
                <a:hlinkClick r:id="rId3"/>
              </a:rPr>
              <a:t>UCO </a:t>
            </a:r>
            <a:r>
              <a:rPr lang="en-US" sz="1500" dirty="0">
                <a:latin typeface="Arial" panose="020B0604020202020204" pitchFamily="34" charset="0"/>
                <a:cs typeface="Arial" panose="020B0604020202020204" pitchFamily="34" charset="0"/>
                <a:hlinkClick r:id="rId3"/>
              </a:rPr>
              <a:t>Career, Technical &amp; Workforce Development</a:t>
            </a:r>
            <a:r>
              <a:rPr lang="en-US" sz="1500" dirty="0">
                <a:latin typeface="Arial" panose="020B0604020202020204" pitchFamily="34" charset="0"/>
                <a:cs typeface="Arial" panose="020B0604020202020204" pitchFamily="34" charset="0"/>
              </a:rPr>
              <a:t> degree program note: </a:t>
            </a:r>
          </a:p>
          <a:p>
            <a:pPr marL="0" indent="0">
              <a:buNone/>
            </a:pPr>
            <a:r>
              <a:rPr lang="en-US" sz="1500" dirty="0">
                <a:latin typeface="Arial" panose="020B0604020202020204" pitchFamily="34" charset="0"/>
                <a:cs typeface="Arial" panose="020B0604020202020204" pitchFamily="34" charset="0"/>
              </a:rPr>
              <a:t>UCO does not include the foreign language and portfolio in this program -</a:t>
            </a:r>
          </a:p>
          <a:p>
            <a:pPr marL="0" indent="0">
              <a:buNone/>
            </a:pPr>
            <a:r>
              <a:rPr lang="en-US" sz="1500" dirty="0">
                <a:latin typeface="Arial" panose="020B0604020202020204" pitchFamily="34" charset="0"/>
                <a:cs typeface="Arial" panose="020B0604020202020204" pitchFamily="34" charset="0"/>
              </a:rPr>
              <a:t>once the degree is obtained from UCO, the teacher would need to go through the Alternative Placement Program (OSDE) for standard certification.</a:t>
            </a:r>
            <a:br>
              <a:rPr lang="en-US" sz="1500" dirty="0">
                <a:latin typeface="Arial" panose="020B0604020202020204" pitchFamily="34" charset="0"/>
                <a:cs typeface="Arial" panose="020B0604020202020204" pitchFamily="34" charset="0"/>
              </a:rPr>
            </a:br>
            <a:endParaRPr lang="en-US" sz="15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p:txBody>
      </p:sp>
      <p:sp>
        <p:nvSpPr>
          <p:cNvPr id="3" name="TextBox 2"/>
          <p:cNvSpPr txBox="1"/>
          <p:nvPr/>
        </p:nvSpPr>
        <p:spPr>
          <a:xfrm>
            <a:off x="0" y="152400"/>
            <a:ext cx="9120187" cy="646331"/>
          </a:xfrm>
          <a:prstGeom prst="rect">
            <a:avLst/>
          </a:prstGeom>
          <a:noFill/>
        </p:spPr>
        <p:txBody>
          <a:bodyPr wrap="square" rtlCol="0">
            <a:spAutoFit/>
          </a:bodyPr>
          <a:lstStyle/>
          <a:p>
            <a:pPr algn="ctr"/>
            <a:r>
              <a:rPr lang="en-US" sz="3600" i="1" u="sng" dirty="0">
                <a:ln>
                  <a:solidFill>
                    <a:srgbClr val="FF0000"/>
                  </a:solidFill>
                </a:ln>
                <a:solidFill>
                  <a:srgbClr val="C00000"/>
                </a:solidFill>
                <a:latin typeface="Arial" panose="020B0604020202020204" pitchFamily="34" charset="0"/>
                <a:cs typeface="Arial" panose="020B0604020202020204" pitchFamily="34" charset="0"/>
              </a:rPr>
              <a:t>Provisional </a:t>
            </a: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 Seeking Education </a:t>
            </a:r>
            <a:r>
              <a:rPr lang="en-US" sz="3600" i="1" u="sng" dirty="0">
                <a:ln>
                  <a:solidFill>
                    <a:srgbClr val="FF0000"/>
                  </a:solidFill>
                </a:ln>
                <a:solidFill>
                  <a:srgbClr val="C00000"/>
                </a:solidFill>
                <a:latin typeface="Arial" panose="020B0604020202020204" pitchFamily="34" charset="0"/>
                <a:cs typeface="Arial" panose="020B0604020202020204" pitchFamily="34" charset="0"/>
              </a:rPr>
              <a:t>Degree</a:t>
            </a:r>
          </a:p>
        </p:txBody>
      </p:sp>
    </p:spTree>
    <p:extLst>
      <p:ext uri="{BB962C8B-B14F-4D97-AF65-F5344CB8AC3E}">
        <p14:creationId xmlns:p14="http://schemas.microsoft.com/office/powerpoint/2010/main" val="3029106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1166"/>
            <a:ext cx="7658100" cy="1200329"/>
          </a:xfrm>
          <a:prstGeom prst="rect">
            <a:avLst/>
          </a:prstGeom>
          <a:noFill/>
        </p:spPr>
        <p:txBody>
          <a:bodyPr wrap="square" rtlCol="0">
            <a:spAutoFit/>
          </a:bodyPr>
          <a:lstStyle/>
          <a:p>
            <a:pPr algn="ct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Approved Teacher Education </a:t>
            </a:r>
          </a:p>
          <a:p>
            <a:pPr algn="ct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Programs - 2019 </a:t>
            </a:r>
            <a:endParaRPr lang="en-US" sz="36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11" name="TextBox 10"/>
          <p:cNvSpPr txBox="1"/>
          <p:nvPr/>
        </p:nvSpPr>
        <p:spPr>
          <a:xfrm>
            <a:off x="1295400" y="4953000"/>
            <a:ext cx="8033379" cy="1107996"/>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Graduates from these programs may be directly </a:t>
            </a:r>
            <a:endParaRPr lang="en-US" dirty="0" smtClean="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recommended to OSDE for </a:t>
            </a:r>
            <a:r>
              <a:rPr lang="en-US" dirty="0">
                <a:latin typeface="Arial" panose="020B0604020202020204" pitchFamily="34" charset="0"/>
                <a:cs typeface="Arial" panose="020B0604020202020204" pitchFamily="34" charset="0"/>
              </a:rPr>
              <a:t>standard certification</a:t>
            </a:r>
            <a:r>
              <a:rPr lang="en-US" dirty="0" smtClean="0">
                <a:latin typeface="Arial" panose="020B0604020202020204" pitchFamily="34" charset="0"/>
                <a:cs typeface="Arial" panose="020B0604020202020204" pitchFamily="34" charset="0"/>
              </a:rPr>
              <a:t>.</a:t>
            </a:r>
          </a:p>
          <a:p>
            <a:pPr algn="ctr"/>
            <a:r>
              <a:rPr lang="en-US" b="1" dirty="0" smtClean="0">
                <a:latin typeface="Arial" panose="020B0604020202020204" pitchFamily="34" charset="0"/>
                <a:cs typeface="Arial" panose="020B0604020202020204" pitchFamily="34" charset="0"/>
              </a:rPr>
              <a:t>Complete list: </a:t>
            </a:r>
            <a:endParaRPr lang="en-US"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hlinkClick r:id="rId3"/>
              </a:rPr>
              <a:t>https</a:t>
            </a:r>
            <a:r>
              <a:rPr lang="en-US" sz="1200" dirty="0">
                <a:latin typeface="Arial" panose="020B0604020202020204" pitchFamily="34" charset="0"/>
                <a:cs typeface="Arial" panose="020B0604020202020204" pitchFamily="34" charset="0"/>
                <a:hlinkClick r:id="rId3"/>
              </a:rPr>
              <a:t>://www.ok.gov/oeqa/documents/TEACHER%20PREPARATION%20INVENTORY%202008-2009%20.pdf</a:t>
            </a:r>
            <a:endParaRPr lang="en-US" sz="1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a:stretch>
            <a:fillRect/>
          </a:stretch>
        </p:blipFill>
        <p:spPr>
          <a:xfrm>
            <a:off x="198333" y="1305118"/>
            <a:ext cx="8907567" cy="2159934"/>
          </a:xfrm>
          <a:prstGeom prst="rect">
            <a:avLst/>
          </a:prstGeom>
        </p:spPr>
      </p:pic>
      <p:pic>
        <p:nvPicPr>
          <p:cNvPr id="5" name="Picture 4"/>
          <p:cNvPicPr>
            <a:picLocks noChangeAspect="1"/>
          </p:cNvPicPr>
          <p:nvPr/>
        </p:nvPicPr>
        <p:blipFill>
          <a:blip r:embed="rId5"/>
          <a:stretch>
            <a:fillRect/>
          </a:stretch>
        </p:blipFill>
        <p:spPr>
          <a:xfrm>
            <a:off x="609600" y="3459190"/>
            <a:ext cx="8496300" cy="1269264"/>
          </a:xfrm>
          <a:prstGeom prst="rect">
            <a:avLst/>
          </a:prstGeom>
        </p:spPr>
      </p:pic>
    </p:spTree>
    <p:extLst>
      <p:ext uri="{BB962C8B-B14F-4D97-AF65-F5344CB8AC3E}">
        <p14:creationId xmlns:p14="http://schemas.microsoft.com/office/powerpoint/2010/main" val="3854195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9144000" cy="1200329"/>
          </a:xfrm>
          <a:prstGeom prst="rect">
            <a:avLst/>
          </a:prstGeom>
          <a:noFill/>
        </p:spPr>
        <p:txBody>
          <a:bodyPr wrap="square" rtlCol="0">
            <a:spAutoFit/>
          </a:bodyPr>
          <a:lstStyle/>
          <a:p>
            <a:pPr algn="ct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Education Degree vs.                             Alternative Placement Program:</a:t>
            </a:r>
            <a:endParaRPr lang="en-US" sz="36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2057400" y="1742411"/>
            <a:ext cx="3264877" cy="2031325"/>
          </a:xfrm>
          <a:prstGeom prst="rect">
            <a:avLst/>
          </a:prstGeom>
          <a:noFill/>
          <a:ln w="38100">
            <a:solidFill>
              <a:schemeClr val="tx1"/>
            </a:solidFill>
          </a:ln>
        </p:spPr>
        <p:txBody>
          <a:bodyPr wrap="square" rtlCol="0">
            <a:spAutoFit/>
          </a:bodyPr>
          <a:lstStyle/>
          <a:p>
            <a:pPr algn="ctr"/>
            <a:r>
              <a:rPr lang="en-US" u="sng" dirty="0" smtClean="0">
                <a:latin typeface="Arial" panose="020B0604020202020204" pitchFamily="34" charset="0"/>
                <a:cs typeface="Arial" panose="020B0604020202020204" pitchFamily="34" charset="0"/>
              </a:rPr>
              <a:t>Approved Teacher Education Program</a:t>
            </a:r>
          </a:p>
          <a:p>
            <a:endParaRPr lang="en-US" u="sng"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Foreign language</a:t>
            </a:r>
          </a:p>
          <a:p>
            <a:pPr marL="742950" lvl="1"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Minimum 2.5 </a:t>
            </a:r>
            <a:r>
              <a:rPr lang="en-US" dirty="0" err="1" smtClean="0">
                <a:latin typeface="Arial" panose="020B0604020202020204" pitchFamily="34" charset="0"/>
                <a:cs typeface="Arial" panose="020B0604020202020204" pitchFamily="34" charset="0"/>
              </a:rPr>
              <a:t>gpa</a:t>
            </a:r>
            <a:endParaRPr lang="en-US"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Portfolio</a:t>
            </a:r>
          </a:p>
          <a:p>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5638800" y="1752600"/>
            <a:ext cx="3124200" cy="2031325"/>
          </a:xfrm>
          <a:prstGeom prst="rect">
            <a:avLst/>
          </a:prstGeom>
          <a:noFill/>
          <a:ln w="38100">
            <a:solidFill>
              <a:schemeClr val="tx1"/>
            </a:solidFill>
          </a:ln>
        </p:spPr>
        <p:txBody>
          <a:bodyPr wrap="square" rtlCol="0">
            <a:spAutoFit/>
          </a:bodyPr>
          <a:lstStyle/>
          <a:p>
            <a:pPr algn="ctr"/>
            <a:r>
              <a:rPr lang="en-US" u="sng" dirty="0" smtClean="0">
                <a:latin typeface="Arial" panose="020B0604020202020204" pitchFamily="34" charset="0"/>
                <a:cs typeface="Arial" panose="020B0604020202020204" pitchFamily="34" charset="0"/>
              </a:rPr>
              <a:t>Alternative Placement       Program</a:t>
            </a:r>
          </a:p>
          <a:p>
            <a:endParaRPr lang="en-US" u="sng" dirty="0" smtClean="0">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OGET</a:t>
            </a:r>
          </a:p>
          <a:p>
            <a:pPr marL="1200150" lvl="2"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OPTE</a:t>
            </a:r>
          </a:p>
          <a:p>
            <a:pPr marL="742950" lvl="1"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dirty="0" smtClean="0"/>
          </a:p>
        </p:txBody>
      </p:sp>
      <p:sp>
        <p:nvSpPr>
          <p:cNvPr id="7" name="TextBox 6"/>
          <p:cNvSpPr txBox="1"/>
          <p:nvPr/>
        </p:nvSpPr>
        <p:spPr>
          <a:xfrm>
            <a:off x="2438400" y="4211817"/>
            <a:ext cx="5638800" cy="1946687"/>
          </a:xfrm>
          <a:prstGeom prst="rect">
            <a:avLst/>
          </a:prstGeom>
          <a:noFill/>
          <a:ln w="38100">
            <a:solidFill>
              <a:schemeClr val="tx1"/>
            </a:solidFill>
          </a:ln>
        </p:spPr>
        <p:txBody>
          <a:bodyPr wrap="square" rtlCol="0">
            <a:spAutoFit/>
          </a:bodyPr>
          <a:lstStyle/>
          <a:p>
            <a:pPr algn="ctr"/>
            <a:r>
              <a:rPr lang="en-US" sz="2000" dirty="0" smtClean="0">
                <a:latin typeface="Arial" panose="020B0604020202020204" pitchFamily="34" charset="0"/>
                <a:cs typeface="Arial" panose="020B0604020202020204" pitchFamily="34" charset="0"/>
              </a:rPr>
              <a:t>What they have in common:</a:t>
            </a:r>
          </a:p>
          <a:p>
            <a:pPr algn="ctr"/>
            <a:endParaRPr lang="en-US" sz="105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Bachelor’s degree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ompetency exam/industry credential </a:t>
            </a:r>
            <a:r>
              <a:rPr lang="en-US" dirty="0" smtClean="0">
                <a:latin typeface="Arial" panose="020B0604020202020204" pitchFamily="34" charset="0"/>
                <a:cs typeface="Arial" panose="020B0604020202020204" pitchFamily="34" charset="0"/>
                <a:hlinkClick r:id="rId2"/>
              </a:rPr>
              <a:t>(OSAT/NOCTI)</a:t>
            </a: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Teaching methods </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Classroom management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199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722531"/>
            <a:ext cx="7639454" cy="5906869"/>
          </a:xfrm>
        </p:spPr>
        <p:txBody>
          <a:bodyPr>
            <a:normAutofit/>
          </a:bodyPr>
          <a:lstStyle/>
          <a:p>
            <a:pPr marL="0" indent="0">
              <a:buNone/>
            </a:pPr>
            <a:endParaRPr lang="en-US" u="sng" dirty="0" smtClean="0"/>
          </a:p>
          <a:p>
            <a:pPr marL="0" indent="0">
              <a:buNone/>
            </a:pPr>
            <a:r>
              <a:rPr lang="en-US" u="sng" dirty="0" smtClean="0"/>
              <a:t>Standard</a:t>
            </a:r>
            <a:r>
              <a:rPr lang="en-US" dirty="0" smtClean="0"/>
              <a:t>: </a:t>
            </a:r>
          </a:p>
          <a:p>
            <a:pPr marL="0" indent="0">
              <a:buNone/>
            </a:pPr>
            <a:endParaRPr lang="en-US" sz="1050" dirty="0" smtClean="0"/>
          </a:p>
          <a:p>
            <a:pPr marL="0" indent="0">
              <a:buNone/>
            </a:pPr>
            <a:r>
              <a:rPr lang="en-US" sz="2400" dirty="0" smtClean="0"/>
              <a:t>	Principal or Superintendent Certificate by OSDE</a:t>
            </a:r>
          </a:p>
          <a:p>
            <a:pPr marL="0" indent="0">
              <a:buNone/>
            </a:pPr>
            <a:r>
              <a:rPr lang="en-US" sz="900" dirty="0"/>
              <a:t>	</a:t>
            </a:r>
            <a:endParaRPr lang="en-US" sz="900" dirty="0" smtClean="0"/>
          </a:p>
          <a:p>
            <a:pPr marL="0" indent="0">
              <a:buNone/>
            </a:pPr>
            <a:r>
              <a:rPr lang="en-US" sz="900" dirty="0"/>
              <a:t>	</a:t>
            </a:r>
            <a:r>
              <a:rPr lang="en-US" sz="2400" dirty="0" smtClean="0"/>
              <a:t>Five years of experience as a teacher, administrator, 	or </a:t>
            </a:r>
            <a:r>
              <a:rPr lang="en-US" sz="2400" dirty="0"/>
              <a:t>supervisor of approved ODCTE </a:t>
            </a:r>
            <a:r>
              <a:rPr lang="en-US" sz="2400" dirty="0" smtClean="0"/>
              <a:t>program </a:t>
            </a:r>
          </a:p>
          <a:p>
            <a:pPr marL="0" indent="0">
              <a:buNone/>
            </a:pPr>
            <a:r>
              <a:rPr lang="en-US" sz="2400" dirty="0"/>
              <a:t>	</a:t>
            </a:r>
            <a:endParaRPr lang="en-US" sz="2400" dirty="0" smtClean="0"/>
          </a:p>
        </p:txBody>
      </p:sp>
      <p:sp>
        <p:nvSpPr>
          <p:cNvPr id="3" name="Rectangle 2"/>
          <p:cNvSpPr/>
          <p:nvPr/>
        </p:nvSpPr>
        <p:spPr>
          <a:xfrm>
            <a:off x="1447799" y="76200"/>
            <a:ext cx="7349669"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smtClean="0">
                <a:ln>
                  <a:solidFill>
                    <a:srgbClr val="FF0000"/>
                  </a:solidFill>
                </a:ln>
                <a:solidFill>
                  <a:srgbClr val="C00000"/>
                </a:solidFill>
                <a:effectLst/>
                <a:uLnTx/>
                <a:uFillTx/>
                <a:latin typeface="Calibri"/>
                <a:ea typeface="+mn-ea"/>
                <a:cs typeface="+mn-cs"/>
              </a:rPr>
              <a:t>Administrator Credentials </a:t>
            </a:r>
            <a:endParaRPr kumimoji="0" lang="en-US" sz="3600" b="1" i="1" u="none" strike="noStrike" kern="1200" cap="none" spc="0" normalizeH="0" baseline="0" noProof="0" dirty="0">
              <a:ln>
                <a:solidFill>
                  <a:srgbClr val="FF0000"/>
                </a:solidFill>
              </a:ln>
              <a:solidFill>
                <a:srgbClr val="C00000"/>
              </a:solidFill>
              <a:effectLst/>
              <a:uLnTx/>
              <a:uFillTx/>
              <a:latin typeface="Calibri"/>
              <a:ea typeface="+mn-ea"/>
              <a:cs typeface="+mn-cs"/>
            </a:endParaRPr>
          </a:p>
        </p:txBody>
      </p:sp>
      <p:sp>
        <p:nvSpPr>
          <p:cNvPr id="4" name="Isosceles Triangle 3"/>
          <p:cNvSpPr/>
          <p:nvPr/>
        </p:nvSpPr>
        <p:spPr>
          <a:xfrm rot="5400000">
            <a:off x="2170331" y="22492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w="76200">
                <a:solidFill>
                  <a:prstClr val="black"/>
                </a:solidFill>
              </a:ln>
              <a:solidFill>
                <a:prstClr val="white"/>
              </a:solidFill>
              <a:effectLst/>
              <a:uLnTx/>
              <a:uFillTx/>
              <a:latin typeface="Calibri"/>
              <a:ea typeface="+mn-ea"/>
              <a:cs typeface="+mn-cs"/>
            </a:endParaRPr>
          </a:p>
        </p:txBody>
      </p:sp>
      <p:sp>
        <p:nvSpPr>
          <p:cNvPr id="5" name="Isosceles Triangle 4"/>
          <p:cNvSpPr/>
          <p:nvPr/>
        </p:nvSpPr>
        <p:spPr>
          <a:xfrm rot="5400000">
            <a:off x="2170331" y="2833663"/>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w="76200">
                <a:solidFill>
                  <a:prstClr val="black"/>
                </a:solid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31119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722531"/>
            <a:ext cx="7563254" cy="5906869"/>
          </a:xfrm>
        </p:spPr>
        <p:txBody>
          <a:bodyPr>
            <a:normAutofit/>
          </a:bodyPr>
          <a:lstStyle/>
          <a:p>
            <a:pPr marL="0" indent="0">
              <a:buNone/>
            </a:pPr>
            <a:r>
              <a:rPr lang="en-US" u="sng" dirty="0" smtClean="0"/>
              <a:t>Provisional Requirements</a:t>
            </a:r>
            <a:r>
              <a:rPr lang="en-US" dirty="0" smtClean="0"/>
              <a:t>: </a:t>
            </a:r>
          </a:p>
          <a:p>
            <a:pPr marL="0" indent="0">
              <a:buNone/>
            </a:pPr>
            <a:r>
              <a:rPr lang="en-US" sz="2400" dirty="0" smtClean="0"/>
              <a:t>	Principal or Superintendent Certificate by OSDE</a:t>
            </a:r>
          </a:p>
          <a:p>
            <a:pPr marL="0" indent="0">
              <a:buNone/>
            </a:pPr>
            <a:r>
              <a:rPr lang="en-US" sz="900" dirty="0"/>
              <a:t>	</a:t>
            </a:r>
            <a:r>
              <a:rPr lang="en-US" sz="2400" dirty="0" smtClean="0"/>
              <a:t>Three years of experience as one of the following: </a:t>
            </a:r>
          </a:p>
          <a:p>
            <a:pPr marL="0" lvl="0" indent="0">
              <a:buNone/>
            </a:pPr>
            <a:endParaRPr lang="en-US" sz="900" dirty="0" smtClean="0"/>
          </a:p>
          <a:p>
            <a:pPr lvl="0">
              <a:buFontTx/>
              <a:buChar char="-"/>
            </a:pPr>
            <a:r>
              <a:rPr lang="en-US" sz="2200" dirty="0" smtClean="0"/>
              <a:t>Teacher </a:t>
            </a:r>
            <a:r>
              <a:rPr lang="en-US" sz="2200" dirty="0"/>
              <a:t>of approved </a:t>
            </a:r>
            <a:r>
              <a:rPr lang="en-US" sz="2200" dirty="0" smtClean="0"/>
              <a:t>ODCTE </a:t>
            </a:r>
            <a:r>
              <a:rPr lang="en-US" sz="2200" dirty="0" smtClean="0"/>
              <a:t>program</a:t>
            </a:r>
            <a:endParaRPr lang="en-US" sz="2200" dirty="0"/>
          </a:p>
          <a:p>
            <a:pPr marL="0" lvl="0" indent="0">
              <a:buNone/>
            </a:pPr>
            <a:r>
              <a:rPr lang="en-US" sz="2200" dirty="0" smtClean="0"/>
              <a:t>- </a:t>
            </a:r>
            <a:r>
              <a:rPr lang="en-US" sz="2200" dirty="0" smtClean="0"/>
              <a:t>Administrator </a:t>
            </a:r>
            <a:r>
              <a:rPr lang="en-US" sz="2200" dirty="0"/>
              <a:t>supervising and evaluating teachers of </a:t>
            </a:r>
            <a:r>
              <a:rPr lang="en-US" sz="2200" dirty="0" smtClean="0"/>
              <a:t>approved 	ODCTE program</a:t>
            </a:r>
            <a:endParaRPr lang="en-US" sz="2200" dirty="0"/>
          </a:p>
          <a:p>
            <a:pPr marL="0" lvl="0" indent="0">
              <a:buNone/>
            </a:pPr>
            <a:r>
              <a:rPr lang="en-US" sz="2200" dirty="0" smtClean="0"/>
              <a:t>- </a:t>
            </a:r>
            <a:r>
              <a:rPr lang="en-US" sz="2200" dirty="0" smtClean="0"/>
              <a:t>Employed </a:t>
            </a:r>
            <a:r>
              <a:rPr lang="en-US" sz="2200" dirty="0" smtClean="0"/>
              <a:t>at an Oklahoma </a:t>
            </a:r>
            <a:r>
              <a:rPr lang="en-US" sz="2200" dirty="0"/>
              <a:t>technology </a:t>
            </a:r>
            <a:r>
              <a:rPr lang="en-US" sz="2200" dirty="0" smtClean="0"/>
              <a:t>center, letter </a:t>
            </a:r>
            <a:r>
              <a:rPr lang="en-US" sz="2200" dirty="0"/>
              <a:t>of </a:t>
            </a:r>
            <a:r>
              <a:rPr lang="en-US" sz="2200" dirty="0" smtClean="0"/>
              <a:t>	endorsement from current </a:t>
            </a:r>
            <a:r>
              <a:rPr lang="en-US" sz="2200" dirty="0"/>
              <a:t>technology center </a:t>
            </a:r>
            <a:r>
              <a:rPr lang="en-US" sz="2200" dirty="0" smtClean="0"/>
              <a:t>	superintendent required</a:t>
            </a:r>
            <a:endParaRPr lang="en-US" sz="2200" dirty="0"/>
          </a:p>
          <a:p>
            <a:pPr lvl="0">
              <a:buFontTx/>
              <a:buChar char="-"/>
            </a:pPr>
            <a:r>
              <a:rPr lang="en-US" sz="2200" dirty="0" smtClean="0"/>
              <a:t>Employed </a:t>
            </a:r>
            <a:r>
              <a:rPr lang="en-US" sz="2200" dirty="0" smtClean="0"/>
              <a:t>at ODCTE, letter </a:t>
            </a:r>
            <a:r>
              <a:rPr lang="en-US" sz="2200" dirty="0"/>
              <a:t>of </a:t>
            </a:r>
            <a:r>
              <a:rPr lang="en-US" sz="2200" dirty="0" smtClean="0"/>
              <a:t>endorsement from current   </a:t>
            </a:r>
          </a:p>
          <a:p>
            <a:pPr marL="0" lvl="0" indent="0">
              <a:buNone/>
            </a:pPr>
            <a:r>
              <a:rPr lang="en-US" sz="2200" dirty="0" smtClean="0"/>
              <a:t>	ODCTE </a:t>
            </a:r>
            <a:r>
              <a:rPr lang="en-US" sz="2200" dirty="0"/>
              <a:t>state </a:t>
            </a:r>
            <a:r>
              <a:rPr lang="en-US" sz="2200" dirty="0" smtClean="0"/>
              <a:t>director required</a:t>
            </a:r>
            <a:endParaRPr lang="en-US" sz="2200" dirty="0"/>
          </a:p>
          <a:p>
            <a:pPr marL="0" indent="0">
              <a:buNone/>
            </a:pPr>
            <a:endParaRPr lang="en-US" dirty="0" smtClean="0"/>
          </a:p>
        </p:txBody>
      </p:sp>
      <p:sp>
        <p:nvSpPr>
          <p:cNvPr id="3" name="Rectangle 2"/>
          <p:cNvSpPr/>
          <p:nvPr/>
        </p:nvSpPr>
        <p:spPr>
          <a:xfrm>
            <a:off x="1447799" y="76200"/>
            <a:ext cx="7349669"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smtClean="0">
                <a:ln>
                  <a:solidFill>
                    <a:srgbClr val="FF0000"/>
                  </a:solidFill>
                </a:ln>
                <a:solidFill>
                  <a:srgbClr val="C00000"/>
                </a:solidFill>
                <a:effectLst/>
                <a:uLnTx/>
                <a:uFillTx/>
                <a:latin typeface="Calibri"/>
                <a:ea typeface="+mn-ea"/>
                <a:cs typeface="+mn-cs"/>
              </a:rPr>
              <a:t>Administrator Credentials </a:t>
            </a:r>
            <a:endParaRPr kumimoji="0" lang="en-US" sz="3600" b="1" i="1" u="none" strike="noStrike" kern="1200" cap="none" spc="0" normalizeH="0" baseline="0" noProof="0" dirty="0">
              <a:ln>
                <a:solidFill>
                  <a:srgbClr val="FF0000"/>
                </a:solidFill>
              </a:ln>
              <a:solidFill>
                <a:srgbClr val="C00000"/>
              </a:solidFill>
              <a:effectLst/>
              <a:uLnTx/>
              <a:uFillTx/>
              <a:latin typeface="Calibri"/>
              <a:ea typeface="+mn-ea"/>
              <a:cs typeface="+mn-cs"/>
            </a:endParaRPr>
          </a:p>
        </p:txBody>
      </p:sp>
      <p:sp>
        <p:nvSpPr>
          <p:cNvPr id="4" name="Isosceles Triangle 3"/>
          <p:cNvSpPr/>
          <p:nvPr/>
        </p:nvSpPr>
        <p:spPr>
          <a:xfrm rot="5400000">
            <a:off x="2246531" y="14083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w="76200">
                <a:solidFill>
                  <a:prstClr val="black"/>
                </a:solidFill>
              </a:ln>
              <a:solidFill>
                <a:prstClr val="white"/>
              </a:solidFill>
              <a:effectLst/>
              <a:uLnTx/>
              <a:uFillTx/>
              <a:latin typeface="Calibri"/>
              <a:ea typeface="+mn-ea"/>
              <a:cs typeface="+mn-cs"/>
            </a:endParaRPr>
          </a:p>
        </p:txBody>
      </p:sp>
      <p:sp>
        <p:nvSpPr>
          <p:cNvPr id="5" name="Isosceles Triangle 4"/>
          <p:cNvSpPr/>
          <p:nvPr/>
        </p:nvSpPr>
        <p:spPr>
          <a:xfrm rot="5400000">
            <a:off x="2246531" y="18682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w="76200">
                <a:solidFill>
                  <a:prstClr val="black"/>
                </a:solid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93472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722531"/>
            <a:ext cx="7487054" cy="5906869"/>
          </a:xfrm>
        </p:spPr>
        <p:txBody>
          <a:bodyPr>
            <a:normAutofit/>
          </a:bodyPr>
          <a:lstStyle/>
          <a:p>
            <a:pPr marL="0" indent="0">
              <a:buNone/>
            </a:pPr>
            <a:r>
              <a:rPr lang="en-US" u="sng" dirty="0" smtClean="0"/>
              <a:t>Provisional to Standard</a:t>
            </a:r>
            <a:r>
              <a:rPr lang="en-US" dirty="0" smtClean="0"/>
              <a:t>: </a:t>
            </a:r>
          </a:p>
          <a:p>
            <a:pPr marL="0" indent="0">
              <a:buNone/>
            </a:pPr>
            <a:r>
              <a:rPr lang="en-US" sz="2000" dirty="0" smtClean="0"/>
              <a:t>Applicants </a:t>
            </a:r>
            <a:r>
              <a:rPr lang="en-US" sz="2000" dirty="0"/>
              <a:t>have five years from the date that their provisional credentials are issued to complete their Technology Center Administrator Credential Plans. </a:t>
            </a:r>
            <a:endParaRPr lang="en-US" sz="2000" dirty="0" smtClean="0"/>
          </a:p>
          <a:p>
            <a:pPr marL="0" indent="0">
              <a:buNone/>
            </a:pPr>
            <a:endParaRPr lang="en-US" sz="900" dirty="0" smtClean="0"/>
          </a:p>
          <a:p>
            <a:pPr marL="0" indent="0">
              <a:buNone/>
            </a:pPr>
            <a:r>
              <a:rPr lang="en-US" sz="2000" dirty="0" smtClean="0"/>
              <a:t>Based </a:t>
            </a:r>
            <a:r>
              <a:rPr lang="en-US" sz="2000" dirty="0"/>
              <a:t>on the applicants' previous coursework, a maximum of nine college semester hours and/or 135 ODCTE approved professional development clock hours from the following areas are required to complete their credential plans</a:t>
            </a:r>
            <a:r>
              <a:rPr lang="en-US" sz="2000" dirty="0" smtClean="0"/>
              <a:t>:</a:t>
            </a:r>
          </a:p>
          <a:p>
            <a:pPr marL="0" indent="0">
              <a:buNone/>
            </a:pPr>
            <a:endParaRPr lang="en-US" sz="2000" dirty="0" smtClean="0"/>
          </a:p>
          <a:p>
            <a:pPr marL="0" lvl="0" indent="0">
              <a:buNone/>
            </a:pPr>
            <a:r>
              <a:rPr lang="en-US" sz="1800" dirty="0" smtClean="0"/>
              <a:t>	History </a:t>
            </a:r>
            <a:r>
              <a:rPr lang="en-US" sz="1800" dirty="0"/>
              <a:t>and Philosophy of Career and Technology </a:t>
            </a:r>
            <a:r>
              <a:rPr lang="en-US" sz="1800" dirty="0" smtClean="0"/>
              <a:t>Education</a:t>
            </a:r>
            <a:endParaRPr lang="en-US" sz="1800" dirty="0"/>
          </a:p>
          <a:p>
            <a:pPr marL="0" lvl="0" indent="0">
              <a:buNone/>
            </a:pPr>
            <a:r>
              <a:rPr lang="en-US" sz="1800" dirty="0" smtClean="0"/>
              <a:t>	Technology </a:t>
            </a:r>
            <a:r>
              <a:rPr lang="en-US" sz="1800" dirty="0"/>
              <a:t>Center </a:t>
            </a:r>
            <a:r>
              <a:rPr lang="en-US" sz="1800" dirty="0" smtClean="0"/>
              <a:t>Finance</a:t>
            </a:r>
            <a:endParaRPr lang="en-US" sz="1800" dirty="0"/>
          </a:p>
          <a:p>
            <a:pPr marL="0" lvl="0" indent="0">
              <a:buNone/>
            </a:pPr>
            <a:r>
              <a:rPr lang="en-US" sz="1800" dirty="0" smtClean="0"/>
              <a:t>	Career </a:t>
            </a:r>
            <a:r>
              <a:rPr lang="en-US" sz="1800" dirty="0"/>
              <a:t>and Technology Education </a:t>
            </a:r>
            <a:r>
              <a:rPr lang="en-US" sz="1800" dirty="0" smtClean="0"/>
              <a:t>Curriculum</a:t>
            </a:r>
            <a:endParaRPr lang="en-US" sz="1800" dirty="0"/>
          </a:p>
          <a:p>
            <a:pPr marL="0" indent="0">
              <a:buNone/>
            </a:pPr>
            <a:r>
              <a:rPr lang="en-US" sz="1800" dirty="0" smtClean="0"/>
              <a:t>	Career </a:t>
            </a:r>
            <a:r>
              <a:rPr lang="en-US" sz="1800" dirty="0"/>
              <a:t>and Technology Education Program Planning </a:t>
            </a:r>
            <a:r>
              <a:rPr lang="en-US" sz="1800" dirty="0" smtClean="0"/>
              <a:t>and 	  		Development</a:t>
            </a:r>
          </a:p>
        </p:txBody>
      </p:sp>
      <p:sp>
        <p:nvSpPr>
          <p:cNvPr id="3" name="Rectangle 2"/>
          <p:cNvSpPr/>
          <p:nvPr/>
        </p:nvSpPr>
        <p:spPr>
          <a:xfrm>
            <a:off x="1447799" y="76200"/>
            <a:ext cx="7349669"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smtClean="0">
                <a:ln>
                  <a:solidFill>
                    <a:srgbClr val="FF0000"/>
                  </a:solidFill>
                </a:ln>
                <a:solidFill>
                  <a:srgbClr val="C00000"/>
                </a:solidFill>
                <a:effectLst/>
                <a:uLnTx/>
                <a:uFillTx/>
                <a:latin typeface="Calibri"/>
                <a:ea typeface="+mn-ea"/>
                <a:cs typeface="+mn-cs"/>
              </a:rPr>
              <a:t>Administrator Credentials </a:t>
            </a:r>
            <a:endParaRPr kumimoji="0" lang="en-US" sz="3600" b="1" i="1" u="none" strike="noStrike" kern="1200" cap="none" spc="0" normalizeH="0" baseline="0" noProof="0" dirty="0">
              <a:ln>
                <a:solidFill>
                  <a:srgbClr val="FF0000"/>
                </a:solidFill>
              </a:ln>
              <a:solidFill>
                <a:srgbClr val="C00000"/>
              </a:solidFill>
              <a:effectLst/>
              <a:uLnTx/>
              <a:uFillTx/>
              <a:latin typeface="Calibri"/>
              <a:ea typeface="+mn-ea"/>
              <a:cs typeface="+mn-cs"/>
            </a:endParaRPr>
          </a:p>
        </p:txBody>
      </p:sp>
      <p:sp>
        <p:nvSpPr>
          <p:cNvPr id="4" name="Isosceles Triangle 3"/>
          <p:cNvSpPr/>
          <p:nvPr/>
        </p:nvSpPr>
        <p:spPr>
          <a:xfrm rot="5400000">
            <a:off x="2476500" y="4199792"/>
            <a:ext cx="152400" cy="762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w="76200">
                <a:solidFill>
                  <a:prstClr val="black"/>
                </a:solidFill>
              </a:ln>
              <a:solidFill>
                <a:prstClr val="white"/>
              </a:solidFill>
              <a:effectLst/>
              <a:uLnTx/>
              <a:uFillTx/>
              <a:latin typeface="Calibri"/>
              <a:ea typeface="+mn-ea"/>
              <a:cs typeface="+mn-cs"/>
            </a:endParaRPr>
          </a:p>
        </p:txBody>
      </p:sp>
      <p:sp>
        <p:nvSpPr>
          <p:cNvPr id="6" name="Isosceles Triangle 5"/>
          <p:cNvSpPr/>
          <p:nvPr/>
        </p:nvSpPr>
        <p:spPr>
          <a:xfrm rot="5400000">
            <a:off x="2476500" y="4522177"/>
            <a:ext cx="152400" cy="762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w="76200">
                <a:solidFill>
                  <a:prstClr val="black"/>
                </a:solidFill>
              </a:ln>
              <a:solidFill>
                <a:prstClr val="white"/>
              </a:solidFill>
              <a:effectLst/>
              <a:uLnTx/>
              <a:uFillTx/>
              <a:latin typeface="Calibri"/>
              <a:ea typeface="+mn-ea"/>
              <a:cs typeface="+mn-cs"/>
            </a:endParaRPr>
          </a:p>
        </p:txBody>
      </p:sp>
      <p:sp>
        <p:nvSpPr>
          <p:cNvPr id="7" name="Isosceles Triangle 6"/>
          <p:cNvSpPr/>
          <p:nvPr/>
        </p:nvSpPr>
        <p:spPr>
          <a:xfrm rot="5400000">
            <a:off x="2476500" y="5155223"/>
            <a:ext cx="152400" cy="762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w="76200">
                <a:solidFill>
                  <a:prstClr val="black"/>
                </a:solidFill>
              </a:ln>
              <a:solidFill>
                <a:prstClr val="white"/>
              </a:solidFill>
              <a:effectLst/>
              <a:uLnTx/>
              <a:uFillTx/>
              <a:latin typeface="Calibri"/>
              <a:ea typeface="+mn-ea"/>
              <a:cs typeface="+mn-cs"/>
            </a:endParaRPr>
          </a:p>
        </p:txBody>
      </p:sp>
      <p:sp>
        <p:nvSpPr>
          <p:cNvPr id="8" name="Isosceles Triangle 7"/>
          <p:cNvSpPr/>
          <p:nvPr/>
        </p:nvSpPr>
        <p:spPr>
          <a:xfrm rot="5400000">
            <a:off x="2476500" y="4838700"/>
            <a:ext cx="152400" cy="762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w="76200">
                <a:solidFill>
                  <a:prstClr val="black"/>
                </a:solid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684761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81200" y="1600200"/>
            <a:ext cx="7162800" cy="4191000"/>
          </a:xfrm>
        </p:spPr>
        <p:txBody>
          <a:bodyPr>
            <a:noAutofit/>
          </a:bodyPr>
          <a:lstStyle/>
          <a:p>
            <a:pPr marL="0" indent="0">
              <a:buNone/>
            </a:pP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Laurie Richison</a:t>
            </a:r>
          </a:p>
          <a:p>
            <a:pPr marL="0" indent="0">
              <a:buNone/>
            </a:pPr>
            <a:r>
              <a:rPr lang="en-US" sz="2400" dirty="0" smtClean="0">
                <a:latin typeface="Arial" panose="020B0604020202020204" pitchFamily="34" charset="0"/>
                <a:cs typeface="Arial" panose="020B0604020202020204" pitchFamily="34" charset="0"/>
              </a:rPr>
              <a:t>Certification Specialist</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hlinkClick r:id="rId2"/>
              </a:rPr>
              <a:t>laurie.richison@careertech.ok.gov</a:t>
            </a: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405-743-5482</a:t>
            </a:r>
            <a:endParaRPr lang="en-US" sz="2400" dirty="0">
              <a:latin typeface="Arial" panose="020B0604020202020204" pitchFamily="34" charset="0"/>
              <a:cs typeface="Arial" panose="020B0604020202020204" pitchFamily="34" charset="0"/>
            </a:endParaRPr>
          </a:p>
        </p:txBody>
      </p:sp>
      <p:sp>
        <p:nvSpPr>
          <p:cNvPr id="3" name="TextBox 2"/>
          <p:cNvSpPr txBox="1"/>
          <p:nvPr/>
        </p:nvSpPr>
        <p:spPr>
          <a:xfrm>
            <a:off x="0" y="228600"/>
            <a:ext cx="8991600" cy="646331"/>
          </a:xfrm>
          <a:prstGeom prst="rect">
            <a:avLst/>
          </a:prstGeom>
          <a:noFill/>
        </p:spPr>
        <p:txBody>
          <a:bodyPr wrap="square" rtlCol="0">
            <a:spAutoFit/>
          </a:bodyPr>
          <a:lstStyle/>
          <a:p>
            <a:pPr algn="ct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Questions?</a:t>
            </a:r>
            <a:endParaRPr lang="en-US" sz="2800" i="1" u="sng" dirty="0">
              <a:ln>
                <a:solidFill>
                  <a:srgbClr val="FF0000"/>
                </a:solidFill>
              </a:ln>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4427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981200" y="1167541"/>
            <a:ext cx="6858000" cy="4699859"/>
          </a:xfrm>
        </p:spPr>
        <p:txBody>
          <a:bodyPr>
            <a:normAutofit/>
          </a:bodyPr>
          <a:lstStyle/>
          <a:p>
            <a:pPr algn="l"/>
            <a:r>
              <a:rPr lang="en-US" sz="2400" dirty="0">
                <a:latin typeface="Arial" panose="020B0604020202020204" pitchFamily="34" charset="0"/>
                <a:cs typeface="Arial" panose="020B0604020202020204" pitchFamily="34" charset="0"/>
              </a:rPr>
              <a:t>A provisional certification </a:t>
            </a:r>
            <a:r>
              <a:rPr lang="en-US" sz="2400" dirty="0" smtClean="0">
                <a:latin typeface="Arial" panose="020B0604020202020204" pitchFamily="34" charset="0"/>
                <a:cs typeface="Arial" panose="020B0604020202020204" pitchFamily="34" charset="0"/>
              </a:rPr>
              <a:t>provides teachers with a short term certification while working toward </a:t>
            </a:r>
            <a:r>
              <a:rPr lang="en-US" sz="2400" dirty="0">
                <a:latin typeface="Arial" panose="020B0604020202020204" pitchFamily="34" charset="0"/>
                <a:cs typeface="Arial" panose="020B0604020202020204" pitchFamily="34" charset="0"/>
              </a:rPr>
              <a:t>standard certification</a:t>
            </a:r>
            <a:r>
              <a:rPr lang="en-US" sz="2400" dirty="0" smtClean="0">
                <a:latin typeface="Arial" panose="020B0604020202020204" pitchFamily="34" charset="0"/>
                <a:cs typeface="Arial" panose="020B0604020202020204" pitchFamily="34" charset="0"/>
              </a:rPr>
              <a:t>.</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In order to qualify for provisional certification,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teachers </a:t>
            </a:r>
            <a:r>
              <a:rPr lang="en-US" sz="2400" dirty="0">
                <a:latin typeface="Arial" panose="020B0604020202020204" pitchFamily="34" charset="0"/>
                <a:cs typeface="Arial" panose="020B0604020202020204" pitchFamily="34" charset="0"/>
              </a:rPr>
              <a:t>must </a:t>
            </a:r>
            <a:r>
              <a:rPr lang="en-US" sz="2400" dirty="0" smtClean="0">
                <a:latin typeface="Arial" panose="020B0604020202020204" pitchFamily="34" charset="0"/>
                <a:cs typeface="Arial" panose="020B0604020202020204" pitchFamily="34" charset="0"/>
              </a:rPr>
              <a:t>have at least two years of full-time experience in the subject area in which they have been employed to teach.</a:t>
            </a:r>
            <a:r>
              <a:rPr lang="en-US" sz="1800" i="1" dirty="0"/>
              <a:t/>
            </a:r>
            <a:br>
              <a:rPr lang="en-US" sz="1800" i="1" dirty="0"/>
            </a:br>
            <a:endParaRPr lang="en-US" sz="2400" dirty="0"/>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i="1" u="sng" dirty="0" smtClean="0">
                <a:ln>
                  <a:solidFill>
                    <a:srgbClr val="FF0000"/>
                  </a:solidFill>
                </a:ln>
                <a:solidFill>
                  <a:srgbClr val="C00000"/>
                </a:solidFill>
                <a:latin typeface="Arial" panose="020B0604020202020204" pitchFamily="34" charset="0"/>
                <a:cs typeface="Arial" panose="020B0604020202020204" pitchFamily="34" charset="0"/>
              </a:rPr>
              <a:t>Provisional Certification</a:t>
            </a:r>
            <a:endParaRPr lang="en-US" sz="3000" i="1" u="sng" dirty="0">
              <a:ln>
                <a:solidFill>
                  <a:srgbClr val="FF0000"/>
                </a:solidFill>
              </a:ln>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0625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691179" y="1295400"/>
            <a:ext cx="6452821" cy="2221523"/>
          </a:xfrm>
        </p:spPr>
        <p:txBody>
          <a:bodyPr>
            <a:noAutofit/>
          </a:bodyPr>
          <a:lstStyle/>
          <a:p>
            <a:pPr lvl="0" algn="l"/>
            <a:r>
              <a:rPr lang="en-US" sz="2400" dirty="0">
                <a:latin typeface="Arial" panose="020B0604020202020204" pitchFamily="34" charset="0"/>
                <a:cs typeface="Arial" panose="020B0604020202020204" pitchFamily="34" charset="0"/>
              </a:rPr>
              <a:t>Statement of </a:t>
            </a:r>
            <a:r>
              <a:rPr lang="en-US" sz="2400" dirty="0" smtClean="0">
                <a:latin typeface="Arial" panose="020B0604020202020204" pitchFamily="34" charset="0"/>
                <a:cs typeface="Arial" panose="020B0604020202020204" pitchFamily="34" charset="0"/>
              </a:rPr>
              <a:t>Qualifications</a:t>
            </a:r>
            <a:br>
              <a:rPr lang="en-US" sz="2400" dirty="0" smtClean="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r>
            <a:br>
              <a:rPr lang="en-US" sz="10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Verification of </a:t>
            </a:r>
            <a:r>
              <a:rPr lang="en-US" sz="2400" dirty="0" smtClean="0">
                <a:latin typeface="Arial" panose="020B0604020202020204" pitchFamily="34" charset="0"/>
                <a:cs typeface="Arial" panose="020B0604020202020204" pitchFamily="34" charset="0"/>
              </a:rPr>
              <a:t>Employment</a:t>
            </a:r>
            <a:br>
              <a:rPr lang="en-US" sz="2400" dirty="0" smtClean="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r>
            <a:br>
              <a:rPr lang="en-US" sz="10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CareerTech Certification </a:t>
            </a:r>
            <a:r>
              <a:rPr lang="en-US" sz="2400" dirty="0" smtClean="0">
                <a:latin typeface="Arial" panose="020B0604020202020204" pitchFamily="34" charset="0"/>
                <a:cs typeface="Arial" panose="020B0604020202020204" pitchFamily="34" charset="0"/>
              </a:rPr>
              <a:t>Plan</a:t>
            </a:r>
            <a:br>
              <a:rPr lang="en-US" sz="24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
            </a:r>
            <a:br>
              <a:rPr lang="en-US" sz="10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Documentation </a:t>
            </a:r>
            <a:r>
              <a:rPr lang="en-US" sz="2400" dirty="0">
                <a:latin typeface="Arial" panose="020B0604020202020204" pitchFamily="34" charset="0"/>
                <a:cs typeface="Arial" panose="020B0604020202020204" pitchFamily="34" charset="0"/>
              </a:rPr>
              <a:t>of Industry </a:t>
            </a:r>
            <a:r>
              <a:rPr lang="en-US" sz="2400" dirty="0" smtClean="0">
                <a:latin typeface="Arial" panose="020B0604020202020204" pitchFamily="34" charset="0"/>
                <a:cs typeface="Arial" panose="020B0604020202020204" pitchFamily="34" charset="0"/>
              </a:rPr>
              <a:t>Certificate</a:t>
            </a:r>
            <a:br>
              <a:rPr lang="en-US" sz="2400" dirty="0" smtClean="0">
                <a:latin typeface="Arial" panose="020B0604020202020204" pitchFamily="34" charset="0"/>
                <a:cs typeface="Arial" panose="020B0604020202020204" pitchFamily="34" charset="0"/>
              </a:rPr>
            </a:br>
            <a:r>
              <a:rPr lang="en-US" sz="900" dirty="0" smtClean="0">
                <a:latin typeface="Arial" panose="020B0604020202020204" pitchFamily="34" charset="0"/>
                <a:cs typeface="Arial" panose="020B0604020202020204" pitchFamily="34" charset="0"/>
              </a:rPr>
              <a:t/>
            </a:r>
            <a:br>
              <a:rPr lang="en-US" sz="9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Background check </a:t>
            </a:r>
            <a:r>
              <a:rPr lang="en-US" sz="2400" b="1" i="1" dirty="0" smtClean="0">
                <a:latin typeface="Arial" panose="020B0604020202020204" pitchFamily="34" charset="0"/>
                <a:cs typeface="Arial" panose="020B0604020202020204" pitchFamily="34" charset="0"/>
              </a:rPr>
              <a:t>for teaching certificate</a:t>
            </a: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i="1" u="sng" dirty="0" smtClean="0">
                <a:ln>
                  <a:solidFill>
                    <a:srgbClr val="FF0000"/>
                  </a:solidFill>
                </a:ln>
                <a:solidFill>
                  <a:srgbClr val="C00000"/>
                </a:solidFill>
                <a:latin typeface="Arial" panose="020B0604020202020204" pitchFamily="34" charset="0"/>
                <a:cs typeface="Arial" panose="020B0604020202020204" pitchFamily="34" charset="0"/>
              </a:rPr>
              <a:t>The Provisional Process - Application</a:t>
            </a:r>
            <a:endParaRPr lang="en-US" sz="30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3" name="Isosceles Triangle 2"/>
          <p:cNvSpPr/>
          <p:nvPr/>
        </p:nvSpPr>
        <p:spPr>
          <a:xfrm rot="5400000">
            <a:off x="2424479" y="2145323"/>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2427409" y="2687303"/>
            <a:ext cx="304800" cy="20661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7" name="Isosceles Triangle 6"/>
          <p:cNvSpPr/>
          <p:nvPr/>
        </p:nvSpPr>
        <p:spPr>
          <a:xfrm rot="5400000">
            <a:off x="2416419" y="1659335"/>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8" name="Isosceles Triangle 7"/>
          <p:cNvSpPr/>
          <p:nvPr/>
        </p:nvSpPr>
        <p:spPr>
          <a:xfrm rot="5400000">
            <a:off x="2400300" y="1142014"/>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n w="76200">
                <a:solidFill>
                  <a:schemeClr val="tx1"/>
                </a:solidFill>
              </a:ln>
            </a:endParaRPr>
          </a:p>
        </p:txBody>
      </p:sp>
      <p:sp>
        <p:nvSpPr>
          <p:cNvPr id="5" name="TextBox 4"/>
          <p:cNvSpPr txBox="1"/>
          <p:nvPr/>
        </p:nvSpPr>
        <p:spPr>
          <a:xfrm>
            <a:off x="3048000" y="3581400"/>
            <a:ext cx="4419600" cy="1908215"/>
          </a:xfrm>
          <a:prstGeom prst="rect">
            <a:avLst/>
          </a:prstGeom>
          <a:noFill/>
        </p:spPr>
        <p:txBody>
          <a:bodyPr wrap="square" rtlCol="0">
            <a:spAutoFit/>
          </a:bodyPr>
          <a:lstStyle/>
          <a:p>
            <a:pPr lvl="0"/>
            <a:r>
              <a:rPr lang="en-US" sz="2000" dirty="0">
                <a:latin typeface="Arial" panose="020B0604020202020204" pitchFamily="34" charset="0"/>
                <a:cs typeface="Arial" panose="020B0604020202020204" pitchFamily="34" charset="0"/>
              </a:rPr>
              <a:t>Mail official transcripts to:</a:t>
            </a:r>
          </a:p>
          <a:p>
            <a:r>
              <a:rPr lang="en-US" sz="2000" dirty="0">
                <a:latin typeface="Arial" panose="020B0604020202020204" pitchFamily="34" charset="0"/>
                <a:cs typeface="Arial" panose="020B0604020202020204" pitchFamily="34" charset="0"/>
              </a:rPr>
              <a:t> 	ODCTE </a:t>
            </a:r>
          </a:p>
          <a:p>
            <a:r>
              <a:rPr lang="en-US" sz="2000" dirty="0" smtClean="0">
                <a:latin typeface="Arial" panose="020B0604020202020204" pitchFamily="34" charset="0"/>
                <a:cs typeface="Arial" panose="020B0604020202020204" pitchFamily="34" charset="0"/>
              </a:rPr>
              <a:t>	Attn</a:t>
            </a:r>
            <a:r>
              <a:rPr lang="en-US" sz="2000" dirty="0">
                <a:latin typeface="Arial" panose="020B0604020202020204" pitchFamily="34" charset="0"/>
                <a:cs typeface="Arial" panose="020B0604020202020204" pitchFamily="34" charset="0"/>
              </a:rPr>
              <a:t>: Teacher Certification </a:t>
            </a:r>
          </a:p>
          <a:p>
            <a:r>
              <a:rPr lang="en-US" sz="2000" dirty="0" smtClean="0">
                <a:latin typeface="Arial" panose="020B0604020202020204" pitchFamily="34" charset="0"/>
                <a:cs typeface="Arial" panose="020B0604020202020204" pitchFamily="34" charset="0"/>
              </a:rPr>
              <a:t>	1500 </a:t>
            </a:r>
            <a:r>
              <a:rPr lang="en-US" sz="2000" dirty="0">
                <a:latin typeface="Arial" panose="020B0604020202020204" pitchFamily="34" charset="0"/>
                <a:cs typeface="Arial" panose="020B0604020202020204" pitchFamily="34" charset="0"/>
              </a:rPr>
              <a:t>W. 7th Ave</a:t>
            </a:r>
          </a:p>
          <a:p>
            <a:r>
              <a:rPr lang="en-US" sz="2000" dirty="0" smtClean="0">
                <a:latin typeface="Arial" panose="020B0604020202020204" pitchFamily="34" charset="0"/>
                <a:cs typeface="Arial" panose="020B0604020202020204" pitchFamily="34" charset="0"/>
              </a:rPr>
              <a:t>	Stillwater</a:t>
            </a:r>
            <a:r>
              <a:rPr lang="en-US" sz="2000" dirty="0">
                <a:latin typeface="Arial" panose="020B0604020202020204" pitchFamily="34" charset="0"/>
                <a:cs typeface="Arial" panose="020B0604020202020204" pitchFamily="34" charset="0"/>
              </a:rPr>
              <a:t>, OK  74074</a:t>
            </a:r>
            <a:r>
              <a:rPr lang="en-US" sz="1600" dirty="0">
                <a:latin typeface="Arial" panose="020B0604020202020204" pitchFamily="34" charset="0"/>
                <a:cs typeface="Arial" panose="020B0604020202020204" pitchFamily="34" charset="0"/>
              </a:rPr>
              <a:t> </a:t>
            </a:r>
          </a:p>
          <a:p>
            <a:endParaRPr lang="en-US" dirty="0"/>
          </a:p>
        </p:txBody>
      </p:sp>
      <p:sp>
        <p:nvSpPr>
          <p:cNvPr id="9" name="Isosceles Triangle 8"/>
          <p:cNvSpPr/>
          <p:nvPr/>
        </p:nvSpPr>
        <p:spPr>
          <a:xfrm rot="5400000">
            <a:off x="2436201" y="3147351"/>
            <a:ext cx="304800" cy="20661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4003539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981200" y="1319941"/>
            <a:ext cx="7162800" cy="2109059"/>
          </a:xfrm>
        </p:spPr>
        <p:txBody>
          <a:bodyPr>
            <a:normAutofit/>
          </a:bodyPr>
          <a:lstStyle/>
          <a:p>
            <a:pPr lvl="0" algn="l"/>
            <a:r>
              <a:rPr lang="en-US" sz="2400" dirty="0">
                <a:latin typeface="Arial" panose="020B0604020202020204" pitchFamily="34" charset="0"/>
                <a:cs typeface="Arial" panose="020B0604020202020204" pitchFamily="34" charset="0"/>
              </a:rPr>
              <a:t>Documentation of successful completion of </a:t>
            </a:r>
            <a:r>
              <a:rPr lang="en-US" sz="2400" dirty="0" smtClean="0">
                <a:latin typeface="Arial" panose="020B0604020202020204" pitchFamily="34" charset="0"/>
                <a:cs typeface="Arial" panose="020B0604020202020204" pitchFamily="34" charset="0"/>
              </a:rPr>
              <a:t>	appropriate </a:t>
            </a:r>
            <a:r>
              <a:rPr lang="en-US" sz="2400" dirty="0">
                <a:latin typeface="Arial" panose="020B0604020202020204" pitchFamily="34" charset="0"/>
                <a:cs typeface="Arial" panose="020B0604020202020204" pitchFamily="34" charset="0"/>
              </a:rPr>
              <a:t>OSAT or NOCTI exam</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Documentation </a:t>
            </a:r>
            <a:r>
              <a:rPr lang="en-US" sz="2400" dirty="0">
                <a:latin typeface="Arial" panose="020B0604020202020204" pitchFamily="34" charset="0"/>
                <a:cs typeface="Arial" panose="020B0604020202020204" pitchFamily="34" charset="0"/>
              </a:rPr>
              <a:t>of completion of New Teacher </a:t>
            </a:r>
            <a:r>
              <a:rPr lang="en-US" sz="2400" dirty="0" smtClean="0">
                <a:latin typeface="Arial" panose="020B0604020202020204" pitchFamily="34" charset="0"/>
                <a:cs typeface="Arial" panose="020B0604020202020204" pitchFamily="34" charset="0"/>
              </a:rPr>
              <a:t>	Academy</a:t>
            </a:r>
            <a:endParaRPr lang="en-US" sz="2400" dirty="0">
              <a:latin typeface="Arial" panose="020B0604020202020204" pitchFamily="34" charset="0"/>
              <a:cs typeface="Arial" panose="020B0604020202020204" pitchFamily="34" charset="0"/>
            </a:endParaRPr>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i="1" u="sng" dirty="0" smtClean="0">
                <a:ln>
                  <a:solidFill>
                    <a:srgbClr val="FF0000"/>
                  </a:solidFill>
                </a:ln>
                <a:solidFill>
                  <a:srgbClr val="C00000"/>
                </a:solidFill>
                <a:latin typeface="Arial" panose="020B0604020202020204" pitchFamily="34" charset="0"/>
                <a:cs typeface="Arial" panose="020B0604020202020204" pitchFamily="34" charset="0"/>
              </a:rPr>
              <a:t>The Provisional Process - Renewals</a:t>
            </a:r>
            <a:endParaRPr lang="en-US" sz="30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3" name="Isosceles Triangle 2"/>
          <p:cNvSpPr/>
          <p:nvPr/>
        </p:nvSpPr>
        <p:spPr>
          <a:xfrm rot="5400000">
            <a:off x="1638300" y="15621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1644163" y="26289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TextBox 4"/>
          <p:cNvSpPr txBox="1"/>
          <p:nvPr/>
        </p:nvSpPr>
        <p:spPr>
          <a:xfrm>
            <a:off x="1676400" y="914400"/>
            <a:ext cx="2819400" cy="523220"/>
          </a:xfrm>
          <a:prstGeom prst="rect">
            <a:avLst/>
          </a:prstGeom>
          <a:noFill/>
        </p:spPr>
        <p:txBody>
          <a:bodyPr wrap="square" rtlCol="0">
            <a:spAutoFit/>
          </a:bodyPr>
          <a:lstStyle/>
          <a:p>
            <a:r>
              <a:rPr lang="en-US" sz="2800" i="1" dirty="0">
                <a:ln>
                  <a:solidFill>
                    <a:srgbClr val="FF0000"/>
                  </a:solidFill>
                </a:ln>
                <a:solidFill>
                  <a:srgbClr val="C00000"/>
                </a:solidFill>
                <a:latin typeface="Arial" panose="020B0604020202020204" pitchFamily="34" charset="0"/>
                <a:cs typeface="Arial" panose="020B0604020202020204" pitchFamily="34" charset="0"/>
              </a:rPr>
              <a:t>Year 1 Renewal</a:t>
            </a:r>
          </a:p>
        </p:txBody>
      </p:sp>
      <p:sp>
        <p:nvSpPr>
          <p:cNvPr id="7" name="TextBox 6"/>
          <p:cNvSpPr txBox="1"/>
          <p:nvPr/>
        </p:nvSpPr>
        <p:spPr>
          <a:xfrm>
            <a:off x="1676400" y="3591580"/>
            <a:ext cx="3771900" cy="523220"/>
          </a:xfrm>
          <a:prstGeom prst="rect">
            <a:avLst/>
          </a:prstGeom>
          <a:noFill/>
        </p:spPr>
        <p:txBody>
          <a:bodyPr wrap="square" rtlCol="0">
            <a:spAutoFit/>
          </a:bodyPr>
          <a:lstStyle/>
          <a:p>
            <a:r>
              <a:rPr lang="en-US" sz="2800" i="1" dirty="0">
                <a:ln>
                  <a:solidFill>
                    <a:srgbClr val="FF0000"/>
                  </a:solidFill>
                </a:ln>
                <a:solidFill>
                  <a:srgbClr val="C00000"/>
                </a:solidFill>
                <a:latin typeface="Arial" panose="020B0604020202020204" pitchFamily="34" charset="0"/>
                <a:cs typeface="Arial" panose="020B0604020202020204" pitchFamily="34" charset="0"/>
              </a:rPr>
              <a:t>Year </a:t>
            </a:r>
            <a:r>
              <a:rPr lang="en-US" sz="2800" i="1" dirty="0" smtClean="0">
                <a:ln>
                  <a:solidFill>
                    <a:srgbClr val="FF0000"/>
                  </a:solidFill>
                </a:ln>
                <a:solidFill>
                  <a:srgbClr val="C00000"/>
                </a:solidFill>
                <a:latin typeface="Arial" panose="020B0604020202020204" pitchFamily="34" charset="0"/>
                <a:cs typeface="Arial" panose="020B0604020202020204" pitchFamily="34" charset="0"/>
              </a:rPr>
              <a:t>2 - 5 Renewals</a:t>
            </a:r>
            <a:endParaRPr lang="en-US" sz="28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8" name="Title 3"/>
          <p:cNvSpPr txBox="1">
            <a:spLocks/>
          </p:cNvSpPr>
          <p:nvPr/>
        </p:nvSpPr>
        <p:spPr>
          <a:xfrm>
            <a:off x="2016369" y="3929067"/>
            <a:ext cx="7162800" cy="210905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smtClean="0">
                <a:latin typeface="Arial" panose="020B0604020202020204" pitchFamily="34" charset="0"/>
                <a:cs typeface="Arial" panose="020B0604020202020204" pitchFamily="34" charset="0"/>
              </a:rPr>
              <a:t>6 credit hours earned annually</a:t>
            </a:r>
          </a:p>
          <a:p>
            <a:pPr algn="l"/>
            <a:endParaRPr lang="en-US" sz="2000" dirty="0" smtClean="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process will result in the individual having at least 24 credit hours upon the completion of year 5 and qualifying for Provisional II certification</a:t>
            </a:r>
          </a:p>
        </p:txBody>
      </p:sp>
      <p:sp>
        <p:nvSpPr>
          <p:cNvPr id="9" name="Isosceles Triangle 8"/>
          <p:cNvSpPr/>
          <p:nvPr/>
        </p:nvSpPr>
        <p:spPr>
          <a:xfrm rot="5400000">
            <a:off x="1658815" y="42291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1658641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i="1" u="sng" dirty="0" smtClean="0">
                <a:ln>
                  <a:solidFill>
                    <a:srgbClr val="FF0000"/>
                  </a:solidFill>
                </a:ln>
                <a:solidFill>
                  <a:srgbClr val="C00000"/>
                </a:solidFill>
                <a:latin typeface="Arial" panose="020B0604020202020204" pitchFamily="34" charset="0"/>
                <a:cs typeface="Arial" panose="020B0604020202020204" pitchFamily="34" charset="0"/>
              </a:rPr>
              <a:t>The Provisional Process - Renewals</a:t>
            </a:r>
            <a:endParaRPr lang="en-US" sz="30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1676400" y="914400"/>
            <a:ext cx="2819400" cy="523220"/>
          </a:xfrm>
          <a:prstGeom prst="rect">
            <a:avLst/>
          </a:prstGeom>
          <a:noFill/>
        </p:spPr>
        <p:txBody>
          <a:bodyPr wrap="square" rtlCol="0">
            <a:spAutoFit/>
          </a:bodyPr>
          <a:lstStyle/>
          <a:p>
            <a:r>
              <a:rPr lang="en-US" sz="2800" i="1" dirty="0" smtClean="0">
                <a:ln>
                  <a:solidFill>
                    <a:srgbClr val="FF0000"/>
                  </a:solidFill>
                </a:ln>
                <a:solidFill>
                  <a:srgbClr val="C00000"/>
                </a:solidFill>
                <a:latin typeface="Arial" panose="020B0604020202020204" pitchFamily="34" charset="0"/>
                <a:cs typeface="Arial" panose="020B0604020202020204" pitchFamily="34" charset="0"/>
              </a:rPr>
              <a:t>Provisional II</a:t>
            </a:r>
            <a:endParaRPr lang="en-US" sz="28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7" name="TextBox 6"/>
          <p:cNvSpPr txBox="1"/>
          <p:nvPr/>
        </p:nvSpPr>
        <p:spPr>
          <a:xfrm>
            <a:off x="1676400" y="3667780"/>
            <a:ext cx="5662248" cy="523220"/>
          </a:xfrm>
          <a:prstGeom prst="rect">
            <a:avLst/>
          </a:prstGeom>
          <a:noFill/>
        </p:spPr>
        <p:txBody>
          <a:bodyPr wrap="square" rtlCol="0">
            <a:spAutoFit/>
          </a:bodyPr>
          <a:lstStyle/>
          <a:p>
            <a:r>
              <a:rPr lang="en-US" sz="2800" i="1" dirty="0" smtClean="0">
                <a:ln>
                  <a:solidFill>
                    <a:srgbClr val="FF0000"/>
                  </a:solidFill>
                </a:ln>
                <a:solidFill>
                  <a:srgbClr val="C00000"/>
                </a:solidFill>
                <a:latin typeface="Arial" panose="020B0604020202020204" pitchFamily="34" charset="0"/>
                <a:cs typeface="Arial" panose="020B0604020202020204" pitchFamily="34" charset="0"/>
              </a:rPr>
              <a:t>Renewal every five years</a:t>
            </a:r>
            <a:endParaRPr lang="en-US" sz="28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8" name="Title 3"/>
          <p:cNvSpPr txBox="1">
            <a:spLocks/>
          </p:cNvSpPr>
          <p:nvPr/>
        </p:nvSpPr>
        <p:spPr>
          <a:xfrm>
            <a:off x="1981200" y="3595524"/>
            <a:ext cx="7197969" cy="26528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smtClean="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Provisional II Certificate will be valid for five years. </a:t>
            </a:r>
            <a:endParaRPr lang="en-US" sz="2000" dirty="0" smtClean="0">
              <a:latin typeface="Arial" panose="020B0604020202020204" pitchFamily="34" charset="0"/>
              <a:cs typeface="Arial" panose="020B0604020202020204" pitchFamily="34" charset="0"/>
            </a:endParaRPr>
          </a:p>
          <a:p>
            <a:pPr algn="l"/>
            <a:endParaRPr lang="en-US" sz="2000" dirty="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15 </a:t>
            </a:r>
            <a:r>
              <a:rPr lang="en-US" sz="2000" dirty="0">
                <a:latin typeface="Arial" panose="020B0604020202020204" pitchFamily="34" charset="0"/>
                <a:cs typeface="Arial" panose="020B0604020202020204" pitchFamily="34" charset="0"/>
              </a:rPr>
              <a:t>credit hours </a:t>
            </a:r>
            <a:r>
              <a:rPr lang="en-US" sz="2000" dirty="0" smtClean="0">
                <a:latin typeface="Arial" panose="020B0604020202020204" pitchFamily="34" charset="0"/>
                <a:cs typeface="Arial" panose="020B0604020202020204" pitchFamily="34" charset="0"/>
              </a:rPr>
              <a:t>must be successfully earned every </a:t>
            </a:r>
            <a:r>
              <a:rPr lang="en-US" sz="2000" dirty="0">
                <a:latin typeface="Arial" panose="020B0604020202020204" pitchFamily="34" charset="0"/>
                <a:cs typeface="Arial" panose="020B0604020202020204" pitchFamily="34" charset="0"/>
              </a:rPr>
              <a:t>five </a:t>
            </a:r>
            <a:r>
              <a:rPr lang="en-US" sz="2000" dirty="0" smtClean="0">
                <a:latin typeface="Arial" panose="020B0604020202020204" pitchFamily="34" charset="0"/>
                <a:cs typeface="Arial" panose="020B0604020202020204" pitchFamily="34" charset="0"/>
              </a:rPr>
              <a:t>years  </a:t>
            </a:r>
          </a:p>
          <a:p>
            <a:pPr algn="l"/>
            <a:endParaRPr lang="en-US" sz="2000" dirty="0" smtClean="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Renewal </a:t>
            </a:r>
            <a:r>
              <a:rPr lang="en-US" sz="2000" dirty="0">
                <a:latin typeface="Arial" panose="020B0604020202020204" pitchFamily="34" charset="0"/>
                <a:cs typeface="Arial" panose="020B0604020202020204" pitchFamily="34" charset="0"/>
              </a:rPr>
              <a:t>should continue until a degree has been obtained.  </a:t>
            </a:r>
          </a:p>
        </p:txBody>
      </p:sp>
      <p:sp>
        <p:nvSpPr>
          <p:cNvPr id="12" name="Isosceles Triangle 11"/>
          <p:cNvSpPr/>
          <p:nvPr/>
        </p:nvSpPr>
        <p:spPr>
          <a:xfrm rot="5400000">
            <a:off x="1801688" y="4404211"/>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3" name="Isosceles Triangle 12"/>
          <p:cNvSpPr/>
          <p:nvPr/>
        </p:nvSpPr>
        <p:spPr>
          <a:xfrm rot="5400000">
            <a:off x="1801688" y="5013811"/>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4" name="Isosceles Triangle 13"/>
          <p:cNvSpPr/>
          <p:nvPr/>
        </p:nvSpPr>
        <p:spPr>
          <a:xfrm rot="5400000">
            <a:off x="1813411" y="5623411"/>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9" name="Rectangle 8"/>
          <p:cNvSpPr/>
          <p:nvPr/>
        </p:nvSpPr>
        <p:spPr>
          <a:xfrm>
            <a:off x="1828800" y="1447800"/>
            <a:ext cx="7162800" cy="1938992"/>
          </a:xfrm>
          <a:prstGeom prst="rect">
            <a:avLst/>
          </a:prstGeom>
        </p:spPr>
        <p:txBody>
          <a:bodyPr wrap="square">
            <a:spAutoFit/>
          </a:bodyPr>
          <a:lstStyle/>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24 credit hours earned toward degree plan</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Successfully complete OSAT or NOCTI exam</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Complete New Teacher Academy</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Request for Recommendation for Certificate Advance</a:t>
            </a:r>
          </a:p>
        </p:txBody>
      </p:sp>
    </p:spTree>
    <p:extLst>
      <p:ext uri="{BB962C8B-B14F-4D97-AF65-F5344CB8AC3E}">
        <p14:creationId xmlns:p14="http://schemas.microsoft.com/office/powerpoint/2010/main" val="1583416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219200"/>
            <a:ext cx="7391400" cy="5105400"/>
          </a:xfrm>
        </p:spPr>
        <p:txBody>
          <a:bodyPr>
            <a:normAutofit/>
          </a:bodyPr>
          <a:lstStyle/>
          <a:p>
            <a:pPr marL="0" indent="0">
              <a:buNone/>
            </a:pPr>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teacher who does not have a degree, but is working </a:t>
            </a:r>
            <a:r>
              <a:rPr lang="en-US" sz="1600" dirty="0" smtClean="0">
                <a:latin typeface="Arial" panose="020B0604020202020204" pitchFamily="34" charset="0"/>
                <a:cs typeface="Arial" panose="020B0604020202020204" pitchFamily="34" charset="0"/>
              </a:rPr>
              <a:t>toward </a:t>
            </a:r>
            <a:r>
              <a:rPr lang="en-US" sz="1600" dirty="0">
                <a:latin typeface="Arial" panose="020B0604020202020204" pitchFamily="34" charset="0"/>
                <a:cs typeface="Arial" panose="020B0604020202020204" pitchFamily="34" charset="0"/>
              </a:rPr>
              <a:t>a bachelor's </a:t>
            </a:r>
            <a:r>
              <a:rPr lang="en-US" sz="1600" dirty="0" smtClean="0">
                <a:latin typeface="Arial" panose="020B0604020202020204" pitchFamily="34" charset="0"/>
                <a:cs typeface="Arial" panose="020B0604020202020204" pitchFamily="34" charset="0"/>
              </a:rPr>
              <a:t>degree, </a:t>
            </a:r>
            <a:r>
              <a:rPr lang="en-US" sz="1600" dirty="0">
                <a:latin typeface="Arial" panose="020B0604020202020204" pitchFamily="34" charset="0"/>
                <a:cs typeface="Arial" panose="020B0604020202020204" pitchFamily="34" charset="0"/>
              </a:rPr>
              <a:t>would </a:t>
            </a:r>
            <a:r>
              <a:rPr lang="en-US" sz="1600" dirty="0" smtClean="0">
                <a:latin typeface="Arial" panose="020B0604020202020204" pitchFamily="34" charset="0"/>
                <a:cs typeface="Arial" panose="020B0604020202020204" pitchFamily="34" charset="0"/>
              </a:rPr>
              <a:t>need a </a:t>
            </a:r>
            <a:r>
              <a:rPr lang="en-US" sz="1600" dirty="0">
                <a:latin typeface="Arial" panose="020B0604020202020204" pitchFamily="34" charset="0"/>
                <a:cs typeface="Arial" panose="020B0604020202020204" pitchFamily="34" charset="0"/>
              </a:rPr>
              <a:t>provisional certification with this plan. </a:t>
            </a:r>
            <a:endParaRPr lang="en-US" sz="1600" dirty="0" smtClean="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Once </a:t>
            </a:r>
            <a:r>
              <a:rPr lang="en-US" sz="1600" dirty="0">
                <a:latin typeface="Arial" panose="020B0604020202020204" pitchFamily="34" charset="0"/>
                <a:cs typeface="Arial" panose="020B0604020202020204" pitchFamily="34" charset="0"/>
              </a:rPr>
              <a:t>the bachelor's degree is obtained, the teacher would apply to the Alternative Placement Program.</a:t>
            </a:r>
            <a:br>
              <a:rPr lang="en-US" sz="1600" dirty="0">
                <a:latin typeface="Arial" panose="020B0604020202020204" pitchFamily="34" charset="0"/>
                <a:cs typeface="Arial" panose="020B0604020202020204" pitchFamily="34" charset="0"/>
              </a:rPr>
            </a:br>
            <a:endParaRPr lang="en-US" sz="1600" dirty="0" smtClean="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teacher who already has a degree and will be applying for Alternative Certification may need immediate provisional certification until they </a:t>
            </a:r>
            <a:r>
              <a:rPr lang="en-US" sz="1600" dirty="0" smtClean="0">
                <a:latin typeface="Arial" panose="020B0604020202020204" pitchFamily="34" charset="0"/>
                <a:cs typeface="Arial" panose="020B0604020202020204" pitchFamily="34" charset="0"/>
              </a:rPr>
              <a:t>have completed the initial certification in </a:t>
            </a:r>
            <a:r>
              <a:rPr lang="en-US" sz="1600" dirty="0">
                <a:latin typeface="Arial" panose="020B0604020202020204" pitchFamily="34" charset="0"/>
                <a:cs typeface="Arial" panose="020B0604020202020204" pitchFamily="34" charset="0"/>
              </a:rPr>
              <a:t>the Alternative Placement Program.</a:t>
            </a: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endParaRPr lang="en-US" sz="1100" dirty="0" smtClean="0">
              <a:latin typeface="Arial" panose="020B0604020202020204" pitchFamily="34" charset="0"/>
              <a:cs typeface="Arial" panose="020B0604020202020204" pitchFamily="34" charset="0"/>
            </a:endParaRPr>
          </a:p>
          <a:p>
            <a:pPr marL="0" indent="0">
              <a:buNone/>
            </a:pPr>
            <a:r>
              <a:rPr lang="en-US" sz="1600" b="1" dirty="0" smtClean="0">
                <a:latin typeface="Arial" panose="020B0604020202020204" pitchFamily="34" charset="0"/>
                <a:cs typeface="Arial" panose="020B0604020202020204" pitchFamily="34" charset="0"/>
              </a:rPr>
              <a:t>Qualify with 2 years of full-time work experience that aligns with a certification area, or a major that aligns with a certification area.</a:t>
            </a:r>
            <a:endParaRPr lang="en-US" sz="600" b="1" dirty="0" smtClean="0">
              <a:latin typeface="Arial" panose="020B0604020202020204" pitchFamily="34" charset="0"/>
              <a:cs typeface="Arial" panose="020B0604020202020204" pitchFamily="34" charset="0"/>
            </a:endParaRPr>
          </a:p>
          <a:p>
            <a:pPr marL="0" indent="0" algn="ctr">
              <a:spcBef>
                <a:spcPts val="0"/>
              </a:spcBef>
              <a:buNone/>
            </a:pPr>
            <a:endParaRPr lang="en-US" sz="600" dirty="0" smtClean="0">
              <a:latin typeface="Arial" panose="020B0604020202020204" pitchFamily="34" charset="0"/>
              <a:cs typeface="Arial" panose="020B0604020202020204" pitchFamily="34" charset="0"/>
            </a:endParaRPr>
          </a:p>
          <a:p>
            <a:pPr marL="0" indent="0">
              <a:spcBef>
                <a:spcPts val="0"/>
              </a:spcBef>
              <a:buNone/>
            </a:pPr>
            <a:r>
              <a:rPr lang="en-US" sz="600" dirty="0">
                <a:latin typeface="Arial" panose="020B0604020202020204" pitchFamily="34" charset="0"/>
                <a:cs typeface="Arial" panose="020B0604020202020204" pitchFamily="34" charset="0"/>
              </a:rPr>
              <a:t>	</a:t>
            </a:r>
            <a:endParaRPr lang="en-US" sz="6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2 applications </a:t>
            </a:r>
          </a:p>
          <a:p>
            <a:pPr>
              <a:spcBef>
                <a:spcPts val="0"/>
              </a:spcBef>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OGET/OSAT/OPTE</a:t>
            </a:r>
          </a:p>
          <a:p>
            <a:pPr>
              <a:spcBef>
                <a:spcPts val="0"/>
              </a:spcBef>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2 college credit courses required: </a:t>
            </a:r>
            <a:r>
              <a:rPr lang="en-US" sz="1600" dirty="0" smtClean="0">
                <a:latin typeface="Arial" panose="020B0604020202020204" pitchFamily="34" charset="0"/>
                <a:cs typeface="Arial" panose="020B0604020202020204" pitchFamily="34" charset="0"/>
              </a:rPr>
              <a:t>classroom management &amp; pedagogical principals</a:t>
            </a:r>
          </a:p>
          <a:p>
            <a:pPr marL="0" indent="0">
              <a:spcBef>
                <a:spcPts val="0"/>
              </a:spcBef>
              <a:buNone/>
            </a:pP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PDF: </a:t>
            </a:r>
            <a:r>
              <a:rPr lang="en-US" sz="1600" dirty="0">
                <a:latin typeface="Arial" panose="020B0604020202020204" pitchFamily="34" charset="0"/>
                <a:cs typeface="Arial" panose="020B0604020202020204" pitchFamily="34" charset="0"/>
                <a:hlinkClick r:id="rId3"/>
              </a:rPr>
              <a:t>Alternative Placement Program</a:t>
            </a:r>
            <a:endParaRPr lang="en-US" sz="1600" dirty="0">
              <a:latin typeface="Arial" panose="020B0604020202020204" pitchFamily="34" charset="0"/>
              <a:cs typeface="Arial" panose="020B0604020202020204" pitchFamily="34" charset="0"/>
            </a:endParaRPr>
          </a:p>
        </p:txBody>
      </p:sp>
      <p:sp>
        <p:nvSpPr>
          <p:cNvPr id="3" name="TextBox 2"/>
          <p:cNvSpPr txBox="1"/>
          <p:nvPr/>
        </p:nvSpPr>
        <p:spPr>
          <a:xfrm>
            <a:off x="0" y="228600"/>
            <a:ext cx="9144000" cy="646331"/>
          </a:xfrm>
          <a:prstGeom prst="rect">
            <a:avLst/>
          </a:prstGeom>
          <a:noFill/>
        </p:spPr>
        <p:txBody>
          <a:bodyPr wrap="square" rtlCol="0">
            <a:spAutoFit/>
          </a:bodyPr>
          <a:lstStyle/>
          <a:p>
            <a:pPr algn="ctr"/>
            <a:r>
              <a:rPr lang="en-US" sz="3600" i="1" u="sng" dirty="0">
                <a:ln>
                  <a:solidFill>
                    <a:srgbClr val="FF0000"/>
                  </a:solidFill>
                </a:ln>
                <a:solidFill>
                  <a:srgbClr val="C00000"/>
                </a:solidFill>
                <a:latin typeface="Arial" panose="020B0604020202020204" pitchFamily="34" charset="0"/>
                <a:cs typeface="Arial" panose="020B0604020202020204" pitchFamily="34" charset="0"/>
              </a:rPr>
              <a:t>Provisional </a:t>
            </a: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 Alternative</a:t>
            </a:r>
            <a:endParaRPr lang="en-US" sz="36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4" name="TextBox 3"/>
          <p:cNvSpPr txBox="1"/>
          <p:nvPr/>
        </p:nvSpPr>
        <p:spPr>
          <a:xfrm>
            <a:off x="0" y="874931"/>
            <a:ext cx="9144000" cy="338554"/>
          </a:xfrm>
          <a:prstGeom prst="rect">
            <a:avLst/>
          </a:prstGeom>
          <a:noFill/>
        </p:spPr>
        <p:txBody>
          <a:bodyPr wrap="square" rtlCol="0">
            <a:spAutoFit/>
          </a:bodyPr>
          <a:lstStyle/>
          <a:p>
            <a:pPr algn="ctr"/>
            <a:r>
              <a:rPr lang="en-US" sz="1600" i="1" dirty="0" smtClean="0">
                <a:latin typeface="Arial" panose="020B0604020202020204" pitchFamily="34" charset="0"/>
                <a:cs typeface="Arial" panose="020B0604020202020204" pitchFamily="34" charset="0"/>
              </a:rPr>
              <a:t>(Includes both degreed &amp; degree seeking) </a:t>
            </a:r>
            <a:endParaRPr lang="en-US"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351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838200"/>
            <a:ext cx="7224346" cy="5451231"/>
          </a:xfrm>
        </p:spPr>
        <p:txBody>
          <a:bodyPr>
            <a:noAutofit/>
          </a:bodyPr>
          <a:lstStyle/>
          <a:p>
            <a:pPr algn="l"/>
            <a:r>
              <a:rPr lang="en-US" sz="2400" dirty="0" smtClean="0">
                <a:latin typeface="Arial" panose="020B0604020202020204" pitchFamily="34" charset="0"/>
                <a:cs typeface="Arial" panose="020B0604020202020204" pitchFamily="34" charset="0"/>
              </a:rPr>
              <a:t>A teacher that already has a standard teaching certificate and needs to </a:t>
            </a:r>
            <a:r>
              <a:rPr lang="en-US" sz="2400" b="1" i="1" dirty="0" smtClean="0">
                <a:latin typeface="Arial" panose="020B0604020202020204" pitchFamily="34" charset="0"/>
                <a:cs typeface="Arial" panose="020B0604020202020204" pitchFamily="34" charset="0"/>
              </a:rPr>
              <a:t>add a certification </a:t>
            </a:r>
            <a:r>
              <a:rPr lang="en-US" sz="2400" dirty="0" smtClean="0">
                <a:latin typeface="Arial" panose="020B0604020202020204" pitchFamily="34" charset="0"/>
                <a:cs typeface="Arial" panose="020B0604020202020204" pitchFamily="34" charset="0"/>
              </a:rPr>
              <a:t>may do so by taking a test (OSAT/NOCTI).  A provisional certification would be needed for the certification area until it can be added to the standard certificate.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Professional development or coursework may be required to add certifications that do not have a designated OEQA approved test or license.</a:t>
            </a:r>
            <a:br>
              <a:rPr lang="en-US" sz="24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
            </a:r>
            <a:br>
              <a:rPr lang="en-US" sz="1100" dirty="0" smtClean="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
            </a:r>
            <a:br>
              <a:rPr lang="en-US" sz="9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OSDE: </a:t>
            </a:r>
            <a:r>
              <a:rPr lang="en-US" sz="1800" dirty="0" smtClean="0">
                <a:latin typeface="Arial" panose="020B0604020202020204" pitchFamily="34" charset="0"/>
                <a:cs typeface="Arial" panose="020B0604020202020204" pitchFamily="34" charset="0"/>
                <a:hlinkClick r:id="rId2"/>
              </a:rPr>
              <a:t>Adding Areas Form</a:t>
            </a:r>
            <a:endParaRPr lang="en-US" sz="1800" dirty="0">
              <a:latin typeface="Arial" panose="020B0604020202020204" pitchFamily="34" charset="0"/>
              <a:cs typeface="Arial" panose="020B0604020202020204" pitchFamily="34" charset="0"/>
            </a:endParaRPr>
          </a:p>
        </p:txBody>
      </p:sp>
      <p:sp>
        <p:nvSpPr>
          <p:cNvPr id="5" name="Title 1"/>
          <p:cNvSpPr txBox="1">
            <a:spLocks/>
          </p:cNvSpPr>
          <p:nvPr/>
        </p:nvSpPr>
        <p:spPr>
          <a:xfrm>
            <a:off x="76200" y="152400"/>
            <a:ext cx="90678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Provisional – Standard</a:t>
            </a:r>
          </a:p>
          <a:p>
            <a:r>
              <a:rPr lang="en-US" sz="24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Adding to a Standard Certificate</a:t>
            </a:r>
            <a:endParaRPr lang="en-US" sz="2400" i="1" u="sng" dirty="0">
              <a:ln>
                <a:solidFill>
                  <a:srgbClr val="FF0000"/>
                </a:solidFill>
              </a:ln>
              <a:solidFill>
                <a:srgbClr val="C0000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1535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05000" y="1219200"/>
            <a:ext cx="7239000" cy="5105400"/>
          </a:xfrm>
        </p:spPr>
        <p:txBody>
          <a:bodyPr>
            <a:noAutofit/>
          </a:bodyPr>
          <a:lstStyle/>
          <a:p>
            <a:pPr marL="0" indent="0">
              <a:buNone/>
            </a:pPr>
            <a:endParaRPr lang="en-US" sz="1600" dirty="0" smtClean="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This </a:t>
            </a:r>
            <a:r>
              <a:rPr lang="en-US" sz="1600" dirty="0">
                <a:latin typeface="Arial" panose="020B0604020202020204" pitchFamily="34" charset="0"/>
                <a:cs typeface="Arial" panose="020B0604020202020204" pitchFamily="34" charset="0"/>
              </a:rPr>
              <a:t>path is for </a:t>
            </a:r>
            <a:r>
              <a:rPr lang="en-US" sz="1600" dirty="0" smtClean="0">
                <a:latin typeface="Arial" panose="020B0604020202020204" pitchFamily="34" charset="0"/>
                <a:cs typeface="Arial" panose="020B0604020202020204" pitchFamily="34" charset="0"/>
              </a:rPr>
              <a:t>full-time Technology </a:t>
            </a:r>
            <a:r>
              <a:rPr lang="en-US" sz="1600" dirty="0">
                <a:latin typeface="Arial" panose="020B0604020202020204" pitchFamily="34" charset="0"/>
                <a:cs typeface="Arial" panose="020B0604020202020204" pitchFamily="34" charset="0"/>
              </a:rPr>
              <a:t>Center instructors that have or are working toward an associate’s degree or </a:t>
            </a:r>
            <a:r>
              <a:rPr lang="en-US" sz="1600" dirty="0" smtClean="0">
                <a:latin typeface="Arial" panose="020B0604020202020204" pitchFamily="34" charset="0"/>
                <a:cs typeface="Arial" panose="020B0604020202020204" pitchFamily="34" charset="0"/>
              </a:rPr>
              <a:t>higher, from a regionally accredited university.</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Application process is the same as any provisional application.</a:t>
            </a:r>
            <a:endParaRPr lang="en-US" sz="1600" dirty="0">
              <a:latin typeface="Arial" panose="020B0604020202020204" pitchFamily="34" charset="0"/>
              <a:cs typeface="Arial" panose="020B0604020202020204" pitchFamily="34" charset="0"/>
            </a:endParaRPr>
          </a:p>
          <a:p>
            <a:pPr marL="0" indent="0">
              <a:buNone/>
            </a:pPr>
            <a:endParaRPr lang="en-US" sz="1600" dirty="0" smtClean="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This </a:t>
            </a:r>
            <a:r>
              <a:rPr lang="en-US" sz="1600" dirty="0">
                <a:latin typeface="Arial" panose="020B0604020202020204" pitchFamily="34" charset="0"/>
                <a:cs typeface="Arial" panose="020B0604020202020204" pitchFamily="34" charset="0"/>
              </a:rPr>
              <a:t>is an option for the following certification areas: </a:t>
            </a:r>
            <a:endParaRPr lang="en-US" sz="1600" dirty="0" smtClean="0">
              <a:latin typeface="Arial" panose="020B0604020202020204" pitchFamily="34" charset="0"/>
              <a:cs typeface="Arial" panose="020B0604020202020204" pitchFamily="34" charset="0"/>
            </a:endParaRPr>
          </a:p>
          <a:p>
            <a:pPr lvl="1"/>
            <a:r>
              <a:rPr lang="en-US" sz="1600" dirty="0" smtClean="0">
                <a:latin typeface="Arial" panose="020B0604020202020204" pitchFamily="34" charset="0"/>
                <a:cs typeface="Arial" panose="020B0604020202020204" pitchFamily="34" charset="0"/>
              </a:rPr>
              <a:t>Trade </a:t>
            </a:r>
            <a:r>
              <a:rPr lang="en-US" sz="1600" dirty="0">
                <a:latin typeface="Arial" panose="020B0604020202020204" pitchFamily="34" charset="0"/>
                <a:cs typeface="Arial" panose="020B0604020202020204" pitchFamily="34" charset="0"/>
              </a:rPr>
              <a:t>and Industrial </a:t>
            </a:r>
            <a:r>
              <a:rPr lang="en-US" sz="1600" dirty="0" smtClean="0">
                <a:latin typeface="Arial" panose="020B0604020202020204" pitchFamily="34" charset="0"/>
                <a:cs typeface="Arial" panose="020B0604020202020204" pitchFamily="34" charset="0"/>
              </a:rPr>
              <a:t>Education</a:t>
            </a:r>
          </a:p>
          <a:p>
            <a:pPr lvl="1"/>
            <a:r>
              <a:rPr lang="en-US" sz="1600" dirty="0" err="1" smtClean="0">
                <a:latin typeface="Arial" panose="020B0604020202020204" pitchFamily="34" charset="0"/>
                <a:cs typeface="Arial" panose="020B0604020202020204" pitchFamily="34" charset="0"/>
              </a:rPr>
              <a:t>CareerTech</a:t>
            </a:r>
            <a:r>
              <a:rPr lang="en-US" sz="1600" dirty="0" smtClean="0">
                <a:latin typeface="Arial" panose="020B0604020202020204" pitchFamily="34" charset="0"/>
                <a:cs typeface="Arial" panose="020B0604020202020204" pitchFamily="34" charset="0"/>
              </a:rPr>
              <a:t> Business</a:t>
            </a:r>
          </a:p>
          <a:p>
            <a:pPr lvl="1"/>
            <a:r>
              <a:rPr lang="en-US" sz="1600" dirty="0" smtClean="0">
                <a:latin typeface="Arial" panose="020B0604020202020204" pitchFamily="34" charset="0"/>
                <a:cs typeface="Arial" panose="020B0604020202020204" pitchFamily="34" charset="0"/>
              </a:rPr>
              <a:t>Occupational </a:t>
            </a:r>
            <a:r>
              <a:rPr lang="en-US" sz="1600" dirty="0">
                <a:latin typeface="Arial" panose="020B0604020202020204" pitchFamily="34" charset="0"/>
                <a:cs typeface="Arial" panose="020B0604020202020204" pitchFamily="34" charset="0"/>
              </a:rPr>
              <a:t>Family &amp; Consumer </a:t>
            </a:r>
            <a:r>
              <a:rPr lang="en-US" sz="1600" dirty="0" smtClean="0">
                <a:latin typeface="Arial" panose="020B0604020202020204" pitchFamily="34" charset="0"/>
                <a:cs typeface="Arial" panose="020B0604020202020204" pitchFamily="34" charset="0"/>
              </a:rPr>
              <a:t>Science</a:t>
            </a:r>
          </a:p>
          <a:p>
            <a:pPr lvl="1"/>
            <a:r>
              <a:rPr lang="en-US" sz="1600" dirty="0" err="1" smtClean="0">
                <a:latin typeface="Arial" panose="020B0604020202020204" pitchFamily="34" charset="0"/>
                <a:cs typeface="Arial" panose="020B0604020202020204" pitchFamily="34" charset="0"/>
              </a:rPr>
              <a:t>CareerTech</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Health </a:t>
            </a:r>
            <a:r>
              <a:rPr lang="en-US" sz="1600" dirty="0" smtClean="0">
                <a:latin typeface="Arial" panose="020B0604020202020204" pitchFamily="34" charset="0"/>
                <a:cs typeface="Arial" panose="020B0604020202020204" pitchFamily="34" charset="0"/>
              </a:rPr>
              <a:t>Occupations</a:t>
            </a:r>
          </a:p>
          <a:p>
            <a:pPr lvl="1"/>
            <a:r>
              <a:rPr lang="en-US" sz="1600" dirty="0" err="1" smtClean="0">
                <a:latin typeface="Arial" panose="020B0604020202020204" pitchFamily="34" charset="0"/>
                <a:cs typeface="Arial" panose="020B0604020202020204" pitchFamily="34" charset="0"/>
              </a:rPr>
              <a:t>CareerTech</a:t>
            </a:r>
            <a:r>
              <a:rPr lang="en-US" sz="1600" dirty="0" smtClean="0">
                <a:latin typeface="Arial" panose="020B0604020202020204" pitchFamily="34" charset="0"/>
                <a:cs typeface="Arial" panose="020B0604020202020204" pitchFamily="34" charset="0"/>
              </a:rPr>
              <a:t> Marketing</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15 </a:t>
            </a:r>
            <a:r>
              <a:rPr lang="en-US" sz="1600" dirty="0">
                <a:latin typeface="Arial" panose="020B0604020202020204" pitchFamily="34" charset="0"/>
                <a:cs typeface="Arial" panose="020B0604020202020204" pitchFamily="34" charset="0"/>
              </a:rPr>
              <a:t>credit hours in professional education courses or 225 clock hours ODCTE approved professional </a:t>
            </a:r>
            <a:r>
              <a:rPr lang="en-US" sz="1600" dirty="0" smtClean="0">
                <a:latin typeface="Arial" panose="020B0604020202020204" pitchFamily="34" charset="0"/>
                <a:cs typeface="Arial" panose="020B0604020202020204" pitchFamily="34" charset="0"/>
              </a:rPr>
              <a:t>development </a:t>
            </a:r>
            <a:r>
              <a:rPr lang="en-US" sz="1600" i="1" dirty="0">
                <a:latin typeface="Arial" panose="020B0604020202020204" pitchFamily="34" charset="0"/>
                <a:cs typeface="Arial" panose="020B0604020202020204" pitchFamily="34" charset="0"/>
              </a:rPr>
              <a:t>(or a combination) </a:t>
            </a:r>
            <a:r>
              <a:rPr lang="en-US" sz="1600" dirty="0">
                <a:latin typeface="Arial" panose="020B0604020202020204" pitchFamily="34" charset="0"/>
                <a:cs typeface="Arial" panose="020B0604020202020204" pitchFamily="34" charset="0"/>
              </a:rPr>
              <a:t>required to advance to Technology Center Certificate</a:t>
            </a:r>
          </a:p>
          <a:p>
            <a:pPr marL="0" indent="0">
              <a:buNone/>
            </a:pP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endParaRPr lang="en-US" sz="1400" dirty="0"/>
          </a:p>
        </p:txBody>
      </p:sp>
      <p:sp>
        <p:nvSpPr>
          <p:cNvPr id="3" name="TextBox 2"/>
          <p:cNvSpPr txBox="1"/>
          <p:nvPr/>
        </p:nvSpPr>
        <p:spPr>
          <a:xfrm>
            <a:off x="609600" y="246185"/>
            <a:ext cx="8305800" cy="584775"/>
          </a:xfrm>
          <a:prstGeom prst="rect">
            <a:avLst/>
          </a:prstGeom>
          <a:noFill/>
        </p:spPr>
        <p:txBody>
          <a:bodyPr wrap="square" rtlCol="0">
            <a:spAutoFit/>
          </a:bodyPr>
          <a:lstStyle/>
          <a:p>
            <a:pPr algn="ctr"/>
            <a:r>
              <a:rPr lang="en-US" sz="3200" i="1" u="sng" dirty="0">
                <a:ln>
                  <a:solidFill>
                    <a:srgbClr val="FF0000"/>
                  </a:solidFill>
                </a:ln>
                <a:solidFill>
                  <a:srgbClr val="C00000"/>
                </a:solidFill>
                <a:latin typeface="Arial" panose="020B0604020202020204" pitchFamily="34" charset="0"/>
                <a:cs typeface="Arial" panose="020B0604020202020204" pitchFamily="34" charset="0"/>
              </a:rPr>
              <a:t>Provisional </a:t>
            </a:r>
            <a:r>
              <a:rPr lang="en-US" sz="3200" i="1" u="sng" dirty="0" smtClean="0">
                <a:ln>
                  <a:solidFill>
                    <a:srgbClr val="FF0000"/>
                  </a:solidFill>
                </a:ln>
                <a:solidFill>
                  <a:srgbClr val="C00000"/>
                </a:solidFill>
                <a:latin typeface="Arial" panose="020B0604020202020204" pitchFamily="34" charset="0"/>
                <a:cs typeface="Arial" panose="020B0604020202020204" pitchFamily="34" charset="0"/>
              </a:rPr>
              <a:t>– Technology Center Certificate</a:t>
            </a:r>
            <a:endParaRPr lang="en-US" sz="32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4" name="TextBox 3"/>
          <p:cNvSpPr txBox="1"/>
          <p:nvPr/>
        </p:nvSpPr>
        <p:spPr>
          <a:xfrm>
            <a:off x="0" y="762000"/>
            <a:ext cx="9144000" cy="369332"/>
          </a:xfrm>
          <a:prstGeom prst="rect">
            <a:avLst/>
          </a:prstGeom>
          <a:noFill/>
        </p:spPr>
        <p:txBody>
          <a:bodyPr wrap="square" rtlCol="0">
            <a:spAutoFit/>
          </a:bodyPr>
          <a:lstStyle/>
          <a:p>
            <a:pPr algn="ctr"/>
            <a:r>
              <a:rPr lang="en-US" i="1" dirty="0" smtClean="0">
                <a:latin typeface="Arial" panose="020B0604020202020204" pitchFamily="34" charset="0"/>
                <a:cs typeface="Arial" panose="020B0604020202020204" pitchFamily="34" charset="0"/>
              </a:rPr>
              <a:t>(Includes both degreed &amp; degree seeking) </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1738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504950" y="722313"/>
            <a:ext cx="7639050" cy="5907087"/>
          </a:xfrm>
        </p:spPr>
        <p:txBody>
          <a:bodyPr>
            <a:normAutofit/>
          </a:bodyPr>
          <a:lstStyle/>
          <a:p>
            <a:pPr marL="0" indent="0">
              <a:buNone/>
            </a:pPr>
            <a:endParaRPr lang="en-US" sz="2800" dirty="0" smtClean="0"/>
          </a:p>
          <a:p>
            <a:pPr marL="0" indent="0">
              <a:buNone/>
            </a:pPr>
            <a:r>
              <a:rPr lang="en-US" sz="2400" dirty="0" smtClean="0"/>
              <a:t>	</a:t>
            </a:r>
            <a:r>
              <a:rPr lang="en-US" sz="2000" dirty="0" smtClean="0">
                <a:latin typeface="Arial" panose="020B0604020202020204" pitchFamily="34" charset="0"/>
                <a:cs typeface="Arial" panose="020B0604020202020204" pitchFamily="34" charset="0"/>
              </a:rPr>
              <a:t>Official transcript – associate’s degree or higher</a:t>
            </a:r>
          </a:p>
          <a:p>
            <a:pPr marL="0" indent="0">
              <a:buNone/>
            </a:pP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Approved industry credential, NOCTI, or OSAT</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Completion of New Teacher Academy</a:t>
            </a:r>
          </a:p>
          <a:p>
            <a:pPr marL="0" indent="0">
              <a:buNone/>
            </a:pP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	Two years of full-time field experience in subject 	area</a:t>
            </a:r>
          </a:p>
          <a:p>
            <a:pPr marL="0" indent="0">
              <a:buNone/>
            </a:pP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Background check </a:t>
            </a:r>
            <a:r>
              <a:rPr lang="en-US" sz="2000" b="1" dirty="0" smtClean="0">
                <a:latin typeface="Arial" panose="020B0604020202020204" pitchFamily="34" charset="0"/>
                <a:cs typeface="Arial" panose="020B0604020202020204" pitchFamily="34" charset="0"/>
              </a:rPr>
              <a:t>for certification</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15 credit hours in professional education courses 	and/or 225 professional development hours</a:t>
            </a:r>
          </a:p>
        </p:txBody>
      </p:sp>
      <p:sp>
        <p:nvSpPr>
          <p:cNvPr id="3" name="Rectangle 2"/>
          <p:cNvSpPr/>
          <p:nvPr/>
        </p:nvSpPr>
        <p:spPr>
          <a:xfrm>
            <a:off x="1" y="76200"/>
            <a:ext cx="9163454" cy="646331"/>
          </a:xfrm>
          <a:prstGeom prst="rect">
            <a:avLst/>
          </a:prstGeom>
        </p:spPr>
        <p:txBody>
          <a:bodyPr wrap="square">
            <a:spAutoFit/>
          </a:bodyPr>
          <a:lstStyle/>
          <a:p>
            <a:pPr algn="ctr"/>
            <a:r>
              <a:rPr lang="en-US" sz="3600" i="1" dirty="0" smtClean="0">
                <a:ln>
                  <a:solidFill>
                    <a:srgbClr val="FF0000"/>
                  </a:solidFill>
                </a:ln>
                <a:solidFill>
                  <a:srgbClr val="C00000"/>
                </a:solidFill>
                <a:latin typeface="Arial" panose="020B0604020202020204" pitchFamily="34" charset="0"/>
                <a:cs typeface="Arial" panose="020B0604020202020204" pitchFamily="34" charset="0"/>
              </a:rPr>
              <a:t>Technology Center Certificate</a:t>
            </a:r>
            <a:endParaRPr lang="en-US" sz="36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4" name="Isosceles Triangle 3"/>
          <p:cNvSpPr/>
          <p:nvPr/>
        </p:nvSpPr>
        <p:spPr>
          <a:xfrm rot="5400000">
            <a:off x="2170331" y="21703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Isosceles Triangle 4"/>
          <p:cNvSpPr/>
          <p:nvPr/>
        </p:nvSpPr>
        <p:spPr>
          <a:xfrm rot="5400000">
            <a:off x="2170331" y="28561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2170331" y="36181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8" name="Isosceles Triangle 7"/>
          <p:cNvSpPr/>
          <p:nvPr/>
        </p:nvSpPr>
        <p:spPr>
          <a:xfrm rot="5400000">
            <a:off x="2170331" y="50686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9" name="Isosceles Triangle 8"/>
          <p:cNvSpPr/>
          <p:nvPr/>
        </p:nvSpPr>
        <p:spPr>
          <a:xfrm rot="5400000">
            <a:off x="2196708" y="14110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0" name="Isosceles Triangle 9"/>
          <p:cNvSpPr/>
          <p:nvPr/>
        </p:nvSpPr>
        <p:spPr>
          <a:xfrm rot="5400000">
            <a:off x="2175372" y="43066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497909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10746</TotalTime>
  <Words>1092</Words>
  <Application>Microsoft Office PowerPoint</Application>
  <PresentationFormat>On-screen Show (4:3)</PresentationFormat>
  <Paragraphs>156</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PowerPoint Presentation</vt:lpstr>
      <vt:lpstr>A provisional certification provides teachers with a short term certification while working toward standard certification.   In order to qualify for provisional certification,  teachers must have at least two years of full-time experience in the subject area in which they have been employed to teach. </vt:lpstr>
      <vt:lpstr>Statement of Qualifications  Verification of Employment  CareerTech Certification Plan  Documentation of Industry Certificate  Background check for teaching certificate </vt:lpstr>
      <vt:lpstr>Documentation of successful completion of  appropriate OSAT or NOCTI exam  Documentation of completion of New Teacher  Academy</vt:lpstr>
      <vt:lpstr>PowerPoint Presentation</vt:lpstr>
      <vt:lpstr>PowerPoint Presentation</vt:lpstr>
      <vt:lpstr>A teacher that already has a standard teaching certificate and needs to add a certification may do so by taking a test (OSAT/NOCTI).  A provisional certification would be needed for the certification area until it can be added to the standard certificate.     Professional development or coursework may be required to add certifications that do not have a designated OEQA approved test or license.    OSDE: Adding Areas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Marcie Mack</dc:creator>
  <cp:lastModifiedBy>Laurie Richison</cp:lastModifiedBy>
  <cp:revision>294</cp:revision>
  <cp:lastPrinted>2019-05-15T13:35:06Z</cp:lastPrinted>
  <dcterms:created xsi:type="dcterms:W3CDTF">2014-12-23T14:49:25Z</dcterms:created>
  <dcterms:modified xsi:type="dcterms:W3CDTF">2020-01-27T15:04:34Z</dcterms:modified>
</cp:coreProperties>
</file>