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9" r:id="rId3"/>
    <p:sldId id="258" r:id="rId4"/>
    <p:sldId id="279" r:id="rId5"/>
    <p:sldId id="260" r:id="rId6"/>
    <p:sldId id="267" r:id="rId7"/>
    <p:sldId id="268" r:id="rId8"/>
    <p:sldId id="269" r:id="rId9"/>
    <p:sldId id="271" r:id="rId10"/>
    <p:sldId id="270" r:id="rId11"/>
    <p:sldId id="272" r:id="rId12"/>
    <p:sldId id="273" r:id="rId13"/>
    <p:sldId id="274" r:id="rId14"/>
    <p:sldId id="277" r:id="rId15"/>
    <p:sldId id="261" r:id="rId16"/>
    <p:sldId id="275" r:id="rId17"/>
    <p:sldId id="276" r:id="rId18"/>
    <p:sldId id="263" r:id="rId19"/>
    <p:sldId id="278" r:id="rId20"/>
    <p:sldId id="265" r:id="rId21"/>
    <p:sldId id="266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7" autoAdjust="0"/>
  </p:normalViewPr>
  <p:slideViewPr>
    <p:cSldViewPr snapToGrid="0">
      <p:cViewPr varScale="1">
        <p:scale>
          <a:sx n="107" d="100"/>
          <a:sy n="107" d="100"/>
        </p:scale>
        <p:origin x="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C36ED269-A6C2-4EB2-9329-56C182A165DB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0685214E-5D41-4C6D-A0C3-AD0DF2E7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53BC1825-822E-487E-92D6-83BC8472169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41D1822B-331A-4AB6-BD69-162CCC5F5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2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7DEE-2FD2-467D-A595-E7B1C950F1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05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Hand out C2B Cards.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1822B-331A-4AB6-BD69-162CCC5F5C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91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7DEE-2FD2-467D-A595-E7B1C950F1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9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716620" y="4489387"/>
            <a:ext cx="5732948" cy="4253103"/>
          </a:xfrm>
          <a:prstGeom prst="rect">
            <a:avLst/>
          </a:prstGeom>
        </p:spPr>
        <p:txBody>
          <a:bodyPr spcFirstLastPara="1" wrap="square" lIns="94917" tIns="94917" rIns="94917" bIns="94917" anchor="t" anchorCtr="0">
            <a:noAutofit/>
          </a:bodyPr>
          <a:lstStyle/>
          <a:p>
            <a:endParaRPr/>
          </a:p>
        </p:txBody>
      </p:sp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708025"/>
            <a:ext cx="6299200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398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Just like the problem</a:t>
            </a:r>
            <a:r>
              <a:rPr lang="en-US" sz="2800" baseline="0" dirty="0" smtClean="0"/>
              <a:t> solving cycle there is a career exploration cycle.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1822B-331A-4AB6-BD69-162CCC5F5C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83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Hand out Guides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1822B-331A-4AB6-BD69-162CCC5F5C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13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Type:</a:t>
            </a:r>
            <a:r>
              <a:rPr lang="en-US" sz="3600" baseline="0" dirty="0" smtClean="0"/>
              <a:t> Current, HS, After Graduation</a:t>
            </a:r>
          </a:p>
          <a:p>
            <a:r>
              <a:rPr lang="en-US" sz="3600" baseline="0" dirty="0" smtClean="0"/>
              <a:t>Category: Academic, Career, Personal, Other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1822B-331A-4AB6-BD69-162CCC5F5C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22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If thy want training get request form after finished.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1822B-331A-4AB6-BD69-162CCC5F5C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78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1822B-331A-4AB6-BD69-162CCC5F5C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91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Show how to get to ctyou.org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DA498-F14D-4D16-9A80-C8A3DF8811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15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WBL tool kits</a:t>
            </a:r>
          </a:p>
          <a:p>
            <a:r>
              <a:rPr lang="en-US" sz="1800" dirty="0" smtClean="0"/>
              <a:t>Hand out time lines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DA498-F14D-4D16-9A80-C8A3DF8811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4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84-92FA-4D8B-855B-848F7FF7324A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78BD-2058-4F1D-99CF-3983DCD54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84-92FA-4D8B-855B-848F7FF7324A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78BD-2058-4F1D-99CF-3983DCD54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84-92FA-4D8B-855B-848F7FF7324A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78BD-2058-4F1D-99CF-3983DCD54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3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0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0">
        <p14:switch dir="r"/>
      </p:transition>
    </mc:Choice>
    <mc:Fallback xmlns="">
      <p:transition spd="slow" advClick="0" advTm="6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97000"/>
            <a:ext cx="12192000" cy="47345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39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51001"/>
            <a:ext cx="10972800" cy="4475164"/>
          </a:xfrm>
        </p:spPr>
        <p:txBody>
          <a:bodyPr/>
          <a:lstStyle>
            <a:lvl1pPr marL="309026" indent="-309026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75000"/>
              <a:defRPr sz="3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75000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75000"/>
              <a:defRPr sz="2667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75000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75000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101079"/>
            <a:ext cx="12192000" cy="609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1256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0">
        <p14:switch dir="r"/>
      </p:transition>
    </mc:Choice>
    <mc:Fallback xmlns="">
      <p:transition spd="slow" advClick="0" advTm="6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2"/>
            <a:ext cx="6096000" cy="6857999"/>
          </a:xfrm>
        </p:spPr>
        <p:txBody>
          <a:bodyPr anchor="ctr" anchorCtr="0"/>
          <a:lstStyle>
            <a:lvl1pPr marL="0" indent="0" algn="ctr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6096000" cy="6858000"/>
          </a:xfrm>
          <a:solidFill>
            <a:srgbClr val="8DC63F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0">
        <p14:switch dir="r"/>
      </p:transition>
    </mc:Choice>
    <mc:Fallback xmlns="">
      <p:transition spd="slow" advClick="0" advTm="6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8454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0">
        <p14:switch dir="r"/>
      </p:transition>
    </mc:Choice>
    <mc:Fallback xmlns="">
      <p:transition spd="slow" advClick="0" advTm="6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857999"/>
          </a:xfrm>
        </p:spPr>
        <p:txBody>
          <a:bodyPr anchor="ctr" anchorCtr="0"/>
          <a:lstStyle>
            <a:lvl1pPr marL="0" indent="0" algn="ctr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819400"/>
            <a:ext cx="12192000" cy="3048000"/>
          </a:xfrm>
          <a:solidFill>
            <a:schemeClr val="tx2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5333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74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0">
        <p14:switch dir="r"/>
      </p:transition>
    </mc:Choice>
    <mc:Fallback xmlns="">
      <p:transition spd="slow" advClick="0" advTm="6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>
          <a:xfrm rot="5400000">
            <a:off x="317500" y="1384300"/>
            <a:ext cx="508000" cy="5334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70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854201"/>
            <a:ext cx="10972800" cy="4271964"/>
          </a:xfrm>
        </p:spPr>
        <p:txBody>
          <a:bodyPr/>
          <a:lstStyle>
            <a:lvl1pPr marL="309026" indent="-309026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 baseline="0">
                <a:latin typeface="Calibri" panose="020F0502020204030204" pitchFamily="34" charset="0"/>
              </a:defRPr>
            </a:lvl1pPr>
            <a:lvl2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3200">
                <a:latin typeface="Calibri" panose="020F0502020204030204" pitchFamily="34" charset="0"/>
              </a:defRPr>
            </a:lvl2pPr>
            <a:lvl3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667">
                <a:latin typeface="Calibri" panose="020F0502020204030204" pitchFamily="34" charset="0"/>
              </a:defRPr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>
                <a:latin typeface="Calibri" panose="020F0502020204030204" pitchFamily="34" charset="0"/>
              </a:defRPr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75000"/>
              <a:defRPr sz="2400">
                <a:latin typeface="Calibri" panose="020F0502020204030204" pitchFamily="34" charset="0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101079"/>
            <a:ext cx="12192000" cy="609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170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84-92FA-4D8B-855B-848F7FF7324A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78BD-2058-4F1D-99CF-3983DCD54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7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84-92FA-4D8B-855B-848F7FF7324A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78BD-2058-4F1D-99CF-3983DCD54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4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84-92FA-4D8B-855B-848F7FF7324A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78BD-2058-4F1D-99CF-3983DCD54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4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84-92FA-4D8B-855B-848F7FF7324A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78BD-2058-4F1D-99CF-3983DCD54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3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84-92FA-4D8B-855B-848F7FF7324A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78BD-2058-4F1D-99CF-3983DCD54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6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84-92FA-4D8B-855B-848F7FF7324A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78BD-2058-4F1D-99CF-3983DCD54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0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84-92FA-4D8B-855B-848F7FF7324A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78BD-2058-4F1D-99CF-3983DCD54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84-92FA-4D8B-855B-848F7FF7324A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78BD-2058-4F1D-99CF-3983DCD54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14084-92FA-4D8B-855B-848F7FF7324A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F78BD-2058-4F1D-99CF-3983DCD54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8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964" y="4850296"/>
            <a:ext cx="9504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539B"/>
                </a:solidFill>
                <a:latin typeface="Calibri" panose="020F0502020204030204" pitchFamily="34" charset="0"/>
              </a:rPr>
              <a:t>The online academic and career development system</a:t>
            </a:r>
          </a:p>
          <a:p>
            <a:r>
              <a:rPr lang="en-US" sz="3200" i="1" dirty="0">
                <a:solidFill>
                  <a:srgbClr val="00539B"/>
                </a:solidFill>
                <a:latin typeface="Calibri" panose="020F0502020204030204" pitchFamily="34" charset="0"/>
              </a:rPr>
              <a:t>available to all Oklahomans at no cost.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4512903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-812800" y="4503377"/>
            <a:ext cx="13208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922047"/>
      </p:ext>
    </p:extLst>
  </p:cSld>
  <p:clrMapOvr>
    <a:masterClrMapping/>
  </p:clrMapOvr>
  <p:transition spd="slow" advClick="0" advTm="60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0699"/>
          <a:stretch/>
        </p:blipFill>
        <p:spPr>
          <a:xfrm>
            <a:off x="0" y="26759"/>
            <a:ext cx="12105861" cy="683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2951"/>
          <a:stretch/>
        </p:blipFill>
        <p:spPr>
          <a:xfrm>
            <a:off x="0" y="9444"/>
            <a:ext cx="12191999" cy="684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068"/>
          <a:stretch/>
        </p:blipFill>
        <p:spPr>
          <a:xfrm>
            <a:off x="0" y="-5193"/>
            <a:ext cx="12192000" cy="686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463"/>
          <a:stretch/>
        </p:blipFill>
        <p:spPr>
          <a:xfrm>
            <a:off x="0" y="1486"/>
            <a:ext cx="12192000" cy="68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119" t="13786" r="29970" b="16571"/>
          <a:stretch/>
        </p:blipFill>
        <p:spPr>
          <a:xfrm>
            <a:off x="1943100" y="0"/>
            <a:ext cx="8536782" cy="676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9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73CE782A-91A1-9943-90F0-7BFB9FD482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r="5368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298B8-C78F-F04B-B0D1-5C4605635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Curriculum Support</a:t>
            </a:r>
          </a:p>
          <a:p>
            <a:pPr marL="761981" indent="-761981" algn="l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11 Modules</a:t>
            </a:r>
          </a:p>
          <a:p>
            <a:pPr marL="761981" indent="-761981" algn="l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 resources included</a:t>
            </a:r>
          </a:p>
          <a:p>
            <a:pPr marL="761981" indent="-761981" algn="l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Customizable</a:t>
            </a:r>
          </a:p>
        </p:txBody>
      </p:sp>
    </p:spTree>
    <p:extLst>
      <p:ext uri="{BB962C8B-B14F-4D97-AF65-F5344CB8AC3E}">
        <p14:creationId xmlns:p14="http://schemas.microsoft.com/office/powerpoint/2010/main" val="888637308"/>
      </p:ext>
    </p:extLst>
  </p:cSld>
  <p:clrMapOvr>
    <a:masterClrMapping/>
  </p:clrMapOvr>
  <p:transition spd="slow" advClick="0" advTm="60000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06" t="2600" r="3283" b="16557"/>
          <a:stretch/>
        </p:blipFill>
        <p:spPr>
          <a:xfrm>
            <a:off x="0" y="144378"/>
            <a:ext cx="12181595" cy="653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99" t="34028" r="30052" b="8333"/>
          <a:stretch/>
        </p:blipFill>
        <p:spPr>
          <a:xfrm>
            <a:off x="0" y="350044"/>
            <a:ext cx="12280107" cy="592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AF7A9-599C-C248-B91F-D74919B7A661}"/>
              </a:ext>
            </a:extLst>
          </p:cNvPr>
          <p:cNvSpPr/>
          <p:nvPr/>
        </p:nvSpPr>
        <p:spPr>
          <a:xfrm>
            <a:off x="1" y="0"/>
            <a:ext cx="12192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E5D26EF-DCC7-4A41-ACA2-7DB6ADCEE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3" y="2318385"/>
            <a:ext cx="11556834" cy="22212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4B9391-31F4-6C48-BDE4-70C30A036988}"/>
              </a:ext>
            </a:extLst>
          </p:cNvPr>
          <p:cNvSpPr/>
          <p:nvPr/>
        </p:nvSpPr>
        <p:spPr>
          <a:xfrm>
            <a:off x="7469946" y="5444197"/>
            <a:ext cx="4722054" cy="141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96075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B0F426-62C3-BD4F-B6ED-4B7368C28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CONNECT 2 BUSINESS: New Account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B9F7C2-1877-7545-9DDF-E5E5E96D7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417638"/>
            <a:ext cx="7303870" cy="4507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502DD2-A57E-394C-9EA6-CB71C6CB7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740" y="3905250"/>
            <a:ext cx="6477000" cy="2298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6767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7800"/>
            <a:ext cx="1930400" cy="304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0"/>
          <p:cNvSpPr txBox="1"/>
          <p:nvPr/>
        </p:nvSpPr>
        <p:spPr>
          <a:xfrm>
            <a:off x="139032" y="990600"/>
            <a:ext cx="11951368" cy="567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/>
              <a:t>	</a:t>
            </a:r>
            <a:r>
              <a:rPr lang="en-US" sz="2400" b="1" dirty="0"/>
              <a:t>Individual Career and Academic Plans (ICAPS) include:</a:t>
            </a:r>
          </a:p>
          <a:p>
            <a:endParaRPr lang="en-US" sz="1867" dirty="0"/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133" b="1" dirty="0"/>
              <a:t>Career and college interest surveys.</a:t>
            </a:r>
            <a:r>
              <a:rPr lang="en-US" sz="2133" dirty="0"/>
              <a:t>  </a:t>
            </a:r>
          </a:p>
          <a:p>
            <a:pPr marL="2209745" lvl="3" indent="-380990">
              <a:buFont typeface="Wingdings" panose="05000000000000000000" pitchFamily="2" charset="2"/>
              <a:buChar char="ü"/>
            </a:pPr>
            <a:r>
              <a:rPr lang="en-US" sz="2133" dirty="0">
                <a:solidFill>
                  <a:srgbClr val="FF0000"/>
                </a:solidFill>
              </a:rPr>
              <a:t>Interest Assessment, Skills Confidence Assessment, &amp; Work values Assessment. 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133" b="1" dirty="0"/>
              <a:t>Written post-secondary and workforce goals, and information of progress towards them.</a:t>
            </a:r>
          </a:p>
          <a:p>
            <a:pPr marL="2209745" lvl="3" indent="-380990">
              <a:buFont typeface="Wingdings" panose="05000000000000000000" pitchFamily="2" charset="2"/>
              <a:buChar char="ü"/>
            </a:pPr>
            <a:r>
              <a:rPr lang="en-US" sz="2133" dirty="0">
                <a:solidFill>
                  <a:srgbClr val="FF0000"/>
                </a:solidFill>
              </a:rPr>
              <a:t>My Ed Plan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133" b="1" dirty="0"/>
              <a:t>Intentional sequence of courses that reflects progress toward the post-secondary goal.</a:t>
            </a:r>
          </a:p>
          <a:p>
            <a:pPr marL="2209745" lvl="3" indent="-380990">
              <a:buFont typeface="Wingdings" panose="05000000000000000000" pitchFamily="2" charset="2"/>
              <a:buChar char="ü"/>
            </a:pPr>
            <a:r>
              <a:rPr lang="en-US" sz="2133" dirty="0">
                <a:solidFill>
                  <a:srgbClr val="FF0000"/>
                </a:solidFill>
              </a:rPr>
              <a:t>My Ed Plan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133" b="1" dirty="0"/>
              <a:t>Academic progress, including course taken, assessment scores and remediation, credit recovery, Advanced Placement (AP), International Baccalaureate (IB), and concurrent enrollment credits earned career certifications and endorsements. </a:t>
            </a:r>
          </a:p>
          <a:p>
            <a:pPr marL="2209745" lvl="3" indent="-380990">
              <a:buFont typeface="Wingdings" panose="05000000000000000000" pitchFamily="2" charset="2"/>
              <a:buChar char="ü"/>
            </a:pPr>
            <a:r>
              <a:rPr lang="en-US" sz="2133" dirty="0">
                <a:solidFill>
                  <a:srgbClr val="FF0000"/>
                </a:solidFill>
              </a:rPr>
              <a:t>My Ed Plan</a:t>
            </a:r>
          </a:p>
          <a:p>
            <a:pPr marL="2209745" lvl="3" indent="-380990">
              <a:buFont typeface="Wingdings" panose="05000000000000000000" pitchFamily="2" charset="2"/>
              <a:buChar char="ü"/>
            </a:pPr>
            <a:r>
              <a:rPr lang="en-US" sz="2133" dirty="0">
                <a:solidFill>
                  <a:srgbClr val="FF0000"/>
                </a:solidFill>
              </a:rPr>
              <a:t>My Assessments</a:t>
            </a:r>
          </a:p>
          <a:p>
            <a:pPr marL="2209745" lvl="3" indent="-380990">
              <a:buFont typeface="Wingdings" panose="05000000000000000000" pitchFamily="2" charset="2"/>
              <a:buChar char="ü"/>
            </a:pPr>
            <a:r>
              <a:rPr lang="en-US" sz="2133" dirty="0">
                <a:solidFill>
                  <a:srgbClr val="FF0000"/>
                </a:solidFill>
              </a:rPr>
              <a:t>My E-Portfolio 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133" b="1" dirty="0"/>
              <a:t>Experience in service learning and/or work environment activities. </a:t>
            </a:r>
          </a:p>
          <a:p>
            <a:pPr marL="2209745" lvl="3" indent="-380990">
              <a:buFont typeface="Wingdings" panose="05000000000000000000" pitchFamily="2" charset="2"/>
              <a:buChar char="ü"/>
            </a:pPr>
            <a:r>
              <a:rPr lang="en-US" sz="2133" dirty="0">
                <a:solidFill>
                  <a:srgbClr val="FF0000"/>
                </a:solidFill>
              </a:rPr>
              <a:t>C2B- Related Opportunities </a:t>
            </a:r>
          </a:p>
          <a:p>
            <a:pPr marL="2209745" lvl="3" indent="-380990">
              <a:buFont typeface="Wingdings" panose="05000000000000000000" pitchFamily="2" charset="2"/>
              <a:buChar char="ü"/>
            </a:pPr>
            <a:r>
              <a:rPr lang="en-US" sz="2133" dirty="0">
                <a:solidFill>
                  <a:srgbClr val="FF0000"/>
                </a:solidFill>
              </a:rPr>
              <a:t>My E-Portfolio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177801"/>
            <a:ext cx="5486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/>
              <a:t>HB 2155 – The ICAP Bill</a:t>
            </a:r>
          </a:p>
        </p:txBody>
      </p:sp>
    </p:spTree>
    <p:extLst>
      <p:ext uri="{BB962C8B-B14F-4D97-AF65-F5344CB8AC3E}">
        <p14:creationId xmlns:p14="http://schemas.microsoft.com/office/powerpoint/2010/main" val="1757064587"/>
      </p:ext>
    </p:extLst>
  </p:cSld>
  <p:clrMapOvr>
    <a:masterClrMapping/>
  </p:clrMapOvr>
  <p:transition spd="slow" advClick="0" advTm="60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982585" y="-17197"/>
            <a:ext cx="103632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Choose Your Involvement</a:t>
            </a:r>
            <a:endParaRPr 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634" y="1413597"/>
            <a:ext cx="6285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Create a custom profile in minutes that highlights your primary industry and generates awareness of your business to more than 300,000 OKCareerGuide.org users.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7635" y="2788622"/>
            <a:ext cx="5657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Connect and communicate with educators and workforce agencies to participate in job fairs, business tours, guest speaking, and more.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77635" y="4163647"/>
            <a:ext cx="5657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Help build a seamless talent pipeline from education to employment by posting unique opportunities that support learning and your business needs.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25164" y="1413597"/>
            <a:ext cx="4211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Opportunities include:</a:t>
            </a:r>
          </a:p>
          <a:p>
            <a:endParaRPr lang="en-US" sz="2000" dirty="0"/>
          </a:p>
          <a:p>
            <a:r>
              <a:rPr lang="en-US" sz="2000" dirty="0"/>
              <a:t>     Full &amp; part-time job openings</a:t>
            </a:r>
          </a:p>
          <a:p>
            <a:endParaRPr lang="en-US" sz="2000" dirty="0"/>
          </a:p>
          <a:p>
            <a:r>
              <a:rPr lang="en-US" sz="2000" dirty="0"/>
              <a:t>     Internships</a:t>
            </a:r>
          </a:p>
          <a:p>
            <a:endParaRPr lang="en-US" sz="2000" dirty="0"/>
          </a:p>
          <a:p>
            <a:r>
              <a:rPr lang="en-US" sz="2000" dirty="0"/>
              <a:t>     Job Shadowing</a:t>
            </a:r>
          </a:p>
          <a:p>
            <a:endParaRPr lang="en-US" sz="2000" dirty="0"/>
          </a:p>
          <a:p>
            <a:r>
              <a:rPr lang="en-US" sz="2000" dirty="0"/>
              <a:t>     Apprenticeships</a:t>
            </a:r>
          </a:p>
        </p:txBody>
      </p:sp>
      <p:cxnSp>
        <p:nvCxnSpPr>
          <p:cNvPr id="13" name="Straight Connector 12"/>
          <p:cNvCxnSpPr>
            <a:stCxn id="15" idx="3"/>
          </p:cNvCxnSpPr>
          <p:nvPr/>
        </p:nvCxnSpPr>
        <p:spPr>
          <a:xfrm flipV="1">
            <a:off x="6834909" y="4671478"/>
            <a:ext cx="1018173" cy="1"/>
          </a:xfrm>
          <a:prstGeom prst="line">
            <a:avLst/>
          </a:prstGeom>
          <a:ln w="57150">
            <a:solidFill>
              <a:srgbClr val="FCE0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853082" y="1586751"/>
            <a:ext cx="0" cy="3110753"/>
          </a:xfrm>
          <a:prstGeom prst="line">
            <a:avLst/>
          </a:prstGeom>
          <a:ln w="57150">
            <a:solidFill>
              <a:srgbClr val="FCE0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826187" y="1613646"/>
            <a:ext cx="628072" cy="1"/>
          </a:xfrm>
          <a:prstGeom prst="line">
            <a:avLst/>
          </a:prstGeom>
          <a:ln w="57150">
            <a:solidFill>
              <a:srgbClr val="FCE0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704727" y="1775012"/>
            <a:ext cx="2" cy="231359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704729" y="2250141"/>
            <a:ext cx="16652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704728" y="2844758"/>
            <a:ext cx="16652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704727" y="3460376"/>
            <a:ext cx="16652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702346" y="4072357"/>
            <a:ext cx="16652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61" y="4338166"/>
            <a:ext cx="666624" cy="666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37" y="2869362"/>
            <a:ext cx="849071" cy="8490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61" y="1541819"/>
            <a:ext cx="759217" cy="759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936302" y="5967570"/>
            <a:ext cx="4169434" cy="836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4E04C8E9-5F92-464E-8F55-20856DAAA1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1" y="5539162"/>
            <a:ext cx="6115751" cy="117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47056"/>
      </p:ext>
    </p:extLst>
  </p:cSld>
  <p:clrMapOvr>
    <a:masterClrMapping/>
  </p:clrMapOvr>
  <p:transition spd="slow" advClick="0" advTm="6000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9" b="7889"/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5039240"/>
            <a:ext cx="12192000" cy="1828800"/>
          </a:xfrm>
        </p:spPr>
        <p:txBody>
          <a:bodyPr vert="horz" lIns="609600" tIns="45720" rIns="91440" bIns="45720" rtlCol="0" anchor="ctr" anchorCtr="0">
            <a:normAutofit/>
          </a:bodyPr>
          <a:lstStyle/>
          <a:p>
            <a:pPr algn="l"/>
            <a:r>
              <a:rPr lang="en-US" sz="9600" b="1" dirty="0">
                <a:latin typeface="Calibri" panose="020F0502020204030204" pitchFamily="34" charset="0"/>
              </a:rPr>
              <a:t>Questions?</a:t>
            </a:r>
            <a:endParaRPr lang="en-US" sz="1733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341" y="1245832"/>
            <a:ext cx="629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AJ Crowell</a:t>
            </a:r>
          </a:p>
          <a:p>
            <a:r>
              <a:rPr lang="en-US" sz="3200" dirty="0">
                <a:solidFill>
                  <a:schemeClr val="bg1"/>
                </a:solidFill>
              </a:rPr>
              <a:t>405.743.5105 </a:t>
            </a:r>
          </a:p>
          <a:p>
            <a:r>
              <a:rPr lang="en-US" sz="3200" dirty="0">
                <a:solidFill>
                  <a:schemeClr val="bg1"/>
                </a:solidFill>
              </a:rPr>
              <a:t>AJ.Crowell@careertech.ok.gov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BF864D-AAD0-3A44-853E-8A06BA0B7639}"/>
              </a:ext>
            </a:extLst>
          </p:cNvPr>
          <p:cNvSpPr txBox="1"/>
          <p:nvPr/>
        </p:nvSpPr>
        <p:spPr>
          <a:xfrm>
            <a:off x="44675" y="3429000"/>
            <a:ext cx="6468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Nathan </a:t>
            </a:r>
            <a:r>
              <a:rPr lang="en-US" sz="3200" dirty="0">
                <a:solidFill>
                  <a:schemeClr val="bg1"/>
                </a:solidFill>
              </a:rPr>
              <a:t>Brubaker</a:t>
            </a:r>
          </a:p>
          <a:p>
            <a:r>
              <a:rPr lang="en-US" sz="3200" dirty="0">
                <a:solidFill>
                  <a:schemeClr val="bg1"/>
                </a:solidFill>
              </a:rPr>
              <a:t>405.743.5113 </a:t>
            </a:r>
          </a:p>
          <a:p>
            <a:r>
              <a:rPr lang="en-US" sz="3200" dirty="0">
                <a:solidFill>
                  <a:schemeClr val="bg1"/>
                </a:solidFill>
              </a:rPr>
              <a:t>Nathan.Brubaker@careertech.ok.gov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95977"/>
      </p:ext>
    </p:extLst>
  </p:cSld>
  <p:clrMapOvr>
    <a:masterClrMapping/>
  </p:clrMapOvr>
  <p:transition spd="slow" advClick="0" advTm="60000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218114" y="152401"/>
            <a:ext cx="11543251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r>
              <a:rPr lang="en-US" b="1" dirty="0"/>
              <a:t>ICAP Requirements – </a:t>
            </a:r>
            <a:r>
              <a:rPr lang="en-US" b="1" dirty="0" smtClean="0"/>
              <a:t>From State Department of Education</a:t>
            </a:r>
            <a:endParaRPr b="1" dirty="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1149292" y="1387680"/>
            <a:ext cx="9857063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/>
            <a:r>
              <a:rPr lang="en-US" dirty="0"/>
              <a:t>Students will complete an online career assessment every year to explore their career interests, learn career skills and begin connecting their interests to careers.</a:t>
            </a:r>
          </a:p>
          <a:p>
            <a:pPr lvl="0"/>
            <a:r>
              <a:rPr lang="en-US" dirty="0"/>
              <a:t>Students will update their career and post-secondary goals every year as they learn about new opportunities.</a:t>
            </a:r>
          </a:p>
          <a:p>
            <a:pPr lvl="0"/>
            <a:r>
              <a:rPr lang="en-US" dirty="0"/>
              <a:t>Students will update their required state and federal assessments (English language arts, mathematics and science)</a:t>
            </a:r>
            <a:br>
              <a:rPr lang="en-US" dirty="0"/>
            </a:br>
            <a:r>
              <a:rPr lang="en-US" dirty="0"/>
              <a:t>and college and career readiness assessment (ACT or SAT) results as they become available.</a:t>
            </a:r>
          </a:p>
          <a:p>
            <a:pPr marL="203195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04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ICAP Requirements – From State Department of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352" y="1825625"/>
            <a:ext cx="9135611" cy="4351338"/>
          </a:xfrm>
        </p:spPr>
        <p:txBody>
          <a:bodyPr/>
          <a:lstStyle/>
          <a:p>
            <a:pPr lvl="0"/>
            <a:r>
              <a:rPr lang="en-US" dirty="0"/>
              <a:t>Students will annually update their academic courses and progress in those courses. Students will also list any </a:t>
            </a:r>
            <a:r>
              <a:rPr lang="en-US" dirty="0" smtClean="0"/>
              <a:t>career technology </a:t>
            </a:r>
            <a:r>
              <a:rPr lang="en-US" dirty="0"/>
              <a:t>programs, AP or IB courses, concurrent enrollment courses or career endorsements that reflect progress toward their individual career pathways.</a:t>
            </a:r>
          </a:p>
          <a:p>
            <a:pPr lvl="0"/>
            <a:r>
              <a:rPr lang="en-US" dirty="0"/>
              <a:t>Students will complete and record at least one service learning or work-based learning activity (apprenticeship, mentorship, job shadow or internship) activity between ninth grade and graduation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5D8E91-1EF6-1248-A7A0-D7B7C37789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D4D6B16-CD4B-704C-8912-5CC13D838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76" y="0"/>
            <a:ext cx="8531849" cy="6858000"/>
          </a:xfrm>
        </p:spPr>
      </p:pic>
      <p:pic>
        <p:nvPicPr>
          <p:cNvPr id="10" name="Picture 9" descr="CTLogo711_Blk.jpg">
            <a:extLst>
              <a:ext uri="{FF2B5EF4-FFF2-40B4-BE49-F238E27FC236}">
                <a16:creationId xmlns:a16="http://schemas.microsoft.com/office/drawing/2014/main" id="{204A49F5-D667-5642-BA07-9DFF80954B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" y="6425955"/>
            <a:ext cx="2224644" cy="3308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21768" y="1521619"/>
            <a:ext cx="17430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Participate in WBL or get a Job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33990"/>
      </p:ext>
    </p:extLst>
  </p:cSld>
  <p:clrMapOvr>
    <a:masterClrMapping/>
  </p:clrMapOvr>
  <p:transition spd="slow" advClick="0" advTm="60000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713805">
            <a:off x="-120809" y="2761054"/>
            <a:ext cx="2273617" cy="2197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0" y="3628"/>
            <a:ext cx="10160000" cy="686888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5122" y="5054601"/>
            <a:ext cx="1841757" cy="495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" y="5829157"/>
            <a:ext cx="2908705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95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518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265" b="787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7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497</Words>
  <Application>Microsoft Office PowerPoint</Application>
  <PresentationFormat>Widescreen</PresentationFormat>
  <Paragraphs>70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ICAP Requirements – From State Department of Education</vt:lpstr>
      <vt:lpstr>ICAP Requirements – From State Department of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 2 BUSINESS: New Account</vt:lpstr>
      <vt:lpstr>Choose Your Involvement</vt:lpstr>
      <vt:lpstr>PowerPoint Presentation</vt:lpstr>
    </vt:vector>
  </TitlesOfParts>
  <Company>State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Brubaker</dc:creator>
  <cp:lastModifiedBy>Nathan Brubaker</cp:lastModifiedBy>
  <cp:revision>19</cp:revision>
  <cp:lastPrinted>2020-01-21T16:18:32Z</cp:lastPrinted>
  <dcterms:created xsi:type="dcterms:W3CDTF">2019-09-18T19:13:11Z</dcterms:created>
  <dcterms:modified xsi:type="dcterms:W3CDTF">2020-01-22T15:56:15Z</dcterms:modified>
</cp:coreProperties>
</file>