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8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2B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51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EF781-1C66-42B4-B5DB-5D26E8CC3F53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999B8-244B-4887-B279-97AB2D2A9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29486-4B1D-4D6F-8C1F-587601610B79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3602E-FC27-4787-8E51-9E368E589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3602E-FC27-4787-8E51-9E368E589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7A1535F-C0AF-48D0-83C0-4D763C6A8D00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E8CE864-5F61-45CB-9A4D-58D6EDC3D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535F-C0AF-48D0-83C0-4D763C6A8D00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864-5F61-45CB-9A4D-58D6EDC3D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535F-C0AF-48D0-83C0-4D763C6A8D00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864-5F61-45CB-9A4D-58D6EDC3D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7A1535F-C0AF-48D0-83C0-4D763C6A8D00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864-5F61-45CB-9A4D-58D6EDC3D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7A1535F-C0AF-48D0-83C0-4D763C6A8D00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E8CE864-5F61-45CB-9A4D-58D6EDC3D1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7A1535F-C0AF-48D0-83C0-4D763C6A8D00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8CE864-5F61-45CB-9A4D-58D6EDC3D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7A1535F-C0AF-48D0-83C0-4D763C6A8D00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E8CE864-5F61-45CB-9A4D-58D6EDC3D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535F-C0AF-48D0-83C0-4D763C6A8D00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864-5F61-45CB-9A4D-58D6EDC3D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7A1535F-C0AF-48D0-83C0-4D763C6A8D00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8CE864-5F61-45CB-9A4D-58D6EDC3D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7A1535F-C0AF-48D0-83C0-4D763C6A8D00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E8CE864-5F61-45CB-9A4D-58D6EDC3D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7A1535F-C0AF-48D0-83C0-4D763C6A8D00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E8CE864-5F61-45CB-9A4D-58D6EDC3D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7A1535F-C0AF-48D0-83C0-4D763C6A8D00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E8CE864-5F61-45CB-9A4D-58D6EDC3D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ingzonexpress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mary.levinski@isd47.org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Basics of Customer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Essential Guide</a:t>
            </a:r>
            <a:endParaRPr lang="en-US" dirty="0"/>
          </a:p>
        </p:txBody>
      </p:sp>
      <p:pic>
        <p:nvPicPr>
          <p:cNvPr id="5" name="Picture 4" descr="customer service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44453">
            <a:off x="457200" y="2819400"/>
            <a:ext cx="42672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Customer Service Basics: Service with a Smile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DVD available from </a:t>
            </a:r>
            <a:r>
              <a:rPr lang="en-US" dirty="0" err="1" smtClean="0"/>
              <a:t>LearningZonexpress</a:t>
            </a:r>
            <a:r>
              <a:rPr lang="en-US" dirty="0" smtClean="0"/>
              <a:t> – information available from our booth in the exhibit hall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Information at: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hlinkClick r:id="rId2"/>
              </a:rPr>
              <a:t>www.learningzonexpress.com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Activities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Service Lesson 1</a:t>
            </a:r>
          </a:p>
          <a:p>
            <a:r>
              <a:rPr lang="en-US" dirty="0" smtClean="0"/>
              <a:t>Customer Service – Determining Needs and Wants</a:t>
            </a:r>
          </a:p>
          <a:p>
            <a:r>
              <a:rPr lang="en-US" dirty="0" smtClean="0"/>
              <a:t>Five Pillars of Success</a:t>
            </a:r>
          </a:p>
          <a:p>
            <a:r>
              <a:rPr lang="en-US" dirty="0" smtClean="0"/>
              <a:t>Now That’s Rapport</a:t>
            </a:r>
          </a:p>
          <a:p>
            <a:r>
              <a:rPr lang="en-US" dirty="0" smtClean="0"/>
              <a:t>The Great Service Debate</a:t>
            </a:r>
          </a:p>
          <a:p>
            <a:r>
              <a:rPr lang="en-US" dirty="0" smtClean="0"/>
              <a:t>Role Plays</a:t>
            </a:r>
          </a:p>
          <a:p>
            <a:r>
              <a:rPr lang="en-US" dirty="0" smtClean="0"/>
              <a:t>Make It Personal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dirty="0" smtClean="0"/>
              <a:t>The W.H.A.T Factor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Welcome</a:t>
            </a:r>
            <a:r>
              <a:rPr lang="en-US" sz="2800" b="1" dirty="0" smtClean="0"/>
              <a:t>:   </a:t>
            </a:r>
            <a:r>
              <a:rPr lang="en-US" sz="2800" dirty="0" smtClean="0"/>
              <a:t> immediately greet customers in a friendly and professional manner </a:t>
            </a:r>
          </a:p>
          <a:p>
            <a:r>
              <a:rPr lang="en-US" sz="3200" b="1" dirty="0" smtClean="0"/>
              <a:t>Hear:</a:t>
            </a:r>
            <a:r>
              <a:rPr lang="en-US" sz="3200" dirty="0" smtClean="0"/>
              <a:t>  </a:t>
            </a:r>
            <a:r>
              <a:rPr lang="en-US" sz="2800" dirty="0" smtClean="0"/>
              <a:t>ask customers how you can help, and listen carefully </a:t>
            </a:r>
          </a:p>
          <a:p>
            <a:r>
              <a:rPr lang="en-US" sz="3200" b="1" dirty="0" smtClean="0"/>
              <a:t>Accomplish:  </a:t>
            </a:r>
            <a:r>
              <a:rPr lang="en-US" sz="2800" dirty="0" smtClean="0"/>
              <a:t>own the issue and take action until customers' needs are satisfied </a:t>
            </a:r>
          </a:p>
          <a:p>
            <a:r>
              <a:rPr lang="en-US" sz="3200" b="1" dirty="0" smtClean="0"/>
              <a:t>Thank:  </a:t>
            </a:r>
            <a:r>
              <a:rPr lang="en-US" sz="2800" dirty="0" smtClean="0"/>
              <a:t>thank the customer and invite them to return </a:t>
            </a:r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b="1" dirty="0" smtClean="0"/>
              <a:t>W.H.A.T. makes great customer service!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143000" y="3810000"/>
            <a:ext cx="7333488" cy="2590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Mary Levinski, FACS Instructor</a:t>
            </a:r>
          </a:p>
          <a:p>
            <a:pPr algn="ctr"/>
            <a:r>
              <a:rPr lang="en-US" sz="2400" dirty="0" smtClean="0">
                <a:hlinkClick r:id="rId2"/>
              </a:rPr>
              <a:t>mary.levinski@isd47.org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4000" dirty="0" smtClean="0"/>
              <a:t>Thank-you!</a:t>
            </a:r>
          </a:p>
        </p:txBody>
      </p:sp>
      <p:pic>
        <p:nvPicPr>
          <p:cNvPr id="11" name="Picture Placeholder 10" descr="customer service 7.bmp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2867" r="12867"/>
          <a:stretch>
            <a:fillRect/>
          </a:stretch>
        </p:blipFill>
        <p:spPr>
          <a:xfrm>
            <a:off x="1676400" y="304800"/>
            <a:ext cx="5724293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09601"/>
            <a:ext cx="7315200" cy="9710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rgbClr val="FF3399"/>
                </a:solidFill>
              </a:rPr>
              <a:t>What is Customer Service?</a:t>
            </a:r>
          </a:p>
          <a:p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2800" b="1" dirty="0" smtClean="0">
                <a:solidFill>
                  <a:srgbClr val="FF3399"/>
                </a:solidFill>
              </a:rPr>
              <a:t>Customer Service Means: (Answers)</a:t>
            </a:r>
            <a:endParaRPr lang="en-US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3399"/>
                </a:solidFill>
              </a:rPr>
              <a:t>Doing ordinary things extraordinarily well.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3399"/>
                </a:solidFill>
              </a:rPr>
              <a:t>Going beyond what is expected.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3399"/>
                </a:solidFill>
              </a:rPr>
              <a:t>Adding value and integrity to every interaction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3399"/>
                </a:solidFill>
              </a:rPr>
              <a:t>Being at your best with every customer.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3399"/>
                </a:solidFill>
              </a:rPr>
              <a:t>Discovering new ways to delight those you </a:t>
            </a:r>
          </a:p>
          <a:p>
            <a:pPr lvl="2">
              <a:lnSpc>
                <a:spcPct val="150000"/>
              </a:lnSpc>
            </a:pPr>
            <a:r>
              <a:rPr lang="en-US" sz="2200" b="1" dirty="0" smtClean="0">
                <a:solidFill>
                  <a:srgbClr val="FF3399"/>
                </a:solidFill>
              </a:rPr>
              <a:t>serve.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3399"/>
                </a:solidFill>
              </a:rPr>
              <a:t>Surprising yourself with how much you can do.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3399"/>
                </a:solidFill>
              </a:rPr>
              <a:t>Taking care of the customer like you would 	take care of your grandmother.</a:t>
            </a:r>
          </a:p>
          <a:p>
            <a:pPr algn="ctr"/>
            <a:endParaRPr lang="en-US" sz="4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4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4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4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4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3399"/>
                </a:solidFill>
              </a:rPr>
              <a:t>Customer Service Questions</a:t>
            </a:r>
            <a:endParaRPr lang="en-US" b="1" u="sng" dirty="0">
              <a:solidFill>
                <a:srgbClr val="FF33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670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99"/>
                </a:solidFill>
              </a:rPr>
              <a:t>Q:  Are all these definitions true?</a:t>
            </a:r>
          </a:p>
          <a:p>
            <a:endParaRPr lang="en-US" sz="3200" b="1" dirty="0" smtClean="0">
              <a:solidFill>
                <a:srgbClr val="FF3399"/>
              </a:solidFill>
            </a:endParaRPr>
          </a:p>
          <a:p>
            <a:r>
              <a:rPr lang="en-US" sz="3200" b="1" dirty="0" smtClean="0">
                <a:solidFill>
                  <a:srgbClr val="FF3399"/>
                </a:solidFill>
              </a:rPr>
              <a:t>Q:  Which definition do you like</a:t>
            </a:r>
          </a:p>
          <a:p>
            <a:r>
              <a:rPr lang="en-US" sz="3200" b="1" dirty="0" smtClean="0">
                <a:solidFill>
                  <a:srgbClr val="FF3399"/>
                </a:solidFill>
              </a:rPr>
              <a:t>	 best and why?</a:t>
            </a:r>
          </a:p>
          <a:p>
            <a:endParaRPr lang="en-US" sz="3200" b="1" dirty="0" smtClean="0">
              <a:solidFill>
                <a:srgbClr val="FF3399"/>
              </a:solidFill>
            </a:endParaRPr>
          </a:p>
          <a:p>
            <a:r>
              <a:rPr lang="en-US" sz="3200" b="1" dirty="0" smtClean="0">
                <a:solidFill>
                  <a:srgbClr val="FF3399"/>
                </a:solidFill>
              </a:rPr>
              <a:t>Q:  Why isn’t their one common </a:t>
            </a:r>
          </a:p>
          <a:p>
            <a:r>
              <a:rPr lang="en-US" sz="3200" b="1" dirty="0" smtClean="0">
                <a:solidFill>
                  <a:srgbClr val="FF3399"/>
                </a:solidFill>
              </a:rPr>
              <a:t>	definition?</a:t>
            </a:r>
            <a:endParaRPr lang="en-US" sz="3200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 Main Steps to Good Customer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One:</a:t>
            </a:r>
          </a:p>
          <a:p>
            <a:r>
              <a:rPr lang="en-US" sz="3600" b="1" dirty="0" smtClean="0"/>
              <a:t>Listen to the Customer</a:t>
            </a:r>
          </a:p>
          <a:p>
            <a:pPr lvl="1"/>
            <a:r>
              <a:rPr lang="en-US" sz="3200" b="1" dirty="0" smtClean="0"/>
              <a:t>Don’t assume</a:t>
            </a:r>
          </a:p>
          <a:p>
            <a:pPr lvl="1"/>
            <a:r>
              <a:rPr lang="en-US" sz="3200" b="1" dirty="0" smtClean="0"/>
              <a:t>Ask discovery questions</a:t>
            </a:r>
          </a:p>
          <a:p>
            <a:pPr lvl="1"/>
            <a:r>
              <a:rPr lang="en-US" sz="3200" b="1" dirty="0" smtClean="0"/>
              <a:t>Watch non-verbal cues</a:t>
            </a:r>
          </a:p>
        </p:txBody>
      </p:sp>
      <p:pic>
        <p:nvPicPr>
          <p:cNvPr id="5" name="Picture 4" descr="customer servic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200400"/>
            <a:ext cx="2438400" cy="32766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 Main Steps to Good Customer Service,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8056" lvl="1" indent="-384048">
              <a:buSzPct val="80000"/>
              <a:buFont typeface="Wingdings 2"/>
              <a:buChar char=""/>
            </a:pPr>
            <a:r>
              <a:rPr lang="en-US" sz="3600" b="1" dirty="0" smtClean="0"/>
              <a:t>Appreciate the customer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US" sz="3600" b="1" dirty="0" smtClean="0"/>
              <a:t>Be Aware of Body Language</a:t>
            </a:r>
          </a:p>
          <a:p>
            <a:pPr marL="731520" lvl="2" indent="-384048">
              <a:buSzPct val="80000"/>
              <a:buFont typeface="Wingdings" pitchFamily="2" charset="2"/>
              <a:buChar char="Ø"/>
            </a:pPr>
            <a:r>
              <a:rPr lang="en-US" sz="3200" b="1" dirty="0" smtClean="0"/>
              <a:t>Make eye contact</a:t>
            </a:r>
          </a:p>
          <a:p>
            <a:pPr marL="731520" lvl="2" indent="-384048">
              <a:buSzPct val="80000"/>
              <a:buFont typeface="Wingdings" pitchFamily="2" charset="2"/>
              <a:buChar char="Ø"/>
            </a:pPr>
            <a:r>
              <a:rPr lang="en-US" sz="3200" b="1" dirty="0" smtClean="0"/>
              <a:t>Smile</a:t>
            </a:r>
          </a:p>
          <a:p>
            <a:pPr marL="731520" lvl="2" indent="-384048">
              <a:buSzPct val="80000"/>
              <a:buFont typeface="Wingdings" pitchFamily="2" charset="2"/>
              <a:buChar char="Ø"/>
            </a:pPr>
            <a:r>
              <a:rPr lang="en-US" sz="3200" b="1" dirty="0" smtClean="0"/>
              <a:t>Nod your head</a:t>
            </a:r>
          </a:p>
          <a:p>
            <a:pPr marL="731520" lvl="2" indent="-384048">
              <a:buSzPct val="80000"/>
              <a:buFont typeface="Wingdings" pitchFamily="2" charset="2"/>
              <a:buChar char="Ø"/>
            </a:pPr>
            <a:r>
              <a:rPr lang="en-US" sz="3200" b="1" dirty="0" smtClean="0"/>
              <a:t>Don’t ignore your customer</a:t>
            </a:r>
          </a:p>
          <a:p>
            <a:pPr marL="996696" lvl="3" indent="-384048">
              <a:buSzPct val="80000"/>
              <a:buNone/>
            </a:pPr>
            <a:endParaRPr lang="en-US" sz="2600" b="1" dirty="0" smtClean="0"/>
          </a:p>
        </p:txBody>
      </p:sp>
      <p:pic>
        <p:nvPicPr>
          <p:cNvPr id="4" name="Picture 3" descr="customer servic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276600"/>
            <a:ext cx="32004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 Main Steps to Good Customer Service,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Two:</a:t>
            </a:r>
          </a:p>
          <a:p>
            <a:r>
              <a:rPr lang="en-US" sz="3600" dirty="0" smtClean="0"/>
              <a:t>Identify and Anticipate Customer Needs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think ahead about what your customer may need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Make it available to them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Give them more than what is expected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 Main Steps to Good Customer Service,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Three:</a:t>
            </a:r>
          </a:p>
          <a:p>
            <a:r>
              <a:rPr lang="en-US" sz="3600" dirty="0" smtClean="0"/>
              <a:t>Admit to making mistakes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don’t judge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Admit your mistakes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Value complaints</a:t>
            </a:r>
            <a:endParaRPr lang="en-US" sz="3200" dirty="0"/>
          </a:p>
        </p:txBody>
      </p:sp>
      <p:pic>
        <p:nvPicPr>
          <p:cNvPr id="5" name="Picture 4" descr="customer servic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75853">
            <a:off x="5449907" y="3582117"/>
            <a:ext cx="2543175" cy="28240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99032"/>
          </a:xfrm>
        </p:spPr>
        <p:txBody>
          <a:bodyPr/>
          <a:lstStyle/>
          <a:p>
            <a:r>
              <a:rPr lang="en-US" dirty="0" smtClean="0"/>
              <a:t>How to Handle Complaints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Listen</a:t>
            </a:r>
          </a:p>
          <a:p>
            <a:r>
              <a:rPr lang="en-US" dirty="0" smtClean="0"/>
              <a:t>Ask questions to clarify</a:t>
            </a:r>
          </a:p>
          <a:p>
            <a:r>
              <a:rPr lang="en-US" dirty="0" smtClean="0"/>
              <a:t>Take notes</a:t>
            </a:r>
          </a:p>
          <a:p>
            <a:r>
              <a:rPr lang="en-US" dirty="0" smtClean="0"/>
              <a:t>Address guests feelings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Suggest alternatives</a:t>
            </a:r>
          </a:p>
          <a:p>
            <a:r>
              <a:rPr lang="en-US" dirty="0" smtClean="0"/>
              <a:t>Thank the guest</a:t>
            </a:r>
          </a:p>
          <a:p>
            <a:r>
              <a:rPr lang="en-US" dirty="0" smtClean="0"/>
              <a:t>Begin work on a solution</a:t>
            </a:r>
          </a:p>
          <a:p>
            <a:r>
              <a:rPr lang="en-US" dirty="0" smtClean="0"/>
              <a:t>Follow-up</a:t>
            </a:r>
            <a:endParaRPr lang="en-US" dirty="0"/>
          </a:p>
        </p:txBody>
      </p:sp>
      <p:pic>
        <p:nvPicPr>
          <p:cNvPr id="7" name="Picture 6" descr="customer service 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4419600"/>
            <a:ext cx="4038600" cy="19906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Internal Customers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about your internal customers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don’t prejudge them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treat them as individuals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manage time and tasks effectively</a:t>
            </a:r>
          </a:p>
        </p:txBody>
      </p:sp>
      <p:pic>
        <p:nvPicPr>
          <p:cNvPr id="7" name="Picture 6" descr="customer service 6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4419600"/>
            <a:ext cx="51054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F450AE9CB1CC44BACE8CB1E87D00FA" ma:contentTypeVersion="2" ma:contentTypeDescription="Create a new document." ma:contentTypeScope="" ma:versionID="e3e1cb39fe7da8e60c1c78119fe1031e">
  <xsd:schema xmlns:xsd="http://www.w3.org/2001/XMLSchema" xmlns:xs="http://www.w3.org/2001/XMLSchema" xmlns:p="http://schemas.microsoft.com/office/2006/metadata/properties" xmlns:ns2="384bf009-833c-4fea-b4ce-5c37538b8404" targetNamespace="http://schemas.microsoft.com/office/2006/metadata/properties" ma:root="true" ma:fieldsID="1c5a01e1c1b4564c228b7068fde588f8" ns2:_="">
    <xsd:import namespace="384bf009-833c-4fea-b4ce-5c37538b84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4bf009-833c-4fea-b4ce-5c37538b84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F51A94-F6A5-48BA-A09A-17955B2C867B}"/>
</file>

<file path=customXml/itemProps2.xml><?xml version="1.0" encoding="utf-8"?>
<ds:datastoreItem xmlns:ds="http://schemas.openxmlformats.org/officeDocument/2006/customXml" ds:itemID="{DAAA5F9E-BE56-45DE-AB53-EA32B13C09C9}"/>
</file>

<file path=customXml/itemProps3.xml><?xml version="1.0" encoding="utf-8"?>
<ds:datastoreItem xmlns:ds="http://schemas.openxmlformats.org/officeDocument/2006/customXml" ds:itemID="{8A4792E9-4456-432B-9096-2FFB2E9F2F6D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148</TotalTime>
  <Words>365</Words>
  <Application>Microsoft Office PowerPoint</Application>
  <PresentationFormat>On-screen Show (4:3)</PresentationFormat>
  <Paragraphs>91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The Basics of Customer Service</vt:lpstr>
      <vt:lpstr>Slide 2</vt:lpstr>
      <vt:lpstr>Customer Service Questions</vt:lpstr>
      <vt:lpstr>3 Main Steps to Good Customer Service</vt:lpstr>
      <vt:lpstr>3 Main Steps to Good Customer Service, cont.</vt:lpstr>
      <vt:lpstr>3 Main Steps to Good Customer Service, cont.</vt:lpstr>
      <vt:lpstr>3 Main Steps to Good Customer Service, cont.</vt:lpstr>
      <vt:lpstr>How to Handle Complaints</vt:lpstr>
      <vt:lpstr>Internal Customers</vt:lpstr>
      <vt:lpstr>Customer Service Basics: Service with a Smile</vt:lpstr>
      <vt:lpstr>Learning Activities </vt:lpstr>
      <vt:lpstr> The W.H.A.T Factor  </vt:lpstr>
      <vt:lpstr>Contact Information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Basics of Customer Service</dc:title>
  <dc:creator>Mary B</dc:creator>
  <cp:lastModifiedBy>Mary B</cp:lastModifiedBy>
  <cp:revision>16</cp:revision>
  <dcterms:created xsi:type="dcterms:W3CDTF">2011-07-12T22:05:31Z</dcterms:created>
  <dcterms:modified xsi:type="dcterms:W3CDTF">2012-01-02T22:06:14Z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0x0101005CF450AE9CB1CC44BACE8CB1E87D00FA</vt:lpwstr>
  </property>
</Properties>
</file>