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96" r:id="rId7"/>
    <p:sldId id="286" r:id="rId8"/>
    <p:sldId id="282" r:id="rId9"/>
    <p:sldId id="285" r:id="rId10"/>
    <p:sldId id="287" r:id="rId11"/>
    <p:sldId id="281" r:id="rId12"/>
    <p:sldId id="258" r:id="rId13"/>
    <p:sldId id="267" r:id="rId14"/>
    <p:sldId id="268" r:id="rId15"/>
    <p:sldId id="272" r:id="rId16"/>
    <p:sldId id="260" r:id="rId17"/>
    <p:sldId id="271" r:id="rId18"/>
    <p:sldId id="270" r:id="rId19"/>
    <p:sldId id="275" r:id="rId20"/>
    <p:sldId id="269" r:id="rId21"/>
    <p:sldId id="274" r:id="rId22"/>
    <p:sldId id="261" r:id="rId23"/>
    <p:sldId id="262" r:id="rId24"/>
    <p:sldId id="264" r:id="rId25"/>
    <p:sldId id="265" r:id="rId26"/>
    <p:sldId id="288" r:id="rId2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1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91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20" tIns="46824" rIns="95320" bIns="468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9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1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2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2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3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5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067" tIns="0" rIns="20067" bIns="0" anchor="b"/>
          <a:lstStyle>
            <a:lvl1pPr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1100" i="1"/>
              <a:t>6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B805C0-7A36-4EDB-9CB7-6985D1869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7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9FBF3-30CC-4ADF-A831-9BCC92709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68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C013A-DA1B-42E2-A7D6-91905919E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8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6DD7A-D51A-4AEE-91B4-52E5AF605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CBE0A-314E-4200-94BB-25A9759CB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3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9F87F-3282-4CC5-A5B7-3AD5CDD0F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3B0A1-867B-45BE-80B1-1E2A4FF67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916AE-878E-4DCB-916E-F68E4DBB7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5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0AA5A-32A4-4AD1-A71B-EB542CD6F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4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FD2D5-D739-41ED-81CE-B81A14E59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3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DF908-5683-441A-9346-E00FBAB36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5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9376F02-9D9C-4214-BC9B-37698F576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848600" cy="2559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0"/>
          <a:lstStyle/>
          <a:p>
            <a:pPr eaLnBrk="1" hangingPunct="1"/>
            <a:r>
              <a:rPr lang="en-US" altLang="en-US" sz="4600" smtClean="0"/>
              <a:t>School District Budget Act</a:t>
            </a:r>
            <a:r>
              <a:rPr lang="en-US" altLang="en-US" sz="4400" smtClean="0"/>
              <a:t/>
            </a:r>
            <a:br>
              <a:rPr lang="en-US" altLang="en-US" sz="4400" smtClean="0"/>
            </a:br>
            <a:r>
              <a:rPr lang="en-US" altLang="en-US" sz="4400" smtClean="0"/>
              <a:t> </a:t>
            </a:r>
            <a:r>
              <a:rPr lang="en-US" altLang="en-US" sz="3200" smtClean="0"/>
              <a:t>An Alternative Budget System for Oklahoma Schools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7162800" cy="1924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altLang="en-US" sz="4000" dirty="0" err="1" smtClean="0"/>
              <a:t>TechCENT</a:t>
            </a:r>
            <a:r>
              <a:rPr lang="en-US" altLang="en-US" sz="4000" dirty="0" smtClean="0"/>
              <a:t>$</a:t>
            </a:r>
          </a:p>
          <a:p>
            <a:pPr marL="342900" indent="-342900" eaLnBrk="1" hangingPunct="1"/>
            <a:r>
              <a:rPr lang="en-US" altLang="en-US" sz="2800" dirty="0" smtClean="0"/>
              <a:t>May 13, 2020</a:t>
            </a:r>
          </a:p>
          <a:p>
            <a:pPr marL="342900" indent="-342900" eaLnBrk="1" hangingPunct="1"/>
            <a:r>
              <a:rPr lang="en-US" altLang="en-US" sz="2000" dirty="0" smtClean="0"/>
              <a:t>J. Bruce Campbell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Timing of Board Action Items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038600"/>
          </a:xfrm>
        </p:spPr>
        <p:txBody>
          <a:bodyPr/>
          <a:lstStyle/>
          <a:p>
            <a:pPr eaLnBrk="1" hangingPunct="1"/>
            <a:r>
              <a:rPr lang="en-US" altLang="en-US" smtClean="0"/>
              <a:t>Board Resolution (May or June)</a:t>
            </a:r>
          </a:p>
          <a:p>
            <a:pPr eaLnBrk="1" hangingPunct="1"/>
            <a:r>
              <a:rPr lang="en-US" altLang="en-US" smtClean="0"/>
              <a:t>Publish budget and notice of public hearing (5+ days before hearing)</a:t>
            </a:r>
          </a:p>
          <a:p>
            <a:pPr eaLnBrk="1" hangingPunct="1"/>
            <a:r>
              <a:rPr lang="en-US" altLang="en-US" smtClean="0"/>
              <a:t>Conduct public hearing (May 16 to June 30)</a:t>
            </a:r>
          </a:p>
          <a:p>
            <a:pPr eaLnBrk="1" hangingPunct="1"/>
            <a:r>
              <a:rPr lang="en-US" altLang="en-US" smtClean="0"/>
              <a:t>Approve “Original” budget (June)</a:t>
            </a:r>
          </a:p>
          <a:p>
            <a:pPr eaLnBrk="1" hangingPunct="1"/>
            <a:r>
              <a:rPr lang="en-US" altLang="en-US" smtClean="0"/>
              <a:t>The public hearing and approval may occur at the same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Distribution of Original Budget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2101850"/>
            <a:ext cx="7808912" cy="37449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Auditor</a:t>
            </a:r>
          </a:p>
          <a:p>
            <a:pPr eaLnBrk="1" hangingPunct="1"/>
            <a:r>
              <a:rPr lang="en-US" altLang="en-US" dirty="0" smtClean="0"/>
              <a:t>County Clerk </a:t>
            </a:r>
          </a:p>
          <a:p>
            <a:pPr eaLnBrk="1" hangingPunct="1"/>
            <a:r>
              <a:rPr lang="en-US" altLang="en-US" dirty="0" smtClean="0"/>
              <a:t>SDE or ODCTE</a:t>
            </a:r>
          </a:p>
          <a:p>
            <a:pPr eaLnBrk="1" hangingPunct="1"/>
            <a:r>
              <a:rPr lang="en-US" altLang="en-US" dirty="0" smtClean="0"/>
              <a:t>District Treasurer</a:t>
            </a:r>
          </a:p>
          <a:p>
            <a:pPr eaLnBrk="1" hangingPunct="1"/>
            <a:r>
              <a:rPr lang="en-US" altLang="en-US" dirty="0" smtClean="0"/>
              <a:t>District Encumbrance Clerk</a:t>
            </a:r>
          </a:p>
          <a:p>
            <a:pPr eaLnBrk="1" hangingPunct="1"/>
            <a:r>
              <a:rPr lang="en-US" altLang="en-US" dirty="0" smtClean="0"/>
              <a:t>Independent Auditor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3075"/>
            <a:ext cx="8305800" cy="1143000"/>
          </a:xfrm>
          <a:noFill/>
        </p:spPr>
        <p:txBody>
          <a:bodyPr anchor="ctr" anchorCtr="1"/>
          <a:lstStyle/>
          <a:p>
            <a:pPr algn="ctr" eaLnBrk="1" hangingPunct="1"/>
            <a:r>
              <a:rPr lang="en-US" altLang="en-US" sz="4200" smtClean="0"/>
              <a:t>Full Operating Budget at July 1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Eliminates piecemeal budgeting</a:t>
            </a:r>
          </a:p>
          <a:p>
            <a:pPr eaLnBrk="1" hangingPunct="1"/>
            <a:r>
              <a:rPr lang="en-US" altLang="en-US" smtClean="0"/>
              <a:t>Avoids duplicate appropriation of same money</a:t>
            </a:r>
          </a:p>
          <a:p>
            <a:pPr eaLnBrk="1" hangingPunct="1"/>
            <a:r>
              <a:rPr lang="en-US" altLang="en-US" smtClean="0"/>
              <a:t>No longer operating on Temporary Appropriation into September or October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Format: Original Budget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“A complete plan for the school district”</a:t>
            </a:r>
          </a:p>
          <a:p>
            <a:pPr eaLnBrk="1" hangingPunct="1"/>
            <a:r>
              <a:rPr lang="en-US" altLang="en-US" smtClean="0"/>
              <a:t>Disclose financial position and condition</a:t>
            </a:r>
          </a:p>
          <a:p>
            <a:pPr lvl="1" eaLnBrk="1" hangingPunct="1"/>
            <a:r>
              <a:rPr lang="en-US" altLang="en-US" smtClean="0"/>
              <a:t>Include an interim Balance Sheet</a:t>
            </a:r>
          </a:p>
          <a:p>
            <a:pPr eaLnBrk="1" hangingPunct="1"/>
            <a:r>
              <a:rPr lang="en-US" altLang="en-US" smtClean="0"/>
              <a:t>Disclose revenues and expenditures</a:t>
            </a:r>
          </a:p>
          <a:p>
            <a:pPr lvl="1" eaLnBrk="1" hangingPunct="1"/>
            <a:r>
              <a:rPr lang="en-US" altLang="en-US" smtClean="0"/>
              <a:t>Both past and anticipated</a:t>
            </a:r>
          </a:p>
          <a:p>
            <a:pPr eaLnBrk="1" hangingPunct="1"/>
            <a:r>
              <a:rPr lang="en-US" altLang="en-US" smtClean="0"/>
              <a:t>Budget message, explaining the budget and its important features</a:t>
            </a:r>
          </a:p>
          <a:p>
            <a:pPr eaLnBrk="1" hangingPunct="1"/>
            <a:r>
              <a:rPr lang="en-US" altLang="en-US" smtClean="0"/>
              <a:t>See Section 5-155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Format: Original Budget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Revenue presented at major Source level</a:t>
            </a:r>
          </a:p>
          <a:p>
            <a:pPr eaLnBrk="1" hangingPunct="1"/>
            <a:r>
              <a:rPr lang="en-US" altLang="en-US" dirty="0" smtClean="0"/>
              <a:t>Expenditures presented at major Function level</a:t>
            </a:r>
          </a:p>
          <a:p>
            <a:pPr eaLnBrk="1" hangingPunct="1"/>
            <a:r>
              <a:rPr lang="en-US" altLang="en-US" dirty="0" smtClean="0"/>
              <a:t>Three years of information</a:t>
            </a:r>
          </a:p>
          <a:p>
            <a:pPr lvl="1" eaLnBrk="1" hangingPunct="1"/>
            <a:r>
              <a:rPr lang="en-US" altLang="en-US" dirty="0" smtClean="0"/>
              <a:t>FY2019:  Prior year actual</a:t>
            </a:r>
          </a:p>
          <a:p>
            <a:pPr lvl="1" eaLnBrk="1" hangingPunct="1"/>
            <a:r>
              <a:rPr lang="en-US" altLang="en-US" dirty="0" smtClean="0"/>
              <a:t>FY2020:  Current amended budget</a:t>
            </a:r>
          </a:p>
          <a:p>
            <a:pPr lvl="1" eaLnBrk="1" hangingPunct="1"/>
            <a:r>
              <a:rPr lang="en-US" altLang="en-US" dirty="0" smtClean="0"/>
              <a:t>FY2021:  Proposed budget year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 anchorCtr="1"/>
          <a:lstStyle/>
          <a:p>
            <a:pPr eaLnBrk="1" hangingPunct="1"/>
            <a:r>
              <a:rPr lang="en-US" altLang="en-US" dirty="0" smtClean="0"/>
              <a:t>Optional Schedules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Interim Balance Sheet </a:t>
            </a:r>
          </a:p>
          <a:p>
            <a:pPr eaLnBrk="1" hangingPunct="1"/>
            <a:r>
              <a:rPr lang="en-US" altLang="en-US" dirty="0" smtClean="0"/>
              <a:t>Expenditures at major Object level </a:t>
            </a:r>
          </a:p>
          <a:p>
            <a:pPr eaLnBrk="1" hangingPunct="1"/>
            <a:r>
              <a:rPr lang="en-US" altLang="en-US" dirty="0" smtClean="0"/>
              <a:t>Graphs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90600"/>
          </a:xfrm>
          <a:noFill/>
        </p:spPr>
        <p:txBody>
          <a:bodyPr anchor="ctr" anchorCtr="1"/>
          <a:lstStyle/>
          <a:p>
            <a:pPr eaLnBrk="1" hangingPunct="1"/>
            <a:r>
              <a:rPr lang="en-US" altLang="en-US" smtClean="0"/>
              <a:t>Fund Groupings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 Fund</a:t>
            </a:r>
          </a:p>
          <a:p>
            <a:pPr eaLnBrk="1" hangingPunct="1"/>
            <a:r>
              <a:rPr lang="en-US" altLang="en-US" dirty="0" smtClean="0"/>
              <a:t>Special Revenue Funds</a:t>
            </a:r>
          </a:p>
          <a:p>
            <a:pPr lvl="1" eaLnBrk="1" hangingPunct="1"/>
            <a:r>
              <a:rPr lang="en-US" altLang="en-US" dirty="0" smtClean="0"/>
              <a:t>Building Fund</a:t>
            </a:r>
          </a:p>
          <a:p>
            <a:pPr lvl="1" eaLnBrk="1" hangingPunct="1"/>
            <a:r>
              <a:rPr lang="en-US" altLang="en-US" dirty="0" smtClean="0"/>
              <a:t>Child Nutrition Fund</a:t>
            </a:r>
          </a:p>
          <a:p>
            <a:pPr eaLnBrk="1" hangingPunct="1"/>
            <a:r>
              <a:rPr lang="en-US" altLang="en-US" dirty="0" smtClean="0"/>
              <a:t>Capital Improvement Funds (Bond Fund)</a:t>
            </a:r>
          </a:p>
          <a:p>
            <a:pPr eaLnBrk="1" hangingPunct="1"/>
            <a:r>
              <a:rPr lang="en-US" altLang="en-US" dirty="0" smtClean="0"/>
              <a:t>Debt Service Funds (Sinking Fund)</a:t>
            </a:r>
          </a:p>
          <a:p>
            <a:pPr lvl="1" eaLnBrk="1" hangingPunct="1"/>
            <a:r>
              <a:rPr lang="en-US" altLang="en-US" dirty="0" smtClean="0"/>
              <a:t>Must be presented on Estimate of Needs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Amended Budget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Prepared after valuations are certified </a:t>
            </a:r>
          </a:p>
          <a:p>
            <a:pPr lvl="1" eaLnBrk="1" hangingPunct="1"/>
            <a:r>
              <a:rPr lang="en-US" altLang="en-US" dirty="0" smtClean="0"/>
              <a:t>Add levy sheet</a:t>
            </a:r>
          </a:p>
          <a:p>
            <a:pPr lvl="1" eaLnBrk="1" hangingPunct="1"/>
            <a:r>
              <a:rPr lang="en-US" altLang="en-US" dirty="0" smtClean="0"/>
              <a:t>Update FY2020 and FY2021 columns</a:t>
            </a:r>
          </a:p>
          <a:p>
            <a:pPr lvl="1" eaLnBrk="1" hangingPunct="1"/>
            <a:r>
              <a:rPr lang="en-US" altLang="en-US" dirty="0" smtClean="0"/>
              <a:t>Typically August or September</a:t>
            </a:r>
          </a:p>
          <a:p>
            <a:pPr eaLnBrk="1" hangingPunct="1"/>
            <a:r>
              <a:rPr lang="en-US" altLang="en-US" dirty="0" smtClean="0"/>
              <a:t>Final Revenues &amp; Expenditures for prior year</a:t>
            </a:r>
          </a:p>
          <a:p>
            <a:pPr eaLnBrk="1" hangingPunct="1"/>
            <a:r>
              <a:rPr lang="en-US" altLang="en-US" dirty="0" smtClean="0"/>
              <a:t>Final Fund Balance</a:t>
            </a:r>
          </a:p>
          <a:p>
            <a:pPr eaLnBrk="1" hangingPunct="1"/>
            <a:r>
              <a:rPr lang="en-US" altLang="en-US" dirty="0" smtClean="0"/>
              <a:t>Allocations from SDE or ODCTE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55613"/>
            <a:ext cx="8226425" cy="1143000"/>
          </a:xfrm>
          <a:noFill/>
        </p:spPr>
        <p:txBody>
          <a:bodyPr anchor="ctr" anchorCtr="1"/>
          <a:lstStyle/>
          <a:p>
            <a:pPr eaLnBrk="1" hangingPunct="1"/>
            <a:r>
              <a:rPr lang="en-US" altLang="en-US" sz="4000" smtClean="0"/>
              <a:t>Amended Budget Requirements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591050"/>
          </a:xfrm>
        </p:spPr>
        <p:txBody>
          <a:bodyPr/>
          <a:lstStyle/>
          <a:p>
            <a:pPr eaLnBrk="1" hangingPunct="1"/>
            <a:r>
              <a:rPr lang="en-US" altLang="en-US" smtClean="0"/>
              <a:t>Publication and Public Hearing not required</a:t>
            </a:r>
          </a:p>
          <a:p>
            <a:pPr eaLnBrk="1" hangingPunct="1"/>
            <a:r>
              <a:rPr lang="en-US" altLang="en-US" smtClean="0"/>
              <a:t>Submit to Board of Education</a:t>
            </a:r>
          </a:p>
          <a:p>
            <a:pPr eaLnBrk="1" hangingPunct="1"/>
            <a:r>
              <a:rPr lang="en-US" altLang="en-US" smtClean="0"/>
              <a:t>Submit to State Auditor and County Clerk</a:t>
            </a:r>
          </a:p>
          <a:p>
            <a:pPr eaLnBrk="1" hangingPunct="1"/>
            <a:r>
              <a:rPr lang="en-US" altLang="en-US" smtClean="0"/>
              <a:t>Distribution to:</a:t>
            </a:r>
          </a:p>
          <a:p>
            <a:pPr lvl="1" eaLnBrk="1" hangingPunct="1"/>
            <a:r>
              <a:rPr lang="en-US" altLang="en-US" smtClean="0"/>
              <a:t>Treasurer</a:t>
            </a:r>
          </a:p>
          <a:p>
            <a:pPr lvl="1" eaLnBrk="1" hangingPunct="1"/>
            <a:r>
              <a:rPr lang="en-US" altLang="en-US" smtClean="0"/>
              <a:t>Encumbrance Clerk</a:t>
            </a:r>
          </a:p>
          <a:p>
            <a:pPr lvl="1" eaLnBrk="1" hangingPunct="1"/>
            <a:r>
              <a:rPr lang="en-US" altLang="en-US" smtClean="0"/>
              <a:t>Independent Auditor</a:t>
            </a:r>
          </a:p>
          <a:p>
            <a:pPr lvl="1" eaLnBrk="1" hangingPunct="1"/>
            <a:r>
              <a:rPr lang="en-US" altLang="en-US" smtClean="0"/>
              <a:t>ODCTE or SDE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GASB Format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Governmental Accounting Standards Board</a:t>
            </a:r>
          </a:p>
          <a:p>
            <a:pPr eaLnBrk="1" hangingPunct="1"/>
            <a:r>
              <a:rPr lang="en-US" altLang="en-US" smtClean="0"/>
              <a:t>Presents the budget in a GASB format</a:t>
            </a:r>
          </a:p>
          <a:p>
            <a:pPr eaLnBrk="1" hangingPunct="1"/>
            <a:r>
              <a:rPr lang="en-US" altLang="en-US" smtClean="0"/>
              <a:t>Annual audits must currently be prepared in a GASB format</a:t>
            </a:r>
          </a:p>
          <a:p>
            <a:pPr lvl="1" eaLnBrk="1" hangingPunct="1"/>
            <a:r>
              <a:rPr lang="en-US" altLang="en-US" smtClean="0"/>
              <a:t>Comparing budget to audit is “Apples to Apples”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altLang="en-US" smtClean="0"/>
              <a:t>Alternative To What?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01000" cy="4038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The School District Budget Act replaces the </a:t>
            </a:r>
            <a:r>
              <a:rPr lang="en-US" altLang="en-US" u="sng" dirty="0" smtClean="0"/>
              <a:t>Estimate of Needs</a:t>
            </a:r>
            <a:r>
              <a:rPr lang="en-US" altLang="en-US" dirty="0" smtClean="0"/>
              <a:t> system, a system that has been in place since statehood.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Advantages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191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Management Budget and Legal Budget are the same</a:t>
            </a:r>
          </a:p>
          <a:p>
            <a:pPr eaLnBrk="1" hangingPunct="1"/>
            <a:r>
              <a:rPr lang="en-US" altLang="en-US" dirty="0" smtClean="0"/>
              <a:t>Full operating budget available on July 1</a:t>
            </a:r>
          </a:p>
          <a:p>
            <a:pPr eaLnBrk="1" hangingPunct="1"/>
            <a:r>
              <a:rPr lang="en-US" altLang="en-US" dirty="0" smtClean="0"/>
              <a:t>Eliminates or Replaces:</a:t>
            </a:r>
          </a:p>
          <a:p>
            <a:pPr lvl="1" eaLnBrk="1" hangingPunct="1"/>
            <a:r>
              <a:rPr lang="en-US" altLang="en-US" dirty="0" smtClean="0"/>
              <a:t>Temporary Appropriation</a:t>
            </a:r>
          </a:p>
          <a:p>
            <a:pPr lvl="1" eaLnBrk="1" hangingPunct="1"/>
            <a:r>
              <a:rPr lang="en-US" altLang="en-US" dirty="0" smtClean="0"/>
              <a:t>Estimate of Needs</a:t>
            </a:r>
          </a:p>
          <a:p>
            <a:pPr lvl="1" eaLnBrk="1" hangingPunct="1"/>
            <a:r>
              <a:rPr lang="en-US" altLang="en-US" dirty="0" smtClean="0"/>
              <a:t>Supplemental Appropriation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Advantages (cont.)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267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Prepared by Business Manager and/or Auditor</a:t>
            </a:r>
          </a:p>
          <a:p>
            <a:pPr eaLnBrk="1" hangingPunct="1"/>
            <a:r>
              <a:rPr lang="en-US" altLang="en-US" smtClean="0"/>
              <a:t>Identification of erroneous or omitted Revenue &amp; Expenditures</a:t>
            </a:r>
          </a:p>
          <a:p>
            <a:pPr eaLnBrk="1" hangingPunct="1"/>
            <a:r>
              <a:rPr lang="en-US" altLang="en-US" smtClean="0"/>
              <a:t>No longer requires Excise Board approval</a:t>
            </a:r>
          </a:p>
          <a:p>
            <a:pPr lvl="1" eaLnBrk="1" hangingPunct="1"/>
            <a:r>
              <a:rPr lang="en-US" altLang="en-US" smtClean="0"/>
              <a:t>Eliminates up to 7 week wait</a:t>
            </a:r>
          </a:p>
          <a:p>
            <a:pPr lvl="1" eaLnBrk="1" hangingPunct="1"/>
            <a:r>
              <a:rPr lang="en-US" altLang="en-US" smtClean="0"/>
              <a:t>Tax levies still approved by Excise Board</a:t>
            </a:r>
          </a:p>
          <a:p>
            <a:pPr lvl="1" eaLnBrk="1" hangingPunct="1"/>
            <a:r>
              <a:rPr lang="en-US" altLang="en-US" smtClean="0"/>
              <a:t>15-day protest period applies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Disadvantages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Fewer “hidden” dollars</a:t>
            </a:r>
          </a:p>
          <a:p>
            <a:pPr eaLnBrk="1" hangingPunct="1"/>
            <a:r>
              <a:rPr lang="en-US" altLang="en-US" smtClean="0"/>
              <a:t>Timing is more critical – requires approval prior to July 1</a:t>
            </a:r>
          </a:p>
          <a:p>
            <a:pPr eaLnBrk="1" hangingPunct="1"/>
            <a:r>
              <a:rPr lang="en-US" altLang="en-US" smtClean="0"/>
              <a:t>Monitoring of revenue and expenditures requires extra care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848600" cy="2559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0"/>
          <a:lstStyle/>
          <a:p>
            <a:pPr eaLnBrk="1" hangingPunct="1"/>
            <a:r>
              <a:rPr lang="en-US" altLang="en-US" sz="4600" smtClean="0"/>
              <a:t>School District Budget Act</a:t>
            </a:r>
            <a:r>
              <a:rPr lang="en-US" altLang="en-US" sz="4400" smtClean="0"/>
              <a:t/>
            </a:r>
            <a:br>
              <a:rPr lang="en-US" altLang="en-US" sz="4400" smtClean="0"/>
            </a:br>
            <a:r>
              <a:rPr lang="en-US" altLang="en-US" sz="4400" smtClean="0"/>
              <a:t> </a:t>
            </a:r>
            <a:r>
              <a:rPr lang="en-US" altLang="en-US" sz="3200" smtClean="0"/>
              <a:t>An Alternative Budget System for Oklahoma Schools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7162800" cy="1924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altLang="en-US" sz="4800" dirty="0" err="1" smtClean="0"/>
              <a:t>TechCENT</a:t>
            </a:r>
            <a:r>
              <a:rPr lang="en-US" altLang="en-US" sz="4800" dirty="0" smtClean="0"/>
              <a:t>$</a:t>
            </a:r>
          </a:p>
          <a:p>
            <a:pPr marL="342900" indent="-342900" eaLnBrk="1" hangingPunct="1"/>
            <a:r>
              <a:rPr lang="en-US" altLang="en-US" sz="3600" dirty="0" smtClean="0"/>
              <a:t>May 13 2020</a:t>
            </a:r>
          </a:p>
          <a:p>
            <a:pPr marL="342900" indent="-342900" eaLnBrk="1" hangingPunct="1"/>
            <a:r>
              <a:rPr lang="en-US" altLang="en-US" sz="2800" dirty="0" smtClean="0"/>
              <a:t>J. Bruce Campbell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altLang="en-US" smtClean="0"/>
              <a:t>Why Would Anyone Change?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A budget prepared in the SDBA format may be easily read and understood by:</a:t>
            </a:r>
          </a:p>
          <a:p>
            <a:pPr lvl="1" eaLnBrk="1" hangingPunct="1"/>
            <a:r>
              <a:rPr lang="en-US" altLang="en-US" dirty="0" smtClean="0"/>
              <a:t>School Business Officials</a:t>
            </a:r>
          </a:p>
          <a:p>
            <a:pPr lvl="1" eaLnBrk="1" hangingPunct="1"/>
            <a:r>
              <a:rPr lang="en-US" altLang="en-US" dirty="0" smtClean="0"/>
              <a:t>School Board Members</a:t>
            </a:r>
          </a:p>
          <a:p>
            <a:pPr lvl="1" eaLnBrk="1" hangingPunct="1"/>
            <a:r>
              <a:rPr lang="en-US" altLang="en-US" dirty="0" smtClean="0"/>
              <a:t>The Public</a:t>
            </a:r>
          </a:p>
          <a:p>
            <a:pPr eaLnBrk="1" hangingPunct="1"/>
            <a:r>
              <a:rPr lang="en-US" altLang="en-US" dirty="0" smtClean="0"/>
              <a:t>An Estimate of Needs may be easily read and understood by:</a:t>
            </a:r>
          </a:p>
          <a:p>
            <a:pPr lvl="1" eaLnBrk="1" hangingPunct="1"/>
            <a:r>
              <a:rPr lang="en-US" altLang="en-US" dirty="0" smtClean="0"/>
              <a:t>The Auditor</a:t>
            </a:r>
          </a:p>
          <a:p>
            <a:pPr eaLnBrk="1" hangingPunct="1"/>
            <a:r>
              <a:rPr lang="en-US" altLang="en-US" dirty="0" smtClean="0"/>
              <a:t>Six tech centers use this format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747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Estimate of Needs – Sched Y</a:t>
            </a:r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88" y="2057400"/>
            <a:ext cx="8329612" cy="3506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SDBA Budget</a:t>
            </a:r>
          </a:p>
        </p:txBody>
      </p:sp>
      <p:pic>
        <p:nvPicPr>
          <p:cNvPr id="819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95413"/>
            <a:ext cx="7620000" cy="4672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747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SDBA Revenue – Fund 11</a:t>
            </a: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78000"/>
            <a:ext cx="8040688" cy="424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747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SDBA Expenditures – Fund 11</a:t>
            </a:r>
          </a:p>
        </p:txBody>
      </p:sp>
      <p:pic>
        <p:nvPicPr>
          <p:cNvPr id="1024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2042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altLang="en-US" smtClean="0"/>
              <a:t>Alternative Budget System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Provisions of the act are optional</a:t>
            </a:r>
          </a:p>
          <a:p>
            <a:pPr eaLnBrk="1" hangingPunct="1"/>
            <a:r>
              <a:rPr lang="en-US" altLang="en-US" smtClean="0"/>
              <a:t>Board can elect to comply on an annual basis</a:t>
            </a:r>
          </a:p>
          <a:p>
            <a:pPr eaLnBrk="1" hangingPunct="1"/>
            <a:r>
              <a:rPr lang="en-US" altLang="en-US" smtClean="0"/>
              <a:t>Board can return to the old budget system at the beginning of any given fiscal year</a:t>
            </a:r>
          </a:p>
          <a:p>
            <a:pPr eaLnBrk="1" hangingPunct="1"/>
            <a:r>
              <a:rPr lang="en-US" altLang="en-US" smtClean="0"/>
              <a:t>Statutory authority is in Section 5-150 et seq. of Title 70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altLang="en-US" smtClean="0"/>
              <a:t>Board Resolution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“The Board of Education, Sample School District VT-980, hereby resolves to implement budgeting procedures in compliance with the provisions of the School District Budget Act (Section 5-150 et seq. of Title 70) </a:t>
            </a:r>
            <a:r>
              <a:rPr lang="en-US" altLang="en-US" u="sng" dirty="0" smtClean="0">
                <a:solidFill>
                  <a:srgbClr val="CC6600"/>
                </a:solidFill>
              </a:rPr>
              <a:t>for FY2020-2021</a:t>
            </a:r>
            <a:r>
              <a:rPr lang="en-US" altLang="en-US" dirty="0" smtClean="0"/>
              <a:t>.”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</p:bld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B9D81B2A2E04A95E21B89672E1F57" ma:contentTypeVersion="14" ma:contentTypeDescription="Create a new document." ma:contentTypeScope="" ma:versionID="c3c6e2e9f125541e57a2c26b4135bdbe">
  <xsd:schema xmlns:xsd="http://www.w3.org/2001/XMLSchema" xmlns:xs="http://www.w3.org/2001/XMLSchema" xmlns:p="http://schemas.microsoft.com/office/2006/metadata/properties" xmlns:ns1="http://schemas.microsoft.com/sharepoint/v3" xmlns:ns3="6de5d38b-7683-469e-9223-28741497dd17" xmlns:ns4="b62cd909-e9f7-4f5a-99df-ca339e5dbf90" targetNamespace="http://schemas.microsoft.com/office/2006/metadata/properties" ma:root="true" ma:fieldsID="9a1a34e8ffe36e892e0ff2e249e8cc72" ns1:_="" ns3:_="" ns4:_="">
    <xsd:import namespace="http://schemas.microsoft.com/sharepoint/v3"/>
    <xsd:import namespace="6de5d38b-7683-469e-9223-28741497dd17"/>
    <xsd:import namespace="b62cd909-e9f7-4f5a-99df-ca339e5dbf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5d38b-7683-469e-9223-28741497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d909-e9f7-4f5a-99df-ca339e5dbf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29570C-E76B-4783-89B9-EFE9755BB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e5d38b-7683-469e-9223-28741497dd17"/>
    <ds:schemaRef ds:uri="b62cd909-e9f7-4f5a-99df-ca339e5dbf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F2911-EC3E-45DC-9818-CBB48F1158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ACCAE-3E51-4111-95BE-B91CD2B39DD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6de5d38b-7683-469e-9223-28741497dd17"/>
    <ds:schemaRef ds:uri="http://schemas.openxmlformats.org/package/2006/metadata/core-properties"/>
    <ds:schemaRef ds:uri="http://schemas.microsoft.com/office/2006/documentManagement/types"/>
    <ds:schemaRef ds:uri="b62cd909-e9f7-4f5a-99df-ca339e5dbf9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46313727</TotalTime>
  <Pages>11</Pages>
  <Words>649</Words>
  <Application>Microsoft Office PowerPoint</Application>
  <PresentationFormat>On-screen Show (4:3)</PresentationFormat>
  <Paragraphs>122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Comic Sans MS</vt:lpstr>
      <vt:lpstr>Wingdings</vt:lpstr>
      <vt:lpstr>Refined</vt:lpstr>
      <vt:lpstr>School District Budget Act  An Alternative Budget System for Oklahoma Schools</vt:lpstr>
      <vt:lpstr>Alternative To What?</vt:lpstr>
      <vt:lpstr>Why Would Anyone Change?</vt:lpstr>
      <vt:lpstr>Estimate of Needs – Sched Y</vt:lpstr>
      <vt:lpstr>SDBA Budget</vt:lpstr>
      <vt:lpstr>SDBA Revenue – Fund 11</vt:lpstr>
      <vt:lpstr>SDBA Expenditures – Fund 11</vt:lpstr>
      <vt:lpstr>Alternative Budget System</vt:lpstr>
      <vt:lpstr>Board Resolution</vt:lpstr>
      <vt:lpstr>Timing of Board Action Items</vt:lpstr>
      <vt:lpstr>Distribution of Original Budget</vt:lpstr>
      <vt:lpstr>Full Operating Budget at July 1</vt:lpstr>
      <vt:lpstr>Format: Original Budget</vt:lpstr>
      <vt:lpstr>Format: Original Budget</vt:lpstr>
      <vt:lpstr>Optional Schedules</vt:lpstr>
      <vt:lpstr>Fund Groupings</vt:lpstr>
      <vt:lpstr>Amended Budget</vt:lpstr>
      <vt:lpstr>Amended Budget Requirements</vt:lpstr>
      <vt:lpstr>GASB Format</vt:lpstr>
      <vt:lpstr>Advantages</vt:lpstr>
      <vt:lpstr>Advantages (cont.)</vt:lpstr>
      <vt:lpstr>Disadvantages</vt:lpstr>
      <vt:lpstr>School District Budget Act  An Alternative Budget System for Oklahoma Schools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District Budget Act</dc:title>
  <dc:creator>J. BRUCE CAMPBELL</dc:creator>
  <cp:lastModifiedBy>Deborah Swafford</cp:lastModifiedBy>
  <cp:revision>61</cp:revision>
  <cp:lastPrinted>1999-03-04T13:00:48Z</cp:lastPrinted>
  <dcterms:created xsi:type="dcterms:W3CDTF">1997-04-09T07:10:26Z</dcterms:created>
  <dcterms:modified xsi:type="dcterms:W3CDTF">2020-05-13T16:41:29Z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0x010100136B9D81B2A2E04A95E21B89672E1F57</vt:lpwstr>
  </property>
</Properties>
</file>