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6" r:id="rId5"/>
    <p:sldId id="272" r:id="rId6"/>
    <p:sldId id="257" r:id="rId7"/>
    <p:sldId id="279" r:id="rId8"/>
    <p:sldId id="281" r:id="rId9"/>
    <p:sldId id="269" r:id="rId10"/>
    <p:sldId id="271" r:id="rId11"/>
    <p:sldId id="270" r:id="rId12"/>
    <p:sldId id="273" r:id="rId13"/>
    <p:sldId id="275" r:id="rId14"/>
    <p:sldId id="278" r:id="rId15"/>
    <p:sldId id="274" r:id="rId16"/>
    <p:sldId id="276" r:id="rId17"/>
    <p:sldId id="286" r:id="rId18"/>
    <p:sldId id="285" r:id="rId19"/>
    <p:sldId id="277" r:id="rId20"/>
    <p:sldId id="284" r:id="rId21"/>
    <p:sldId id="283" r:id="rId22"/>
    <p:sldId id="282" r:id="rId23"/>
    <p:sldId id="332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0929"/>
  </p:normalViewPr>
  <p:slideViewPr>
    <p:cSldViewPr>
      <p:cViewPr varScale="1">
        <p:scale>
          <a:sx n="33" d="100"/>
          <a:sy n="33" d="100"/>
        </p:scale>
        <p:origin x="944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A6E8346-F540-4C43-8A38-AE741C13D8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6BA5FED-F916-4209-8121-7C57F25134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 flipV="1">
            <a:off x="0" y="0"/>
            <a:ext cx="9144000" cy="6858000"/>
            <a:chOff x="0" y="0"/>
            <a:chExt cx="5760" cy="4320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hidden">
            <a:xfrm>
              <a:off x="28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hidden">
            <a:xfrm>
              <a:off x="57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hidden">
            <a:xfrm>
              <a:off x="86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hidden">
            <a:xfrm>
              <a:off x="115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hidden">
            <a:xfrm>
              <a:off x="144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hidden">
            <a:xfrm>
              <a:off x="172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hidden">
            <a:xfrm>
              <a:off x="201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hidden">
            <a:xfrm>
              <a:off x="230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hidden">
            <a:xfrm>
              <a:off x="259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hidden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hidden">
            <a:xfrm>
              <a:off x="316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hidden">
            <a:xfrm>
              <a:off x="345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hidden">
            <a:xfrm>
              <a:off x="374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hidden">
            <a:xfrm>
              <a:off x="403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hidden">
            <a:xfrm>
              <a:off x="432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hidden">
            <a:xfrm>
              <a:off x="460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hidden">
            <a:xfrm>
              <a:off x="489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hidden">
            <a:xfrm>
              <a:off x="518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hidden">
            <a:xfrm>
              <a:off x="547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8" name="Group 22"/>
            <p:cNvGrpSpPr>
              <a:grpSpLocks/>
            </p:cNvGrpSpPr>
            <p:nvPr/>
          </p:nvGrpSpPr>
          <p:grpSpPr bwMode="auto">
            <a:xfrm>
              <a:off x="0" y="336"/>
              <a:ext cx="5760" cy="3744"/>
              <a:chOff x="0" y="384"/>
              <a:chExt cx="5760" cy="3744"/>
            </a:xfrm>
          </p:grpSpPr>
          <p:sp>
            <p:nvSpPr>
              <p:cNvPr id="4119" name="Line 23"/>
              <p:cNvSpPr>
                <a:spLocks noChangeShapeType="1"/>
              </p:cNvSpPr>
              <p:nvPr/>
            </p:nvSpPr>
            <p:spPr bwMode="hidden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/>
            </p:nvSpPr>
            <p:spPr bwMode="hidden">
              <a:xfrm>
                <a:off x="0" y="67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hidden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hidden">
              <a:xfrm>
                <a:off x="0" y="124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hidden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hidden">
              <a:xfrm>
                <a:off x="0" y="182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/>
            </p:nvSpPr>
            <p:spPr bwMode="hidden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/>
            </p:nvSpPr>
            <p:spPr bwMode="hidden">
              <a:xfrm>
                <a:off x="0" y="240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/>
            </p:nvSpPr>
            <p:spPr bwMode="hidden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/>
            </p:nvSpPr>
            <p:spPr bwMode="hidden">
              <a:xfrm>
                <a:off x="0" y="297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/>
            </p:nvSpPr>
            <p:spPr bwMode="hidden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/>
            </p:nvSpPr>
            <p:spPr bwMode="hidden">
              <a:xfrm>
                <a:off x="0" y="355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/>
            </p:nvSpPr>
            <p:spPr bwMode="hidden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/>
            </p:nvSpPr>
            <p:spPr bwMode="hidden">
              <a:xfrm>
                <a:off x="0" y="412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0" y="1676400"/>
            <a:ext cx="91440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134" name="Freeform 38"/>
          <p:cNvSpPr>
            <a:spLocks/>
          </p:cNvSpPr>
          <p:nvPr/>
        </p:nvSpPr>
        <p:spPr bwMode="hidden">
          <a:xfrm rot="5400000">
            <a:off x="3788569" y="-1245394"/>
            <a:ext cx="1595438" cy="7591425"/>
          </a:xfrm>
          <a:custGeom>
            <a:avLst/>
            <a:gdLst>
              <a:gd name="T0" fmla="*/ 0 w 290"/>
              <a:gd name="T1" fmla="*/ 2 h 1250"/>
              <a:gd name="T2" fmla="*/ 240 w 290"/>
              <a:gd name="T3" fmla="*/ 2 h 1250"/>
              <a:gd name="T4" fmla="*/ 288 w 290"/>
              <a:gd name="T5" fmla="*/ 50 h 1250"/>
              <a:gd name="T6" fmla="*/ 288 w 290"/>
              <a:gd name="T7" fmla="*/ 1202 h 1250"/>
              <a:gd name="T8" fmla="*/ 240 w 290"/>
              <a:gd name="T9" fmla="*/ 1250 h 1250"/>
              <a:gd name="T10" fmla="*/ 0 w 290"/>
              <a:gd name="T11" fmla="*/ 1250 h 1250"/>
              <a:gd name="T12" fmla="*/ 0 w 290"/>
              <a:gd name="T13" fmla="*/ 2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0" h="1250">
                <a:moveTo>
                  <a:pt x="0" y="2"/>
                </a:moveTo>
                <a:cubicBezTo>
                  <a:pt x="0" y="2"/>
                  <a:pt x="120" y="2"/>
                  <a:pt x="240" y="2"/>
                </a:cubicBezTo>
                <a:cubicBezTo>
                  <a:pt x="262" y="0"/>
                  <a:pt x="290" y="12"/>
                  <a:pt x="288" y="50"/>
                </a:cubicBezTo>
                <a:cubicBezTo>
                  <a:pt x="288" y="626"/>
                  <a:pt x="288" y="1202"/>
                  <a:pt x="288" y="1202"/>
                </a:cubicBezTo>
                <a:cubicBezTo>
                  <a:pt x="288" y="1232"/>
                  <a:pt x="274" y="1250"/>
                  <a:pt x="240" y="1250"/>
                </a:cubicBezTo>
                <a:cubicBezTo>
                  <a:pt x="120" y="1250"/>
                  <a:pt x="0" y="1250"/>
                  <a:pt x="0" y="1250"/>
                </a:cubicBezTo>
                <a:lnTo>
                  <a:pt x="0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35" name="Picture 39" descr="C:\My Documents\bits\techstr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6" name="Rectangle 40" descr="Dark vertical"/>
          <p:cNvSpPr>
            <a:spLocks noChangeArrowheads="1"/>
          </p:cNvSpPr>
          <p:nvPr/>
        </p:nvSpPr>
        <p:spPr bwMode="auto">
          <a:xfrm>
            <a:off x="-3175" y="1752600"/>
            <a:ext cx="9147175" cy="74613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BBC9DC-25F2-4EF5-8637-56086CFF1B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783E-0EC2-4344-B203-4DB57EC15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0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34654-F446-4BBC-9C72-5CFF48503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5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833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722B79-702C-4E38-8FE5-E72B19E37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19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buFont typeface="Wingdings" panose="05000000000000000000" pitchFamily="2" charset="2"/>
              <a:buChar char="Ø"/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630238" indent="-173038">
              <a:buFont typeface="Wingdings" panose="05000000000000000000" pitchFamily="2" charset="2"/>
              <a:buChar char="Ø"/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2pPr>
            <a:lvl3pPr marL="1081088" indent="-166688">
              <a:buFont typeface="Wingdings" panose="05000000000000000000" pitchFamily="2" charset="2"/>
              <a:buChar char="Ø"/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5A88B-A044-4E01-8203-041EAF5A6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00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DA1BB-FCC4-4A26-BF38-3858C4BF7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43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B5284-DD02-4FA1-BCA1-1C68604F8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7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CA29F-44E3-4511-A458-80A1F55AC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65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14B8-32F1-4407-9FFE-180382C54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06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BC695-4B83-4283-85C2-3D42681BA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41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F219B-3642-4225-A2C3-6187781E6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09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67190-FFA0-458C-89CD-834AD45FA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43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hidden">
              <a:xfrm>
                <a:off x="28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hidden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hidden">
              <a:xfrm>
                <a:off x="86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hidden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hidden">
              <a:xfrm>
                <a:off x="144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hidden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hidden">
              <a:xfrm>
                <a:off x="201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hidden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hidden">
              <a:xfrm>
                <a:off x="259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hidden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hidden">
              <a:xfrm>
                <a:off x="316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hidden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hidden">
              <a:xfrm>
                <a:off x="374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hidden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hidden">
              <a:xfrm>
                <a:off x="432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hidden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hidden">
              <a:xfrm>
                <a:off x="489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hidden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hidden">
              <a:xfrm>
                <a:off x="547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95" name="Group 23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44"/>
                <a:chOff x="0" y="384"/>
                <a:chExt cx="5760" cy="3744"/>
              </a:xfrm>
            </p:grpSpPr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hidden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hidden">
                <a:xfrm>
                  <a:off x="0" y="67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hidden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9" name="Line 27"/>
                <p:cNvSpPr>
                  <a:spLocks noChangeShapeType="1"/>
                </p:cNvSpPr>
                <p:nvPr/>
              </p:nvSpPr>
              <p:spPr bwMode="hidden">
                <a:xfrm>
                  <a:off x="0" y="124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hidden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hidden">
                <a:xfrm>
                  <a:off x="0" y="182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hidden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hidden">
                <a:xfrm>
                  <a:off x="0" y="240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hidden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hidden">
                <a:xfrm>
                  <a:off x="0" y="297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hidden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hidden">
                <a:xfrm>
                  <a:off x="0" y="355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hidden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hidden">
                <a:xfrm>
                  <a:off x="0" y="412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10" name="Group 38"/>
            <p:cNvGrpSpPr>
              <a:grpSpLocks/>
            </p:cNvGrpSpPr>
            <p:nvPr userDrawn="1"/>
          </p:nvGrpSpPr>
          <p:grpSpPr bwMode="auto">
            <a:xfrm>
              <a:off x="384" y="3936"/>
              <a:ext cx="4992" cy="384"/>
              <a:chOff x="384" y="3936"/>
              <a:chExt cx="4992" cy="384"/>
            </a:xfrm>
          </p:grpSpPr>
          <p:sp>
            <p:nvSpPr>
              <p:cNvPr id="3111" name="Freeform 39"/>
              <p:cNvSpPr>
                <a:spLocks/>
              </p:cNvSpPr>
              <p:nvPr/>
            </p:nvSpPr>
            <p:spPr bwMode="hidden">
              <a:xfrm rot="16200000" flipV="1">
                <a:off x="4566" y="3496"/>
                <a:ext cx="370" cy="1250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Rectangle 40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4729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hidden">
              <a:xfrm rot="16200000" flipV="1">
                <a:off x="829" y="3496"/>
                <a:ext cx="370" cy="1250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Rectangle 42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992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hidden">
              <a:xfrm rot="16200000" flipV="1">
                <a:off x="2699" y="3212"/>
                <a:ext cx="370" cy="1817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Rectangle 44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2859" y="3397"/>
                <a:ext cx="32" cy="1814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17" name="Group 45"/>
          <p:cNvGrpSpPr>
            <a:grpSpLocks/>
          </p:cNvGrpSpPr>
          <p:nvPr/>
        </p:nvGrpSpPr>
        <p:grpSpPr bwMode="auto">
          <a:xfrm>
            <a:off x="0" y="0"/>
            <a:ext cx="9144000" cy="236538"/>
            <a:chOff x="0" y="0"/>
            <a:chExt cx="5760" cy="149"/>
          </a:xfrm>
        </p:grpSpPr>
        <p:pic>
          <p:nvPicPr>
            <p:cNvPr id="3118" name="Picture 46" descr="C:\My Documents\bits\techstrip.GIF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19" name="Rectangle 47" descr="Dark vertical"/>
            <p:cNvSpPr>
              <a:spLocks noChangeArrowheads="1"/>
            </p:cNvSpPr>
            <p:nvPr/>
          </p:nvSpPr>
          <p:spPr bwMode="auto">
            <a:xfrm>
              <a:off x="0" y="92"/>
              <a:ext cx="5760" cy="3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0" y="119"/>
              <a:ext cx="5760" cy="3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33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24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33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25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33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09524F80-AC05-4FB6-A313-B16A7FD07D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t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t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088" indent="-166688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t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924800" cy="22098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Roles, Laws and Responsibilities 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District Treasurer</a:t>
            </a:r>
            <a:endParaRPr lang="en-US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r>
              <a:rPr lang="en-US" alt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TechCENT</a:t>
            </a:r>
            <a:r>
              <a:rPr lang="en-US" alt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$</a:t>
            </a:r>
            <a:endParaRPr lang="en-US" altLang="en-US" sz="3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J. Bruce Campbell</a:t>
            </a:r>
          </a:p>
          <a:p>
            <a:r>
              <a:rPr lang="en-US" alt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May 13, 2020</a:t>
            </a:r>
            <a:endParaRPr lang="en-US" alt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09600" y="3505200"/>
            <a:ext cx="813816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524000"/>
          </a:xfrm>
        </p:spPr>
        <p:txBody>
          <a:bodyPr/>
          <a:lstStyle/>
          <a:p>
            <a:r>
              <a:rPr lang="en-US" altLang="en-US"/>
              <a:t>Disburser of Money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Typical Warrant Sequence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Issued by the encumbrance </a:t>
            </a:r>
            <a:r>
              <a:rPr lang="en-US" altLang="en-US" dirty="0" smtClean="0"/>
              <a:t>clerk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Registered by the Treasurer – mailed to creditor.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Signed </a:t>
            </a:r>
            <a:r>
              <a:rPr lang="en-US" altLang="en-US" dirty="0"/>
              <a:t>by Board President, Clerk, Treasurer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Creditor deposits </a:t>
            </a:r>
            <a:r>
              <a:rPr lang="en-US" altLang="en-US" dirty="0" smtClean="0"/>
              <a:t>warrant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Warrant clears against district’s </a:t>
            </a:r>
            <a:r>
              <a:rPr lang="en-US" altLang="en-US" dirty="0" smtClean="0"/>
              <a:t>bank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Warrant presented </a:t>
            </a:r>
            <a:r>
              <a:rPr lang="en-US" altLang="en-US" dirty="0" smtClean="0"/>
              <a:t>to </a:t>
            </a:r>
            <a:r>
              <a:rPr lang="en-US" altLang="en-US" dirty="0"/>
              <a:t>Treasurer by </a:t>
            </a:r>
            <a:r>
              <a:rPr lang="en-US" altLang="en-US" dirty="0" smtClean="0"/>
              <a:t>district’s bank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Treasurer purchases </a:t>
            </a:r>
            <a:r>
              <a:rPr lang="en-US" altLang="en-US" dirty="0" smtClean="0"/>
              <a:t>warrant(s) </a:t>
            </a:r>
            <a:r>
              <a:rPr lang="en-US" altLang="en-US" dirty="0"/>
              <a:t>with Treasurer’s </a:t>
            </a:r>
            <a:r>
              <a:rPr lang="en-US" altLang="en-US" dirty="0" smtClean="0"/>
              <a:t>check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Treasurer records the warrant as “paid.”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Disburser of Money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Other Means of Disbursement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Payment of the warrant may also be accomplished by: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wire transfer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direct payroll deposit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other instrument or method of disbursement through the Federal Reserve System.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Reference: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 Section 98 – </a:t>
            </a:r>
            <a:r>
              <a:rPr lang="en-US" altLang="en-US" u="sng"/>
              <a:t>Alternate Accounting System</a:t>
            </a:r>
            <a:r>
              <a:rPr lang="en-US" altLang="en-US"/>
              <a:t> -“School Laws of Oklahoma”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Disburser of Money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Non-Payable Warrant</a:t>
            </a:r>
          </a:p>
          <a:p>
            <a:pPr lvl="1"/>
            <a:r>
              <a:rPr lang="en-US" altLang="en-US" dirty="0"/>
              <a:t>A warrant for which sufficient funds are not on deposit to make </a:t>
            </a:r>
            <a:r>
              <a:rPr lang="en-US" altLang="en-US" dirty="0" smtClean="0"/>
              <a:t>payment. </a:t>
            </a:r>
            <a:r>
              <a:rPr lang="en-US" altLang="en-US" dirty="0"/>
              <a:t>The item is honored by the bank, and bears interest not to exceed 10%, until adequate funds are </a:t>
            </a:r>
            <a:r>
              <a:rPr lang="en-US" altLang="en-US" dirty="0" smtClean="0"/>
              <a:t>placed </a:t>
            </a:r>
            <a:r>
              <a:rPr lang="en-US" altLang="en-US" dirty="0"/>
              <a:t>on deposit to cover the warrant.</a:t>
            </a:r>
          </a:p>
          <a:p>
            <a:pPr lvl="2"/>
            <a:r>
              <a:rPr lang="en-US" altLang="en-US" dirty="0"/>
              <a:t>Non-payable warrants must be paid in the order in which they were presented for payment to and registered by the Treasurer.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Investor of Money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Maximize Return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a plan that guarantees that all funds are earning interest, or eliminating service charges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 in instruments which give best yield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Liquidity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Plan and monitor cash flow –must have money available when warrants are presented for payment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Minimize </a:t>
            </a:r>
            <a:r>
              <a:rPr lang="en-US" altLang="en-US" dirty="0" smtClean="0"/>
              <a:t>Risk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Accountability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Legality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altLang="en-US" dirty="0"/>
              <a:t>Investor of Money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Collateral and Deposit Insurance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Treasurer must closely monitor balances in all banks to determine that all deposits and investments are adequately insured by FDIC or proper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collateral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a bank fails, investments will only be recovered to the value they are adequately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insured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altLang="en-US" dirty="0"/>
              <a:t>Investor of Money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Compliance with laws and policy – only invest in authorized instruments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obligations of the U.S. Government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obligations of U.S. Government, its agencies or instrumentalities *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FNMA (for example)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Certain obligations of the State of Oklahoma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Certificates of deposit of banks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Savings accounts, savings certificates of S&amp;L’s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debt obligations or judgments against a county, municipality, or school district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Certain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money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 mutual funds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Qualified pooled investment programs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Keeper of the Books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Maintains the following basic records: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Ledger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Cash Ledger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Investment Ledger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Collateral Ledger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Warrant Register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Receipt Register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 Register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Bond Register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Deposit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Books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or all of these records may be embedded in district’s automated systems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Keeper of the Books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Maintains the following files: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Paid Warrants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Voided Warrants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Receipts and Documentation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Appropriation Documentation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Bank Statements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Collateral Pledges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Paid Bonds and Coupons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Relevant School Board Resolutions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Reporter of Financial Condition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Submit a monthly report on the financial condition of the District </a:t>
            </a:r>
          </a:p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Assist in development of budget</a:t>
            </a:r>
          </a:p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Provide information to Business Manager or Superintendent</a:t>
            </a:r>
          </a:p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Responsibilities vary from one district to the next</a:t>
            </a: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Procedural Matters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Maintain surety bond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Oath of office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File SA&amp;I127-Certificate &amp; Municipal Order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Bank accounts opened by Board resolution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Board must establish an investment policy, clearly identifying parameters for Treasurer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Never allow warrants to be registered in excess of appropriations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 daily deposits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Never allow deposits or investments to be uninsured or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under-collateralized</a:t>
            </a:r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447800"/>
          </a:xfrm>
        </p:spPr>
        <p:txBody>
          <a:bodyPr/>
          <a:lstStyle/>
          <a:p>
            <a:r>
              <a:rPr lang="en-US" altLang="en-US" dirty="0"/>
              <a:t>Before We Begin,</a:t>
            </a:r>
            <a:br>
              <a:rPr lang="en-US" altLang="en-US" dirty="0"/>
            </a:br>
            <a:r>
              <a:rPr lang="en-US" altLang="en-US" dirty="0"/>
              <a:t>What is a Fund?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2800" dirty="0"/>
              <a:t>Definitions</a:t>
            </a:r>
          </a:p>
          <a:p>
            <a:pPr lvl="1"/>
            <a:r>
              <a:rPr lang="en-US" altLang="en-US" sz="2400" dirty="0"/>
              <a:t>Independent fiscal and accounting entity</a:t>
            </a:r>
          </a:p>
          <a:p>
            <a:pPr lvl="1"/>
            <a:r>
              <a:rPr lang="en-US" altLang="en-US" sz="2400" dirty="0"/>
              <a:t>Self-balancing set of accounts, with:</a:t>
            </a:r>
          </a:p>
          <a:p>
            <a:pPr lvl="2"/>
            <a:r>
              <a:rPr lang="en-US" altLang="en-US" sz="2000" dirty="0"/>
              <a:t>Assets and Resources</a:t>
            </a:r>
          </a:p>
          <a:p>
            <a:pPr lvl="2"/>
            <a:r>
              <a:rPr lang="en-US" altLang="en-US" sz="2000" dirty="0"/>
              <a:t>Liabilities</a:t>
            </a:r>
          </a:p>
          <a:p>
            <a:pPr lvl="2"/>
            <a:r>
              <a:rPr lang="en-US" altLang="en-US" sz="2000" dirty="0"/>
              <a:t>Reserves</a:t>
            </a:r>
          </a:p>
          <a:p>
            <a:pPr lvl="2"/>
            <a:r>
              <a:rPr lang="en-US" altLang="en-US" sz="2000" dirty="0"/>
              <a:t>Equities</a:t>
            </a:r>
          </a:p>
          <a:p>
            <a:pPr lvl="1"/>
            <a:r>
              <a:rPr lang="en-US" altLang="en-US" sz="2400" dirty="0"/>
              <a:t>A sum of money or other resources set aside and dedicated to particular types of operational purposes of a school district.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924800" cy="22098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Roles, Laws and Responsibilities 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District Treasurer</a:t>
            </a:r>
            <a:endParaRPr lang="en-US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r>
              <a:rPr lang="en-US" alt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TechCENT</a:t>
            </a:r>
            <a:r>
              <a:rPr lang="en-US" alt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$</a:t>
            </a:r>
            <a:endParaRPr lang="en-US" altLang="en-US" sz="3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alt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J. Bruce Campbell</a:t>
            </a:r>
          </a:p>
          <a:p>
            <a:r>
              <a:rPr lang="en-US" alt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May 13, 2020</a:t>
            </a:r>
            <a:endParaRPr lang="en-US" alt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09600" y="3505200"/>
            <a:ext cx="813816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785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Treasurer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“Banker” for the district</a:t>
            </a:r>
          </a:p>
          <a:p>
            <a:pPr lvl="1"/>
            <a:r>
              <a:rPr lang="en-US" altLang="en-US" dirty="0"/>
              <a:t>Primary responsibility is to receive and disburse monies as provided by law and to maintain an accurate accounting of such receipts and disbursements.</a:t>
            </a:r>
          </a:p>
          <a:p>
            <a:r>
              <a:rPr lang="en-US" altLang="en-US" dirty="0"/>
              <a:t>Reference:</a:t>
            </a:r>
          </a:p>
          <a:p>
            <a:pPr lvl="1"/>
            <a:r>
              <a:rPr lang="en-US" altLang="en-US" dirty="0"/>
              <a:t>Sections 63 &amp; 64 – “School Laws of Oklahoma”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altLang="en-US"/>
              <a:t>Who is the Treasurer?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en-US" sz="2800" dirty="0"/>
              <a:t>By default, it is the County Treasurer</a:t>
            </a:r>
          </a:p>
          <a:p>
            <a:r>
              <a:rPr lang="en-US" altLang="en-US" sz="2800" dirty="0"/>
              <a:t>By Board resolution, a Local Treasurer may be designated in place of the County Treasurer</a:t>
            </a:r>
          </a:p>
          <a:p>
            <a:pPr lvl="1"/>
            <a:r>
              <a:rPr lang="en-US" altLang="en-US" sz="2400" dirty="0"/>
              <a:t>May be in-house or outside, full-time or part-time</a:t>
            </a:r>
          </a:p>
          <a:p>
            <a:pPr lvl="1"/>
            <a:r>
              <a:rPr lang="en-US" altLang="en-US" sz="2400" dirty="0"/>
              <a:t>Some designate the Superintendent, Business Manager, Financial Secretary, Banker, etc.</a:t>
            </a:r>
          </a:p>
          <a:p>
            <a:pPr lvl="1"/>
            <a:r>
              <a:rPr lang="en-US" altLang="en-US" sz="2400" dirty="0"/>
              <a:t>Cannot be the Encumbrance Clerk or a Board </a:t>
            </a:r>
            <a:r>
              <a:rPr lang="en-US" altLang="en-US" sz="2400" dirty="0" smtClean="0"/>
              <a:t>member</a:t>
            </a:r>
            <a:endParaRPr lang="en-US" altLang="en-US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altLang="en-US"/>
              <a:t>What Hats Does the</a:t>
            </a:r>
            <a:br>
              <a:rPr lang="en-US" altLang="en-US"/>
            </a:br>
            <a:r>
              <a:rPr lang="en-US" altLang="en-US"/>
              <a:t>Treasurer Wear?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dirty="0"/>
              <a:t>Receiver of money</a:t>
            </a:r>
          </a:p>
          <a:p>
            <a:r>
              <a:rPr lang="en-US" altLang="en-US" dirty="0"/>
              <a:t>Disburser of money</a:t>
            </a:r>
          </a:p>
          <a:p>
            <a:r>
              <a:rPr lang="en-US" altLang="en-US" dirty="0"/>
              <a:t>Investor of money</a:t>
            </a:r>
          </a:p>
          <a:p>
            <a:r>
              <a:rPr lang="en-US" altLang="en-US" dirty="0"/>
              <a:t>Keeper of the books</a:t>
            </a:r>
          </a:p>
          <a:p>
            <a:r>
              <a:rPr lang="en-US" altLang="en-US" dirty="0"/>
              <a:t>Reporter of financial condition</a:t>
            </a:r>
          </a:p>
          <a:p>
            <a:r>
              <a:rPr lang="en-US" altLang="en-US" dirty="0"/>
              <a:t>A budget signer</a:t>
            </a:r>
          </a:p>
          <a:p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Receiver of Money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Receives Money into the Appropriated Funds</a:t>
            </a:r>
          </a:p>
          <a:p>
            <a:pPr lvl="1"/>
            <a:r>
              <a:rPr lang="en-US" altLang="en-US" dirty="0"/>
              <a:t>Revenue Funds</a:t>
            </a:r>
          </a:p>
          <a:p>
            <a:pPr lvl="2"/>
            <a:r>
              <a:rPr lang="en-US" altLang="en-US" dirty="0"/>
              <a:t>General Fund</a:t>
            </a:r>
          </a:p>
          <a:p>
            <a:pPr lvl="2"/>
            <a:r>
              <a:rPr lang="en-US" altLang="en-US" dirty="0"/>
              <a:t>Special Revenue Fund – Building Fund</a:t>
            </a:r>
          </a:p>
          <a:p>
            <a:pPr lvl="1"/>
            <a:r>
              <a:rPr lang="en-US" altLang="en-US" dirty="0"/>
              <a:t>Capital Projects Fund</a:t>
            </a:r>
          </a:p>
          <a:p>
            <a:pPr lvl="2"/>
            <a:r>
              <a:rPr lang="en-US" altLang="en-US" dirty="0"/>
              <a:t>Bond Fund</a:t>
            </a:r>
          </a:p>
          <a:p>
            <a:pPr lvl="1"/>
            <a:r>
              <a:rPr lang="en-US" altLang="en-US" dirty="0"/>
              <a:t>Debt Service Fund</a:t>
            </a:r>
          </a:p>
          <a:p>
            <a:pPr lvl="2"/>
            <a:r>
              <a:rPr lang="en-US" altLang="en-US" dirty="0"/>
              <a:t>Sinking Fund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Receiver of Money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Receives money from: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 Levels of Government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ODCTE and other State Agencies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County Treasurer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United States Treasury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Business and Industry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Individuals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Students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Employees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Receiver of Money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Does not receive money intended for the Activity Fund</a:t>
            </a:r>
          </a:p>
          <a:p>
            <a:pPr lvl="1"/>
            <a:r>
              <a:rPr lang="en-US" altLang="en-US"/>
              <a:t>Will receive a periodic transfer from the “General Fund Clearing Account” in the Activity Fund</a:t>
            </a:r>
          </a:p>
          <a:p>
            <a:pPr lvl="1"/>
            <a:r>
              <a:rPr lang="en-US" altLang="en-US"/>
              <a:t>Activity Fund money is receipted by the “Activity Fund Custodian”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dirty="0"/>
              <a:t>Disburser of Money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altLang="en-US" dirty="0"/>
              <a:t>Payments made by “Warrant” or “Warrant-Check”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dirty="0" smtClean="0"/>
              <a:t>“warrant</a:t>
            </a:r>
            <a:r>
              <a:rPr lang="en-US" altLang="en-US" dirty="0"/>
              <a:t>” is an order by which the district’s depository bank is authorized to pay the district’s </a:t>
            </a:r>
            <a:r>
              <a:rPr lang="en-US" altLang="en-US" dirty="0" smtClean="0"/>
              <a:t>creditor</a:t>
            </a:r>
            <a:endParaRPr lang="en-US" altLang="en-US" dirty="0"/>
          </a:p>
          <a:p>
            <a:pPr lvl="1"/>
            <a:r>
              <a:rPr lang="en-US" altLang="en-US" dirty="0"/>
              <a:t>A “warrant-check” is a negotiable instrument which </a:t>
            </a:r>
            <a:r>
              <a:rPr lang="en-US" altLang="en-US" dirty="0" smtClean="0">
                <a:cs typeface="Times New Roman" panose="02020603050405020304" pitchFamily="18" charset="0"/>
              </a:rPr>
              <a:t>functions exactly as a normal business check</a:t>
            </a:r>
            <a:endParaRPr lang="en-US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ology">
  <a:themeElements>
    <a:clrScheme name="">
      <a:dk1>
        <a:srgbClr val="476F6E"/>
      </a:dk1>
      <a:lt1>
        <a:srgbClr val="FF9900"/>
      </a:lt1>
      <a:dk2>
        <a:srgbClr val="609494"/>
      </a:dk2>
      <a:lt2>
        <a:srgbClr val="FFC545"/>
      </a:lt2>
      <a:accent1>
        <a:srgbClr val="FFFFCC"/>
      </a:accent1>
      <a:accent2>
        <a:srgbClr val="FF9900"/>
      </a:accent2>
      <a:accent3>
        <a:srgbClr val="B6C8C8"/>
      </a:accent3>
      <a:accent4>
        <a:srgbClr val="DA8200"/>
      </a:accent4>
      <a:accent5>
        <a:srgbClr val="FFFFE2"/>
      </a:accent5>
      <a:accent6>
        <a:srgbClr val="E78A00"/>
      </a:accent6>
      <a:hlink>
        <a:srgbClr val="3E7D7C"/>
      </a:hlink>
      <a:folHlink>
        <a:srgbClr val="99CCCC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B9D81B2A2E04A95E21B89672E1F57" ma:contentTypeVersion="14" ma:contentTypeDescription="Create a new document." ma:contentTypeScope="" ma:versionID="c3c6e2e9f125541e57a2c26b4135bdbe">
  <xsd:schema xmlns:xsd="http://www.w3.org/2001/XMLSchema" xmlns:xs="http://www.w3.org/2001/XMLSchema" xmlns:p="http://schemas.microsoft.com/office/2006/metadata/properties" xmlns:ns1="http://schemas.microsoft.com/sharepoint/v3" xmlns:ns3="6de5d38b-7683-469e-9223-28741497dd17" xmlns:ns4="b62cd909-e9f7-4f5a-99df-ca339e5dbf90" targetNamespace="http://schemas.microsoft.com/office/2006/metadata/properties" ma:root="true" ma:fieldsID="9a1a34e8ffe36e892e0ff2e249e8cc72" ns1:_="" ns3:_="" ns4:_="">
    <xsd:import namespace="http://schemas.microsoft.com/sharepoint/v3"/>
    <xsd:import namespace="6de5d38b-7683-469e-9223-28741497dd17"/>
    <xsd:import namespace="b62cd909-e9f7-4f5a-99df-ca339e5dbf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5d38b-7683-469e-9223-28741497dd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d909-e9f7-4f5a-99df-ca339e5dbf9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C6332C-06E5-4E15-9543-3647ED168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e5d38b-7683-469e-9223-28741497dd17"/>
    <ds:schemaRef ds:uri="b62cd909-e9f7-4f5a-99df-ca339e5dbf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0DD0E0-D993-4260-A566-099124830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CEE97-1C06-4A32-AF83-39D7391D7A9E}">
  <ds:schemaRefs>
    <ds:schemaRef ds:uri="http://schemas.microsoft.com/office/2006/documentManagement/types"/>
    <ds:schemaRef ds:uri="http://schemas.microsoft.com/sharepoint/v3"/>
    <ds:schemaRef ds:uri="http://purl.org/dc/elements/1.1/"/>
    <ds:schemaRef ds:uri="6de5d38b-7683-469e-9223-28741497dd17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b62cd909-e9f7-4f5a-99df-ca339e5dbf9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1465</TotalTime>
  <Words>883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Impact</vt:lpstr>
      <vt:lpstr>Times New Roman</vt:lpstr>
      <vt:lpstr>Wingdings</vt:lpstr>
      <vt:lpstr>Technology</vt:lpstr>
      <vt:lpstr>Roles, Laws and Responsibilities of the District Treasurer</vt:lpstr>
      <vt:lpstr>Before We Begin, What is a Fund?</vt:lpstr>
      <vt:lpstr>The Treasurer</vt:lpstr>
      <vt:lpstr>Who is the Treasurer?</vt:lpstr>
      <vt:lpstr>What Hats Does the Treasurer Wear?</vt:lpstr>
      <vt:lpstr>Receiver of Money</vt:lpstr>
      <vt:lpstr>Receiver of Money</vt:lpstr>
      <vt:lpstr>Receiver of Money</vt:lpstr>
      <vt:lpstr>Disburser of Money</vt:lpstr>
      <vt:lpstr>Disburser of Money</vt:lpstr>
      <vt:lpstr>Disburser of Money</vt:lpstr>
      <vt:lpstr>Disburser of Money</vt:lpstr>
      <vt:lpstr>Investor of Money</vt:lpstr>
      <vt:lpstr>Investor of Money</vt:lpstr>
      <vt:lpstr>Investor of Money</vt:lpstr>
      <vt:lpstr>Keeper of the Books</vt:lpstr>
      <vt:lpstr>Keeper of the Books</vt:lpstr>
      <vt:lpstr>Reporter of Financial Condition</vt:lpstr>
      <vt:lpstr>Procedural Matters</vt:lpstr>
      <vt:lpstr>Roles, Laws and Responsibilities of the District Treasurer</vt:lpstr>
    </vt:vector>
  </TitlesOfParts>
  <Company>Francis Tuttle Technology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Center Finance</dc:title>
  <dc:creator>Bruce Campbell</dc:creator>
  <cp:lastModifiedBy>Deborah Swafford</cp:lastModifiedBy>
  <cp:revision>39</cp:revision>
  <dcterms:created xsi:type="dcterms:W3CDTF">2003-02-28T16:33:11Z</dcterms:created>
  <dcterms:modified xsi:type="dcterms:W3CDTF">2020-05-13T16:36:01Z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0x010100136B9D81B2A2E04A95E21B89672E1F57</vt:lpwstr>
  </property>
</Properties>
</file>