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62"/>
  </p:notesMasterIdLst>
  <p:handoutMasterIdLst>
    <p:handoutMasterId r:id="rId63"/>
  </p:handoutMasterIdLst>
  <p:sldIdLst>
    <p:sldId id="256" r:id="rId5"/>
    <p:sldId id="280" r:id="rId6"/>
    <p:sldId id="257" r:id="rId7"/>
    <p:sldId id="265" r:id="rId8"/>
    <p:sldId id="321" r:id="rId9"/>
    <p:sldId id="273" r:id="rId10"/>
    <p:sldId id="283" r:id="rId11"/>
    <p:sldId id="319" r:id="rId12"/>
    <p:sldId id="320" r:id="rId13"/>
    <p:sldId id="282" r:id="rId14"/>
    <p:sldId id="258" r:id="rId15"/>
    <p:sldId id="270" r:id="rId16"/>
    <p:sldId id="322" r:id="rId17"/>
    <p:sldId id="272" r:id="rId18"/>
    <p:sldId id="298" r:id="rId19"/>
    <p:sldId id="264" r:id="rId20"/>
    <p:sldId id="266" r:id="rId21"/>
    <p:sldId id="286" r:id="rId22"/>
    <p:sldId id="287" r:id="rId23"/>
    <p:sldId id="281" r:id="rId24"/>
    <p:sldId id="288" r:id="rId25"/>
    <p:sldId id="268" r:id="rId26"/>
    <p:sldId id="267" r:id="rId27"/>
    <p:sldId id="289" r:id="rId28"/>
    <p:sldId id="290" r:id="rId29"/>
    <p:sldId id="291" r:id="rId30"/>
    <p:sldId id="292" r:id="rId31"/>
    <p:sldId id="269" r:id="rId32"/>
    <p:sldId id="295" r:id="rId33"/>
    <p:sldId id="296" r:id="rId34"/>
    <p:sldId id="271" r:id="rId35"/>
    <p:sldId id="259" r:id="rId36"/>
    <p:sldId id="262" r:id="rId37"/>
    <p:sldId id="263" r:id="rId38"/>
    <p:sldId id="301" r:id="rId39"/>
    <p:sldId id="300" r:id="rId40"/>
    <p:sldId id="302" r:id="rId41"/>
    <p:sldId id="299" r:id="rId42"/>
    <p:sldId id="303" r:id="rId43"/>
    <p:sldId id="274" r:id="rId44"/>
    <p:sldId id="304" r:id="rId45"/>
    <p:sldId id="305" r:id="rId46"/>
    <p:sldId id="306" r:id="rId47"/>
    <p:sldId id="307" r:id="rId48"/>
    <p:sldId id="308" r:id="rId49"/>
    <p:sldId id="309" r:id="rId50"/>
    <p:sldId id="310" r:id="rId51"/>
    <p:sldId id="275" r:id="rId52"/>
    <p:sldId id="313" r:id="rId53"/>
    <p:sldId id="314" r:id="rId54"/>
    <p:sldId id="311" r:id="rId55"/>
    <p:sldId id="276" r:id="rId56"/>
    <p:sldId id="277" r:id="rId57"/>
    <p:sldId id="278" r:id="rId58"/>
    <p:sldId id="316" r:id="rId59"/>
    <p:sldId id="318" r:id="rId60"/>
    <p:sldId id="297" r:id="rId6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48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8F97DE3-B534-4DEB-8B80-7364DA92DEF5}" type="datetimeFigureOut">
              <a:rPr lang="en-US" smtClean="0"/>
              <a:t>5/13/2020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54C5970-F992-4D17-AA68-EDADC58462EA}" type="slidenum">
              <a:rPr lang="en-US" smtClean="0"/>
              <a:t>‹#›</a:t>
            </a:fld>
            <a:endParaRPr lang="en-US"/>
          </a:p>
        </p:txBody>
      </p:sp>
    </p:spTree>
    <p:extLst>
      <p:ext uri="{BB962C8B-B14F-4D97-AF65-F5344CB8AC3E}">
        <p14:creationId xmlns:p14="http://schemas.microsoft.com/office/powerpoint/2010/main" val="3241705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92A4AFE-4DFE-470D-A664-390DF4BAADBC}" type="datetimeFigureOut">
              <a:rPr lang="en-US" smtClean="0"/>
              <a:t>5/13/2020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C4C84A0-8325-45D6-B292-8A7482AC49A9}" type="slidenum">
              <a:rPr lang="en-US" smtClean="0"/>
              <a:t>‹#›</a:t>
            </a:fld>
            <a:endParaRPr lang="en-US"/>
          </a:p>
        </p:txBody>
      </p:sp>
    </p:spTree>
    <p:extLst>
      <p:ext uri="{BB962C8B-B14F-4D97-AF65-F5344CB8AC3E}">
        <p14:creationId xmlns:p14="http://schemas.microsoft.com/office/powerpoint/2010/main" val="2750779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C84A0-8325-45D6-B292-8A7482AC49A9}" type="slidenum">
              <a:rPr lang="en-US" smtClean="0"/>
              <a:t>1</a:t>
            </a:fld>
            <a:endParaRPr lang="en-US"/>
          </a:p>
        </p:txBody>
      </p:sp>
    </p:spTree>
    <p:extLst>
      <p:ext uri="{BB962C8B-B14F-4D97-AF65-F5344CB8AC3E}">
        <p14:creationId xmlns:p14="http://schemas.microsoft.com/office/powerpoint/2010/main" val="4153243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C84A0-8325-45D6-B292-8A7482AC49A9}" type="slidenum">
              <a:rPr lang="en-US" smtClean="0"/>
              <a:t>17</a:t>
            </a:fld>
            <a:endParaRPr lang="en-US"/>
          </a:p>
        </p:txBody>
      </p:sp>
    </p:spTree>
    <p:extLst>
      <p:ext uri="{BB962C8B-B14F-4D97-AF65-F5344CB8AC3E}">
        <p14:creationId xmlns:p14="http://schemas.microsoft.com/office/powerpoint/2010/main" val="196860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C84A0-8325-45D6-B292-8A7482AC49A9}" type="slidenum">
              <a:rPr lang="en-US" smtClean="0"/>
              <a:t>22</a:t>
            </a:fld>
            <a:endParaRPr lang="en-US"/>
          </a:p>
        </p:txBody>
      </p:sp>
    </p:spTree>
    <p:extLst>
      <p:ext uri="{BB962C8B-B14F-4D97-AF65-F5344CB8AC3E}">
        <p14:creationId xmlns:p14="http://schemas.microsoft.com/office/powerpoint/2010/main" val="1433929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C84A0-8325-45D6-B292-8A7482AC49A9}" type="slidenum">
              <a:rPr lang="en-US" smtClean="0"/>
              <a:t>23</a:t>
            </a:fld>
            <a:endParaRPr lang="en-US"/>
          </a:p>
        </p:txBody>
      </p:sp>
    </p:spTree>
    <p:extLst>
      <p:ext uri="{BB962C8B-B14F-4D97-AF65-F5344CB8AC3E}">
        <p14:creationId xmlns:p14="http://schemas.microsoft.com/office/powerpoint/2010/main" val="1253447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C84A0-8325-45D6-B292-8A7482AC49A9}" type="slidenum">
              <a:rPr lang="en-US" smtClean="0"/>
              <a:t>28</a:t>
            </a:fld>
            <a:endParaRPr lang="en-US"/>
          </a:p>
        </p:txBody>
      </p:sp>
    </p:spTree>
    <p:extLst>
      <p:ext uri="{BB962C8B-B14F-4D97-AF65-F5344CB8AC3E}">
        <p14:creationId xmlns:p14="http://schemas.microsoft.com/office/powerpoint/2010/main" val="1964078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C84A0-8325-45D6-B292-8A7482AC49A9}" type="slidenum">
              <a:rPr lang="en-US" smtClean="0"/>
              <a:t>31</a:t>
            </a:fld>
            <a:endParaRPr lang="en-US"/>
          </a:p>
        </p:txBody>
      </p:sp>
    </p:spTree>
    <p:extLst>
      <p:ext uri="{BB962C8B-B14F-4D97-AF65-F5344CB8AC3E}">
        <p14:creationId xmlns:p14="http://schemas.microsoft.com/office/powerpoint/2010/main" val="2709470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C84A0-8325-45D6-B292-8A7482AC49A9}" type="slidenum">
              <a:rPr lang="en-US" smtClean="0"/>
              <a:t>32</a:t>
            </a:fld>
            <a:endParaRPr lang="en-US"/>
          </a:p>
        </p:txBody>
      </p:sp>
    </p:spTree>
    <p:extLst>
      <p:ext uri="{BB962C8B-B14F-4D97-AF65-F5344CB8AC3E}">
        <p14:creationId xmlns:p14="http://schemas.microsoft.com/office/powerpoint/2010/main" val="4058289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C84A0-8325-45D6-B292-8A7482AC49A9}" type="slidenum">
              <a:rPr lang="en-US" smtClean="0"/>
              <a:t>33</a:t>
            </a:fld>
            <a:endParaRPr lang="en-US"/>
          </a:p>
        </p:txBody>
      </p:sp>
    </p:spTree>
    <p:extLst>
      <p:ext uri="{BB962C8B-B14F-4D97-AF65-F5344CB8AC3E}">
        <p14:creationId xmlns:p14="http://schemas.microsoft.com/office/powerpoint/2010/main" val="2428026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C84A0-8325-45D6-B292-8A7482AC49A9}" type="slidenum">
              <a:rPr lang="en-US" smtClean="0"/>
              <a:t>34</a:t>
            </a:fld>
            <a:endParaRPr lang="en-US"/>
          </a:p>
        </p:txBody>
      </p:sp>
    </p:spTree>
    <p:extLst>
      <p:ext uri="{BB962C8B-B14F-4D97-AF65-F5344CB8AC3E}">
        <p14:creationId xmlns:p14="http://schemas.microsoft.com/office/powerpoint/2010/main" val="1040602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C84A0-8325-45D6-B292-8A7482AC49A9}" type="slidenum">
              <a:rPr lang="en-US" smtClean="0"/>
              <a:t>40</a:t>
            </a:fld>
            <a:endParaRPr lang="en-US"/>
          </a:p>
        </p:txBody>
      </p:sp>
    </p:spTree>
    <p:extLst>
      <p:ext uri="{BB962C8B-B14F-4D97-AF65-F5344CB8AC3E}">
        <p14:creationId xmlns:p14="http://schemas.microsoft.com/office/powerpoint/2010/main" val="2435828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C84A0-8325-45D6-B292-8A7482AC49A9}" type="slidenum">
              <a:rPr lang="en-US" smtClean="0"/>
              <a:t>48</a:t>
            </a:fld>
            <a:endParaRPr lang="en-US"/>
          </a:p>
        </p:txBody>
      </p:sp>
    </p:spTree>
    <p:extLst>
      <p:ext uri="{BB962C8B-B14F-4D97-AF65-F5344CB8AC3E}">
        <p14:creationId xmlns:p14="http://schemas.microsoft.com/office/powerpoint/2010/main" val="3028718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C84A0-8325-45D6-B292-8A7482AC49A9}" type="slidenum">
              <a:rPr lang="en-US" smtClean="0"/>
              <a:t>2</a:t>
            </a:fld>
            <a:endParaRPr lang="en-US"/>
          </a:p>
        </p:txBody>
      </p:sp>
    </p:spTree>
    <p:extLst>
      <p:ext uri="{BB962C8B-B14F-4D97-AF65-F5344CB8AC3E}">
        <p14:creationId xmlns:p14="http://schemas.microsoft.com/office/powerpoint/2010/main" val="4230498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C84A0-8325-45D6-B292-8A7482AC49A9}" type="slidenum">
              <a:rPr lang="en-US" smtClean="0"/>
              <a:t>52</a:t>
            </a:fld>
            <a:endParaRPr lang="en-US"/>
          </a:p>
        </p:txBody>
      </p:sp>
    </p:spTree>
    <p:extLst>
      <p:ext uri="{BB962C8B-B14F-4D97-AF65-F5344CB8AC3E}">
        <p14:creationId xmlns:p14="http://schemas.microsoft.com/office/powerpoint/2010/main" val="757134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C84A0-8325-45D6-B292-8A7482AC49A9}" type="slidenum">
              <a:rPr lang="en-US" smtClean="0"/>
              <a:t>53</a:t>
            </a:fld>
            <a:endParaRPr lang="en-US"/>
          </a:p>
        </p:txBody>
      </p:sp>
    </p:spTree>
    <p:extLst>
      <p:ext uri="{BB962C8B-B14F-4D97-AF65-F5344CB8AC3E}">
        <p14:creationId xmlns:p14="http://schemas.microsoft.com/office/powerpoint/2010/main" val="4279455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C84A0-8325-45D6-B292-8A7482AC49A9}" type="slidenum">
              <a:rPr lang="en-US" smtClean="0"/>
              <a:t>54</a:t>
            </a:fld>
            <a:endParaRPr lang="en-US"/>
          </a:p>
        </p:txBody>
      </p:sp>
    </p:spTree>
    <p:extLst>
      <p:ext uri="{BB962C8B-B14F-4D97-AF65-F5344CB8AC3E}">
        <p14:creationId xmlns:p14="http://schemas.microsoft.com/office/powerpoint/2010/main" val="2654079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C84A0-8325-45D6-B292-8A7482AC49A9}" type="slidenum">
              <a:rPr lang="en-US" smtClean="0"/>
              <a:t>3</a:t>
            </a:fld>
            <a:endParaRPr lang="en-US"/>
          </a:p>
        </p:txBody>
      </p:sp>
    </p:spTree>
    <p:extLst>
      <p:ext uri="{BB962C8B-B14F-4D97-AF65-F5344CB8AC3E}">
        <p14:creationId xmlns:p14="http://schemas.microsoft.com/office/powerpoint/2010/main" val="613572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C84A0-8325-45D6-B292-8A7482AC49A9}" type="slidenum">
              <a:rPr lang="en-US" smtClean="0"/>
              <a:t>4</a:t>
            </a:fld>
            <a:endParaRPr lang="en-US"/>
          </a:p>
        </p:txBody>
      </p:sp>
    </p:spTree>
    <p:extLst>
      <p:ext uri="{BB962C8B-B14F-4D97-AF65-F5344CB8AC3E}">
        <p14:creationId xmlns:p14="http://schemas.microsoft.com/office/powerpoint/2010/main" val="1170704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C84A0-8325-45D6-B292-8A7482AC49A9}" type="slidenum">
              <a:rPr lang="en-US" smtClean="0"/>
              <a:t>6</a:t>
            </a:fld>
            <a:endParaRPr lang="en-US"/>
          </a:p>
        </p:txBody>
      </p:sp>
    </p:spTree>
    <p:extLst>
      <p:ext uri="{BB962C8B-B14F-4D97-AF65-F5344CB8AC3E}">
        <p14:creationId xmlns:p14="http://schemas.microsoft.com/office/powerpoint/2010/main" val="762829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C84A0-8325-45D6-B292-8A7482AC49A9}" type="slidenum">
              <a:rPr lang="en-US" smtClean="0"/>
              <a:t>11</a:t>
            </a:fld>
            <a:endParaRPr lang="en-US"/>
          </a:p>
        </p:txBody>
      </p:sp>
    </p:spTree>
    <p:extLst>
      <p:ext uri="{BB962C8B-B14F-4D97-AF65-F5344CB8AC3E}">
        <p14:creationId xmlns:p14="http://schemas.microsoft.com/office/powerpoint/2010/main" val="2191673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C84A0-8325-45D6-B292-8A7482AC49A9}" type="slidenum">
              <a:rPr lang="en-US" smtClean="0"/>
              <a:t>12</a:t>
            </a:fld>
            <a:endParaRPr lang="en-US"/>
          </a:p>
        </p:txBody>
      </p:sp>
    </p:spTree>
    <p:extLst>
      <p:ext uri="{BB962C8B-B14F-4D97-AF65-F5344CB8AC3E}">
        <p14:creationId xmlns:p14="http://schemas.microsoft.com/office/powerpoint/2010/main" val="1006855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C84A0-8325-45D6-B292-8A7482AC49A9}" type="slidenum">
              <a:rPr lang="en-US" smtClean="0"/>
              <a:t>14</a:t>
            </a:fld>
            <a:endParaRPr lang="en-US"/>
          </a:p>
        </p:txBody>
      </p:sp>
    </p:spTree>
    <p:extLst>
      <p:ext uri="{BB962C8B-B14F-4D97-AF65-F5344CB8AC3E}">
        <p14:creationId xmlns:p14="http://schemas.microsoft.com/office/powerpoint/2010/main" val="3040279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C84A0-8325-45D6-B292-8A7482AC49A9}" type="slidenum">
              <a:rPr lang="en-US" smtClean="0"/>
              <a:t>16</a:t>
            </a:fld>
            <a:endParaRPr lang="en-US"/>
          </a:p>
        </p:txBody>
      </p:sp>
    </p:spTree>
    <p:extLst>
      <p:ext uri="{BB962C8B-B14F-4D97-AF65-F5344CB8AC3E}">
        <p14:creationId xmlns:p14="http://schemas.microsoft.com/office/powerpoint/2010/main" val="3178603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07517F4-F6D8-4139-879C-2D467E2056E7}" type="datetimeFigureOut">
              <a:rPr lang="en-US" smtClean="0"/>
              <a:t>5/13/2020</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0F257D4F-6808-4A34-A3BB-B1CC2D439859}"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7517F4-F6D8-4139-879C-2D467E2056E7}"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57D4F-6808-4A34-A3BB-B1CC2D43985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7517F4-F6D8-4139-879C-2D467E2056E7}"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57D4F-6808-4A34-A3BB-B1CC2D43985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7517F4-F6D8-4139-879C-2D467E2056E7}"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57D4F-6808-4A34-A3BB-B1CC2D43985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7517F4-F6D8-4139-879C-2D467E2056E7}" type="datetimeFigureOut">
              <a:rPr lang="en-US" smtClean="0"/>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57D4F-6808-4A34-A3BB-B1CC2D43985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07517F4-F6D8-4139-879C-2D467E2056E7}" type="datetimeFigureOut">
              <a:rPr lang="en-US" smtClean="0"/>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57D4F-6808-4A34-A3BB-B1CC2D439859}"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7517F4-F6D8-4139-879C-2D467E2056E7}" type="datetimeFigureOut">
              <a:rPr lang="en-US" smtClean="0"/>
              <a:t>5/13/2020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257D4F-6808-4A34-A3BB-B1CC2D43985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7517F4-F6D8-4139-879C-2D467E2056E7}" type="datetimeFigureOut">
              <a:rPr lang="en-US" smtClean="0"/>
              <a:t>5/13/2020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257D4F-6808-4A34-A3BB-B1CC2D43985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7517F4-F6D8-4139-879C-2D467E2056E7}" type="datetimeFigureOut">
              <a:rPr lang="en-US" smtClean="0"/>
              <a:t>5/13/2020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257D4F-6808-4A34-A3BB-B1CC2D43985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07517F4-F6D8-4139-879C-2D467E2056E7}" type="datetimeFigureOut">
              <a:rPr lang="en-US" smtClean="0"/>
              <a:t>5/13/2020</a:t>
            </a:fld>
            <a:endParaRPr lang="en-US"/>
          </a:p>
        </p:txBody>
      </p:sp>
      <p:sp>
        <p:nvSpPr>
          <p:cNvPr id="7" name="Slide Number Placeholder 6"/>
          <p:cNvSpPr>
            <a:spLocks noGrp="1"/>
          </p:cNvSpPr>
          <p:nvPr>
            <p:ph type="sldNum" sz="quarter" idx="12"/>
          </p:nvPr>
        </p:nvSpPr>
        <p:spPr/>
        <p:txBody>
          <a:bodyPr/>
          <a:lstStyle/>
          <a:p>
            <a:fld id="{0F257D4F-6808-4A34-A3BB-B1CC2D439859}"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7517F4-F6D8-4139-879C-2D467E2056E7}" type="datetimeFigureOut">
              <a:rPr lang="en-US" smtClean="0"/>
              <a:t>5/13/2020</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0F257D4F-6808-4A34-A3BB-B1CC2D43985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07517F4-F6D8-4139-879C-2D467E2056E7}" type="datetimeFigureOut">
              <a:rPr lang="en-US" smtClean="0"/>
              <a:t>5/13/2020</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0F257D4F-6808-4A34-A3BB-B1CC2D43985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hyperlink" Target="mailto:cfarr@swtech.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Subsidy" TargetMode="External"/><Relationship Id="rId2" Type="http://schemas.openxmlformats.org/officeDocument/2006/relationships/hyperlink" Target="https://en.wikipedia.org/wiki/Public_financing" TargetMode="External"/><Relationship Id="rId1" Type="http://schemas.openxmlformats.org/officeDocument/2006/relationships/slideLayout" Target="../slideLayouts/slideLayout2.xml"/><Relationship Id="rId4" Type="http://schemas.openxmlformats.org/officeDocument/2006/relationships/hyperlink" Target="https://en.wikipedia.org/wiki/Redevelopment" TargetMode="Externa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7.emf"/></Relationships>
</file>

<file path=ppt/slides/_rels/slide2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2.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sai.state.ok.u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4.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50.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mailto:cfarr@swtech.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Navigating through your </a:t>
            </a:r>
            <a:br>
              <a:rPr lang="en-US" dirty="0"/>
            </a:br>
            <a:r>
              <a:rPr lang="en-US" dirty="0"/>
              <a:t>Estimate of Needs</a:t>
            </a:r>
          </a:p>
        </p:txBody>
      </p:sp>
      <p:sp>
        <p:nvSpPr>
          <p:cNvPr id="3" name="Subtitle 2"/>
          <p:cNvSpPr>
            <a:spLocks noGrp="1"/>
          </p:cNvSpPr>
          <p:nvPr>
            <p:ph type="subTitle" idx="1"/>
          </p:nvPr>
        </p:nvSpPr>
        <p:spPr/>
        <p:txBody>
          <a:bodyPr/>
          <a:lstStyle/>
          <a:p>
            <a:r>
              <a:rPr lang="en-US" dirty="0"/>
              <a:t>Tech Cents Training </a:t>
            </a:r>
          </a:p>
          <a:p>
            <a:r>
              <a:rPr lang="en-US" dirty="0"/>
              <a:t>May 13, 2020</a:t>
            </a:r>
          </a:p>
        </p:txBody>
      </p:sp>
    </p:spTree>
    <p:extLst>
      <p:ext uri="{BB962C8B-B14F-4D97-AF65-F5344CB8AC3E}">
        <p14:creationId xmlns:p14="http://schemas.microsoft.com/office/powerpoint/2010/main" val="597830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3C484E3-6446-4EB3-8897-709D391D0FC3}"/>
              </a:ext>
            </a:extLst>
          </p:cNvPr>
          <p:cNvSpPr>
            <a:spLocks noGrp="1"/>
          </p:cNvSpPr>
          <p:nvPr>
            <p:ph idx="1"/>
          </p:nvPr>
        </p:nvSpPr>
        <p:spPr>
          <a:xfrm>
            <a:off x="1043492" y="1219200"/>
            <a:ext cx="6777317" cy="4613429"/>
          </a:xfrm>
        </p:spPr>
        <p:txBody>
          <a:bodyPr>
            <a:normAutofit fontScale="77500" lnSpcReduction="20000"/>
          </a:bodyPr>
          <a:lstStyle/>
          <a:p>
            <a:pPr marL="68580" indent="0">
              <a:buNone/>
            </a:pPr>
            <a:r>
              <a:rPr lang="en-US" b="1" dirty="0"/>
              <a:t>Section 959. Temporary Appropriations. </a:t>
            </a:r>
            <a:endParaRPr lang="en-US" dirty="0"/>
          </a:p>
          <a:p>
            <a:pPr marL="68580" lvl="0" indent="0">
              <a:buNone/>
            </a:pPr>
            <a:r>
              <a:rPr lang="en-US" dirty="0"/>
              <a:t>A. The excise boards of the various counties in the state may convene at any time after the beginning of any fiscal year, upon call of the chairman of the board, for the purpose of approving temporary appropriations for the counties, cities, school districts and other municipal subdivisions of the state. Whenever the governing board of any such county, city, school district or other municipal subdivision of the state shall present to the excise board of such county or of the county in which any such city, school district or other municipal subdivision is located in whole or in part, a verified application showing that the needs of such county, city, school district or other municipal subdivision so require, such excise board may make temporary appropriations for lawful current expenses of such county, city, school district or other municipal subdivision. </a:t>
            </a:r>
          </a:p>
          <a:p>
            <a:r>
              <a:rPr lang="en-US" dirty="0"/>
              <a:t> </a:t>
            </a:r>
          </a:p>
          <a:p>
            <a:endParaRPr lang="en-US" dirty="0"/>
          </a:p>
        </p:txBody>
      </p:sp>
    </p:spTree>
    <p:extLst>
      <p:ext uri="{BB962C8B-B14F-4D97-AF65-F5344CB8AC3E}">
        <p14:creationId xmlns:p14="http://schemas.microsoft.com/office/powerpoint/2010/main" val="1031747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does EON tell us?</a:t>
            </a:r>
            <a:endParaRPr lang="en-US" dirty="0"/>
          </a:p>
        </p:txBody>
      </p:sp>
      <p:sp>
        <p:nvSpPr>
          <p:cNvPr id="3" name="Content Placeholder 2"/>
          <p:cNvSpPr>
            <a:spLocks noGrp="1"/>
          </p:cNvSpPr>
          <p:nvPr>
            <p:ph idx="1"/>
          </p:nvPr>
        </p:nvSpPr>
        <p:spPr/>
        <p:txBody>
          <a:bodyPr/>
          <a:lstStyle/>
          <a:p>
            <a:endParaRPr lang="en-US" dirty="0"/>
          </a:p>
          <a:p>
            <a:r>
              <a:rPr lang="en-US" dirty="0"/>
              <a:t>How much money we have to carry over from the prior year - </a:t>
            </a:r>
            <a:r>
              <a:rPr lang="en-US" dirty="0">
                <a:solidFill>
                  <a:schemeClr val="accent6"/>
                </a:solidFill>
              </a:rPr>
              <a:t>Fund Balance</a:t>
            </a:r>
            <a:r>
              <a:rPr lang="en-US" dirty="0"/>
              <a:t>. </a:t>
            </a:r>
          </a:p>
          <a:p>
            <a:pPr marL="68580" indent="0">
              <a:buNone/>
            </a:pPr>
            <a:endParaRPr lang="en-US" dirty="0"/>
          </a:p>
          <a:p>
            <a:r>
              <a:rPr lang="en-US" dirty="0"/>
              <a:t>How much we have to spend this year-</a:t>
            </a:r>
            <a:r>
              <a:rPr lang="en-US" dirty="0">
                <a:solidFill>
                  <a:schemeClr val="accent6"/>
                </a:solidFill>
              </a:rPr>
              <a:t>Budget Appropriations</a:t>
            </a:r>
            <a:r>
              <a:rPr lang="en-US" dirty="0"/>
              <a:t>. </a:t>
            </a:r>
          </a:p>
          <a:p>
            <a:pPr marL="68580" indent="0">
              <a:buNone/>
            </a:pPr>
            <a:endParaRPr lang="en-US" dirty="0"/>
          </a:p>
        </p:txBody>
      </p:sp>
    </p:spTree>
    <p:extLst>
      <p:ext uri="{BB962C8B-B14F-4D97-AF65-F5344CB8AC3E}">
        <p14:creationId xmlns:p14="http://schemas.microsoft.com/office/powerpoint/2010/main" val="1962237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Calculate Fund Balance from prior year</a:t>
            </a:r>
          </a:p>
        </p:txBody>
      </p:sp>
      <p:sp>
        <p:nvSpPr>
          <p:cNvPr id="3" name="Content Placeholder 2"/>
          <p:cNvSpPr>
            <a:spLocks noGrp="1"/>
          </p:cNvSpPr>
          <p:nvPr>
            <p:ph idx="1"/>
          </p:nvPr>
        </p:nvSpPr>
        <p:spPr/>
        <p:txBody>
          <a:bodyPr/>
          <a:lstStyle/>
          <a:p>
            <a:r>
              <a:rPr lang="en-US" dirty="0"/>
              <a:t>Income Received in FY19 prior year</a:t>
            </a:r>
          </a:p>
          <a:p>
            <a:r>
              <a:rPr lang="en-US" dirty="0"/>
              <a:t>Less encumbrance as of June 30, 2019</a:t>
            </a:r>
          </a:p>
          <a:p>
            <a:r>
              <a:rPr lang="en-US" dirty="0"/>
              <a:t>Add lapsed encumbrances from FY18</a:t>
            </a:r>
          </a:p>
          <a:p>
            <a:r>
              <a:rPr lang="en-US" dirty="0"/>
              <a:t>Add FY18 checks voided in FY19</a:t>
            </a:r>
          </a:p>
        </p:txBody>
      </p:sp>
    </p:spTree>
    <p:extLst>
      <p:ext uri="{BB962C8B-B14F-4D97-AF65-F5344CB8AC3E}">
        <p14:creationId xmlns:p14="http://schemas.microsoft.com/office/powerpoint/2010/main" val="951788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1ECD2A9D-30E0-4052-A5FA-32E6F3850BE4}"/>
              </a:ext>
            </a:extLst>
          </p:cNvPr>
          <p:cNvGraphicFramePr>
            <a:graphicFrameLocks noChangeAspect="1"/>
          </p:cNvGraphicFramePr>
          <p:nvPr>
            <p:extLst>
              <p:ext uri="{D42A27DB-BD31-4B8C-83A1-F6EECF244321}">
                <p14:modId xmlns:p14="http://schemas.microsoft.com/office/powerpoint/2010/main" val="134617939"/>
              </p:ext>
            </p:extLst>
          </p:nvPr>
        </p:nvGraphicFramePr>
        <p:xfrm>
          <a:off x="800100" y="514350"/>
          <a:ext cx="7543800" cy="5829300"/>
        </p:xfrm>
        <a:graphic>
          <a:graphicData uri="http://schemas.openxmlformats.org/presentationml/2006/ole">
            <mc:AlternateContent xmlns:mc="http://schemas.openxmlformats.org/markup-compatibility/2006">
              <mc:Choice xmlns:v="urn:schemas-microsoft-com:vml" Requires="v">
                <p:oleObj spid="_x0000_s9219" name="Acrobat Document" r:id="rId3" imgW="7543672" imgH="5829156" progId="AcroExch.Document.DC">
                  <p:embed/>
                </p:oleObj>
              </mc:Choice>
              <mc:Fallback>
                <p:oleObj name="Acrobat Document" r:id="rId3" imgW="7543672" imgH="5829156" progId="AcroExch.Document.DC">
                  <p:embed/>
                  <p:pic>
                    <p:nvPicPr>
                      <p:cNvPr id="0" name=""/>
                      <p:cNvPicPr/>
                      <p:nvPr/>
                    </p:nvPicPr>
                    <p:blipFill>
                      <a:blip r:embed="rId4"/>
                      <a:stretch>
                        <a:fillRect/>
                      </a:stretch>
                    </p:blipFill>
                    <p:spPr>
                      <a:xfrm>
                        <a:off x="800100" y="514350"/>
                        <a:ext cx="7543800" cy="5829300"/>
                      </a:xfrm>
                      <a:prstGeom prst="rect">
                        <a:avLst/>
                      </a:prstGeom>
                    </p:spPr>
                  </p:pic>
                </p:oleObj>
              </mc:Fallback>
            </mc:AlternateContent>
          </a:graphicData>
        </a:graphic>
      </p:graphicFrame>
    </p:spTree>
    <p:extLst>
      <p:ext uri="{BB962C8B-B14F-4D97-AF65-F5344CB8AC3E}">
        <p14:creationId xmlns:p14="http://schemas.microsoft.com/office/powerpoint/2010/main" val="2746020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EON involves 3 Year’s of Data</a:t>
            </a:r>
          </a:p>
        </p:txBody>
      </p:sp>
      <p:sp>
        <p:nvSpPr>
          <p:cNvPr id="3" name="Content Placeholder 2"/>
          <p:cNvSpPr>
            <a:spLocks noGrp="1"/>
          </p:cNvSpPr>
          <p:nvPr>
            <p:ph idx="1"/>
          </p:nvPr>
        </p:nvSpPr>
        <p:spPr/>
        <p:txBody>
          <a:bodyPr/>
          <a:lstStyle/>
          <a:p>
            <a:r>
              <a:rPr lang="en-US" dirty="0"/>
              <a:t>What happened in FY19 to encumbrances that were pending at the end of FY18?</a:t>
            </a:r>
          </a:p>
          <a:p>
            <a:r>
              <a:rPr lang="en-US" dirty="0"/>
              <a:t>What was received, encumbered, paid and pending in FY19?</a:t>
            </a:r>
          </a:p>
          <a:p>
            <a:r>
              <a:rPr lang="en-US" dirty="0"/>
              <a:t>What is anticipated to be received in FY20?</a:t>
            </a:r>
          </a:p>
        </p:txBody>
      </p:sp>
    </p:spTree>
    <p:extLst>
      <p:ext uri="{BB962C8B-B14F-4D97-AF65-F5344CB8AC3E}">
        <p14:creationId xmlns:p14="http://schemas.microsoft.com/office/powerpoint/2010/main" val="3286765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Accounting Basis</a:t>
            </a:r>
          </a:p>
        </p:txBody>
      </p:sp>
      <p:sp>
        <p:nvSpPr>
          <p:cNvPr id="3" name="Content Placeholder 2"/>
          <p:cNvSpPr>
            <a:spLocks noGrp="1"/>
          </p:cNvSpPr>
          <p:nvPr>
            <p:ph idx="1"/>
          </p:nvPr>
        </p:nvSpPr>
        <p:spPr/>
        <p:txBody>
          <a:bodyPr/>
          <a:lstStyle/>
          <a:p>
            <a:r>
              <a:rPr lang="en-US" dirty="0"/>
              <a:t>EON is on the cash basis</a:t>
            </a:r>
          </a:p>
          <a:p>
            <a:pPr marL="68580" indent="0">
              <a:buNone/>
            </a:pPr>
            <a:endParaRPr lang="en-US" dirty="0"/>
          </a:p>
          <a:p>
            <a:r>
              <a:rPr lang="en-US" dirty="0"/>
              <a:t>All Income and expenses received as of June 30 for the prior year.</a:t>
            </a:r>
          </a:p>
        </p:txBody>
      </p:sp>
    </p:spTree>
    <p:extLst>
      <p:ext uri="{BB962C8B-B14F-4D97-AF65-F5344CB8AC3E}">
        <p14:creationId xmlns:p14="http://schemas.microsoft.com/office/powerpoint/2010/main" val="1895497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Where do I begin?</a:t>
            </a:r>
          </a:p>
        </p:txBody>
      </p:sp>
      <p:sp>
        <p:nvSpPr>
          <p:cNvPr id="3" name="Content Placeholder 2"/>
          <p:cNvSpPr>
            <a:spLocks noGrp="1"/>
          </p:cNvSpPr>
          <p:nvPr>
            <p:ph idx="1"/>
          </p:nvPr>
        </p:nvSpPr>
        <p:spPr/>
        <p:txBody>
          <a:bodyPr/>
          <a:lstStyle/>
          <a:p>
            <a:pPr marL="0" indent="0">
              <a:buNone/>
            </a:pPr>
            <a:r>
              <a:rPr lang="en-US" dirty="0"/>
              <a:t>Talk to Superintendent, BIS Staff, FT program Director, Federal Grant Coordinators and make sure you are aware of any changes that may effect income for the new year. </a:t>
            </a:r>
          </a:p>
          <a:p>
            <a:pPr marL="0" indent="0">
              <a:buNone/>
            </a:pPr>
            <a:endParaRPr lang="en-US" dirty="0"/>
          </a:p>
        </p:txBody>
      </p:sp>
    </p:spTree>
    <p:extLst>
      <p:ext uri="{BB962C8B-B14F-4D97-AF65-F5344CB8AC3E}">
        <p14:creationId xmlns:p14="http://schemas.microsoft.com/office/powerpoint/2010/main" val="917897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Anticipate Ad Valorem Revenue</a:t>
            </a:r>
          </a:p>
        </p:txBody>
      </p:sp>
      <p:sp>
        <p:nvSpPr>
          <p:cNvPr id="3" name="Content Placeholder 2"/>
          <p:cNvSpPr>
            <a:spLocks noGrp="1"/>
          </p:cNvSpPr>
          <p:nvPr>
            <p:ph idx="1"/>
          </p:nvPr>
        </p:nvSpPr>
        <p:spPr/>
        <p:txBody>
          <a:bodyPr/>
          <a:lstStyle/>
          <a:p>
            <a:r>
              <a:rPr lang="en-US" dirty="0"/>
              <a:t>Gather all Ad Valorem Valuation Sheets from County Assessor’s.</a:t>
            </a:r>
          </a:p>
          <a:p>
            <a:r>
              <a:rPr lang="en-US" dirty="0"/>
              <a:t>Calculate Ad Valorem receipts for FY20-current year.</a:t>
            </a:r>
          </a:p>
        </p:txBody>
      </p:sp>
    </p:spTree>
    <p:extLst>
      <p:ext uri="{BB962C8B-B14F-4D97-AF65-F5344CB8AC3E}">
        <p14:creationId xmlns:p14="http://schemas.microsoft.com/office/powerpoint/2010/main" val="617005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256702D4-11C8-455F-9D60-6B7C5FBEB943}"/>
              </a:ext>
            </a:extLst>
          </p:cNvPr>
          <p:cNvGraphicFramePr>
            <a:graphicFrameLocks noChangeAspect="1"/>
          </p:cNvGraphicFramePr>
          <p:nvPr>
            <p:extLst>
              <p:ext uri="{D42A27DB-BD31-4B8C-83A1-F6EECF244321}">
                <p14:modId xmlns:p14="http://schemas.microsoft.com/office/powerpoint/2010/main" val="1795343791"/>
              </p:ext>
            </p:extLst>
          </p:nvPr>
        </p:nvGraphicFramePr>
        <p:xfrm>
          <a:off x="1981199" y="762000"/>
          <a:ext cx="4648201" cy="5715000"/>
        </p:xfrm>
        <a:graphic>
          <a:graphicData uri="http://schemas.openxmlformats.org/presentationml/2006/ole">
            <mc:AlternateContent xmlns:mc="http://schemas.openxmlformats.org/markup-compatibility/2006">
              <mc:Choice xmlns:v="urn:schemas-microsoft-com:vml" Requires="v">
                <p:oleObj spid="_x0000_s2057" name="Acrobat Document" r:id="rId3" imgW="5829044" imgH="7543704" progId="AcroExch.Document.DC">
                  <p:embed/>
                </p:oleObj>
              </mc:Choice>
              <mc:Fallback>
                <p:oleObj name="Acrobat Document" r:id="rId3" imgW="5829044" imgH="7543704" progId="AcroExch.Document.DC">
                  <p:embed/>
                  <p:pic>
                    <p:nvPicPr>
                      <p:cNvPr id="0" name=""/>
                      <p:cNvPicPr/>
                      <p:nvPr/>
                    </p:nvPicPr>
                    <p:blipFill>
                      <a:blip r:embed="rId4"/>
                      <a:stretch>
                        <a:fillRect/>
                      </a:stretch>
                    </p:blipFill>
                    <p:spPr>
                      <a:xfrm>
                        <a:off x="1981199" y="762000"/>
                        <a:ext cx="4648201" cy="5715000"/>
                      </a:xfrm>
                      <a:prstGeom prst="rect">
                        <a:avLst/>
                      </a:prstGeom>
                    </p:spPr>
                  </p:pic>
                </p:oleObj>
              </mc:Fallback>
            </mc:AlternateContent>
          </a:graphicData>
        </a:graphic>
      </p:graphicFrame>
    </p:spTree>
    <p:extLst>
      <p:ext uri="{BB962C8B-B14F-4D97-AF65-F5344CB8AC3E}">
        <p14:creationId xmlns:p14="http://schemas.microsoft.com/office/powerpoint/2010/main" val="930086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5A348C-6B1E-4AE1-B758-BF1E2894B12F}"/>
              </a:ext>
            </a:extLst>
          </p:cNvPr>
          <p:cNvSpPr>
            <a:spLocks noGrp="1"/>
          </p:cNvSpPr>
          <p:nvPr>
            <p:ph idx="1"/>
          </p:nvPr>
        </p:nvSpPr>
        <p:spPr/>
        <p:txBody>
          <a:bodyPr/>
          <a:lstStyle/>
          <a:p>
            <a:endParaRPr lang="en-US"/>
          </a:p>
        </p:txBody>
      </p:sp>
      <p:graphicFrame>
        <p:nvGraphicFramePr>
          <p:cNvPr id="3" name="Object 2">
            <a:extLst>
              <a:ext uri="{FF2B5EF4-FFF2-40B4-BE49-F238E27FC236}">
                <a16:creationId xmlns:a16="http://schemas.microsoft.com/office/drawing/2014/main" id="{E7284206-C12C-455D-9B5D-0C72A15A7CE6}"/>
              </a:ext>
            </a:extLst>
          </p:cNvPr>
          <p:cNvGraphicFramePr>
            <a:graphicFrameLocks noChangeAspect="1"/>
          </p:cNvGraphicFramePr>
          <p:nvPr>
            <p:extLst>
              <p:ext uri="{D42A27DB-BD31-4B8C-83A1-F6EECF244321}">
                <p14:modId xmlns:p14="http://schemas.microsoft.com/office/powerpoint/2010/main" val="752198183"/>
              </p:ext>
            </p:extLst>
          </p:nvPr>
        </p:nvGraphicFramePr>
        <p:xfrm>
          <a:off x="578902" y="514350"/>
          <a:ext cx="7543800" cy="5829300"/>
        </p:xfrm>
        <a:graphic>
          <a:graphicData uri="http://schemas.openxmlformats.org/presentationml/2006/ole">
            <mc:AlternateContent xmlns:mc="http://schemas.openxmlformats.org/markup-compatibility/2006">
              <mc:Choice xmlns:v="urn:schemas-microsoft-com:vml" Requires="v">
                <p:oleObj spid="_x0000_s3080" name="Acrobat Document" r:id="rId3" imgW="7543672" imgH="5829156" progId="AcroExch.Document.DC">
                  <p:embed/>
                </p:oleObj>
              </mc:Choice>
              <mc:Fallback>
                <p:oleObj name="Acrobat Document" r:id="rId3" imgW="7543672" imgH="5829156" progId="AcroExch.Document.DC">
                  <p:embed/>
                  <p:pic>
                    <p:nvPicPr>
                      <p:cNvPr id="0" name=""/>
                      <p:cNvPicPr/>
                      <p:nvPr/>
                    </p:nvPicPr>
                    <p:blipFill>
                      <a:blip r:embed="rId4"/>
                      <a:stretch>
                        <a:fillRect/>
                      </a:stretch>
                    </p:blipFill>
                    <p:spPr>
                      <a:xfrm>
                        <a:off x="578902" y="514350"/>
                        <a:ext cx="7543800" cy="5829300"/>
                      </a:xfrm>
                      <a:prstGeom prst="rect">
                        <a:avLst/>
                      </a:prstGeom>
                    </p:spPr>
                  </p:pic>
                </p:oleObj>
              </mc:Fallback>
            </mc:AlternateContent>
          </a:graphicData>
        </a:graphic>
      </p:graphicFrame>
    </p:spTree>
    <p:extLst>
      <p:ext uri="{BB962C8B-B14F-4D97-AF65-F5344CB8AC3E}">
        <p14:creationId xmlns:p14="http://schemas.microsoft.com/office/powerpoint/2010/main" val="1937881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Cassie Farr, CPA </a:t>
            </a:r>
          </a:p>
        </p:txBody>
      </p:sp>
      <p:sp>
        <p:nvSpPr>
          <p:cNvPr id="3" name="Content Placeholder 2"/>
          <p:cNvSpPr>
            <a:spLocks noGrp="1"/>
          </p:cNvSpPr>
          <p:nvPr>
            <p:ph idx="1"/>
          </p:nvPr>
        </p:nvSpPr>
        <p:spPr/>
        <p:txBody>
          <a:bodyPr>
            <a:normAutofit fontScale="92500" lnSpcReduction="10000"/>
          </a:bodyPr>
          <a:lstStyle/>
          <a:p>
            <a:pPr marL="68580" indent="0" algn="ctr">
              <a:buNone/>
            </a:pPr>
            <a:r>
              <a:rPr lang="en-US" b="1" dirty="0"/>
              <a:t>Southwest Technology Center</a:t>
            </a:r>
          </a:p>
          <a:p>
            <a:pPr marL="68580" indent="0" algn="ctr">
              <a:buNone/>
            </a:pPr>
            <a:r>
              <a:rPr lang="en-US" b="1" dirty="0"/>
              <a:t>Chief Finance Officer </a:t>
            </a:r>
          </a:p>
          <a:p>
            <a:pPr marL="68580" indent="0" algn="ctr">
              <a:buNone/>
            </a:pPr>
            <a:r>
              <a:rPr lang="en-US" dirty="0"/>
              <a:t>September 1, 2003-present</a:t>
            </a:r>
          </a:p>
          <a:p>
            <a:pPr marL="68580" indent="0" algn="ctr">
              <a:buNone/>
            </a:pPr>
            <a:r>
              <a:rPr lang="en-US" b="1" dirty="0"/>
              <a:t>Adult Learning Center Director </a:t>
            </a:r>
          </a:p>
          <a:p>
            <a:pPr marL="68580" indent="0" algn="ctr">
              <a:buNone/>
            </a:pPr>
            <a:r>
              <a:rPr lang="en-US" dirty="0"/>
              <a:t>Oct. 1, 2014-present</a:t>
            </a:r>
          </a:p>
          <a:p>
            <a:pPr marL="68580" indent="0" algn="ctr">
              <a:buNone/>
            </a:pPr>
            <a:r>
              <a:rPr lang="en-US" b="1" dirty="0"/>
              <a:t>TANF special Project Director </a:t>
            </a:r>
          </a:p>
          <a:p>
            <a:pPr marL="68580" indent="0" algn="ctr">
              <a:buNone/>
            </a:pPr>
            <a:r>
              <a:rPr lang="en-US" dirty="0"/>
              <a:t>April 1, 1997-August 30, 2003</a:t>
            </a:r>
          </a:p>
          <a:p>
            <a:pPr marL="68580" indent="0" algn="ctr">
              <a:buNone/>
            </a:pPr>
            <a:r>
              <a:rPr lang="en-US" dirty="0">
                <a:hlinkClick r:id="rId3"/>
              </a:rPr>
              <a:t>cfarr@swtech.edu</a:t>
            </a:r>
            <a:endParaRPr lang="en-US" dirty="0"/>
          </a:p>
          <a:p>
            <a:pPr marL="68580" indent="0" algn="ctr">
              <a:buNone/>
            </a:pPr>
            <a:r>
              <a:rPr lang="en-US" dirty="0"/>
              <a:t>580-480-4730</a:t>
            </a:r>
          </a:p>
        </p:txBody>
      </p:sp>
    </p:spTree>
    <p:extLst>
      <p:ext uri="{BB962C8B-B14F-4D97-AF65-F5344CB8AC3E}">
        <p14:creationId xmlns:p14="http://schemas.microsoft.com/office/powerpoint/2010/main" val="2658214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TIF-Tax Increment Financing</a:t>
            </a:r>
          </a:p>
        </p:txBody>
      </p:sp>
      <p:sp>
        <p:nvSpPr>
          <p:cNvPr id="3" name="Content Placeholder 2"/>
          <p:cNvSpPr>
            <a:spLocks noGrp="1"/>
          </p:cNvSpPr>
          <p:nvPr>
            <p:ph idx="1"/>
          </p:nvPr>
        </p:nvSpPr>
        <p:spPr/>
        <p:txBody>
          <a:bodyPr>
            <a:normAutofit fontScale="92500" lnSpcReduction="10000"/>
          </a:bodyPr>
          <a:lstStyle/>
          <a:p>
            <a:r>
              <a:rPr lang="en-US" dirty="0"/>
              <a:t>Is a </a:t>
            </a:r>
            <a:r>
              <a:rPr lang="en-US" dirty="0">
                <a:solidFill>
                  <a:schemeClr val="tx1"/>
                </a:solidFill>
                <a:hlinkClick r:id="rId2" tooltip="Public financing"/>
              </a:rPr>
              <a:t>public financing</a:t>
            </a:r>
            <a:r>
              <a:rPr lang="en-US" dirty="0">
                <a:solidFill>
                  <a:schemeClr val="tx1"/>
                </a:solidFill>
              </a:rPr>
              <a:t> method that is used as a </a:t>
            </a:r>
            <a:r>
              <a:rPr lang="en-US" dirty="0">
                <a:solidFill>
                  <a:schemeClr val="tx1"/>
                </a:solidFill>
                <a:hlinkClick r:id="rId3" tooltip="Subsidy"/>
              </a:rPr>
              <a:t>subsidy</a:t>
            </a:r>
            <a:r>
              <a:rPr lang="en-US" dirty="0">
                <a:solidFill>
                  <a:schemeClr val="tx1"/>
                </a:solidFill>
              </a:rPr>
              <a:t> for </a:t>
            </a:r>
            <a:r>
              <a:rPr lang="en-US" dirty="0">
                <a:solidFill>
                  <a:schemeClr val="tx1"/>
                </a:solidFill>
                <a:hlinkClick r:id="rId4" tooltip="Redevelopment"/>
              </a:rPr>
              <a:t>redevelopment</a:t>
            </a:r>
            <a:r>
              <a:rPr lang="en-US" dirty="0"/>
              <a:t>, infrastructure, and other community-improvement projects.</a:t>
            </a:r>
          </a:p>
          <a:p>
            <a:r>
              <a:rPr lang="en-US" dirty="0"/>
              <a:t>Through the use of TIF, municipalities typically divert future property tax revenue increases from a defined area or district toward an economic development project or public improvement project in the community. TIF subsidies are not appropriated directly from a city's budget, but the city incurs loss through foregone tax revenue.</a:t>
            </a:r>
          </a:p>
          <a:p>
            <a:endParaRPr lang="en-US" dirty="0"/>
          </a:p>
        </p:txBody>
      </p:sp>
    </p:spTree>
    <p:extLst>
      <p:ext uri="{BB962C8B-B14F-4D97-AF65-F5344CB8AC3E}">
        <p14:creationId xmlns:p14="http://schemas.microsoft.com/office/powerpoint/2010/main" val="719614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CA393F-B107-44D1-8E0A-E9D5B607E5D4}"/>
              </a:ext>
            </a:extLst>
          </p:cNvPr>
          <p:cNvSpPr>
            <a:spLocks noGrp="1"/>
          </p:cNvSpPr>
          <p:nvPr>
            <p:ph idx="1"/>
          </p:nvPr>
        </p:nvSpPr>
        <p:spPr/>
        <p:txBody>
          <a:bodyPr/>
          <a:lstStyle/>
          <a:p>
            <a:endParaRPr lang="en-US"/>
          </a:p>
        </p:txBody>
      </p:sp>
      <p:graphicFrame>
        <p:nvGraphicFramePr>
          <p:cNvPr id="3" name="Object 2">
            <a:extLst>
              <a:ext uri="{FF2B5EF4-FFF2-40B4-BE49-F238E27FC236}">
                <a16:creationId xmlns:a16="http://schemas.microsoft.com/office/drawing/2014/main" id="{07C33115-FC06-405D-B26D-2AEE1D2961D4}"/>
              </a:ext>
            </a:extLst>
          </p:cNvPr>
          <p:cNvGraphicFramePr>
            <a:graphicFrameLocks noChangeAspect="1"/>
          </p:cNvGraphicFramePr>
          <p:nvPr>
            <p:extLst>
              <p:ext uri="{D42A27DB-BD31-4B8C-83A1-F6EECF244321}">
                <p14:modId xmlns:p14="http://schemas.microsoft.com/office/powerpoint/2010/main" val="4203405323"/>
              </p:ext>
            </p:extLst>
          </p:nvPr>
        </p:nvGraphicFramePr>
        <p:xfrm>
          <a:off x="533400" y="723900"/>
          <a:ext cx="7848600" cy="5410200"/>
        </p:xfrm>
        <a:graphic>
          <a:graphicData uri="http://schemas.openxmlformats.org/presentationml/2006/ole">
            <mc:AlternateContent xmlns:mc="http://schemas.openxmlformats.org/markup-compatibility/2006">
              <mc:Choice xmlns:v="urn:schemas-microsoft-com:vml" Requires="v">
                <p:oleObj spid="_x0000_s4104" name="Acrobat Document" r:id="rId3" imgW="9601072" imgH="5829156" progId="AcroExch.Document.DC">
                  <p:embed/>
                </p:oleObj>
              </mc:Choice>
              <mc:Fallback>
                <p:oleObj name="Acrobat Document" r:id="rId3" imgW="9601072" imgH="5829156" progId="AcroExch.Document.DC">
                  <p:embed/>
                  <p:pic>
                    <p:nvPicPr>
                      <p:cNvPr id="0" name=""/>
                      <p:cNvPicPr/>
                      <p:nvPr/>
                    </p:nvPicPr>
                    <p:blipFill>
                      <a:blip r:embed="rId4"/>
                      <a:stretch>
                        <a:fillRect/>
                      </a:stretch>
                    </p:blipFill>
                    <p:spPr>
                      <a:xfrm>
                        <a:off x="533400" y="723900"/>
                        <a:ext cx="7848600" cy="5410200"/>
                      </a:xfrm>
                      <a:prstGeom prst="rect">
                        <a:avLst/>
                      </a:prstGeom>
                    </p:spPr>
                  </p:pic>
                </p:oleObj>
              </mc:Fallback>
            </mc:AlternateContent>
          </a:graphicData>
        </a:graphic>
      </p:graphicFrame>
    </p:spTree>
    <p:extLst>
      <p:ext uri="{BB962C8B-B14F-4D97-AF65-F5344CB8AC3E}">
        <p14:creationId xmlns:p14="http://schemas.microsoft.com/office/powerpoint/2010/main" val="3488834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Anticipate Local Revenue</a:t>
            </a:r>
          </a:p>
        </p:txBody>
      </p:sp>
      <p:sp>
        <p:nvSpPr>
          <p:cNvPr id="3" name="Content Placeholder 2"/>
          <p:cNvSpPr>
            <a:spLocks noGrp="1"/>
          </p:cNvSpPr>
          <p:nvPr>
            <p:ph idx="1"/>
          </p:nvPr>
        </p:nvSpPr>
        <p:spPr/>
        <p:txBody>
          <a:bodyPr/>
          <a:lstStyle/>
          <a:p>
            <a:r>
              <a:rPr lang="en-US" dirty="0"/>
              <a:t>Has Adult Student Enrollment changed from prior year. </a:t>
            </a:r>
          </a:p>
          <a:p>
            <a:r>
              <a:rPr lang="en-US" dirty="0"/>
              <a:t>Has there been any changes to rental of facilities?</a:t>
            </a:r>
          </a:p>
        </p:txBody>
      </p:sp>
    </p:spTree>
    <p:extLst>
      <p:ext uri="{BB962C8B-B14F-4D97-AF65-F5344CB8AC3E}">
        <p14:creationId xmlns:p14="http://schemas.microsoft.com/office/powerpoint/2010/main" val="3465991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Anticipate State and Federal Revenue</a:t>
            </a:r>
          </a:p>
        </p:txBody>
      </p:sp>
      <p:sp>
        <p:nvSpPr>
          <p:cNvPr id="3" name="Content Placeholder 2"/>
          <p:cNvSpPr>
            <a:spLocks noGrp="1"/>
          </p:cNvSpPr>
          <p:nvPr>
            <p:ph idx="1"/>
          </p:nvPr>
        </p:nvSpPr>
        <p:spPr/>
        <p:txBody>
          <a:bodyPr/>
          <a:lstStyle/>
          <a:p>
            <a:r>
              <a:rPr lang="en-US" dirty="0"/>
              <a:t>Gather all Funding Sheets for State and Federal Programs.</a:t>
            </a:r>
          </a:p>
          <a:p>
            <a:pPr marL="68580" indent="0">
              <a:buNone/>
            </a:pPr>
            <a:endParaRPr lang="en-US" dirty="0"/>
          </a:p>
        </p:txBody>
      </p:sp>
    </p:spTree>
    <p:extLst>
      <p:ext uri="{BB962C8B-B14F-4D97-AF65-F5344CB8AC3E}">
        <p14:creationId xmlns:p14="http://schemas.microsoft.com/office/powerpoint/2010/main" val="1937548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830BD1B-F9F1-4D4E-A383-31230D0F3E55}"/>
              </a:ext>
            </a:extLst>
          </p:cNvPr>
          <p:cNvSpPr>
            <a:spLocks noGrp="1"/>
          </p:cNvSpPr>
          <p:nvPr>
            <p:ph idx="1"/>
          </p:nvPr>
        </p:nvSpPr>
        <p:spPr/>
        <p:txBody>
          <a:bodyPr/>
          <a:lstStyle/>
          <a:p>
            <a:endParaRPr lang="en-US"/>
          </a:p>
        </p:txBody>
      </p:sp>
      <p:graphicFrame>
        <p:nvGraphicFramePr>
          <p:cNvPr id="6" name="Object 5">
            <a:extLst>
              <a:ext uri="{FF2B5EF4-FFF2-40B4-BE49-F238E27FC236}">
                <a16:creationId xmlns:a16="http://schemas.microsoft.com/office/drawing/2014/main" id="{D3CC9E6A-87E6-4D13-8ACD-CE4051EA5D90}"/>
              </a:ext>
            </a:extLst>
          </p:cNvPr>
          <p:cNvGraphicFramePr>
            <a:graphicFrameLocks noChangeAspect="1"/>
          </p:cNvGraphicFramePr>
          <p:nvPr>
            <p:extLst>
              <p:ext uri="{D42A27DB-BD31-4B8C-83A1-F6EECF244321}">
                <p14:modId xmlns:p14="http://schemas.microsoft.com/office/powerpoint/2010/main" val="2356474656"/>
              </p:ext>
            </p:extLst>
          </p:nvPr>
        </p:nvGraphicFramePr>
        <p:xfrm>
          <a:off x="1524001" y="685801"/>
          <a:ext cx="5486399" cy="5715000"/>
        </p:xfrm>
        <a:graphic>
          <a:graphicData uri="http://schemas.openxmlformats.org/presentationml/2006/ole">
            <mc:AlternateContent xmlns:mc="http://schemas.openxmlformats.org/markup-compatibility/2006">
              <mc:Choice xmlns:v="urn:schemas-microsoft-com:vml" Requires="v">
                <p:oleObj spid="_x0000_s5128" name="Acrobat Document" r:id="rId3" imgW="5829044" imgH="7543704" progId="AcroExch.Document.DC">
                  <p:embed/>
                </p:oleObj>
              </mc:Choice>
              <mc:Fallback>
                <p:oleObj name="Acrobat Document" r:id="rId3" imgW="5829044" imgH="7543704" progId="AcroExch.Document.DC">
                  <p:embed/>
                  <p:pic>
                    <p:nvPicPr>
                      <p:cNvPr id="0" name=""/>
                      <p:cNvPicPr/>
                      <p:nvPr/>
                    </p:nvPicPr>
                    <p:blipFill>
                      <a:blip r:embed="rId4"/>
                      <a:stretch>
                        <a:fillRect/>
                      </a:stretch>
                    </p:blipFill>
                    <p:spPr>
                      <a:xfrm>
                        <a:off x="1524001" y="685801"/>
                        <a:ext cx="5486399" cy="5715000"/>
                      </a:xfrm>
                      <a:prstGeom prst="rect">
                        <a:avLst/>
                      </a:prstGeom>
                    </p:spPr>
                  </p:pic>
                </p:oleObj>
              </mc:Fallback>
            </mc:AlternateContent>
          </a:graphicData>
        </a:graphic>
      </p:graphicFrame>
    </p:spTree>
    <p:extLst>
      <p:ext uri="{BB962C8B-B14F-4D97-AF65-F5344CB8AC3E}">
        <p14:creationId xmlns:p14="http://schemas.microsoft.com/office/powerpoint/2010/main" val="817492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0200" y="609600"/>
            <a:ext cx="5334000" cy="6096000"/>
          </a:xfrm>
        </p:spPr>
      </p:pic>
    </p:spTree>
    <p:extLst>
      <p:ext uri="{BB962C8B-B14F-4D97-AF65-F5344CB8AC3E}">
        <p14:creationId xmlns:p14="http://schemas.microsoft.com/office/powerpoint/2010/main" val="2264192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0" y="609600"/>
            <a:ext cx="4648200" cy="5638800"/>
          </a:xfrm>
        </p:spPr>
      </p:pic>
    </p:spTree>
    <p:extLst>
      <p:ext uri="{BB962C8B-B14F-4D97-AF65-F5344CB8AC3E}">
        <p14:creationId xmlns:p14="http://schemas.microsoft.com/office/powerpoint/2010/main" val="3961679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33600" y="533400"/>
            <a:ext cx="4953000" cy="5943600"/>
          </a:xfrm>
        </p:spPr>
      </p:pic>
    </p:spTree>
    <p:extLst>
      <p:ext uri="{BB962C8B-B14F-4D97-AF65-F5344CB8AC3E}">
        <p14:creationId xmlns:p14="http://schemas.microsoft.com/office/powerpoint/2010/main" val="2522573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Prepare an Anticipated Revenue Spreadsheet.  </a:t>
            </a:r>
          </a:p>
        </p:txBody>
      </p:sp>
      <p:sp>
        <p:nvSpPr>
          <p:cNvPr id="3" name="Content Placeholder 2"/>
          <p:cNvSpPr>
            <a:spLocks noGrp="1"/>
          </p:cNvSpPr>
          <p:nvPr>
            <p:ph idx="1"/>
          </p:nvPr>
        </p:nvSpPr>
        <p:spPr/>
        <p:txBody>
          <a:bodyPr>
            <a:normAutofit/>
          </a:bodyPr>
          <a:lstStyle/>
          <a:p>
            <a:r>
              <a:rPr lang="en-US" sz="3600" dirty="0"/>
              <a:t>Look at Historical Data.</a:t>
            </a:r>
          </a:p>
          <a:p>
            <a:r>
              <a:rPr lang="en-US" sz="3600" dirty="0"/>
              <a:t>Apply the information you have gathered above.</a:t>
            </a:r>
          </a:p>
        </p:txBody>
      </p:sp>
    </p:spTree>
    <p:extLst>
      <p:ext uri="{BB962C8B-B14F-4D97-AF65-F5344CB8AC3E}">
        <p14:creationId xmlns:p14="http://schemas.microsoft.com/office/powerpoint/2010/main" val="4192788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84AE01-AA7A-4B38-A05E-E331B588638A}"/>
              </a:ext>
            </a:extLst>
          </p:cNvPr>
          <p:cNvSpPr>
            <a:spLocks noGrp="1"/>
          </p:cNvSpPr>
          <p:nvPr>
            <p:ph idx="1"/>
          </p:nvPr>
        </p:nvSpPr>
        <p:spPr/>
        <p:txBody>
          <a:bodyPr/>
          <a:lstStyle/>
          <a:p>
            <a:endParaRPr lang="en-US"/>
          </a:p>
        </p:txBody>
      </p:sp>
      <p:graphicFrame>
        <p:nvGraphicFramePr>
          <p:cNvPr id="3" name="Object 2">
            <a:extLst>
              <a:ext uri="{FF2B5EF4-FFF2-40B4-BE49-F238E27FC236}">
                <a16:creationId xmlns:a16="http://schemas.microsoft.com/office/drawing/2014/main" id="{0B7A91AC-9E03-4E0D-B335-E81F29782EE0}"/>
              </a:ext>
            </a:extLst>
          </p:cNvPr>
          <p:cNvGraphicFramePr>
            <a:graphicFrameLocks noChangeAspect="1"/>
          </p:cNvGraphicFramePr>
          <p:nvPr>
            <p:extLst>
              <p:ext uri="{D42A27DB-BD31-4B8C-83A1-F6EECF244321}">
                <p14:modId xmlns:p14="http://schemas.microsoft.com/office/powerpoint/2010/main" val="2253903390"/>
              </p:ext>
            </p:extLst>
          </p:nvPr>
        </p:nvGraphicFramePr>
        <p:xfrm>
          <a:off x="762000" y="685800"/>
          <a:ext cx="7740125" cy="5486400"/>
        </p:xfrm>
        <a:graphic>
          <a:graphicData uri="http://schemas.openxmlformats.org/presentationml/2006/ole">
            <mc:AlternateContent xmlns:mc="http://schemas.openxmlformats.org/markup-compatibility/2006">
              <mc:Choice xmlns:v="urn:schemas-microsoft-com:vml" Requires="v">
                <p:oleObj spid="_x0000_s6152" name="Acrobat Document" r:id="rId3" imgW="9601072" imgH="5829156" progId="AcroExch.Document.DC">
                  <p:embed/>
                </p:oleObj>
              </mc:Choice>
              <mc:Fallback>
                <p:oleObj name="Acrobat Document" r:id="rId3" imgW="9601072" imgH="5829156" progId="AcroExch.Document.DC">
                  <p:embed/>
                  <p:pic>
                    <p:nvPicPr>
                      <p:cNvPr id="0" name=""/>
                      <p:cNvPicPr/>
                      <p:nvPr/>
                    </p:nvPicPr>
                    <p:blipFill>
                      <a:blip r:embed="rId4"/>
                      <a:stretch>
                        <a:fillRect/>
                      </a:stretch>
                    </p:blipFill>
                    <p:spPr>
                      <a:xfrm>
                        <a:off x="762000" y="685800"/>
                        <a:ext cx="7740125" cy="5486400"/>
                      </a:xfrm>
                      <a:prstGeom prst="rect">
                        <a:avLst/>
                      </a:prstGeom>
                    </p:spPr>
                  </p:pic>
                </p:oleObj>
              </mc:Fallback>
            </mc:AlternateContent>
          </a:graphicData>
        </a:graphic>
      </p:graphicFrame>
    </p:spTree>
    <p:extLst>
      <p:ext uri="{BB962C8B-B14F-4D97-AF65-F5344CB8AC3E}">
        <p14:creationId xmlns:p14="http://schemas.microsoft.com/office/powerpoint/2010/main" val="3971902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do we have to mess with the EON?</a:t>
            </a:r>
          </a:p>
        </p:txBody>
      </p:sp>
      <p:sp>
        <p:nvSpPr>
          <p:cNvPr id="3" name="Content Placeholder 2"/>
          <p:cNvSpPr>
            <a:spLocks noGrp="1"/>
          </p:cNvSpPr>
          <p:nvPr>
            <p:ph idx="1"/>
          </p:nvPr>
        </p:nvSpPr>
        <p:spPr/>
        <p:txBody>
          <a:bodyPr>
            <a:normAutofit fontScale="62500" lnSpcReduction="20000"/>
          </a:bodyPr>
          <a:lstStyle/>
          <a:p>
            <a:r>
              <a:rPr lang="en-US" sz="4000" dirty="0"/>
              <a:t>School Law  book says we will file EON by October 1 each year. </a:t>
            </a:r>
          </a:p>
          <a:p>
            <a:r>
              <a:rPr lang="en-US" sz="4000" dirty="0"/>
              <a:t>It is a way of being accountable to taxpayers. Shows what we have done with the Ad Valorem we have received and why we need it again.</a:t>
            </a:r>
          </a:p>
          <a:p>
            <a:r>
              <a:rPr lang="en-US" sz="4000" dirty="0"/>
              <a:t>It is a formal approval by the excise board to spend the Ad Valorem Tax they collect for us. </a:t>
            </a:r>
          </a:p>
          <a:p>
            <a:endParaRPr lang="en-US" sz="4000" dirty="0"/>
          </a:p>
          <a:p>
            <a:endParaRPr lang="en-US" dirty="0"/>
          </a:p>
          <a:p>
            <a:pPr marL="0" indent="0">
              <a:buNone/>
            </a:pPr>
            <a:endParaRPr lang="en-US" dirty="0"/>
          </a:p>
        </p:txBody>
      </p:sp>
    </p:spTree>
    <p:extLst>
      <p:ext uri="{BB962C8B-B14F-4D97-AF65-F5344CB8AC3E}">
        <p14:creationId xmlns:p14="http://schemas.microsoft.com/office/powerpoint/2010/main" val="1294885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5724F2-14B2-4814-869C-BD56A318F1CE}"/>
              </a:ext>
            </a:extLst>
          </p:cNvPr>
          <p:cNvSpPr>
            <a:spLocks noGrp="1"/>
          </p:cNvSpPr>
          <p:nvPr>
            <p:ph idx="1"/>
          </p:nvPr>
        </p:nvSpPr>
        <p:spPr/>
        <p:txBody>
          <a:bodyPr/>
          <a:lstStyle/>
          <a:p>
            <a:endParaRPr lang="en-US"/>
          </a:p>
        </p:txBody>
      </p:sp>
      <p:graphicFrame>
        <p:nvGraphicFramePr>
          <p:cNvPr id="3" name="Object 2">
            <a:extLst>
              <a:ext uri="{FF2B5EF4-FFF2-40B4-BE49-F238E27FC236}">
                <a16:creationId xmlns:a16="http://schemas.microsoft.com/office/drawing/2014/main" id="{67890198-5D30-4D1E-9524-18C324CF9D92}"/>
              </a:ext>
            </a:extLst>
          </p:cNvPr>
          <p:cNvGraphicFramePr>
            <a:graphicFrameLocks noChangeAspect="1"/>
          </p:cNvGraphicFramePr>
          <p:nvPr>
            <p:extLst>
              <p:ext uri="{D42A27DB-BD31-4B8C-83A1-F6EECF244321}">
                <p14:modId xmlns:p14="http://schemas.microsoft.com/office/powerpoint/2010/main" val="4059287205"/>
              </p:ext>
            </p:extLst>
          </p:nvPr>
        </p:nvGraphicFramePr>
        <p:xfrm>
          <a:off x="533400" y="609600"/>
          <a:ext cx="8001000" cy="5562600"/>
        </p:xfrm>
        <a:graphic>
          <a:graphicData uri="http://schemas.openxmlformats.org/presentationml/2006/ole">
            <mc:AlternateContent xmlns:mc="http://schemas.openxmlformats.org/markup-compatibility/2006">
              <mc:Choice xmlns:v="urn:schemas-microsoft-com:vml" Requires="v">
                <p:oleObj spid="_x0000_s7176" name="Acrobat Document" r:id="rId3" imgW="9601072" imgH="5829156" progId="AcroExch.Document.DC">
                  <p:embed/>
                </p:oleObj>
              </mc:Choice>
              <mc:Fallback>
                <p:oleObj name="Acrobat Document" r:id="rId3" imgW="9601072" imgH="5829156" progId="AcroExch.Document.DC">
                  <p:embed/>
                  <p:pic>
                    <p:nvPicPr>
                      <p:cNvPr id="0" name=""/>
                      <p:cNvPicPr/>
                      <p:nvPr/>
                    </p:nvPicPr>
                    <p:blipFill>
                      <a:blip r:embed="rId4"/>
                      <a:stretch>
                        <a:fillRect/>
                      </a:stretch>
                    </p:blipFill>
                    <p:spPr>
                      <a:xfrm>
                        <a:off x="533400" y="609600"/>
                        <a:ext cx="8001000" cy="5562600"/>
                      </a:xfrm>
                      <a:prstGeom prst="rect">
                        <a:avLst/>
                      </a:prstGeom>
                    </p:spPr>
                  </p:pic>
                </p:oleObj>
              </mc:Fallback>
            </mc:AlternateContent>
          </a:graphicData>
        </a:graphic>
      </p:graphicFrame>
    </p:spTree>
    <p:extLst>
      <p:ext uri="{BB962C8B-B14F-4D97-AF65-F5344CB8AC3E}">
        <p14:creationId xmlns:p14="http://schemas.microsoft.com/office/powerpoint/2010/main" val="2758351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txBody>
          <a:bodyPr>
            <a:normAutofit fontScale="90000"/>
          </a:bodyPr>
          <a:lstStyle/>
          <a:p>
            <a:r>
              <a:rPr lang="en-US" dirty="0"/>
              <a:t>Gather documents</a:t>
            </a:r>
          </a:p>
        </p:txBody>
      </p:sp>
      <p:sp>
        <p:nvSpPr>
          <p:cNvPr id="3" name="Content Placeholder 2"/>
          <p:cNvSpPr>
            <a:spLocks noGrp="1"/>
          </p:cNvSpPr>
          <p:nvPr>
            <p:ph idx="1"/>
          </p:nvPr>
        </p:nvSpPr>
        <p:spPr>
          <a:xfrm>
            <a:off x="1043492" y="1905000"/>
            <a:ext cx="6777317" cy="3927629"/>
          </a:xfrm>
        </p:spPr>
        <p:txBody>
          <a:bodyPr>
            <a:normAutofit fontScale="92500" lnSpcReduction="20000"/>
          </a:bodyPr>
          <a:lstStyle/>
          <a:p>
            <a:r>
              <a:rPr lang="en-US" dirty="0"/>
              <a:t>FY19 Estimate of Needs (prior year)</a:t>
            </a:r>
          </a:p>
          <a:p>
            <a:r>
              <a:rPr lang="en-US" dirty="0"/>
              <a:t>FY18 and FY19 accounts payable (pending PO’s) reports as of June 30 each year</a:t>
            </a:r>
          </a:p>
          <a:p>
            <a:r>
              <a:rPr lang="en-US" dirty="0"/>
              <a:t>June 30 bank statements, Treasurer Reports </a:t>
            </a:r>
          </a:p>
          <a:p>
            <a:r>
              <a:rPr lang="en-US" dirty="0"/>
              <a:t>Function Summary Reports, for FY18 and FY19 ran on June 30 respectively. A FY18 summary report after all encumbrances are closed (today’s date).</a:t>
            </a:r>
          </a:p>
          <a:p>
            <a:r>
              <a:rPr lang="en-US" dirty="0"/>
              <a:t>FY19 ODCTE Income </a:t>
            </a:r>
            <a:r>
              <a:rPr lang="en-US" dirty="0" err="1"/>
              <a:t>Rpt</a:t>
            </a:r>
            <a:r>
              <a:rPr lang="en-US" dirty="0"/>
              <a:t> and Trends Treasury YTD detail Revenue Rpt.</a:t>
            </a:r>
          </a:p>
          <a:p>
            <a:r>
              <a:rPr lang="en-US" dirty="0"/>
              <a:t>All warrant registers for FY18 paid in FY19. FY19 warrant registers.</a:t>
            </a:r>
          </a:p>
          <a:p>
            <a:pPr marL="68580" indent="0">
              <a:buNone/>
            </a:pPr>
            <a:endParaRPr lang="en-US" dirty="0"/>
          </a:p>
        </p:txBody>
      </p:sp>
    </p:spTree>
    <p:extLst>
      <p:ext uri="{BB962C8B-B14F-4D97-AF65-F5344CB8AC3E}">
        <p14:creationId xmlns:p14="http://schemas.microsoft.com/office/powerpoint/2010/main" val="1214964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do I get an EON form?</a:t>
            </a:r>
          </a:p>
        </p:txBody>
      </p:sp>
      <p:sp>
        <p:nvSpPr>
          <p:cNvPr id="3" name="Content Placeholder 2"/>
          <p:cNvSpPr>
            <a:spLocks noGrp="1"/>
          </p:cNvSpPr>
          <p:nvPr>
            <p:ph idx="1"/>
          </p:nvPr>
        </p:nvSpPr>
        <p:spPr/>
        <p:txBody>
          <a:bodyPr/>
          <a:lstStyle/>
          <a:p>
            <a:r>
              <a:rPr lang="en-US" dirty="0"/>
              <a:t>The Estimate of Needs excel form can be downloaded from Oklahoma State Auditor and Inspector’s office at </a:t>
            </a:r>
          </a:p>
          <a:p>
            <a:pPr marL="0" indent="0">
              <a:buNone/>
            </a:pPr>
            <a:r>
              <a:rPr lang="en-US" dirty="0"/>
              <a:t>	</a:t>
            </a:r>
            <a:r>
              <a:rPr lang="en-US" dirty="0">
                <a:hlinkClick r:id="rId3"/>
              </a:rPr>
              <a:t>www.sai.ok.us</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248400" y="3581400"/>
            <a:ext cx="1712842" cy="2224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1252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else is on the SAI Website</a:t>
            </a:r>
          </a:p>
        </p:txBody>
      </p:sp>
      <p:sp>
        <p:nvSpPr>
          <p:cNvPr id="3" name="Content Placeholder 2"/>
          <p:cNvSpPr>
            <a:spLocks noGrp="1"/>
          </p:cNvSpPr>
          <p:nvPr>
            <p:ph idx="1"/>
          </p:nvPr>
        </p:nvSpPr>
        <p:spPr/>
        <p:txBody>
          <a:bodyPr>
            <a:normAutofit lnSpcReduction="10000"/>
          </a:bodyPr>
          <a:lstStyle/>
          <a:p>
            <a:r>
              <a:rPr lang="en-US" dirty="0"/>
              <a:t>Investigative Audits-you don’t want to be on this list.</a:t>
            </a:r>
          </a:p>
          <a:p>
            <a:r>
              <a:rPr lang="en-US" dirty="0"/>
              <a:t>Approved School Auditor Lists</a:t>
            </a:r>
          </a:p>
          <a:p>
            <a:r>
              <a:rPr lang="en-US" dirty="0"/>
              <a:t>The small office guide to Segregation of Duties. </a:t>
            </a:r>
          </a:p>
          <a:p>
            <a:r>
              <a:rPr lang="en-US" dirty="0"/>
              <a:t>Top Ten Things to Strengthen Internal Controls in the Office</a:t>
            </a:r>
          </a:p>
          <a:p>
            <a:r>
              <a:rPr lang="en-US" dirty="0"/>
              <a:t>Red Flags of Fraud</a:t>
            </a:r>
          </a:p>
          <a:p>
            <a:r>
              <a:rPr lang="en-US" dirty="0"/>
              <a:t>Filed School Audits and EON-Check</a:t>
            </a:r>
          </a:p>
        </p:txBody>
      </p:sp>
    </p:spTree>
    <p:extLst>
      <p:ext uri="{BB962C8B-B14F-4D97-AF65-F5344CB8AC3E}">
        <p14:creationId xmlns:p14="http://schemas.microsoft.com/office/powerpoint/2010/main" val="3288686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EON FORM</a:t>
            </a:r>
          </a:p>
        </p:txBody>
      </p:sp>
      <p:sp>
        <p:nvSpPr>
          <p:cNvPr id="3" name="Content Placeholder 2"/>
          <p:cNvSpPr>
            <a:spLocks noGrp="1"/>
          </p:cNvSpPr>
          <p:nvPr>
            <p:ph idx="1"/>
          </p:nvPr>
        </p:nvSpPr>
        <p:spPr/>
        <p:txBody>
          <a:bodyPr/>
          <a:lstStyle/>
          <a:p>
            <a:endParaRPr lang="en-US" dirty="0"/>
          </a:p>
          <a:p>
            <a:r>
              <a:rPr lang="en-US" dirty="0"/>
              <a:t>Only enter the Blue Cells</a:t>
            </a:r>
          </a:p>
          <a:p>
            <a:r>
              <a:rPr lang="en-US" dirty="0"/>
              <a:t>Date and School Name on General Form</a:t>
            </a:r>
          </a:p>
          <a:p>
            <a:r>
              <a:rPr lang="en-US" dirty="0"/>
              <a:t>Exhibit “A” page 6-populated from other sheets.</a:t>
            </a:r>
          </a:p>
        </p:txBody>
      </p:sp>
    </p:spTree>
    <p:extLst>
      <p:ext uri="{BB962C8B-B14F-4D97-AF65-F5344CB8AC3E}">
        <p14:creationId xmlns:p14="http://schemas.microsoft.com/office/powerpoint/2010/main" val="685570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34A535DE-7BC0-40DD-92A6-FC0903F2AAE2}"/>
              </a:ext>
            </a:extLst>
          </p:cNvPr>
          <p:cNvGraphicFramePr>
            <a:graphicFrameLocks noChangeAspect="1"/>
          </p:cNvGraphicFramePr>
          <p:nvPr>
            <p:extLst>
              <p:ext uri="{D42A27DB-BD31-4B8C-83A1-F6EECF244321}">
                <p14:modId xmlns:p14="http://schemas.microsoft.com/office/powerpoint/2010/main" val="2117049990"/>
              </p:ext>
            </p:extLst>
          </p:nvPr>
        </p:nvGraphicFramePr>
        <p:xfrm>
          <a:off x="1676400" y="644887"/>
          <a:ext cx="4800600" cy="5603513"/>
        </p:xfrm>
        <a:graphic>
          <a:graphicData uri="http://schemas.openxmlformats.org/presentationml/2006/ole">
            <mc:AlternateContent xmlns:mc="http://schemas.openxmlformats.org/markup-compatibility/2006">
              <mc:Choice xmlns:v="urn:schemas-microsoft-com:vml" Requires="v">
                <p:oleObj spid="_x0000_s8196" name="Acrobat Document" r:id="rId3" imgW="5829044" imgH="7543704" progId="AcroExch.Document.DC">
                  <p:embed/>
                </p:oleObj>
              </mc:Choice>
              <mc:Fallback>
                <p:oleObj name="Acrobat Document" r:id="rId3" imgW="5829044" imgH="7543704" progId="AcroExch.Document.DC">
                  <p:embed/>
                  <p:pic>
                    <p:nvPicPr>
                      <p:cNvPr id="0" name=""/>
                      <p:cNvPicPr/>
                      <p:nvPr/>
                    </p:nvPicPr>
                    <p:blipFill>
                      <a:blip r:embed="rId4"/>
                      <a:stretch>
                        <a:fillRect/>
                      </a:stretch>
                    </p:blipFill>
                    <p:spPr>
                      <a:xfrm>
                        <a:off x="1676400" y="644887"/>
                        <a:ext cx="4800600" cy="5603513"/>
                      </a:xfrm>
                      <a:prstGeom prst="rect">
                        <a:avLst/>
                      </a:prstGeom>
                    </p:spPr>
                  </p:pic>
                </p:oleObj>
              </mc:Fallback>
            </mc:AlternateContent>
          </a:graphicData>
        </a:graphic>
      </p:graphicFrame>
    </p:spTree>
    <p:extLst>
      <p:ext uri="{BB962C8B-B14F-4D97-AF65-F5344CB8AC3E}">
        <p14:creationId xmlns:p14="http://schemas.microsoft.com/office/powerpoint/2010/main" val="1888506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EON page 7&amp; 8</a:t>
            </a:r>
          </a:p>
        </p:txBody>
      </p:sp>
      <p:sp>
        <p:nvSpPr>
          <p:cNvPr id="3" name="Content Placeholder 2"/>
          <p:cNvSpPr>
            <a:spLocks noGrp="1"/>
          </p:cNvSpPr>
          <p:nvPr>
            <p:ph idx="1"/>
          </p:nvPr>
        </p:nvSpPr>
        <p:spPr/>
        <p:txBody>
          <a:bodyPr/>
          <a:lstStyle/>
          <a:p>
            <a:endParaRPr lang="en-US" dirty="0"/>
          </a:p>
          <a:p>
            <a:r>
              <a:rPr lang="en-US" dirty="0"/>
              <a:t>Exhibit “A” page 7 &amp; 8 is from Anticipated Revenue Spreadsheet.</a:t>
            </a:r>
          </a:p>
          <a:p>
            <a:pPr marL="68580" indent="0">
              <a:buNone/>
            </a:pPr>
            <a:endParaRPr lang="en-US" dirty="0"/>
          </a:p>
        </p:txBody>
      </p:sp>
    </p:spTree>
    <p:extLst>
      <p:ext uri="{BB962C8B-B14F-4D97-AF65-F5344CB8AC3E}">
        <p14:creationId xmlns:p14="http://schemas.microsoft.com/office/powerpoint/2010/main" val="26637092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990600"/>
            <a:ext cx="7162799" cy="4841875"/>
          </a:xfrm>
        </p:spPr>
      </p:pic>
    </p:spTree>
    <p:extLst>
      <p:ext uri="{BB962C8B-B14F-4D97-AF65-F5344CB8AC3E}">
        <p14:creationId xmlns:p14="http://schemas.microsoft.com/office/powerpoint/2010/main" val="1697202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EON FORM page 9 &amp; 10</a:t>
            </a:r>
          </a:p>
        </p:txBody>
      </p:sp>
      <p:sp>
        <p:nvSpPr>
          <p:cNvPr id="3" name="Content Placeholder 2"/>
          <p:cNvSpPr>
            <a:spLocks noGrp="1"/>
          </p:cNvSpPr>
          <p:nvPr>
            <p:ph idx="1"/>
          </p:nvPr>
        </p:nvSpPr>
        <p:spPr/>
        <p:txBody>
          <a:bodyPr/>
          <a:lstStyle/>
          <a:p>
            <a:r>
              <a:rPr lang="en-US" dirty="0"/>
              <a:t>Exhibit “A” page 9 &amp; 10 is from prior EON, Ad Valorem Calculation Sheet, Year End Treasurer </a:t>
            </a:r>
            <a:r>
              <a:rPr lang="en-US" dirty="0" err="1"/>
              <a:t>Rpt</a:t>
            </a:r>
            <a:r>
              <a:rPr lang="en-US" dirty="0"/>
              <a:t>, Warrant Register.</a:t>
            </a:r>
          </a:p>
        </p:txBody>
      </p:sp>
    </p:spTree>
    <p:extLst>
      <p:ext uri="{BB962C8B-B14F-4D97-AF65-F5344CB8AC3E}">
        <p14:creationId xmlns:p14="http://schemas.microsoft.com/office/powerpoint/2010/main" val="3973403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762000"/>
            <a:ext cx="6781799" cy="5486400"/>
          </a:xfrm>
        </p:spPr>
      </p:pic>
    </p:spTree>
    <p:extLst>
      <p:ext uri="{BB962C8B-B14F-4D97-AF65-F5344CB8AC3E}">
        <p14:creationId xmlns:p14="http://schemas.microsoft.com/office/powerpoint/2010/main" val="2642217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Temporary Appropriations</a:t>
            </a:r>
          </a:p>
        </p:txBody>
      </p:sp>
      <p:sp>
        <p:nvSpPr>
          <p:cNvPr id="3" name="Content Placeholder 2"/>
          <p:cNvSpPr>
            <a:spLocks noGrp="1"/>
          </p:cNvSpPr>
          <p:nvPr>
            <p:ph idx="1"/>
          </p:nvPr>
        </p:nvSpPr>
        <p:spPr/>
        <p:txBody>
          <a:bodyPr/>
          <a:lstStyle/>
          <a:p>
            <a:r>
              <a:rPr lang="en-US" dirty="0"/>
              <a:t>Is a one page document filed and approved by the County Excise Board every year in May. </a:t>
            </a:r>
          </a:p>
          <a:p>
            <a:r>
              <a:rPr lang="en-US" dirty="0"/>
              <a:t>Must not exceed 100% of the prior year’s budget. </a:t>
            </a:r>
          </a:p>
          <a:p>
            <a:r>
              <a:rPr lang="en-US" dirty="0"/>
              <a:t>Allows Schools to operate until the new budget is approved for the current year. </a:t>
            </a:r>
          </a:p>
          <a:p>
            <a:r>
              <a:rPr lang="en-US" dirty="0"/>
              <a:t>Estimate of Needs is that new budget. </a:t>
            </a:r>
          </a:p>
        </p:txBody>
      </p:sp>
    </p:spTree>
    <p:extLst>
      <p:ext uri="{BB962C8B-B14F-4D97-AF65-F5344CB8AC3E}">
        <p14:creationId xmlns:p14="http://schemas.microsoft.com/office/powerpoint/2010/main" val="880291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EON Form</a:t>
            </a:r>
          </a:p>
        </p:txBody>
      </p:sp>
      <p:sp>
        <p:nvSpPr>
          <p:cNvPr id="3" name="Content Placeholder 2"/>
          <p:cNvSpPr>
            <a:spLocks noGrp="1"/>
          </p:cNvSpPr>
          <p:nvPr>
            <p:ph idx="1"/>
          </p:nvPr>
        </p:nvSpPr>
        <p:spPr/>
        <p:txBody>
          <a:bodyPr>
            <a:normAutofit/>
          </a:bodyPr>
          <a:lstStyle/>
          <a:p>
            <a:r>
              <a:rPr lang="en-US" dirty="0"/>
              <a:t>Exhibit “A” page 11 &amp; 12 is from Function Summary reports ran on June 30 of FY18 and FY19. </a:t>
            </a:r>
          </a:p>
          <a:p>
            <a:r>
              <a:rPr lang="en-US" dirty="0"/>
              <a:t>FY18 function summary report ran in FY19 after all accounts payable are paid will help you figure change in encumbrances (warrants issued and Balance lapsed appropriations). </a:t>
            </a:r>
          </a:p>
        </p:txBody>
      </p:sp>
    </p:spTree>
    <p:extLst>
      <p:ext uri="{BB962C8B-B14F-4D97-AF65-F5344CB8AC3E}">
        <p14:creationId xmlns:p14="http://schemas.microsoft.com/office/powerpoint/2010/main" val="20521398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0" y="990600"/>
            <a:ext cx="7086599" cy="4953000"/>
          </a:xfrm>
        </p:spPr>
      </p:pic>
    </p:spTree>
    <p:extLst>
      <p:ext uri="{BB962C8B-B14F-4D97-AF65-F5344CB8AC3E}">
        <p14:creationId xmlns:p14="http://schemas.microsoft.com/office/powerpoint/2010/main" val="40876961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EON Exhibit Y- page 64-65</a:t>
            </a:r>
          </a:p>
        </p:txBody>
      </p:sp>
      <p:sp>
        <p:nvSpPr>
          <p:cNvPr id="3" name="Content Placeholder 2"/>
          <p:cNvSpPr>
            <a:spLocks noGrp="1"/>
          </p:cNvSpPr>
          <p:nvPr>
            <p:ph idx="1"/>
          </p:nvPr>
        </p:nvSpPr>
        <p:spPr/>
        <p:txBody>
          <a:bodyPr/>
          <a:lstStyle/>
          <a:p>
            <a:r>
              <a:rPr lang="en-US" dirty="0"/>
              <a:t>This comes from your estimated </a:t>
            </a:r>
            <a:r>
              <a:rPr lang="en-US" dirty="0" err="1"/>
              <a:t>AdValorem</a:t>
            </a:r>
            <a:r>
              <a:rPr lang="en-US" dirty="0"/>
              <a:t> sheet – which comes from your county assessor’s reports to the excise board of property valuations. The other figures are calculated from your other forms.</a:t>
            </a:r>
          </a:p>
        </p:txBody>
      </p:sp>
    </p:spTree>
    <p:extLst>
      <p:ext uri="{BB962C8B-B14F-4D97-AF65-F5344CB8AC3E}">
        <p14:creationId xmlns:p14="http://schemas.microsoft.com/office/powerpoint/2010/main" val="17010201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600" y="685800"/>
            <a:ext cx="5562600" cy="5791200"/>
          </a:xfrm>
        </p:spPr>
      </p:pic>
    </p:spTree>
    <p:extLst>
      <p:ext uri="{BB962C8B-B14F-4D97-AF65-F5344CB8AC3E}">
        <p14:creationId xmlns:p14="http://schemas.microsoft.com/office/powerpoint/2010/main" val="18335064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0200" y="762000"/>
            <a:ext cx="5638800" cy="5715000"/>
          </a:xfrm>
        </p:spPr>
      </p:pic>
    </p:spTree>
    <p:extLst>
      <p:ext uri="{BB962C8B-B14F-4D97-AF65-F5344CB8AC3E}">
        <p14:creationId xmlns:p14="http://schemas.microsoft.com/office/powerpoint/2010/main" val="36450803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EON Exhibit Z page 66-67</a:t>
            </a:r>
          </a:p>
        </p:txBody>
      </p:sp>
      <p:sp>
        <p:nvSpPr>
          <p:cNvPr id="3" name="Content Placeholder 2"/>
          <p:cNvSpPr>
            <a:spLocks noGrp="1"/>
          </p:cNvSpPr>
          <p:nvPr>
            <p:ph idx="1"/>
          </p:nvPr>
        </p:nvSpPr>
        <p:spPr/>
        <p:txBody>
          <a:bodyPr/>
          <a:lstStyle/>
          <a:p>
            <a:r>
              <a:rPr lang="en-US" dirty="0"/>
              <a:t>These figures come from your function summary report-most of these are calculated from the prior forms.</a:t>
            </a:r>
          </a:p>
        </p:txBody>
      </p:sp>
    </p:spTree>
    <p:extLst>
      <p:ext uri="{BB962C8B-B14F-4D97-AF65-F5344CB8AC3E}">
        <p14:creationId xmlns:p14="http://schemas.microsoft.com/office/powerpoint/2010/main" val="27380263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5000" y="1066800"/>
            <a:ext cx="5181600" cy="4765675"/>
          </a:xfrm>
        </p:spPr>
      </p:pic>
    </p:spTree>
    <p:extLst>
      <p:ext uri="{BB962C8B-B14F-4D97-AF65-F5344CB8AC3E}">
        <p14:creationId xmlns:p14="http://schemas.microsoft.com/office/powerpoint/2010/main" val="3439523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1066800"/>
            <a:ext cx="5638800" cy="5334000"/>
          </a:xfrm>
        </p:spPr>
      </p:pic>
    </p:spTree>
    <p:extLst>
      <p:ext uri="{BB962C8B-B14F-4D97-AF65-F5344CB8AC3E}">
        <p14:creationId xmlns:p14="http://schemas.microsoft.com/office/powerpoint/2010/main" val="28961512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EON Form-What do I get out of it.</a:t>
            </a:r>
          </a:p>
        </p:txBody>
      </p:sp>
      <p:sp>
        <p:nvSpPr>
          <p:cNvPr id="3" name="Content Placeholder 2"/>
          <p:cNvSpPr>
            <a:spLocks noGrp="1"/>
          </p:cNvSpPr>
          <p:nvPr>
            <p:ph idx="1"/>
          </p:nvPr>
        </p:nvSpPr>
        <p:spPr/>
        <p:txBody>
          <a:bodyPr/>
          <a:lstStyle/>
          <a:p>
            <a:r>
              <a:rPr lang="en-US" dirty="0"/>
              <a:t>New Budget amount is on page 12.</a:t>
            </a:r>
          </a:p>
          <a:p>
            <a:r>
              <a:rPr lang="en-US" dirty="0"/>
              <a:t>Publication Sheet will give you the FY19 fund balance and the FY20 budget. </a:t>
            </a:r>
          </a:p>
          <a:p>
            <a:r>
              <a:rPr lang="en-US" dirty="0"/>
              <a:t>Exhibit “A” page 6 will also give you the fund balance forward from FY19.</a:t>
            </a:r>
          </a:p>
        </p:txBody>
      </p:sp>
    </p:spTree>
    <p:extLst>
      <p:ext uri="{BB962C8B-B14F-4D97-AF65-F5344CB8AC3E}">
        <p14:creationId xmlns:p14="http://schemas.microsoft.com/office/powerpoint/2010/main" val="37993668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990600"/>
            <a:ext cx="6781799" cy="5181600"/>
          </a:xfrm>
        </p:spPr>
      </p:pic>
    </p:spTree>
    <p:extLst>
      <p:ext uri="{BB962C8B-B14F-4D97-AF65-F5344CB8AC3E}">
        <p14:creationId xmlns:p14="http://schemas.microsoft.com/office/powerpoint/2010/main" val="657956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245A652A-0DF1-42D1-AF22-A6919D32A7B6}"/>
              </a:ext>
            </a:extLst>
          </p:cNvPr>
          <p:cNvGraphicFramePr>
            <a:graphicFrameLocks noChangeAspect="1"/>
          </p:cNvGraphicFramePr>
          <p:nvPr>
            <p:extLst>
              <p:ext uri="{D42A27DB-BD31-4B8C-83A1-F6EECF244321}">
                <p14:modId xmlns:p14="http://schemas.microsoft.com/office/powerpoint/2010/main" val="2968189933"/>
              </p:ext>
            </p:extLst>
          </p:nvPr>
        </p:nvGraphicFramePr>
        <p:xfrm>
          <a:off x="1828799" y="457200"/>
          <a:ext cx="5105401" cy="5791200"/>
        </p:xfrm>
        <a:graphic>
          <a:graphicData uri="http://schemas.openxmlformats.org/presentationml/2006/ole">
            <mc:AlternateContent xmlns:mc="http://schemas.openxmlformats.org/markup-compatibility/2006">
              <mc:Choice xmlns:v="urn:schemas-microsoft-com:vml" Requires="v">
                <p:oleObj spid="_x0000_s1033" name="Acrobat Document" r:id="rId3" imgW="5829044" imgH="7543704" progId="AcroExch.Document.DC">
                  <p:embed/>
                </p:oleObj>
              </mc:Choice>
              <mc:Fallback>
                <p:oleObj name="Acrobat Document" r:id="rId3" imgW="5829044" imgH="7543704" progId="AcroExch.Document.DC">
                  <p:embed/>
                  <p:pic>
                    <p:nvPicPr>
                      <p:cNvPr id="0" name=""/>
                      <p:cNvPicPr/>
                      <p:nvPr/>
                    </p:nvPicPr>
                    <p:blipFill>
                      <a:blip r:embed="rId4"/>
                      <a:stretch>
                        <a:fillRect/>
                      </a:stretch>
                    </p:blipFill>
                    <p:spPr>
                      <a:xfrm>
                        <a:off x="1828799" y="457200"/>
                        <a:ext cx="5105401" cy="5791200"/>
                      </a:xfrm>
                      <a:prstGeom prst="rect">
                        <a:avLst/>
                      </a:prstGeom>
                    </p:spPr>
                  </p:pic>
                </p:oleObj>
              </mc:Fallback>
            </mc:AlternateContent>
          </a:graphicData>
        </a:graphic>
      </p:graphicFrame>
    </p:spTree>
    <p:extLst>
      <p:ext uri="{BB962C8B-B14F-4D97-AF65-F5344CB8AC3E}">
        <p14:creationId xmlns:p14="http://schemas.microsoft.com/office/powerpoint/2010/main" val="25278358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600" y="762000"/>
            <a:ext cx="5257800" cy="5791200"/>
          </a:xfrm>
        </p:spPr>
      </p:pic>
    </p:spTree>
    <p:extLst>
      <p:ext uri="{BB962C8B-B14F-4D97-AF65-F5344CB8AC3E}">
        <p14:creationId xmlns:p14="http://schemas.microsoft.com/office/powerpoint/2010/main" val="4569108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8800" y="609600"/>
            <a:ext cx="5105400" cy="5715000"/>
          </a:xfrm>
        </p:spPr>
      </p:pic>
    </p:spTree>
    <p:extLst>
      <p:ext uri="{BB962C8B-B14F-4D97-AF65-F5344CB8AC3E}">
        <p14:creationId xmlns:p14="http://schemas.microsoft.com/office/powerpoint/2010/main" val="25963473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 with EON</a:t>
            </a:r>
          </a:p>
        </p:txBody>
      </p:sp>
      <p:sp>
        <p:nvSpPr>
          <p:cNvPr id="3" name="Content Placeholder 2"/>
          <p:cNvSpPr>
            <a:spLocks noGrp="1"/>
          </p:cNvSpPr>
          <p:nvPr>
            <p:ph idx="1"/>
          </p:nvPr>
        </p:nvSpPr>
        <p:spPr/>
        <p:txBody>
          <a:bodyPr>
            <a:normAutofit fontScale="85000" lnSpcReduction="10000"/>
          </a:bodyPr>
          <a:lstStyle/>
          <a:p>
            <a:r>
              <a:rPr lang="en-US" dirty="0"/>
              <a:t>Put on Board agenda as soon as possible for approval. May require a special board meeting. </a:t>
            </a:r>
          </a:p>
          <a:p>
            <a:r>
              <a:rPr lang="en-US" dirty="0"/>
              <a:t>Make at least four copies for signatures</a:t>
            </a:r>
          </a:p>
          <a:p>
            <a:r>
              <a:rPr lang="en-US" dirty="0"/>
              <a:t>Tag signature pages for board members to alleviate missed signatures. Cover page, page 3, and page 4.</a:t>
            </a:r>
          </a:p>
          <a:p>
            <a:r>
              <a:rPr lang="en-US" dirty="0"/>
              <a:t>Take publication sheet to local newspaper –make sure you have a PO they will charge you. </a:t>
            </a:r>
          </a:p>
          <a:p>
            <a:r>
              <a:rPr lang="en-US" dirty="0"/>
              <a:t>Ask for four publication sheets to be sent to the county clerk’s office. </a:t>
            </a:r>
          </a:p>
          <a:p>
            <a:endParaRPr lang="en-US" dirty="0"/>
          </a:p>
          <a:p>
            <a:endParaRPr lang="en-US" dirty="0"/>
          </a:p>
          <a:p>
            <a:endParaRPr lang="en-US" dirty="0"/>
          </a:p>
        </p:txBody>
      </p:sp>
    </p:spTree>
    <p:extLst>
      <p:ext uri="{BB962C8B-B14F-4D97-AF65-F5344CB8AC3E}">
        <p14:creationId xmlns:p14="http://schemas.microsoft.com/office/powerpoint/2010/main" val="17014462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 with EON</a:t>
            </a:r>
          </a:p>
        </p:txBody>
      </p:sp>
      <p:sp>
        <p:nvSpPr>
          <p:cNvPr id="3" name="Content Placeholder 2"/>
          <p:cNvSpPr>
            <a:spLocks noGrp="1"/>
          </p:cNvSpPr>
          <p:nvPr>
            <p:ph idx="1"/>
          </p:nvPr>
        </p:nvSpPr>
        <p:spPr/>
        <p:txBody>
          <a:bodyPr/>
          <a:lstStyle/>
          <a:p>
            <a:r>
              <a:rPr lang="en-US" dirty="0"/>
              <a:t>Deliver the Four Copies of the EON to the County Clerk’s office prior to the County Excise Board meeting.</a:t>
            </a:r>
          </a:p>
          <a:p>
            <a:r>
              <a:rPr lang="en-US" dirty="0"/>
              <a:t>Pick up two signed copies of the EON with publication sheets attached. The county will retain a copy and will submit the fourth copy to the State Auditor and Inspectors Office. </a:t>
            </a:r>
          </a:p>
          <a:p>
            <a:endParaRPr lang="en-US" dirty="0"/>
          </a:p>
        </p:txBody>
      </p:sp>
    </p:spTree>
    <p:extLst>
      <p:ext uri="{BB962C8B-B14F-4D97-AF65-F5344CB8AC3E}">
        <p14:creationId xmlns:p14="http://schemas.microsoft.com/office/powerpoint/2010/main" val="14052877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 with the EON</a:t>
            </a:r>
          </a:p>
        </p:txBody>
      </p:sp>
      <p:sp>
        <p:nvSpPr>
          <p:cNvPr id="3" name="Content Placeholder 2"/>
          <p:cNvSpPr>
            <a:spLocks noGrp="1"/>
          </p:cNvSpPr>
          <p:nvPr>
            <p:ph idx="1"/>
          </p:nvPr>
        </p:nvSpPr>
        <p:spPr/>
        <p:txBody>
          <a:bodyPr>
            <a:normAutofit fontScale="85000" lnSpcReduction="10000"/>
          </a:bodyPr>
          <a:lstStyle/>
          <a:p>
            <a:r>
              <a:rPr lang="en-US" dirty="0"/>
              <a:t>Put on the next agenda for Board approval of the final EON as approved by the Excise Board.</a:t>
            </a:r>
          </a:p>
          <a:p>
            <a:r>
              <a:rPr lang="en-US" dirty="0"/>
              <a:t>Present a FY20 School Budget based on the Appropriations approved in the EON for board approval.</a:t>
            </a:r>
          </a:p>
          <a:p>
            <a:r>
              <a:rPr lang="en-US" dirty="0"/>
              <a:t>Submit a copy of the approved EON to ODCTE.</a:t>
            </a:r>
          </a:p>
          <a:p>
            <a:r>
              <a:rPr lang="en-US" dirty="0"/>
              <a:t>Update the new school budget into accounting software. </a:t>
            </a:r>
          </a:p>
          <a:p>
            <a:r>
              <a:rPr lang="en-US" dirty="0"/>
              <a:t>Update new anticipated revenue into Treasury Software. </a:t>
            </a:r>
          </a:p>
        </p:txBody>
      </p:sp>
    </p:spTree>
    <p:extLst>
      <p:ext uri="{BB962C8B-B14F-4D97-AF65-F5344CB8AC3E}">
        <p14:creationId xmlns:p14="http://schemas.microsoft.com/office/powerpoint/2010/main" val="39850266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8800" y="914400"/>
            <a:ext cx="5105400" cy="5257800"/>
          </a:xfrm>
        </p:spPr>
      </p:pic>
    </p:spTree>
    <p:extLst>
      <p:ext uri="{BB962C8B-B14F-4D97-AF65-F5344CB8AC3E}">
        <p14:creationId xmlns:p14="http://schemas.microsoft.com/office/powerpoint/2010/main" val="30179584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1200" y="1066800"/>
            <a:ext cx="5105400" cy="5257800"/>
          </a:xfrm>
        </p:spPr>
      </p:pic>
    </p:spTree>
    <p:extLst>
      <p:ext uri="{BB962C8B-B14F-4D97-AF65-F5344CB8AC3E}">
        <p14:creationId xmlns:p14="http://schemas.microsoft.com/office/powerpoint/2010/main" val="3793483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295400"/>
            <a:ext cx="6777317" cy="4537229"/>
          </a:xfrm>
        </p:spPr>
        <p:txBody>
          <a:bodyPr/>
          <a:lstStyle/>
          <a:p>
            <a:pPr marL="68580" indent="0" algn="ctr">
              <a:buNone/>
            </a:pPr>
            <a:r>
              <a:rPr lang="en-US" sz="4000" dirty="0"/>
              <a:t>Thank you for listening</a:t>
            </a:r>
          </a:p>
          <a:p>
            <a:r>
              <a:rPr lang="en-US" dirty="0"/>
              <a:t>Is there any questions?</a:t>
            </a:r>
          </a:p>
          <a:p>
            <a:pPr marL="68580" indent="0">
              <a:buNone/>
            </a:pPr>
            <a:endParaRPr lang="en-US" dirty="0"/>
          </a:p>
          <a:p>
            <a:r>
              <a:rPr lang="en-US" dirty="0"/>
              <a:t>Please contact me at </a:t>
            </a:r>
            <a:r>
              <a:rPr lang="en-US" dirty="0">
                <a:hlinkClick r:id="rId2"/>
              </a:rPr>
              <a:t>cfarr@swtech.edu</a:t>
            </a:r>
            <a:r>
              <a:rPr lang="en-US" dirty="0"/>
              <a:t> or 580-480-4730 if I can help you in any way.</a:t>
            </a:r>
          </a:p>
        </p:txBody>
      </p:sp>
    </p:spTree>
    <p:extLst>
      <p:ext uri="{BB962C8B-B14F-4D97-AF65-F5344CB8AC3E}">
        <p14:creationId xmlns:p14="http://schemas.microsoft.com/office/powerpoint/2010/main" val="2579726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 we have any other options</a:t>
            </a:r>
          </a:p>
        </p:txBody>
      </p:sp>
      <p:sp>
        <p:nvSpPr>
          <p:cNvPr id="3" name="Content Placeholder 2"/>
          <p:cNvSpPr>
            <a:spLocks noGrp="1"/>
          </p:cNvSpPr>
          <p:nvPr>
            <p:ph idx="1"/>
          </p:nvPr>
        </p:nvSpPr>
        <p:spPr/>
        <p:txBody>
          <a:bodyPr/>
          <a:lstStyle/>
          <a:p>
            <a:endParaRPr lang="en-US" dirty="0"/>
          </a:p>
          <a:p>
            <a:endParaRPr lang="en-US" dirty="0"/>
          </a:p>
          <a:p>
            <a:r>
              <a:rPr lang="en-US" dirty="0"/>
              <a:t>Yes, Your Board may adopt the School Budget Act instead of Filing an Estimate of Needs. </a:t>
            </a:r>
          </a:p>
        </p:txBody>
      </p:sp>
    </p:spTree>
    <p:extLst>
      <p:ext uri="{BB962C8B-B14F-4D97-AF65-F5344CB8AC3E}">
        <p14:creationId xmlns:p14="http://schemas.microsoft.com/office/powerpoint/2010/main" val="3072326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0D9C5F-1DB5-4085-9450-2A0B27C9DFF8}"/>
              </a:ext>
            </a:extLst>
          </p:cNvPr>
          <p:cNvSpPr>
            <a:spLocks noGrp="1"/>
          </p:cNvSpPr>
          <p:nvPr>
            <p:ph idx="1"/>
          </p:nvPr>
        </p:nvSpPr>
        <p:spPr>
          <a:xfrm>
            <a:off x="1043492" y="762000"/>
            <a:ext cx="6777317" cy="5070629"/>
          </a:xfrm>
        </p:spPr>
        <p:txBody>
          <a:bodyPr>
            <a:normAutofit fontScale="85000" lnSpcReduction="20000"/>
          </a:bodyPr>
          <a:lstStyle/>
          <a:p>
            <a:pPr marL="68580" indent="0">
              <a:buNone/>
            </a:pPr>
            <a:r>
              <a:rPr lang="en-US" b="1" dirty="0"/>
              <a:t>Section 496. Technology Center School Districts. </a:t>
            </a:r>
            <a:endParaRPr lang="en-US" dirty="0"/>
          </a:p>
          <a:p>
            <a:pPr marL="68580" indent="0">
              <a:buNone/>
            </a:pPr>
            <a:r>
              <a:rPr lang="en-US" dirty="0"/>
              <a:t> </a:t>
            </a:r>
          </a:p>
          <a:p>
            <a:pPr marL="68580" lvl="0" indent="0">
              <a:buNone/>
            </a:pPr>
            <a:r>
              <a:rPr lang="en-US" dirty="0"/>
              <a:t>G. </a:t>
            </a:r>
            <a:r>
              <a:rPr lang="en-US" dirty="0">
                <a:highlight>
                  <a:srgbClr val="FFFF00"/>
                </a:highlight>
              </a:rPr>
              <a:t>Annual estimates of needs of technology center school districts shall be made and approved in the same manner that those of independent school districts are made and approved. Provided, that the State Board of Career and Technology Education shall prescribe a list of appropriation accounts by which the funds of technology center school districts shall be budgeted, accounted for and expended. </a:t>
            </a:r>
            <a:r>
              <a:rPr lang="en-US" dirty="0"/>
              <a:t>Any such estimate of needs may include an estimate of federal funds as probable income from sources other than ad valorem tax of the district and other than any excise or other tax assessed by legislative enactment and distributed in lieu of ad valorem taxes. If a technology center school district lies in more than one county, the district's estimate of needs shall </a:t>
            </a:r>
          </a:p>
          <a:p>
            <a:endParaRPr lang="en-US" dirty="0"/>
          </a:p>
        </p:txBody>
      </p:sp>
    </p:spTree>
    <p:extLst>
      <p:ext uri="{BB962C8B-B14F-4D97-AF65-F5344CB8AC3E}">
        <p14:creationId xmlns:p14="http://schemas.microsoft.com/office/powerpoint/2010/main" val="2445831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C7B74F-A206-4B64-BB5E-5FAB1BA2A91D}"/>
              </a:ext>
            </a:extLst>
          </p:cNvPr>
          <p:cNvSpPr>
            <a:spLocks noGrp="1"/>
          </p:cNvSpPr>
          <p:nvPr>
            <p:ph idx="1"/>
          </p:nvPr>
        </p:nvSpPr>
        <p:spPr>
          <a:xfrm>
            <a:off x="1043492" y="1027664"/>
            <a:ext cx="6777317" cy="4804965"/>
          </a:xfrm>
        </p:spPr>
        <p:txBody>
          <a:bodyPr>
            <a:normAutofit fontScale="62500" lnSpcReduction="20000"/>
          </a:bodyPr>
          <a:lstStyle/>
          <a:p>
            <a:pPr marL="68580" indent="0">
              <a:buNone/>
            </a:pPr>
            <a:r>
              <a:rPr lang="en-US" b="1" dirty="0"/>
              <a:t>Section 954. Time for Making Estimates. </a:t>
            </a:r>
            <a:endParaRPr lang="en-US" dirty="0"/>
          </a:p>
          <a:p>
            <a:pPr marL="68580" indent="0">
              <a:buNone/>
            </a:pPr>
            <a:r>
              <a:rPr lang="en-US" dirty="0"/>
              <a:t>A. </a:t>
            </a:r>
            <a:r>
              <a:rPr lang="en-US" dirty="0">
                <a:highlight>
                  <a:srgbClr val="FFFF00"/>
                </a:highlight>
              </a:rPr>
              <a:t>Notwithstanding the provisions of the School District Budget Act, each board of county commissioners and the board of education of each school district, shall, prior to October 1 of each year, make, in writing, a financial statement, showing the true fiscal condition of their respective political subdivisions as of the close of the previous fiscal year ended June 30th, and shall make a written itemized statement of estimated needs and probable income from all sources including ad valorem tax for the current fiscal year.</a:t>
            </a:r>
            <a:r>
              <a:rPr lang="en-US" dirty="0"/>
              <a:t> Such financial statement shall be supported by schedules or exhibits showing, by classes, the amount of all receipts and disbursements, and shall be sworn to as being true and correct. The statement of estimated needs shall be itemized so as to show, by classes: first, the several amounts necessary for the current expenses of the political subdivision and each officer and department thereof as submitted in compliance with the provisions of Section 3004 of this title; second, the amount required by law to be provided for sinking fund purposes; third, the probable income that will be received from all sources, including interest income and ad valorem taxes; and shall be detailed in form and amount so as to disclose the several items for which the excise board is authorized and required, by this article, to approve estimates and make appropriations. </a:t>
            </a:r>
          </a:p>
          <a:p>
            <a:endParaRPr lang="en-US" dirty="0"/>
          </a:p>
        </p:txBody>
      </p:sp>
    </p:spTree>
    <p:extLst>
      <p:ext uri="{BB962C8B-B14F-4D97-AF65-F5344CB8AC3E}">
        <p14:creationId xmlns:p14="http://schemas.microsoft.com/office/powerpoint/2010/main" val="2501293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245D2A-B486-4C6B-8D3C-9FCEA4B87707}"/>
              </a:ext>
            </a:extLst>
          </p:cNvPr>
          <p:cNvSpPr>
            <a:spLocks noGrp="1"/>
          </p:cNvSpPr>
          <p:nvPr>
            <p:ph idx="1"/>
          </p:nvPr>
        </p:nvSpPr>
        <p:spPr>
          <a:xfrm>
            <a:off x="1043492" y="609600"/>
            <a:ext cx="6777317" cy="5223030"/>
          </a:xfrm>
        </p:spPr>
        <p:txBody>
          <a:bodyPr>
            <a:normAutofit/>
          </a:bodyPr>
          <a:lstStyle/>
          <a:p>
            <a:pPr marL="68580" indent="0">
              <a:buNone/>
            </a:pPr>
            <a:r>
              <a:rPr lang="en-US" dirty="0"/>
              <a:t>C. Each budget and each financial statement and estimate of needs for each county, city, incorporated town, or school district, as prepared in accordance with this section, </a:t>
            </a:r>
            <a:r>
              <a:rPr lang="en-US" dirty="0">
                <a:highlight>
                  <a:srgbClr val="FFFF00"/>
                </a:highlight>
              </a:rPr>
              <a:t>shall be published in one issue in some legally qualified newspaper published in such political subdivision.</a:t>
            </a:r>
            <a:r>
              <a:rPr lang="en-US" dirty="0"/>
              <a:t> If there be no such newspaper published in such political subdivision, such statement and estimate shall be so published in some legally qualified newspaper of general circulation therein; and such publication shall be made, in each instance, by the board or authority making the estimate. </a:t>
            </a:r>
          </a:p>
          <a:p>
            <a:endParaRPr lang="en-US" dirty="0"/>
          </a:p>
        </p:txBody>
      </p:sp>
    </p:spTree>
    <p:extLst>
      <p:ext uri="{BB962C8B-B14F-4D97-AF65-F5344CB8AC3E}">
        <p14:creationId xmlns:p14="http://schemas.microsoft.com/office/powerpoint/2010/main" val="34004978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6B9D81B2A2E04A95E21B89672E1F57" ma:contentTypeVersion="14" ma:contentTypeDescription="Create a new document." ma:contentTypeScope="" ma:versionID="c3c6e2e9f125541e57a2c26b4135bdbe">
  <xsd:schema xmlns:xsd="http://www.w3.org/2001/XMLSchema" xmlns:xs="http://www.w3.org/2001/XMLSchema" xmlns:p="http://schemas.microsoft.com/office/2006/metadata/properties" xmlns:ns1="http://schemas.microsoft.com/sharepoint/v3" xmlns:ns3="6de5d38b-7683-469e-9223-28741497dd17" xmlns:ns4="b62cd909-e9f7-4f5a-99df-ca339e5dbf90" targetNamespace="http://schemas.microsoft.com/office/2006/metadata/properties" ma:root="true" ma:fieldsID="9a1a34e8ffe36e892e0ff2e249e8cc72" ns1:_="" ns3:_="" ns4:_="">
    <xsd:import namespace="http://schemas.microsoft.com/sharepoint/v3"/>
    <xsd:import namespace="6de5d38b-7683-469e-9223-28741497dd17"/>
    <xsd:import namespace="b62cd909-e9f7-4f5a-99df-ca339e5dbf9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1:_ip_UnifiedCompliancePolicyProperties" minOccurs="0"/>
                <xsd:element ref="ns1:_ip_UnifiedCompliancePolicyUIAction"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e5d38b-7683-469e-9223-28741497dd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2cd909-e9f7-4f5a-99df-ca339e5dbf9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CF00D16F-2786-4AC8-8A2D-EDB1817383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e5d38b-7683-469e-9223-28741497dd17"/>
    <ds:schemaRef ds:uri="b62cd909-e9f7-4f5a-99df-ca339e5dbf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891714-05E3-47A8-A170-F6CE55F105F0}">
  <ds:schemaRefs>
    <ds:schemaRef ds:uri="http://schemas.microsoft.com/sharepoint/v3/contenttype/forms"/>
  </ds:schemaRefs>
</ds:datastoreItem>
</file>

<file path=customXml/itemProps3.xml><?xml version="1.0" encoding="utf-8"?>
<ds:datastoreItem xmlns:ds="http://schemas.openxmlformats.org/officeDocument/2006/customXml" ds:itemID="{1BDDF688-98B9-4CB3-9303-A7353EAE8D53}">
  <ds:schemaRefs>
    <ds:schemaRef ds:uri="http://purl.org/dc/terms/"/>
    <ds:schemaRef ds:uri="http://schemas.microsoft.com/sharepoint/v3"/>
    <ds:schemaRef ds:uri="http://schemas.microsoft.com/office/2006/documentManagement/types"/>
    <ds:schemaRef ds:uri="6de5d38b-7683-469e-9223-28741497dd17"/>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b62cd909-e9f7-4f5a-99df-ca339e5dbf9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Austin</Template>
  <TotalTime>2476</TotalTime>
  <Words>1837</Words>
  <Application>Microsoft Office PowerPoint</Application>
  <PresentationFormat>On-screen Show (4:3)</PresentationFormat>
  <Paragraphs>152</Paragraphs>
  <Slides>57</Slides>
  <Notes>22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2" baseType="lpstr">
      <vt:lpstr>Calibri</vt:lpstr>
      <vt:lpstr>Century Gothic</vt:lpstr>
      <vt:lpstr>Wingdings 2</vt:lpstr>
      <vt:lpstr>Austin</vt:lpstr>
      <vt:lpstr>Acrobat Document</vt:lpstr>
      <vt:lpstr>Navigating through your  Estimate of Needs</vt:lpstr>
      <vt:lpstr>Cassie Farr, CPA </vt:lpstr>
      <vt:lpstr>Why do we have to mess with the EON?</vt:lpstr>
      <vt:lpstr>Temporary Appropriations</vt:lpstr>
      <vt:lpstr>PowerPoint Presentation</vt:lpstr>
      <vt:lpstr>Do we have any other options</vt:lpstr>
      <vt:lpstr>PowerPoint Presentation</vt:lpstr>
      <vt:lpstr>PowerPoint Presentation</vt:lpstr>
      <vt:lpstr>PowerPoint Presentation</vt:lpstr>
      <vt:lpstr>PowerPoint Presentation</vt:lpstr>
      <vt:lpstr>What does EON tell us?</vt:lpstr>
      <vt:lpstr>Calculate Fund Balance from prior year</vt:lpstr>
      <vt:lpstr>PowerPoint Presentation</vt:lpstr>
      <vt:lpstr>EON involves 3 Year’s of Data</vt:lpstr>
      <vt:lpstr>Accounting Basis</vt:lpstr>
      <vt:lpstr>Where do I begin?</vt:lpstr>
      <vt:lpstr>Anticipate Ad Valorem Revenue</vt:lpstr>
      <vt:lpstr>PowerPoint Presentation</vt:lpstr>
      <vt:lpstr>PowerPoint Presentation</vt:lpstr>
      <vt:lpstr>TIF-Tax Increment Financing</vt:lpstr>
      <vt:lpstr>PowerPoint Presentation</vt:lpstr>
      <vt:lpstr>Anticipate Local Revenue</vt:lpstr>
      <vt:lpstr>Anticipate State and Federal Revenue</vt:lpstr>
      <vt:lpstr>PowerPoint Presentation</vt:lpstr>
      <vt:lpstr>PowerPoint Presentation</vt:lpstr>
      <vt:lpstr>PowerPoint Presentation</vt:lpstr>
      <vt:lpstr>PowerPoint Presentation</vt:lpstr>
      <vt:lpstr>Prepare an Anticipated Revenue Spreadsheet.  </vt:lpstr>
      <vt:lpstr>PowerPoint Presentation</vt:lpstr>
      <vt:lpstr>PowerPoint Presentation</vt:lpstr>
      <vt:lpstr>Gather documents</vt:lpstr>
      <vt:lpstr>Where do I get an EON form?</vt:lpstr>
      <vt:lpstr>What else is on the SAI Website</vt:lpstr>
      <vt:lpstr>EON FORM</vt:lpstr>
      <vt:lpstr>PowerPoint Presentation</vt:lpstr>
      <vt:lpstr>EON page 7&amp; 8</vt:lpstr>
      <vt:lpstr>PowerPoint Presentation</vt:lpstr>
      <vt:lpstr>EON FORM page 9 &amp; 10</vt:lpstr>
      <vt:lpstr>PowerPoint Presentation</vt:lpstr>
      <vt:lpstr>EON Form</vt:lpstr>
      <vt:lpstr>PowerPoint Presentation</vt:lpstr>
      <vt:lpstr>EON Exhibit Y- page 64-65</vt:lpstr>
      <vt:lpstr>PowerPoint Presentation</vt:lpstr>
      <vt:lpstr>PowerPoint Presentation</vt:lpstr>
      <vt:lpstr>EON Exhibit Z page 66-67</vt:lpstr>
      <vt:lpstr>PowerPoint Presentation</vt:lpstr>
      <vt:lpstr>PowerPoint Presentation</vt:lpstr>
      <vt:lpstr>EON Form-What do I get out of it.</vt:lpstr>
      <vt:lpstr>PowerPoint Presentation</vt:lpstr>
      <vt:lpstr>PowerPoint Presentation</vt:lpstr>
      <vt:lpstr>PowerPoint Presentation</vt:lpstr>
      <vt:lpstr>What to do with EON</vt:lpstr>
      <vt:lpstr>What to do with EON</vt:lpstr>
      <vt:lpstr>What to do with the EON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through your  Estimate of Needs</dc:title>
  <dc:creator>Cassie Farr</dc:creator>
  <cp:lastModifiedBy>Deborah Swafford</cp:lastModifiedBy>
  <cp:revision>76</cp:revision>
  <cp:lastPrinted>2014-11-11T23:24:59Z</cp:lastPrinted>
  <dcterms:created xsi:type="dcterms:W3CDTF">2014-11-10T19:31:52Z</dcterms:created>
  <dcterms:modified xsi:type="dcterms:W3CDTF">2020-05-13T16:26:45Z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0x010100136B9D81B2A2E04A95E21B89672E1F57</vt:lpwstr>
  </property>
</Properties>
</file>